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4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07/11/2017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07/11/2017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07/11/2017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/>
          <a:lstStyle/>
          <a:p>
            <a:pPr algn="ctr"/>
            <a:r>
              <a:rPr lang="es-ES" dirty="0" smtClean="0"/>
              <a:t>Tipos de datos en Java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339502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Clasificación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27560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Tipos primitivos. Números, datos lógicos y carácter.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Tipos objetos. Cualquier objeto Java.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771800" y="186967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200</a:t>
            </a:r>
          </a:p>
          <a:p>
            <a:r>
              <a:rPr lang="es-ES" dirty="0" smtClean="0"/>
              <a:t>true</a:t>
            </a:r>
          </a:p>
          <a:p>
            <a:r>
              <a:rPr lang="es-ES" dirty="0" smtClean="0"/>
              <a:t>‘c’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699792" y="3327835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new </a:t>
            </a:r>
            <a:r>
              <a:rPr lang="es-ES" dirty="0" err="1" smtClean="0"/>
              <a:t>Object</a:t>
            </a:r>
            <a:r>
              <a:rPr lang="es-ES" dirty="0" smtClean="0"/>
              <a:t>()</a:t>
            </a:r>
          </a:p>
          <a:p>
            <a:r>
              <a:rPr lang="es-ES" dirty="0" smtClean="0"/>
              <a:t>“es un texto”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48351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Tipos primitivos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331640" y="1491631"/>
          <a:ext cx="5904656" cy="1984536"/>
        </p:xfrm>
        <a:graphic>
          <a:graphicData uri="http://schemas.openxmlformats.org/drawingml/2006/table">
            <a:tbl>
              <a:tblPr/>
              <a:tblGrid>
                <a:gridCol w="2712112"/>
                <a:gridCol w="1968219"/>
                <a:gridCol w="1224325"/>
              </a:tblGrid>
              <a:tr h="21002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Tipo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Valores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Ejemplo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 o false 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byte 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Entero de 8 bits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short 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Entero de 16 bits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780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 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Entero de 32 bits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59400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Entero de 64 bits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200000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float 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Decimal 32 bits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45.6f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Decimal 64 bits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80.4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 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código unicode de 16 bits</a:t>
                      </a: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‘@’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Literales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literales enteros se pueden representar en: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Decimal: </a:t>
            </a:r>
            <a:r>
              <a:rPr lang="es-ES" sz="16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289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Octal: </a:t>
            </a:r>
            <a:r>
              <a:rPr lang="es-ES" sz="16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0453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Hexadecimal: </a:t>
            </a:r>
            <a:r>
              <a:rPr lang="es-ES" sz="16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0xAF7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Binario: </a:t>
            </a:r>
            <a:r>
              <a:rPr lang="es-ES" sz="16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0b100011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 puede utilizar el símbolo _ para representar un literal numérico: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475656" y="4011910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n=2_345;</a:t>
            </a:r>
          </a:p>
          <a:p>
            <a:r>
              <a:rPr lang="es-ES" dirty="0" err="1" smtClean="0"/>
              <a:t>double</a:t>
            </a:r>
            <a:r>
              <a:rPr lang="es-ES" dirty="0" smtClean="0"/>
              <a:t> d= 45.6_9;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Literales II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15566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 se puede utilizar el símbolo _ al principio, al final o junto al punto decimal. Los siguientes son errores de compilación: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Los literales enteros son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si queremos que sea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long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Los literales decimales son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double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si queremos que sea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float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15616" y="1815666"/>
            <a:ext cx="2592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n=_345;</a:t>
            </a:r>
          </a:p>
          <a:p>
            <a:r>
              <a:rPr lang="es-ES" dirty="0" err="1" smtClean="0"/>
              <a:t>double</a:t>
            </a:r>
            <a:r>
              <a:rPr lang="es-ES" dirty="0" smtClean="0"/>
              <a:t> d= 45._9;</a:t>
            </a:r>
          </a:p>
          <a:p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ln</a:t>
            </a:r>
            <a:r>
              <a:rPr lang="es-ES" dirty="0" smtClean="0"/>
              <a:t>=234_;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51720" y="321982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345l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267744" y="422793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4.7f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427984" y="422793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float</a:t>
            </a:r>
            <a:r>
              <a:rPr lang="es-ES" sz="1600" dirty="0" smtClean="0"/>
              <a:t> g=6.7;//</a:t>
            </a:r>
            <a:r>
              <a:rPr lang="es-ES" sz="1600" dirty="0" smtClean="0"/>
              <a:t>Error de compilación:</a:t>
            </a:r>
          </a:p>
          <a:p>
            <a:endParaRPr lang="es-ES" sz="1600" dirty="0"/>
          </a:p>
        </p:txBody>
      </p:sp>
      <p:sp>
        <p:nvSpPr>
          <p:cNvPr id="11" name="10 Flecha derecha"/>
          <p:cNvSpPr/>
          <p:nvPr/>
        </p:nvSpPr>
        <p:spPr>
          <a:xfrm>
            <a:off x="3131840" y="4155926"/>
            <a:ext cx="1008112" cy="50405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203848" y="422793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no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Conversiones de tipos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987574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Todos los tipos primitivos son convertibles en otros, salvo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boolean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conversiones pueden ser implícitas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 explícitas: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475656" y="2283718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x=45;</a:t>
            </a:r>
          </a:p>
          <a:p>
            <a:r>
              <a:rPr lang="es-ES" dirty="0" err="1" smtClean="0"/>
              <a:t>double</a:t>
            </a:r>
            <a:r>
              <a:rPr lang="es-ES" dirty="0" smtClean="0"/>
              <a:t> n=x;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619672" y="3867894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double</a:t>
            </a:r>
            <a:r>
              <a:rPr lang="es-ES" dirty="0" smtClean="0"/>
              <a:t> r=4.5f;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x=(</a:t>
            </a:r>
            <a:r>
              <a:rPr lang="es-ES" dirty="0" err="1" smtClean="0"/>
              <a:t>int</a:t>
            </a:r>
            <a:r>
              <a:rPr lang="es-ES" dirty="0" smtClean="0"/>
              <a:t>)r; //casting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Reglas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conversiones implícitas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843558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El tipo de destino tiene que ser de igual o mayor tamaño que el de origen.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regla anterior tiene las siguientes excepciones que no permiten conversiones implícitas: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tipo de origen es numérico (cualquier tipo) y el de destino es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char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tipo de destino es entero y el de origen es decimal:</a:t>
            </a:r>
          </a:p>
          <a:p>
            <a:pPr lvl="1">
              <a:spcBef>
                <a:spcPts val="600"/>
              </a:spcBef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no sea posible conversión implícita, siempre se podrá realizar explícitamente: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483768" y="2787774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byte b=5;</a:t>
            </a:r>
          </a:p>
          <a:p>
            <a:r>
              <a:rPr lang="es-ES" sz="1400" dirty="0" err="1" smtClean="0"/>
              <a:t>char</a:t>
            </a:r>
            <a:r>
              <a:rPr lang="es-ES" sz="1400" dirty="0" smtClean="0"/>
              <a:t> n=b;//error</a:t>
            </a:r>
            <a:endParaRPr lang="es-ES" sz="1400" dirty="0"/>
          </a:p>
        </p:txBody>
      </p:sp>
      <p:sp>
        <p:nvSpPr>
          <p:cNvPr id="10" name="9 Rectángulo"/>
          <p:cNvSpPr/>
          <p:nvPr/>
        </p:nvSpPr>
        <p:spPr>
          <a:xfrm>
            <a:off x="1907704" y="365187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float</a:t>
            </a:r>
            <a:r>
              <a:rPr lang="es-ES" sz="1400" dirty="0" smtClean="0"/>
              <a:t> r=3.4f;</a:t>
            </a:r>
          </a:p>
          <a:p>
            <a:r>
              <a:rPr lang="es-ES" sz="1400" dirty="0" err="1" smtClean="0"/>
              <a:t>long</a:t>
            </a:r>
            <a:r>
              <a:rPr lang="es-ES" sz="1400" dirty="0" smtClean="0"/>
              <a:t> l=r; //error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>
          <a:xfrm>
            <a:off x="4427984" y="4496802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char</a:t>
            </a:r>
            <a:r>
              <a:rPr lang="es-ES" sz="1400" dirty="0" smtClean="0"/>
              <a:t> n=(</a:t>
            </a:r>
            <a:r>
              <a:rPr lang="es-ES" sz="1400" dirty="0" err="1" smtClean="0"/>
              <a:t>char</a:t>
            </a:r>
            <a:r>
              <a:rPr lang="es-ES" sz="1400" dirty="0" smtClean="0"/>
              <a:t>)b;</a:t>
            </a:r>
          </a:p>
          <a:p>
            <a:r>
              <a:rPr lang="es-ES" sz="1400" dirty="0" err="1" smtClean="0"/>
              <a:t>long</a:t>
            </a:r>
            <a:r>
              <a:rPr lang="es-ES" sz="1400" dirty="0" smtClean="0"/>
              <a:t> l=(</a:t>
            </a:r>
            <a:r>
              <a:rPr lang="es-ES" sz="1400" dirty="0" err="1" smtClean="0"/>
              <a:t>long</a:t>
            </a:r>
            <a:r>
              <a:rPr lang="es-ES" sz="1400" dirty="0" smtClean="0"/>
              <a:t>)r; 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Llamada rectangular"/>
          <p:cNvSpPr/>
          <p:nvPr/>
        </p:nvSpPr>
        <p:spPr>
          <a:xfrm>
            <a:off x="4499992" y="1203598"/>
            <a:ext cx="3096344" cy="36004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Llamada rectangular"/>
          <p:cNvSpPr/>
          <p:nvPr/>
        </p:nvSpPr>
        <p:spPr>
          <a:xfrm>
            <a:off x="611560" y="1203598"/>
            <a:ext cx="3096344" cy="36004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827584" y="1779662"/>
            <a:ext cx="3312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char</a:t>
            </a:r>
            <a:r>
              <a:rPr lang="pt-BR" dirty="0" smtClean="0"/>
              <a:t> c='@';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p=c; //</a:t>
            </a:r>
            <a:r>
              <a:rPr lang="pt-BR" dirty="0" smtClean="0">
                <a:solidFill>
                  <a:srgbClr val="FFC000"/>
                </a:solidFill>
              </a:rPr>
              <a:t>ok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num=3450; </a:t>
            </a:r>
          </a:p>
          <a:p>
            <a:r>
              <a:rPr lang="pt-BR" dirty="0" smtClean="0"/>
              <a:t>byte r=(byte)num;  //</a:t>
            </a:r>
            <a:r>
              <a:rPr lang="pt-BR" dirty="0" smtClean="0">
                <a:solidFill>
                  <a:srgbClr val="FFC000"/>
                </a:solidFill>
              </a:rPr>
              <a:t>ok</a:t>
            </a:r>
          </a:p>
          <a:p>
            <a:r>
              <a:rPr lang="pt-BR" dirty="0" smtClean="0"/>
              <a:t>c=(</a:t>
            </a:r>
            <a:r>
              <a:rPr lang="pt-BR" dirty="0" err="1" smtClean="0"/>
              <a:t>char</a:t>
            </a:r>
            <a:r>
              <a:rPr lang="pt-BR" dirty="0" smtClean="0"/>
              <a:t>)34.5; //</a:t>
            </a:r>
            <a:r>
              <a:rPr lang="pt-BR" dirty="0" smtClean="0">
                <a:solidFill>
                  <a:srgbClr val="FFC000"/>
                </a:solidFill>
              </a:rPr>
              <a:t>ok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23528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Ejemplos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conversiones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55576" y="120359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Conversiones correctas: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427984" y="1779662"/>
            <a:ext cx="3744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char</a:t>
            </a:r>
            <a:r>
              <a:rPr lang="pt-BR" dirty="0" smtClean="0"/>
              <a:t> c='@';</a:t>
            </a:r>
          </a:p>
          <a:p>
            <a:r>
              <a:rPr lang="pt-BR" dirty="0" smtClean="0"/>
              <a:t>byte p=c; //</a:t>
            </a:r>
            <a:r>
              <a:rPr lang="pt-BR" dirty="0" err="1" smtClean="0">
                <a:solidFill>
                  <a:srgbClr val="FFC000"/>
                </a:solidFill>
              </a:rPr>
              <a:t>error</a:t>
            </a:r>
            <a:endParaRPr lang="pt-BR" dirty="0" smtClean="0">
              <a:solidFill>
                <a:srgbClr val="FFC000"/>
              </a:solidFill>
            </a:endParaRPr>
          </a:p>
          <a:p>
            <a:r>
              <a:rPr lang="pt-BR" dirty="0" err="1" smtClean="0"/>
              <a:t>boolean</a:t>
            </a:r>
            <a:r>
              <a:rPr lang="pt-BR" dirty="0" smtClean="0"/>
              <a:t> b=</a:t>
            </a:r>
            <a:r>
              <a:rPr lang="pt-BR" dirty="0" err="1" smtClean="0"/>
              <a:t>false</a:t>
            </a:r>
            <a:r>
              <a:rPr lang="pt-BR" dirty="0" smtClean="0"/>
              <a:t>; 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n=(</a:t>
            </a:r>
            <a:r>
              <a:rPr lang="pt-BR" dirty="0" err="1" smtClean="0"/>
              <a:t>int</a:t>
            </a:r>
            <a:r>
              <a:rPr lang="pt-BR" dirty="0" smtClean="0"/>
              <a:t>)b;  //</a:t>
            </a:r>
            <a:r>
              <a:rPr lang="pt-BR" dirty="0" err="1" smtClean="0">
                <a:solidFill>
                  <a:srgbClr val="FFC000"/>
                </a:solidFill>
              </a:rPr>
              <a:t>error</a:t>
            </a:r>
            <a:endParaRPr lang="pt-BR" dirty="0" smtClean="0">
              <a:solidFill>
                <a:srgbClr val="FFC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572000" y="120359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Conversiones incorrectas: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Tipos objeto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Son todos los objetos de cualquier clase Java.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manejan a través de variables de su tipo (clase)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 variable contiene una referencia al objeto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Mediante la variable se accede a los métodos del objeto: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se puede hacer conversión ni implícita ni implícita entre tipos primitivos y objetos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267744" y="3003798"/>
            <a:ext cx="36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String</a:t>
            </a:r>
            <a:r>
              <a:rPr lang="es-ES" sz="1600" dirty="0" smtClean="0"/>
              <a:t> s=new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(“hola”);</a:t>
            </a:r>
          </a:p>
          <a:p>
            <a:r>
              <a:rPr lang="es-ES" sz="1600" dirty="0" err="1" smtClean="0"/>
              <a:t>s.length</a:t>
            </a:r>
            <a:r>
              <a:rPr lang="es-ES" sz="1600" dirty="0" smtClean="0"/>
              <a:t>();</a:t>
            </a:r>
            <a:endParaRPr lang="es-ES" sz="1600" dirty="0"/>
          </a:p>
        </p:txBody>
      </p:sp>
      <p:sp>
        <p:nvSpPr>
          <p:cNvPr id="5" name="4 Rectángulo"/>
          <p:cNvSpPr/>
          <p:nvPr/>
        </p:nvSpPr>
        <p:spPr>
          <a:xfrm>
            <a:off x="4283968" y="4299942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String</a:t>
            </a:r>
            <a:r>
              <a:rPr lang="es-ES" sz="1600" dirty="0" smtClean="0"/>
              <a:t> s=new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(“27”);</a:t>
            </a:r>
          </a:p>
          <a:p>
            <a:r>
              <a:rPr lang="es-ES" sz="1600" dirty="0" err="1" smtClean="0"/>
              <a:t>int</a:t>
            </a:r>
            <a:r>
              <a:rPr lang="es-ES" sz="1600" dirty="0" smtClean="0"/>
              <a:t> n=(</a:t>
            </a:r>
            <a:r>
              <a:rPr lang="es-ES" sz="1600" dirty="0" err="1" smtClean="0"/>
              <a:t>int</a:t>
            </a:r>
            <a:r>
              <a:rPr lang="es-ES" sz="1600" dirty="0" smtClean="0"/>
              <a:t>)s; //error de compilación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9361</TotalTime>
  <Words>485</Words>
  <Application>Microsoft Office PowerPoint</Application>
  <PresentationFormat>Presentación en pantalla (16:9)</PresentationFormat>
  <Paragraphs>128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Tipos de datos en Java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93</cp:revision>
  <dcterms:created xsi:type="dcterms:W3CDTF">2016-05-07T10:27:15Z</dcterms:created>
  <dcterms:modified xsi:type="dcterms:W3CDTF">2017-11-08T11:12:06Z</dcterms:modified>
</cp:coreProperties>
</file>