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66" r:id="rId4"/>
    <p:sldId id="260" r:id="rId5"/>
    <p:sldId id="261" r:id="rId6"/>
    <p:sldId id="262" r:id="rId7"/>
    <p:sldId id="263" r:id="rId8"/>
    <p:sldId id="267" r:id="rId9"/>
    <p:sldId id="268" r:id="rId1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Informar de que todas las clases del </a:t>
            </a:r>
            <a:r>
              <a:rPr lang="es-ES" dirty="0" err="1" smtClean="0"/>
              <a:t>java.lang</a:t>
            </a:r>
            <a:r>
              <a:rPr lang="es-ES" dirty="0" smtClean="0"/>
              <a:t> son importadas automáticamente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Declaración e inicialización de variables y su ámbito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411510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Declaración de variables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127560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Declaración: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Declaración e inicialización: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Declaración múltiple: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652120" y="15996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err="1" smtClean="0"/>
              <a:t>mivar</a:t>
            </a:r>
            <a:r>
              <a:rPr lang="es-ES" dirty="0" smtClean="0"/>
              <a:t>; 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555776" y="159964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 identificador;</a:t>
            </a:r>
            <a:endParaRPr lang="es-ES" dirty="0"/>
          </a:p>
        </p:txBody>
      </p:sp>
      <p:sp>
        <p:nvSpPr>
          <p:cNvPr id="7" name="6 Flecha abajo"/>
          <p:cNvSpPr/>
          <p:nvPr/>
        </p:nvSpPr>
        <p:spPr>
          <a:xfrm rot="16200000">
            <a:off x="5005316" y="1436357"/>
            <a:ext cx="162018" cy="596601"/>
          </a:xfrm>
          <a:prstGeom prst="downArrow">
            <a:avLst>
              <a:gd name="adj1" fmla="val 65392"/>
              <a:gd name="adj2" fmla="val 38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2483768" y="28597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p=10;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555776" y="386789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p, s, a=5;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339502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Identificadores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127560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puede utilizar cualquier combinación de letras, números, $ y _.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Existen las siguientes restricciones: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 se pueden utilizar palabras reservadas como identificador (incluido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goto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 puede comenzar por carácter numérico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339752" y="3579862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_1=10; //ok</a:t>
            </a:r>
          </a:p>
          <a:p>
            <a:r>
              <a:rPr lang="es-ES" dirty="0" err="1" smtClean="0"/>
              <a:t>char</a:t>
            </a:r>
            <a:r>
              <a:rPr lang="es-ES" dirty="0" smtClean="0"/>
              <a:t> break; //error</a:t>
            </a:r>
          </a:p>
          <a:p>
            <a:r>
              <a:rPr lang="es-ES" dirty="0" err="1" smtClean="0"/>
              <a:t>int</a:t>
            </a:r>
            <a:r>
              <a:rPr lang="es-ES" dirty="0" smtClean="0"/>
              <a:t> 3aj; //error </a:t>
            </a:r>
          </a:p>
          <a:p>
            <a:r>
              <a:rPr lang="es-ES" dirty="0" err="1" smtClean="0"/>
              <a:t>float</a:t>
            </a:r>
            <a:r>
              <a:rPr lang="es-ES" dirty="0" smtClean="0"/>
              <a:t> </a:t>
            </a:r>
            <a:r>
              <a:rPr lang="es-ES" dirty="0" err="1" smtClean="0"/>
              <a:t>car.t</a:t>
            </a:r>
            <a:r>
              <a:rPr lang="es-ES" dirty="0" smtClean="0"/>
              <a:t>; //error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Ámbito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843558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variables pueden declararse: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nivel de clase compartidas por todos los métodos. Se les conoce como atributos o campos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el interior de un método. Se les conoce como locales. Solo visibles dentro de ese método</a:t>
            </a:r>
            <a:endParaRPr lang="es-ES" sz="1600" b="1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123728" y="2625757"/>
            <a:ext cx="6912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</a:t>
            </a:r>
            <a:r>
              <a:rPr lang="es-ES" sz="1600" dirty="0" err="1" smtClean="0"/>
              <a:t>MiClase</a:t>
            </a:r>
            <a:r>
              <a:rPr lang="es-ES" sz="1600" dirty="0" smtClean="0"/>
              <a:t>{</a:t>
            </a:r>
          </a:p>
          <a:p>
            <a:r>
              <a:rPr lang="es-ES" sz="1600" dirty="0" smtClean="0"/>
              <a:t>	</a:t>
            </a:r>
            <a:r>
              <a:rPr lang="es-ES" sz="1600" dirty="0" err="1" smtClean="0"/>
              <a:t>int</a:t>
            </a:r>
            <a:r>
              <a:rPr lang="es-ES" sz="1600" dirty="0" smtClean="0"/>
              <a:t> n; //variable atributo</a:t>
            </a:r>
          </a:p>
          <a:p>
            <a:r>
              <a:rPr lang="es-ES" sz="1600" dirty="0" smtClean="0"/>
              <a:t>	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</a:t>
            </a:r>
            <a:r>
              <a:rPr lang="es-ES" sz="1600" dirty="0" err="1" smtClean="0"/>
              <a:t>metodo</a:t>
            </a:r>
            <a:r>
              <a:rPr lang="es-ES" sz="1600" dirty="0" smtClean="0"/>
              <a:t>(){</a:t>
            </a:r>
          </a:p>
          <a:p>
            <a:r>
              <a:rPr lang="es-ES" sz="1600" dirty="0" smtClean="0"/>
              <a:t>		</a:t>
            </a:r>
            <a:r>
              <a:rPr lang="es-ES" sz="1600" dirty="0" err="1" smtClean="0"/>
              <a:t>int</a:t>
            </a:r>
            <a:r>
              <a:rPr lang="es-ES" sz="1600" dirty="0" smtClean="0"/>
              <a:t> c; //variable local</a:t>
            </a:r>
          </a:p>
          <a:p>
            <a:r>
              <a:rPr lang="es-ES" sz="1600" dirty="0" smtClean="0"/>
              <a:t>		</a:t>
            </a:r>
            <a:r>
              <a:rPr lang="es-ES" sz="1600" dirty="0" err="1" smtClean="0"/>
              <a:t>int</a:t>
            </a:r>
            <a:r>
              <a:rPr lang="es-ES" sz="1600" dirty="0" smtClean="0"/>
              <a:t> n; //local con mismo nombre que atributo</a:t>
            </a:r>
          </a:p>
          <a:p>
            <a:r>
              <a:rPr lang="es-ES" sz="1600" dirty="0" smtClean="0"/>
              <a:t>		n=10; //acceso a variable local</a:t>
            </a:r>
          </a:p>
          <a:p>
            <a:r>
              <a:rPr lang="es-ES" sz="1600" dirty="0" smtClean="0"/>
              <a:t>		</a:t>
            </a:r>
            <a:r>
              <a:rPr lang="es-ES" sz="1600" dirty="0" err="1" smtClean="0"/>
              <a:t>this.n</a:t>
            </a:r>
            <a:r>
              <a:rPr lang="es-ES" sz="1600" dirty="0" smtClean="0"/>
              <a:t>=3;//acceso a variable atributo</a:t>
            </a:r>
          </a:p>
          <a:p>
            <a:r>
              <a:rPr lang="es-ES" sz="1600" dirty="0" smtClean="0"/>
              <a:t>	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05477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Inicialización por defecto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843558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Variables locales: NO se inicializan por defecto. Es necesario asignarles un valor antes de utilizarlas.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Variables atributo: Se inicializan por defecto: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Enteras: 0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Decimales: 0.0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 false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char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 ‘\u0000’ (carácter nulo)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Objeto: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null</a:t>
            </a: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763688" y="156363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</a:t>
            </a:r>
            <a:r>
              <a:rPr lang="es-ES" sz="1400" dirty="0" err="1" smtClean="0"/>
              <a:t>metodo</a:t>
            </a:r>
            <a:r>
              <a:rPr lang="es-ES" sz="1400" dirty="0" smtClean="0"/>
              <a:t>(){</a:t>
            </a:r>
          </a:p>
          <a:p>
            <a:r>
              <a:rPr lang="es-ES" sz="1400" dirty="0" smtClean="0"/>
              <a:t>	</a:t>
            </a:r>
            <a:r>
              <a:rPr lang="es-ES" sz="1400" dirty="0" err="1" smtClean="0"/>
              <a:t>int</a:t>
            </a:r>
            <a:r>
              <a:rPr lang="es-ES" sz="1400" dirty="0" smtClean="0"/>
              <a:t> c; </a:t>
            </a:r>
          </a:p>
          <a:p>
            <a:r>
              <a:rPr lang="es-ES" sz="1400" dirty="0" smtClean="0"/>
              <a:t>	c=c+3; //error de compilación</a:t>
            </a:r>
          </a:p>
          <a:p>
            <a:r>
              <a:rPr lang="es-ES" sz="1400" dirty="0" smtClean="0"/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572000" y="3276148"/>
            <a:ext cx="43204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Test{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int</a:t>
            </a:r>
            <a:r>
              <a:rPr lang="es-ES" sz="1400" dirty="0" smtClean="0"/>
              <a:t> c;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boolean</a:t>
            </a:r>
            <a:r>
              <a:rPr lang="es-ES" sz="1400" dirty="0" smtClean="0"/>
              <a:t> car;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</a:t>
            </a:r>
            <a:r>
              <a:rPr lang="es-ES" sz="1400" dirty="0" err="1" smtClean="0"/>
              <a:t>metodo</a:t>
            </a:r>
            <a:r>
              <a:rPr lang="es-ES" sz="1400" dirty="0" smtClean="0"/>
              <a:t>(){</a:t>
            </a:r>
          </a:p>
          <a:p>
            <a:r>
              <a:rPr lang="es-ES" sz="1400" dirty="0" smtClean="0"/>
              <a:t>	c=c+3; //0+3</a:t>
            </a:r>
          </a:p>
          <a:p>
            <a:r>
              <a:rPr lang="es-ES" sz="1400" dirty="0" smtClean="0"/>
              <a:t>	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(car); //false</a:t>
            </a:r>
          </a:p>
          <a:p>
            <a:r>
              <a:rPr lang="es-ES" sz="1400" dirty="0" smtClean="0"/>
              <a:t>    }</a:t>
            </a:r>
          </a:p>
          <a:p>
            <a:r>
              <a:rPr lang="es-ES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267494"/>
            <a:ext cx="8424936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Variables objeto y de tipos primitivos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1059582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Tipos primitivos. La variable contiene al dato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Tipos objeto. La variable contiene una referencia al dato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779912" y="2625755"/>
            <a:ext cx="720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200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3419872" y="262575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483768" y="208569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n=200;</a:t>
            </a:r>
            <a:endParaRPr lang="es-ES" dirty="0"/>
          </a:p>
        </p:txBody>
      </p:sp>
      <p:sp>
        <p:nvSpPr>
          <p:cNvPr id="12" name="11 Flecha abajo"/>
          <p:cNvSpPr/>
          <p:nvPr/>
        </p:nvSpPr>
        <p:spPr>
          <a:xfrm rot="19493494">
            <a:off x="3168851" y="2377143"/>
            <a:ext cx="216024" cy="447451"/>
          </a:xfrm>
          <a:prstGeom prst="downArrow">
            <a:avLst>
              <a:gd name="adj1" fmla="val 65392"/>
              <a:gd name="adj2" fmla="val 38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4139953" y="4353947"/>
            <a:ext cx="10750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707904" y="43539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ob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771800" y="363124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ob</a:t>
            </a:r>
            <a:r>
              <a:rPr lang="es-ES" dirty="0" smtClean="0"/>
              <a:t>=new </a:t>
            </a:r>
            <a:r>
              <a:rPr lang="es-ES" dirty="0" err="1" smtClean="0"/>
              <a:t>Object</a:t>
            </a:r>
            <a:r>
              <a:rPr lang="es-ES" dirty="0" smtClean="0"/>
              <a:t>();</a:t>
            </a:r>
            <a:endParaRPr lang="es-ES" dirty="0"/>
          </a:p>
        </p:txBody>
      </p:sp>
      <p:sp>
        <p:nvSpPr>
          <p:cNvPr id="16" name="15 Flecha abajo"/>
          <p:cNvSpPr/>
          <p:nvPr/>
        </p:nvSpPr>
        <p:spPr>
          <a:xfrm rot="19493494">
            <a:off x="3571781" y="3907166"/>
            <a:ext cx="216024" cy="447451"/>
          </a:xfrm>
          <a:prstGeom prst="downArrow">
            <a:avLst>
              <a:gd name="adj1" fmla="val 65392"/>
              <a:gd name="adj2" fmla="val 38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Elipse"/>
          <p:cNvSpPr/>
          <p:nvPr/>
        </p:nvSpPr>
        <p:spPr>
          <a:xfrm>
            <a:off x="6079089" y="4191930"/>
            <a:ext cx="792088" cy="2700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6079089" y="419193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objeto</a:t>
            </a:r>
            <a:endParaRPr lang="es-ES" dirty="0"/>
          </a:p>
        </p:txBody>
      </p:sp>
      <p:sp>
        <p:nvSpPr>
          <p:cNvPr id="19" name="18 Forma libre"/>
          <p:cNvSpPr/>
          <p:nvPr/>
        </p:nvSpPr>
        <p:spPr>
          <a:xfrm>
            <a:off x="4860032" y="4225315"/>
            <a:ext cx="1238596" cy="242108"/>
          </a:xfrm>
          <a:custGeom>
            <a:avLst/>
            <a:gdLst>
              <a:gd name="connsiteX0" fmla="*/ 0 w 1238596"/>
              <a:gd name="connsiteY0" fmla="*/ 322811 h 322811"/>
              <a:gd name="connsiteX1" fmla="*/ 615141 w 1238596"/>
              <a:gd name="connsiteY1" fmla="*/ 40178 h 322811"/>
              <a:gd name="connsiteX2" fmla="*/ 1238596 w 1238596"/>
              <a:gd name="connsiteY2" fmla="*/ 81742 h 32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8596" h="322811">
                <a:moveTo>
                  <a:pt x="0" y="322811"/>
                </a:moveTo>
                <a:cubicBezTo>
                  <a:pt x="204354" y="201583"/>
                  <a:pt x="408708" y="80356"/>
                  <a:pt x="615141" y="40178"/>
                </a:cubicBezTo>
                <a:cubicBezTo>
                  <a:pt x="821574" y="0"/>
                  <a:pt x="1030085" y="40871"/>
                  <a:pt x="1238596" y="81742"/>
                </a:cubicBezTo>
              </a:path>
            </a:pathLst>
          </a:cu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4139952" y="438733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13FD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411510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Diferencias objetos /primitivos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259632" y="2139703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r =100;</a:t>
            </a:r>
          </a:p>
          <a:p>
            <a:r>
              <a:rPr lang="es-ES" dirty="0" err="1" smtClean="0"/>
              <a:t>int</a:t>
            </a:r>
            <a:r>
              <a:rPr lang="es-ES" dirty="0" smtClean="0"/>
              <a:t> n=r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91880" y="2139702"/>
            <a:ext cx="720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100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3131840" y="213970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491880" y="2510775"/>
            <a:ext cx="720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100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131840" y="251077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115616" y="3808225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ob</a:t>
            </a:r>
            <a:r>
              <a:rPr lang="es-ES" dirty="0" smtClean="0"/>
              <a:t>=new </a:t>
            </a:r>
            <a:r>
              <a:rPr lang="es-ES" dirty="0" err="1" smtClean="0"/>
              <a:t>Object</a:t>
            </a:r>
            <a:r>
              <a:rPr lang="es-ES" dirty="0" smtClean="0"/>
              <a:t>();</a:t>
            </a:r>
          </a:p>
          <a:p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cp</a:t>
            </a:r>
            <a:r>
              <a:rPr lang="es-ES" dirty="0" smtClean="0"/>
              <a:t>=</a:t>
            </a:r>
            <a:r>
              <a:rPr lang="es-ES" dirty="0" err="1" smtClean="0"/>
              <a:t>ob</a:t>
            </a:r>
            <a:r>
              <a:rPr lang="es-ES" dirty="0" smtClean="0"/>
              <a:t>;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009128" y="3806918"/>
            <a:ext cx="10750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577079" y="380691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ob</a:t>
            </a:r>
            <a:endParaRPr lang="es-ES" dirty="0"/>
          </a:p>
        </p:txBody>
      </p:sp>
      <p:sp>
        <p:nvSpPr>
          <p:cNvPr id="15" name="14 Elipse"/>
          <p:cNvSpPr/>
          <p:nvPr/>
        </p:nvSpPr>
        <p:spPr>
          <a:xfrm>
            <a:off x="6804248" y="3644900"/>
            <a:ext cx="792088" cy="2700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6804248" y="36449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objeto</a:t>
            </a:r>
            <a:endParaRPr lang="es-ES" dirty="0"/>
          </a:p>
        </p:txBody>
      </p:sp>
      <p:sp>
        <p:nvSpPr>
          <p:cNvPr id="17" name="16 Forma libre"/>
          <p:cNvSpPr/>
          <p:nvPr/>
        </p:nvSpPr>
        <p:spPr>
          <a:xfrm>
            <a:off x="5508104" y="3698907"/>
            <a:ext cx="1238596" cy="242108"/>
          </a:xfrm>
          <a:custGeom>
            <a:avLst/>
            <a:gdLst>
              <a:gd name="connsiteX0" fmla="*/ 0 w 1238596"/>
              <a:gd name="connsiteY0" fmla="*/ 322811 h 322811"/>
              <a:gd name="connsiteX1" fmla="*/ 615141 w 1238596"/>
              <a:gd name="connsiteY1" fmla="*/ 40178 h 322811"/>
              <a:gd name="connsiteX2" fmla="*/ 1238596 w 1238596"/>
              <a:gd name="connsiteY2" fmla="*/ 81742 h 32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8596" h="322811">
                <a:moveTo>
                  <a:pt x="0" y="322811"/>
                </a:moveTo>
                <a:cubicBezTo>
                  <a:pt x="204354" y="201583"/>
                  <a:pt x="408708" y="80356"/>
                  <a:pt x="615141" y="40178"/>
                </a:cubicBezTo>
                <a:cubicBezTo>
                  <a:pt x="821574" y="0"/>
                  <a:pt x="1030085" y="40871"/>
                  <a:pt x="1238596" y="81742"/>
                </a:cubicBezTo>
              </a:path>
            </a:pathLst>
          </a:cu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5004049" y="4184960"/>
            <a:ext cx="10750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572000" y="418496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cp</a:t>
            </a:r>
            <a:endParaRPr lang="es-ES" dirty="0"/>
          </a:p>
        </p:txBody>
      </p:sp>
      <p:sp>
        <p:nvSpPr>
          <p:cNvPr id="21" name="20 Forma libre"/>
          <p:cNvSpPr/>
          <p:nvPr/>
        </p:nvSpPr>
        <p:spPr>
          <a:xfrm>
            <a:off x="5561215" y="3947437"/>
            <a:ext cx="1554480" cy="490451"/>
          </a:xfrm>
          <a:custGeom>
            <a:avLst/>
            <a:gdLst>
              <a:gd name="connsiteX0" fmla="*/ 0 w 1554480"/>
              <a:gd name="connsiteY0" fmla="*/ 532015 h 653935"/>
              <a:gd name="connsiteX1" fmla="*/ 889461 w 1554480"/>
              <a:gd name="connsiteY1" fmla="*/ 565266 h 653935"/>
              <a:gd name="connsiteX2" fmla="*/ 1554480 w 1554480"/>
              <a:gd name="connsiteY2" fmla="*/ 0 h 65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4480" h="653935">
                <a:moveTo>
                  <a:pt x="0" y="532015"/>
                </a:moveTo>
                <a:cubicBezTo>
                  <a:pt x="315190" y="592975"/>
                  <a:pt x="630381" y="653935"/>
                  <a:pt x="889461" y="565266"/>
                </a:cubicBezTo>
                <a:cubicBezTo>
                  <a:pt x="1148541" y="476597"/>
                  <a:pt x="1351510" y="238298"/>
                  <a:pt x="1554480" y="0"/>
                </a:cubicBezTo>
              </a:path>
            </a:pathLst>
          </a:cu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467544" y="771550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Tipos primitivos. En una asignación, cada variable tiene una copia del dato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Tipos objeto. Con variables objeto, ambas variables apuntan al mismo objeto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Inferencia de tipos (Java 10)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15566"/>
            <a:ext cx="8496944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pueden declarar variables locales con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El compilador infiere el tipo a partir del valor asignado a la variable: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 obligatorio asignar un valor a la variable durante la declaración.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variable adquiere ese tipo durante toda su vida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971600" y="1707654"/>
            <a:ext cx="7920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var</a:t>
            </a:r>
            <a:r>
              <a:rPr lang="es-ES" sz="1600" dirty="0" smtClean="0"/>
              <a:t> n=10; //el tipo de la variable es </a:t>
            </a:r>
            <a:r>
              <a:rPr lang="es-ES" sz="1600" dirty="0" err="1" smtClean="0"/>
              <a:t>int</a:t>
            </a:r>
            <a:endParaRPr lang="es-ES" sz="1600" dirty="0" smtClean="0"/>
          </a:p>
          <a:p>
            <a:r>
              <a:rPr lang="es-ES" sz="1600" dirty="0" err="1" smtClean="0"/>
              <a:t>var</a:t>
            </a:r>
            <a:r>
              <a:rPr lang="es-ES" sz="1600" dirty="0" smtClean="0"/>
              <a:t> s=“</a:t>
            </a:r>
            <a:r>
              <a:rPr lang="es-ES" sz="1600" dirty="0" err="1" smtClean="0"/>
              <a:t>Hello</a:t>
            </a:r>
            <a:r>
              <a:rPr lang="es-ES" sz="1600" dirty="0" smtClean="0"/>
              <a:t>”; //el tipo de la variable es </a:t>
            </a:r>
            <a:r>
              <a:rPr lang="es-ES" sz="1600" dirty="0" err="1" smtClean="0"/>
              <a:t>String</a:t>
            </a:r>
            <a:endParaRPr lang="es-ES" sz="1600" dirty="0" smtClean="0"/>
          </a:p>
          <a:p>
            <a:r>
              <a:rPr lang="es-ES" sz="1600" dirty="0" err="1" smtClean="0"/>
              <a:t>var</a:t>
            </a:r>
            <a:r>
              <a:rPr lang="es-ES" sz="1600" dirty="0" smtClean="0"/>
              <a:t> </a:t>
            </a:r>
            <a:r>
              <a:rPr lang="es-ES" sz="1600" dirty="0" err="1" smtClean="0"/>
              <a:t>ob</a:t>
            </a:r>
            <a:r>
              <a:rPr lang="es-ES" sz="1600" dirty="0" smtClean="0"/>
              <a:t>=new </a:t>
            </a:r>
            <a:r>
              <a:rPr lang="es-ES" sz="1600" dirty="0" err="1" smtClean="0"/>
              <a:t>ArrayList</a:t>
            </a:r>
            <a:r>
              <a:rPr lang="es-ES" sz="1600" dirty="0" smtClean="0"/>
              <a:t>&lt;</a:t>
            </a:r>
            <a:r>
              <a:rPr lang="es-ES" sz="1600" dirty="0" err="1" smtClean="0"/>
              <a:t>Integer</a:t>
            </a:r>
            <a:r>
              <a:rPr lang="es-ES" sz="1600" dirty="0" smtClean="0"/>
              <a:t>&gt;(); //el tipo es un </a:t>
            </a:r>
            <a:r>
              <a:rPr lang="es-ES" sz="1600" dirty="0" err="1" smtClean="0"/>
              <a:t>ArrayList</a:t>
            </a:r>
            <a:r>
              <a:rPr lang="es-ES" sz="1600" dirty="0" smtClean="0"/>
              <a:t> de enteros</a:t>
            </a:r>
          </a:p>
          <a:p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Restricciones inferencia tipos</a:t>
            </a:r>
            <a:endParaRPr kumimoji="0" lang="es-E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Sólo válido con variables locales, ni atributos ni parámetros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 está permitido en declaraciones compuestas: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 es posible utilizar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null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para inicializar la variable:</a:t>
            </a:r>
          </a:p>
          <a:p>
            <a:pPr marL="0" marR="0" lvl="0" indent="0" algn="l" defTabSz="914400" rtl="0" eaLnBrk="1" fontAlgn="auto" latinLnBrk="0" hangingPunct="1">
              <a:spcBef>
                <a:spcPts val="18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Cuando se utiliza con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arrays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este debe crearse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explicitamente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043608" y="1923678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var</a:t>
            </a:r>
            <a:r>
              <a:rPr lang="es-ES" sz="1400" dirty="0" smtClean="0"/>
              <a:t> a, b, c=10;// error de compilación</a:t>
            </a:r>
          </a:p>
          <a:p>
            <a:endParaRPr lang="es-ES" sz="1400" dirty="0"/>
          </a:p>
        </p:txBody>
      </p:sp>
      <p:sp>
        <p:nvSpPr>
          <p:cNvPr id="6" name="5 Rectángulo"/>
          <p:cNvSpPr/>
          <p:nvPr/>
        </p:nvSpPr>
        <p:spPr>
          <a:xfrm>
            <a:off x="1115616" y="3777883"/>
            <a:ext cx="5616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var</a:t>
            </a:r>
            <a:r>
              <a:rPr lang="es-ES" sz="1400" dirty="0" smtClean="0"/>
              <a:t> data=new </a:t>
            </a:r>
            <a:r>
              <a:rPr lang="es-ES" sz="1400" dirty="0" err="1" smtClean="0"/>
              <a:t>int</a:t>
            </a:r>
            <a:r>
              <a:rPr lang="es-ES" sz="1400" dirty="0" smtClean="0"/>
              <a:t>[2]; //correcto</a:t>
            </a:r>
          </a:p>
          <a:p>
            <a:r>
              <a:rPr lang="es-ES" sz="1400" dirty="0" err="1" smtClean="0"/>
              <a:t>var</a:t>
            </a:r>
            <a:r>
              <a:rPr lang="es-ES" sz="1400" dirty="0" smtClean="0"/>
              <a:t> data2=new </a:t>
            </a:r>
            <a:r>
              <a:rPr lang="es-ES" sz="1400" dirty="0" err="1" smtClean="0"/>
              <a:t>int</a:t>
            </a:r>
            <a:r>
              <a:rPr lang="es-ES" sz="1400" dirty="0" smtClean="0"/>
              <a:t>[]{6,3,9,0}; //correcto</a:t>
            </a:r>
          </a:p>
          <a:p>
            <a:r>
              <a:rPr lang="es-ES" sz="1400" dirty="0" err="1" smtClean="0"/>
              <a:t>var</a:t>
            </a:r>
            <a:r>
              <a:rPr lang="es-ES" sz="1400" dirty="0" smtClean="0"/>
              <a:t> data3={5,2,4,6,7}; //error de compilación</a:t>
            </a:r>
          </a:p>
          <a:p>
            <a:endParaRPr lang="es-ES" sz="1400" dirty="0"/>
          </a:p>
        </p:txBody>
      </p:sp>
      <p:sp>
        <p:nvSpPr>
          <p:cNvPr id="7" name="6 Rectángulo"/>
          <p:cNvSpPr/>
          <p:nvPr/>
        </p:nvSpPr>
        <p:spPr>
          <a:xfrm>
            <a:off x="1043608" y="2715766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var</a:t>
            </a:r>
            <a:r>
              <a:rPr lang="es-ES" sz="1400" dirty="0" smtClean="0"/>
              <a:t> data=</a:t>
            </a:r>
            <a:r>
              <a:rPr lang="es-ES" sz="1400" dirty="0" err="1" smtClean="0"/>
              <a:t>null</a:t>
            </a:r>
            <a:r>
              <a:rPr lang="es-ES" sz="1400" dirty="0" smtClean="0"/>
              <a:t>;// error de compilación</a:t>
            </a:r>
          </a:p>
          <a:p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10843</TotalTime>
  <Words>477</Words>
  <Application>Microsoft Office PowerPoint</Application>
  <PresentationFormat>Presentación en pantalla (16:9)</PresentationFormat>
  <Paragraphs>123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Declaración e inicialización de variables y su ámbito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100</cp:revision>
  <dcterms:created xsi:type="dcterms:W3CDTF">2016-05-07T10:27:15Z</dcterms:created>
  <dcterms:modified xsi:type="dcterms:W3CDTF">2020-07-01T09:56:41Z</dcterms:modified>
</cp:coreProperties>
</file>