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7"/>
  </p:notesMasterIdLst>
  <p:sldIdLst>
    <p:sldId id="256" r:id="rId2"/>
    <p:sldId id="257" r:id="rId3"/>
    <p:sldId id="266" r:id="rId4"/>
    <p:sldId id="268" r:id="rId5"/>
    <p:sldId id="267" r:id="rId6"/>
  </p:sldIdLst>
  <p:sldSz cx="9144000" cy="5143500" type="screen16x9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87899" autoAdjust="0"/>
  </p:normalViewPr>
  <p:slideViewPr>
    <p:cSldViewPr>
      <p:cViewPr varScale="1">
        <p:scale>
          <a:sx n="142" d="100"/>
          <a:sy n="142" d="100"/>
        </p:scale>
        <p:origin x="-792" y="-10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173F46-5AF8-43D4-9DF7-65551FF42B1E}" type="datetimeFigureOut">
              <a:rPr lang="es-ES" smtClean="0"/>
              <a:pPr/>
              <a:t>16/09/2021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186C68-4A86-4682-A2F0-29E24B5185B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Triángulo rectángulo"/>
          <p:cNvSpPr/>
          <p:nvPr/>
        </p:nvSpPr>
        <p:spPr>
          <a:xfrm>
            <a:off x="-2" y="3498110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685800" y="1314451"/>
            <a:ext cx="7772400" cy="137232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685800" y="2708705"/>
            <a:ext cx="7772400" cy="899778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grpSp>
        <p:nvGrpSpPr>
          <p:cNvPr id="2" name="1 Grupo"/>
          <p:cNvGrpSpPr/>
          <p:nvPr/>
        </p:nvGrpSpPr>
        <p:grpSpPr>
          <a:xfrm>
            <a:off x="-3765" y="3714750"/>
            <a:ext cx="9147765" cy="1434066"/>
            <a:chOff x="-3765" y="4832896"/>
            <a:chExt cx="9147765" cy="2032192"/>
          </a:xfrm>
        </p:grpSpPr>
        <p:sp>
          <p:nvSpPr>
            <p:cNvPr id="7" name="6 Forma libre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7 Forma libre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10 Forma libre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11 Conector recto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A847CFC-816F-41D0-AAC0-9BF4FEBC753E}" type="datetimeFigureOut">
              <a:rPr lang="es-ES" smtClean="0"/>
              <a:pPr/>
              <a:t>16/09/2021</a:t>
            </a:fld>
            <a:endParaRPr lang="es-ES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110997"/>
            <a:ext cx="8229600" cy="3289553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16/09/2021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44013" y="205980"/>
            <a:ext cx="1777470" cy="4194571"/>
          </a:xfrm>
        </p:spPr>
        <p:txBody>
          <a:bodyPr vert="eaVert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05981"/>
            <a:ext cx="6324600" cy="419457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16/09/2021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16/09/2021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76" y="794784"/>
            <a:ext cx="7772400" cy="13716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922713" y="2198784"/>
            <a:ext cx="4572000" cy="1091166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16/09/2021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7" name="6 Cheurón"/>
          <p:cNvSpPr/>
          <p:nvPr/>
        </p:nvSpPr>
        <p:spPr>
          <a:xfrm>
            <a:off x="3636680" y="2254104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7 Cheurón"/>
          <p:cNvSpPr/>
          <p:nvPr/>
        </p:nvSpPr>
        <p:spPr>
          <a:xfrm>
            <a:off x="3450264" y="2254104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110997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110997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16/09/2021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7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04788"/>
            <a:ext cx="8229600" cy="85725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4057650"/>
            <a:ext cx="4040188" cy="5715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7" y="4057650"/>
            <a:ext cx="4041775" cy="5715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1083221"/>
            <a:ext cx="4040188" cy="2956322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6" y="1083221"/>
            <a:ext cx="4041775" cy="2956322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16/09/2021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16/09/2021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16/09/2021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3657600"/>
            <a:ext cx="7481776" cy="3429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419600" y="4016327"/>
            <a:ext cx="3974592" cy="6858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914400" y="205740"/>
            <a:ext cx="7479792" cy="3429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727032" y="4805958"/>
            <a:ext cx="1920240" cy="274320"/>
          </a:xfrm>
        </p:spPr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16/09/2021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141232" y="4082552"/>
            <a:ext cx="7162800" cy="486174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28600" y="142476"/>
            <a:ext cx="8686800" cy="329184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A847CFC-816F-41D0-AAC0-9BF4FEBC753E}" type="datetimeFigureOut">
              <a:rPr lang="es-ES" smtClean="0"/>
              <a:pPr/>
              <a:t>16/09/2021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380073" y="4805958"/>
            <a:ext cx="2350681" cy="27384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" y="3648842"/>
            <a:ext cx="8075432" cy="422004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499273" y="4458702"/>
            <a:ext cx="4940624" cy="69080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8 Forma libre"/>
          <p:cNvSpPr>
            <a:spLocks/>
          </p:cNvSpPr>
          <p:nvPr/>
        </p:nvSpPr>
        <p:spPr bwMode="auto">
          <a:xfrm>
            <a:off x="485717" y="4454258"/>
            <a:ext cx="3690451" cy="700088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9 Triángulo rectángulo"/>
          <p:cNvSpPr>
            <a:spLocks/>
          </p:cNvSpPr>
          <p:nvPr/>
        </p:nvSpPr>
        <p:spPr bwMode="auto">
          <a:xfrm>
            <a:off x="-6042" y="4343440"/>
            <a:ext cx="3402314" cy="810651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10 Conector recto"/>
          <p:cNvCxnSpPr/>
          <p:nvPr/>
        </p:nvCxnSpPr>
        <p:spPr>
          <a:xfrm>
            <a:off x="-9237" y="4340804"/>
            <a:ext cx="3405509" cy="813287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11 Cheurón"/>
          <p:cNvSpPr/>
          <p:nvPr/>
        </p:nvSpPr>
        <p:spPr>
          <a:xfrm>
            <a:off x="8664112" y="3741330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12 Cheurón"/>
          <p:cNvSpPr/>
          <p:nvPr/>
        </p:nvSpPr>
        <p:spPr>
          <a:xfrm>
            <a:off x="8477696" y="3741330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Forma libre"/>
          <p:cNvSpPr>
            <a:spLocks/>
          </p:cNvSpPr>
          <p:nvPr/>
        </p:nvSpPr>
        <p:spPr bwMode="auto">
          <a:xfrm>
            <a:off x="499273" y="4458702"/>
            <a:ext cx="4940624" cy="69080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11 Forma libre"/>
          <p:cNvSpPr>
            <a:spLocks/>
          </p:cNvSpPr>
          <p:nvPr/>
        </p:nvSpPr>
        <p:spPr bwMode="auto">
          <a:xfrm>
            <a:off x="485717" y="4454258"/>
            <a:ext cx="3690451" cy="700088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13 Triángulo rectángulo"/>
          <p:cNvSpPr>
            <a:spLocks/>
          </p:cNvSpPr>
          <p:nvPr/>
        </p:nvSpPr>
        <p:spPr bwMode="auto">
          <a:xfrm>
            <a:off x="-6042" y="4343440"/>
            <a:ext cx="3402314" cy="810651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14 Conector recto"/>
          <p:cNvCxnSpPr/>
          <p:nvPr/>
        </p:nvCxnSpPr>
        <p:spPr>
          <a:xfrm>
            <a:off x="-9237" y="4340804"/>
            <a:ext cx="3405509" cy="813287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110997"/>
            <a:ext cx="8229600" cy="3394472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6727032" y="4805958"/>
            <a:ext cx="1920240" cy="27432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7A847CFC-816F-41D0-AAC0-9BF4FEBC753E}" type="datetimeFigureOut">
              <a:rPr lang="es-ES" smtClean="0"/>
              <a:pPr/>
              <a:t>16/09/2021</a:t>
            </a:fld>
            <a:endParaRPr lang="es-ES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380073" y="4805958"/>
            <a:ext cx="2350681" cy="273844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47272" y="4805958"/>
            <a:ext cx="365760" cy="273844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323528" y="1314451"/>
            <a:ext cx="8134672" cy="1372321"/>
          </a:xfrm>
        </p:spPr>
        <p:txBody>
          <a:bodyPr>
            <a:normAutofit fontScale="90000"/>
          </a:bodyPr>
          <a:lstStyle/>
          <a:p>
            <a:pPr algn="ctr"/>
            <a:r>
              <a:rPr lang="es-ES" dirty="0" smtClean="0"/>
              <a:t>Instrucciones repetitivas </a:t>
            </a:r>
            <a:r>
              <a:rPr lang="es-ES" dirty="0" err="1" smtClean="0"/>
              <a:t>for</a:t>
            </a:r>
            <a:r>
              <a:rPr lang="es-ES" dirty="0" smtClean="0"/>
              <a:t> y </a:t>
            </a:r>
            <a:r>
              <a:rPr lang="es-ES" dirty="0" err="1" smtClean="0"/>
              <a:t>while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395536" y="267494"/>
            <a:ext cx="8280920" cy="810089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Instrucción </a:t>
            </a:r>
            <a:r>
              <a:rPr kumimoji="0" lang="es-ES" sz="41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for</a:t>
            </a:r>
            <a:endParaRPr kumimoji="0" lang="es-ES" sz="41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1 Título"/>
          <p:cNvSpPr txBox="1">
            <a:spLocks/>
          </p:cNvSpPr>
          <p:nvPr/>
        </p:nvSpPr>
        <p:spPr>
          <a:xfrm>
            <a:off x="539552" y="987574"/>
            <a:ext cx="8134672" cy="2322258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Ejecuta un grupo de instrucciones un número determinado de veces.</a:t>
            </a:r>
            <a:endParaRPr kumimoji="0" lang="es-ES" sz="2000" b="1" i="0" u="none" strike="noStrike" kern="1200" cap="none" spc="0" normalizeH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kumimoji="0" lang="es-ES" sz="2000" b="1" i="0" u="none" strike="noStrike" kern="1200" cap="none" spc="0" normalizeH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Desde que la variable toma el valor de inicialización y hasta que la condición deje de cumplirse, se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ejcutará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el bloque de instrucciones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kumimoji="0" lang="es-ES" sz="2000" b="1" i="0" u="none" strike="noStrike" kern="1200" cap="none" spc="0" normalizeH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8 Rectángulo"/>
          <p:cNvSpPr/>
          <p:nvPr/>
        </p:nvSpPr>
        <p:spPr>
          <a:xfrm>
            <a:off x="1187624" y="1635646"/>
            <a:ext cx="561662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err="1" smtClean="0"/>
              <a:t>for</a:t>
            </a:r>
            <a:r>
              <a:rPr lang="es-ES" dirty="0" smtClean="0"/>
              <a:t>(</a:t>
            </a:r>
            <a:r>
              <a:rPr lang="es-ES" dirty="0" err="1" smtClean="0"/>
              <a:t>inicializacion;condicion;incremento</a:t>
            </a:r>
            <a:r>
              <a:rPr lang="es-ES" dirty="0" smtClean="0"/>
              <a:t>){</a:t>
            </a:r>
          </a:p>
          <a:p>
            <a:r>
              <a:rPr lang="es-ES" dirty="0" smtClean="0"/>
              <a:t>	//instrucciones</a:t>
            </a:r>
          </a:p>
          <a:p>
            <a:r>
              <a:rPr lang="es-ES" dirty="0" smtClean="0"/>
              <a:t>}</a:t>
            </a:r>
            <a:endParaRPr lang="es-ES" dirty="0"/>
          </a:p>
        </p:txBody>
      </p:sp>
      <p:sp>
        <p:nvSpPr>
          <p:cNvPr id="21" name="20 Rectángulo"/>
          <p:cNvSpPr/>
          <p:nvPr/>
        </p:nvSpPr>
        <p:spPr>
          <a:xfrm>
            <a:off x="2051720" y="3651870"/>
            <a:ext cx="50405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smtClean="0"/>
              <a:t>//muestra los números del 1 al 10</a:t>
            </a:r>
          </a:p>
          <a:p>
            <a:r>
              <a:rPr lang="es-ES" dirty="0" err="1" smtClean="0"/>
              <a:t>for</a:t>
            </a:r>
            <a:r>
              <a:rPr lang="es-ES" dirty="0" smtClean="0"/>
              <a:t>(</a:t>
            </a:r>
            <a:r>
              <a:rPr lang="es-ES" dirty="0" err="1" smtClean="0"/>
              <a:t>int</a:t>
            </a:r>
            <a:r>
              <a:rPr lang="es-ES" dirty="0" smtClean="0"/>
              <a:t> i=1;i&lt;=10;i++){    </a:t>
            </a:r>
          </a:p>
          <a:p>
            <a:r>
              <a:rPr lang="es-ES" dirty="0" smtClean="0"/>
              <a:t>    </a:t>
            </a:r>
            <a:r>
              <a:rPr lang="es-ES" dirty="0" err="1" smtClean="0"/>
              <a:t>System.out.println</a:t>
            </a:r>
            <a:r>
              <a:rPr lang="es-ES" dirty="0" smtClean="0"/>
              <a:t>(i);</a:t>
            </a:r>
          </a:p>
          <a:p>
            <a:r>
              <a:rPr lang="es-ES" dirty="0" smtClean="0"/>
              <a:t>}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395536" y="267494"/>
            <a:ext cx="8280920" cy="810089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Consideraciones sobre </a:t>
            </a:r>
            <a:r>
              <a:rPr kumimoji="0" lang="es-ES" sz="41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for</a:t>
            </a:r>
            <a:endParaRPr kumimoji="0" lang="es-ES" sz="41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1 Título"/>
          <p:cNvSpPr txBox="1">
            <a:spLocks/>
          </p:cNvSpPr>
          <p:nvPr/>
        </p:nvSpPr>
        <p:spPr>
          <a:xfrm>
            <a:off x="467544" y="915566"/>
            <a:ext cx="8134672" cy="2322258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Las llaves son obligatorias si hay más de una instrucción.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Las tres instrucciones de control son opcionales: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kumimoji="0" lang="es-ES" sz="2000" b="1" i="0" u="none" strike="noStrike" kern="1200" cap="none" spc="0" normalizeH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kumimoji="0" lang="es-ES" sz="2000" b="1" i="0" u="none" strike="noStrike" kern="1200" cap="none" spc="0" normalizeH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Las instrucciones de control pueden contener más de una sentencia, separadas por una coma: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kumimoji="0" lang="es-ES" sz="2000" b="1" i="0" u="none" strike="noStrike" kern="1200" cap="none" spc="0" normalizeH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899592" y="1779662"/>
            <a:ext cx="604867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smtClean="0"/>
              <a:t>//muestra los números del 1 al 10</a:t>
            </a:r>
          </a:p>
          <a:p>
            <a:r>
              <a:rPr lang="es-ES" dirty="0" err="1" smtClean="0"/>
              <a:t>int</a:t>
            </a:r>
            <a:r>
              <a:rPr lang="es-ES" dirty="0" smtClean="0"/>
              <a:t> i=1;</a:t>
            </a:r>
          </a:p>
          <a:p>
            <a:r>
              <a:rPr lang="es-ES" dirty="0" err="1" smtClean="0"/>
              <a:t>for</a:t>
            </a:r>
            <a:r>
              <a:rPr lang="es-ES" dirty="0" smtClean="0"/>
              <a:t>(;i&lt;10;){  //los ; se ponen igualmente</a:t>
            </a:r>
          </a:p>
          <a:p>
            <a:r>
              <a:rPr lang="es-ES" dirty="0" smtClean="0"/>
              <a:t>    </a:t>
            </a:r>
            <a:r>
              <a:rPr lang="es-ES" dirty="0" err="1" smtClean="0"/>
              <a:t>System.out.println</a:t>
            </a:r>
            <a:r>
              <a:rPr lang="es-ES" dirty="0" smtClean="0"/>
              <a:t>(i);</a:t>
            </a:r>
          </a:p>
          <a:p>
            <a:r>
              <a:rPr lang="es-ES" dirty="0" smtClean="0"/>
              <a:t>    i++;</a:t>
            </a:r>
          </a:p>
          <a:p>
            <a:r>
              <a:rPr lang="es-ES" dirty="0" smtClean="0"/>
              <a:t>}</a:t>
            </a:r>
            <a:endParaRPr lang="es-ES" dirty="0"/>
          </a:p>
        </p:txBody>
      </p:sp>
      <p:sp>
        <p:nvSpPr>
          <p:cNvPr id="7" name="6 Rectángulo"/>
          <p:cNvSpPr/>
          <p:nvPr/>
        </p:nvSpPr>
        <p:spPr>
          <a:xfrm>
            <a:off x="3419872" y="4220170"/>
            <a:ext cx="388843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err="1" smtClean="0"/>
              <a:t>for</a:t>
            </a:r>
            <a:r>
              <a:rPr lang="es-ES" dirty="0" smtClean="0"/>
              <a:t>(</a:t>
            </a:r>
            <a:r>
              <a:rPr lang="es-ES" dirty="0" err="1" smtClean="0"/>
              <a:t>int</a:t>
            </a:r>
            <a:r>
              <a:rPr lang="es-ES" dirty="0" smtClean="0"/>
              <a:t> a=0,b=10;a&lt;</a:t>
            </a:r>
            <a:r>
              <a:rPr lang="es-ES" dirty="0" err="1" smtClean="0"/>
              <a:t>b;a</a:t>
            </a:r>
            <a:r>
              <a:rPr lang="es-ES" dirty="0" smtClean="0"/>
              <a:t>++,b--){  </a:t>
            </a:r>
          </a:p>
          <a:p>
            <a:endParaRPr lang="es-ES" dirty="0" smtClean="0"/>
          </a:p>
          <a:p>
            <a:r>
              <a:rPr lang="es-ES" dirty="0" smtClean="0"/>
              <a:t>}</a:t>
            </a:r>
            <a:endParaRPr lang="es-ES" dirty="0"/>
          </a:p>
        </p:txBody>
      </p:sp>
      <p:sp>
        <p:nvSpPr>
          <p:cNvPr id="8" name="7 Llamada rectangular"/>
          <p:cNvSpPr/>
          <p:nvPr/>
        </p:nvSpPr>
        <p:spPr>
          <a:xfrm>
            <a:off x="6444208" y="1923678"/>
            <a:ext cx="2448272" cy="702078"/>
          </a:xfrm>
          <a:prstGeom prst="wedgeRectCallout">
            <a:avLst>
              <a:gd name="adj1" fmla="val -73122"/>
              <a:gd name="adj2" fmla="val -2073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9 CuadroTexto"/>
          <p:cNvSpPr txBox="1"/>
          <p:nvPr/>
        </p:nvSpPr>
        <p:spPr>
          <a:xfrm>
            <a:off x="6516216" y="1923678"/>
            <a:ext cx="23762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/>
              <a:t>Si no se indicase instrucción de control tendríamos bucle infinito</a:t>
            </a:r>
            <a:endParaRPr lang="es-E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395536" y="267494"/>
            <a:ext cx="8280920" cy="810089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Instrucción </a:t>
            </a:r>
            <a:r>
              <a:rPr kumimoji="0" lang="es-ES" sz="41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enhanced</a:t>
            </a:r>
            <a:r>
              <a:rPr kumimoji="0" lang="es-ES" sz="4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s-ES" sz="41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for</a:t>
            </a:r>
            <a:endParaRPr kumimoji="0" lang="es-ES" sz="41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1 Título"/>
          <p:cNvSpPr txBox="1">
            <a:spLocks/>
          </p:cNvSpPr>
          <p:nvPr/>
        </p:nvSpPr>
        <p:spPr>
          <a:xfrm>
            <a:off x="539552" y="987574"/>
            <a:ext cx="8134672" cy="2322258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Se utiliza para el recorrido, en modo lectura, de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arrays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y colecciones.</a:t>
            </a:r>
            <a:endParaRPr kumimoji="0" lang="es-ES" sz="2000" b="1" i="0" u="none" strike="noStrike" kern="1200" cap="none" spc="0" normalizeH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kumimoji="0" lang="es-ES" sz="2000" b="1" i="0" u="none" strike="noStrike" kern="1200" cap="none" spc="0" normalizeH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La variable de control va pasando por todas las posiciones del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array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, NO es un índice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kumimoji="0" lang="es-ES" sz="2000" b="1" i="0" u="none" strike="noStrike" kern="1200" cap="none" spc="0" normalizeH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8 Rectángulo"/>
          <p:cNvSpPr/>
          <p:nvPr/>
        </p:nvSpPr>
        <p:spPr>
          <a:xfrm>
            <a:off x="1187624" y="1635646"/>
            <a:ext cx="302433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err="1" smtClean="0"/>
              <a:t>for</a:t>
            </a:r>
            <a:r>
              <a:rPr lang="es-ES" dirty="0" smtClean="0"/>
              <a:t>(tipo </a:t>
            </a:r>
            <a:r>
              <a:rPr lang="es-ES" dirty="0" err="1" smtClean="0"/>
              <a:t>variable:array</a:t>
            </a:r>
            <a:r>
              <a:rPr lang="es-ES" dirty="0" smtClean="0"/>
              <a:t>){</a:t>
            </a:r>
          </a:p>
          <a:p>
            <a:r>
              <a:rPr lang="es-ES" dirty="0" smtClean="0"/>
              <a:t>	//instrucciones</a:t>
            </a:r>
          </a:p>
          <a:p>
            <a:r>
              <a:rPr lang="es-ES" dirty="0" smtClean="0"/>
              <a:t>}</a:t>
            </a:r>
            <a:endParaRPr lang="es-ES" dirty="0"/>
          </a:p>
        </p:txBody>
      </p:sp>
      <p:sp>
        <p:nvSpPr>
          <p:cNvPr id="6" name="5 Rectángulo"/>
          <p:cNvSpPr/>
          <p:nvPr/>
        </p:nvSpPr>
        <p:spPr>
          <a:xfrm>
            <a:off x="1475656" y="3507854"/>
            <a:ext cx="381642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err="1" smtClean="0"/>
              <a:t>int</a:t>
            </a:r>
            <a:r>
              <a:rPr lang="es-ES" dirty="0" smtClean="0"/>
              <a:t> [] </a:t>
            </a:r>
            <a:r>
              <a:rPr lang="es-ES" dirty="0" err="1" smtClean="0"/>
              <a:t>nums</a:t>
            </a:r>
            <a:r>
              <a:rPr lang="es-ES" dirty="0" smtClean="0"/>
              <a:t>={4,8,1,5};</a:t>
            </a:r>
          </a:p>
          <a:p>
            <a:r>
              <a:rPr lang="es-ES" dirty="0" err="1" smtClean="0"/>
              <a:t>for</a:t>
            </a:r>
            <a:r>
              <a:rPr lang="es-ES" dirty="0" smtClean="0"/>
              <a:t>(</a:t>
            </a:r>
            <a:r>
              <a:rPr lang="es-ES" dirty="0" err="1" smtClean="0"/>
              <a:t>int</a:t>
            </a:r>
            <a:r>
              <a:rPr lang="es-ES" dirty="0" smtClean="0"/>
              <a:t> n:nums){</a:t>
            </a:r>
          </a:p>
          <a:p>
            <a:r>
              <a:rPr lang="es-ES" dirty="0" smtClean="0"/>
              <a:t>	</a:t>
            </a:r>
            <a:r>
              <a:rPr lang="es-ES" dirty="0" err="1" smtClean="0"/>
              <a:t>System.out.println</a:t>
            </a:r>
            <a:r>
              <a:rPr lang="es-ES" dirty="0" smtClean="0"/>
              <a:t>(n);</a:t>
            </a:r>
          </a:p>
          <a:p>
            <a:r>
              <a:rPr lang="es-ES" dirty="0" smtClean="0"/>
              <a:t>}</a:t>
            </a:r>
            <a:endParaRPr lang="es-ES" dirty="0"/>
          </a:p>
        </p:txBody>
      </p:sp>
      <p:sp>
        <p:nvSpPr>
          <p:cNvPr id="7" name="6 Rectángulo"/>
          <p:cNvSpPr/>
          <p:nvPr/>
        </p:nvSpPr>
        <p:spPr>
          <a:xfrm>
            <a:off x="6660232" y="3291830"/>
            <a:ext cx="576064" cy="165618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0" name="9 Conector recto"/>
          <p:cNvCxnSpPr/>
          <p:nvPr/>
        </p:nvCxnSpPr>
        <p:spPr>
          <a:xfrm>
            <a:off x="6660232" y="3651870"/>
            <a:ext cx="576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10 Conector recto"/>
          <p:cNvCxnSpPr/>
          <p:nvPr/>
        </p:nvCxnSpPr>
        <p:spPr>
          <a:xfrm>
            <a:off x="6660232" y="4083918"/>
            <a:ext cx="576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11 Conector recto"/>
          <p:cNvCxnSpPr/>
          <p:nvPr/>
        </p:nvCxnSpPr>
        <p:spPr>
          <a:xfrm>
            <a:off x="6660232" y="4515966"/>
            <a:ext cx="576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12 CuadroTexto"/>
          <p:cNvSpPr txBox="1"/>
          <p:nvPr/>
        </p:nvSpPr>
        <p:spPr>
          <a:xfrm>
            <a:off x="6732240" y="3291830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4</a:t>
            </a:r>
            <a:endParaRPr lang="es-ES" dirty="0"/>
          </a:p>
        </p:txBody>
      </p:sp>
      <p:sp>
        <p:nvSpPr>
          <p:cNvPr id="14" name="13 CuadroTexto"/>
          <p:cNvSpPr txBox="1"/>
          <p:nvPr/>
        </p:nvSpPr>
        <p:spPr>
          <a:xfrm>
            <a:off x="6732240" y="3714586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8</a:t>
            </a:r>
            <a:endParaRPr lang="es-ES" dirty="0"/>
          </a:p>
        </p:txBody>
      </p:sp>
      <p:sp>
        <p:nvSpPr>
          <p:cNvPr id="15" name="14 CuadroTexto"/>
          <p:cNvSpPr txBox="1"/>
          <p:nvPr/>
        </p:nvSpPr>
        <p:spPr>
          <a:xfrm>
            <a:off x="6732240" y="4146634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1</a:t>
            </a:r>
            <a:endParaRPr lang="es-ES" dirty="0"/>
          </a:p>
        </p:txBody>
      </p:sp>
      <p:sp>
        <p:nvSpPr>
          <p:cNvPr id="16" name="15 CuadroTexto"/>
          <p:cNvSpPr txBox="1"/>
          <p:nvPr/>
        </p:nvSpPr>
        <p:spPr>
          <a:xfrm>
            <a:off x="6732240" y="4578682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5</a:t>
            </a:r>
            <a:endParaRPr lang="es-ES" dirty="0"/>
          </a:p>
        </p:txBody>
      </p:sp>
      <p:sp>
        <p:nvSpPr>
          <p:cNvPr id="17" name="16 CuadroTexto"/>
          <p:cNvSpPr txBox="1"/>
          <p:nvPr/>
        </p:nvSpPr>
        <p:spPr>
          <a:xfrm>
            <a:off x="5724128" y="350785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n</a:t>
            </a:r>
            <a:endParaRPr lang="es-ES" dirty="0"/>
          </a:p>
        </p:txBody>
      </p:sp>
      <p:cxnSp>
        <p:nvCxnSpPr>
          <p:cNvPr id="19" name="18 Conector recto de flecha"/>
          <p:cNvCxnSpPr>
            <a:stCxn id="17" idx="3"/>
          </p:cNvCxnSpPr>
          <p:nvPr/>
        </p:nvCxnSpPr>
        <p:spPr>
          <a:xfrm flipV="1">
            <a:off x="6051462" y="3507854"/>
            <a:ext cx="824794" cy="1846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21 Conector recto de flecha"/>
          <p:cNvCxnSpPr>
            <a:stCxn id="17" idx="3"/>
          </p:cNvCxnSpPr>
          <p:nvPr/>
        </p:nvCxnSpPr>
        <p:spPr>
          <a:xfrm>
            <a:off x="6051462" y="3692520"/>
            <a:ext cx="824794" cy="175374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23 Conector recto de flecha"/>
          <p:cNvCxnSpPr>
            <a:stCxn id="17" idx="3"/>
          </p:cNvCxnSpPr>
          <p:nvPr/>
        </p:nvCxnSpPr>
        <p:spPr>
          <a:xfrm>
            <a:off x="6051462" y="3692520"/>
            <a:ext cx="752786" cy="607422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25 Conector recto de flecha"/>
          <p:cNvCxnSpPr>
            <a:stCxn id="17" idx="3"/>
          </p:cNvCxnSpPr>
          <p:nvPr/>
        </p:nvCxnSpPr>
        <p:spPr>
          <a:xfrm>
            <a:off x="6051462" y="3692520"/>
            <a:ext cx="824794" cy="1111478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395536" y="195486"/>
            <a:ext cx="8280920" cy="810089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Instrucción </a:t>
            </a:r>
            <a:r>
              <a:rPr kumimoji="0" lang="es-ES" sz="41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while</a:t>
            </a:r>
            <a:endParaRPr kumimoji="0" lang="es-ES" sz="41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1 Título"/>
          <p:cNvSpPr txBox="1">
            <a:spLocks/>
          </p:cNvSpPr>
          <p:nvPr/>
        </p:nvSpPr>
        <p:spPr>
          <a:xfrm>
            <a:off x="467544" y="843558"/>
            <a:ext cx="8134672" cy="2322258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Ejecuta un grupo de instrucciones mientras se cumpla una condición (resultado sea </a:t>
            </a:r>
            <a:r>
              <a:rPr lang="es-ES" sz="2000" b="1" i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true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es-ES" sz="2000" b="1" i="0" u="none" strike="noStrike" kern="1200" cap="none" spc="0" normalizeH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La condición puede evaluarse al principio, o después de ejecutar el bloque de instrucciones: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kumimoji="0" lang="es-ES" sz="2000" b="1" i="0" u="none" strike="noStrike" kern="1200" cap="none" spc="0" normalizeH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Las acciones dentro del bloque provocarán que en algún momento la condición deje de cumplirse, sino bucle infinito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kumimoji="0" lang="es-ES" sz="2000" b="1" i="0" u="none" strike="noStrike" kern="1200" cap="none" spc="0" normalizeH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827584" y="2409732"/>
            <a:ext cx="33123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while</a:t>
            </a:r>
            <a:r>
              <a:rPr lang="es-ES" dirty="0" smtClean="0"/>
              <a:t>(</a:t>
            </a:r>
            <a:r>
              <a:rPr lang="es-ES" dirty="0" err="1" smtClean="0"/>
              <a:t>condicion</a:t>
            </a:r>
            <a:r>
              <a:rPr lang="es-ES" dirty="0" smtClean="0"/>
              <a:t>){</a:t>
            </a:r>
          </a:p>
          <a:p>
            <a:r>
              <a:rPr lang="es-ES" dirty="0" smtClean="0"/>
              <a:t>	//instrucciones</a:t>
            </a:r>
          </a:p>
          <a:p>
            <a:r>
              <a:rPr lang="es-ES" dirty="0" smtClean="0"/>
              <a:t>}</a:t>
            </a:r>
            <a:endParaRPr lang="es-ES" dirty="0"/>
          </a:p>
        </p:txBody>
      </p:sp>
      <p:sp>
        <p:nvSpPr>
          <p:cNvPr id="7" name="6 CuadroTexto"/>
          <p:cNvSpPr txBox="1"/>
          <p:nvPr/>
        </p:nvSpPr>
        <p:spPr>
          <a:xfrm>
            <a:off x="4716016" y="2409732"/>
            <a:ext cx="33123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do{</a:t>
            </a:r>
          </a:p>
          <a:p>
            <a:r>
              <a:rPr lang="es-ES" dirty="0" smtClean="0"/>
              <a:t>	//instrucciones</a:t>
            </a:r>
          </a:p>
          <a:p>
            <a:r>
              <a:rPr lang="es-ES" dirty="0" smtClean="0"/>
              <a:t>} </a:t>
            </a:r>
            <a:r>
              <a:rPr lang="es-ES" dirty="0" err="1" smtClean="0"/>
              <a:t>while</a:t>
            </a:r>
            <a:r>
              <a:rPr lang="es-ES" dirty="0" smtClean="0"/>
              <a:t>(</a:t>
            </a:r>
            <a:r>
              <a:rPr lang="es-ES" dirty="0" err="1" smtClean="0"/>
              <a:t>condicion</a:t>
            </a:r>
            <a:r>
              <a:rPr lang="es-ES" dirty="0" smtClean="0"/>
              <a:t>);</a:t>
            </a:r>
            <a:endParaRPr lang="es-ES" dirty="0"/>
          </a:p>
        </p:txBody>
      </p:sp>
      <p:sp>
        <p:nvSpPr>
          <p:cNvPr id="8" name="7 CuadroTexto"/>
          <p:cNvSpPr txBox="1"/>
          <p:nvPr/>
        </p:nvSpPr>
        <p:spPr>
          <a:xfrm>
            <a:off x="1115616" y="4014812"/>
            <a:ext cx="331236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err="1" smtClean="0"/>
              <a:t>int</a:t>
            </a:r>
            <a:r>
              <a:rPr lang="es-ES" sz="1600" dirty="0" smtClean="0"/>
              <a:t> n=0;s=0;</a:t>
            </a:r>
          </a:p>
          <a:p>
            <a:r>
              <a:rPr lang="es-ES" sz="1600" dirty="0" err="1" smtClean="0"/>
              <a:t>while</a:t>
            </a:r>
            <a:r>
              <a:rPr lang="es-ES" sz="1600" dirty="0" smtClean="0"/>
              <a:t>(s&lt;1000){</a:t>
            </a:r>
          </a:p>
          <a:p>
            <a:r>
              <a:rPr lang="es-ES" sz="1600" dirty="0" smtClean="0"/>
              <a:t>	s+=n++;</a:t>
            </a:r>
          </a:p>
          <a:p>
            <a:r>
              <a:rPr lang="es-ES" sz="1600" dirty="0" smtClean="0"/>
              <a:t>}</a:t>
            </a:r>
            <a:endParaRPr lang="es-ES" sz="1600" dirty="0"/>
          </a:p>
        </p:txBody>
      </p:sp>
      <p:sp>
        <p:nvSpPr>
          <p:cNvPr id="10" name="9 CuadroTexto"/>
          <p:cNvSpPr txBox="1"/>
          <p:nvPr/>
        </p:nvSpPr>
        <p:spPr>
          <a:xfrm>
            <a:off x="4932040" y="4086820"/>
            <a:ext cx="331236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err="1" smtClean="0"/>
              <a:t>int</a:t>
            </a:r>
            <a:r>
              <a:rPr lang="es-ES" sz="1600" dirty="0" smtClean="0"/>
              <a:t> n=0;</a:t>
            </a:r>
          </a:p>
          <a:p>
            <a:r>
              <a:rPr lang="es-ES" sz="1600" dirty="0" smtClean="0"/>
              <a:t>do{</a:t>
            </a:r>
          </a:p>
          <a:p>
            <a:r>
              <a:rPr lang="es-ES" sz="1600" dirty="0" smtClean="0"/>
              <a:t>	n=</a:t>
            </a:r>
            <a:r>
              <a:rPr lang="es-ES" sz="1600" dirty="0" err="1" smtClean="0"/>
              <a:t>leerNumero</a:t>
            </a:r>
            <a:r>
              <a:rPr lang="es-ES" sz="1600" dirty="0" smtClean="0"/>
              <a:t>();</a:t>
            </a:r>
          </a:p>
          <a:p>
            <a:r>
              <a:rPr lang="es-ES" sz="1600" dirty="0" smtClean="0"/>
              <a:t>}</a:t>
            </a:r>
            <a:r>
              <a:rPr lang="es-ES" sz="1600" dirty="0" err="1" smtClean="0"/>
              <a:t>while</a:t>
            </a:r>
            <a:r>
              <a:rPr lang="es-ES" sz="1600" dirty="0" smtClean="0"/>
              <a:t>(n&lt;0);</a:t>
            </a:r>
            <a:endParaRPr lang="es-E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rencia">
  <a:themeElements>
    <a:clrScheme name="Concurrencia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rencia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urrenc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10593</TotalTime>
  <Words>261</Words>
  <Application>Microsoft Office PowerPoint</Application>
  <PresentationFormat>Presentación en pantalla (16:9)</PresentationFormat>
  <Paragraphs>71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6" baseType="lpstr">
      <vt:lpstr>Concurrencia</vt:lpstr>
      <vt:lpstr>Instrucciones repetitivas for y while</vt:lpstr>
      <vt:lpstr>Diapositiva 2</vt:lpstr>
      <vt:lpstr>Diapositiva 3</vt:lpstr>
      <vt:lpstr>Diapositiva 4</vt:lpstr>
      <vt:lpstr>Diapositiva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Introducción a AngularJS 2</dc:title>
  <dc:creator>antonio martin</dc:creator>
  <cp:lastModifiedBy>Antonio</cp:lastModifiedBy>
  <cp:revision>99</cp:revision>
  <dcterms:created xsi:type="dcterms:W3CDTF">2016-05-07T10:27:15Z</dcterms:created>
  <dcterms:modified xsi:type="dcterms:W3CDTF">2021-09-17T10:50:37Z</dcterms:modified>
</cp:coreProperties>
</file>