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63" r:id="rId5"/>
    <p:sldId id="267" r:id="rId6"/>
    <p:sldId id="268" r:id="rId7"/>
    <p:sldId id="269" r:id="rId8"/>
    <p:sldId id="270" r:id="rId9"/>
    <p:sldId id="271" r:id="rId10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384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30/09/2021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30/09/2021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30/09/2021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30/09/2021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30/09/2021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30/09/2021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30/09/2021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30/09/2021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30/09/2021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30/09/2021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30/09/2021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30/09/2021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28662" y="1428742"/>
            <a:ext cx="7406640" cy="1104138"/>
          </a:xfrm>
        </p:spPr>
        <p:txBody>
          <a:bodyPr>
            <a:noAutofit/>
          </a:bodyPr>
          <a:lstStyle/>
          <a:p>
            <a:pPr algn="ctr"/>
            <a:r>
              <a:rPr lang="es-ES" sz="4800" dirty="0" smtClean="0"/>
              <a:t>Interfaces</a:t>
            </a:r>
            <a:endParaRPr lang="es-E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Definición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714348" y="1221600"/>
            <a:ext cx="7746084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interfaz es un conjunto de métodos abstractos.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Su objetivo es definir el formato de ciertos métodos, que posteriormente las clases se encargarán de implementar.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428596" y="1221600"/>
            <a:ext cx="8031836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interfaz se crea, al igual que las clases, en archivos .java.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define con la palabra reservada 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interface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una interfaz</a:t>
            </a:r>
            <a:endParaRPr lang="es-ES" dirty="0"/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3" name="32 CuadroTexto"/>
          <p:cNvSpPr txBox="1"/>
          <p:nvPr/>
        </p:nvSpPr>
        <p:spPr>
          <a:xfrm>
            <a:off x="3851920" y="2571750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b="1" dirty="0" smtClean="0"/>
              <a:t>interface </a:t>
            </a:r>
            <a:r>
              <a:rPr lang="es-ES" dirty="0" smtClean="0"/>
              <a:t>Operaciones{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void</a:t>
            </a:r>
            <a:r>
              <a:rPr lang="es-ES" dirty="0" smtClean="0"/>
              <a:t> girar(</a:t>
            </a:r>
            <a:r>
              <a:rPr lang="es-ES" dirty="0" err="1" smtClean="0"/>
              <a:t>int</a:t>
            </a:r>
            <a:r>
              <a:rPr lang="es-ES" dirty="0" smtClean="0"/>
              <a:t> grados);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int</a:t>
            </a:r>
            <a:r>
              <a:rPr lang="es-ES" dirty="0" smtClean="0"/>
              <a:t> invertir();</a:t>
            </a:r>
          </a:p>
          <a:p>
            <a:r>
              <a:rPr lang="es-ES" dirty="0" smtClean="0"/>
              <a:t>}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1619672" y="3723878"/>
            <a:ext cx="2016224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Como los métodos solo pueden ser públicos y abstractos, se pueden omitir las palabras </a:t>
            </a:r>
            <a:r>
              <a:rPr lang="es-ES" sz="1000" i="1" dirty="0" err="1" smtClean="0"/>
              <a:t>abstract</a:t>
            </a:r>
            <a:r>
              <a:rPr lang="es-ES" sz="1000" dirty="0" smtClean="0"/>
              <a:t> y </a:t>
            </a:r>
            <a:r>
              <a:rPr lang="es-ES" sz="1000" i="1" dirty="0" err="1" smtClean="0"/>
              <a:t>public</a:t>
            </a:r>
            <a:endParaRPr lang="es-ES" sz="1000" i="1" dirty="0"/>
          </a:p>
        </p:txBody>
      </p:sp>
      <p:cxnSp>
        <p:nvCxnSpPr>
          <p:cNvPr id="49" name="48 Conector recto de flecha"/>
          <p:cNvCxnSpPr>
            <a:stCxn id="34" idx="0"/>
          </p:cNvCxnSpPr>
          <p:nvPr/>
        </p:nvCxnSpPr>
        <p:spPr>
          <a:xfrm flipV="1">
            <a:off x="2627784" y="3219822"/>
            <a:ext cx="144016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Implementación de una interfaz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357158" y="1000114"/>
            <a:ext cx="8033546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clase que implementa una interfaz está obligada a sobrescribir (implementar) todos los métodos de la misma.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4643438" y="2143122"/>
            <a:ext cx="41348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class</a:t>
            </a:r>
            <a:r>
              <a:rPr lang="es-ES" sz="1200" dirty="0" smtClean="0"/>
              <a:t> Test </a:t>
            </a:r>
            <a:r>
              <a:rPr lang="es-ES" sz="1200" b="1" dirty="0" err="1" smtClean="0"/>
              <a:t>implements</a:t>
            </a:r>
            <a:r>
              <a:rPr lang="es-ES" sz="1200" dirty="0" smtClean="0"/>
              <a:t> Operaciones{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void</a:t>
            </a:r>
            <a:r>
              <a:rPr lang="es-ES" sz="1200" dirty="0" smtClean="0"/>
              <a:t> girar(</a:t>
            </a:r>
            <a:r>
              <a:rPr lang="es-ES" sz="1200" dirty="0" err="1" smtClean="0"/>
              <a:t>int</a:t>
            </a:r>
            <a:r>
              <a:rPr lang="es-ES" sz="1200" dirty="0" smtClean="0"/>
              <a:t> grados){</a:t>
            </a:r>
          </a:p>
          <a:p>
            <a:r>
              <a:rPr lang="es-ES" sz="1200" dirty="0" smtClean="0"/>
              <a:t>    :</a:t>
            </a:r>
          </a:p>
          <a:p>
            <a:r>
              <a:rPr lang="es-ES" sz="1200" dirty="0" smtClean="0"/>
              <a:t>    }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int</a:t>
            </a:r>
            <a:r>
              <a:rPr lang="es-ES" sz="1200" dirty="0" smtClean="0"/>
              <a:t> invertir(){</a:t>
            </a:r>
          </a:p>
          <a:p>
            <a:r>
              <a:rPr lang="es-ES" sz="1200" dirty="0" smtClean="0"/>
              <a:t>    :</a:t>
            </a:r>
          </a:p>
          <a:p>
            <a:r>
              <a:rPr lang="es-ES" sz="1200" dirty="0" smtClean="0"/>
              <a:t>    }</a:t>
            </a:r>
          </a:p>
          <a:p>
            <a:endParaRPr lang="es-ES" sz="1200" dirty="0" smtClean="0"/>
          </a:p>
          <a:p>
            <a:r>
              <a:rPr lang="es-ES" sz="1200" dirty="0" smtClean="0"/>
              <a:t>}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2411190" y="3007218"/>
            <a:ext cx="2039394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Al implementar los métodos en la clase, es obligatorio indicar el modificador </a:t>
            </a:r>
            <a:r>
              <a:rPr lang="es-ES" sz="1000" i="1" dirty="0" err="1" smtClean="0"/>
              <a:t>public</a:t>
            </a:r>
            <a:r>
              <a:rPr lang="es-ES" sz="1000" dirty="0" smtClean="0"/>
              <a:t>.</a:t>
            </a:r>
            <a:endParaRPr lang="es-ES" sz="1000" i="1" dirty="0"/>
          </a:p>
        </p:txBody>
      </p:sp>
      <p:cxnSp>
        <p:nvCxnSpPr>
          <p:cNvPr id="8" name="7 Conector recto de flecha"/>
          <p:cNvCxnSpPr>
            <a:stCxn id="6" idx="0"/>
          </p:cNvCxnSpPr>
          <p:nvPr/>
        </p:nvCxnSpPr>
        <p:spPr>
          <a:xfrm rot="5400000" flipH="1" flipV="1">
            <a:off x="3929150" y="2004899"/>
            <a:ext cx="504056" cy="15005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6" idx="0"/>
          </p:cNvCxnSpPr>
          <p:nvPr/>
        </p:nvCxnSpPr>
        <p:spPr>
          <a:xfrm rot="5400000" flipH="1" flipV="1">
            <a:off x="4181178" y="2256927"/>
            <a:ext cx="1588" cy="15005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ectángulo redondeado"/>
          <p:cNvSpPr/>
          <p:nvPr/>
        </p:nvSpPr>
        <p:spPr>
          <a:xfrm>
            <a:off x="407771" y="2206580"/>
            <a:ext cx="1383875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357158" y="2225786"/>
            <a:ext cx="1529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 smtClean="0"/>
              <a:t>Operaciones</a:t>
            </a:r>
            <a:endParaRPr lang="es-ES" sz="1600" i="1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403515" y="3214692"/>
            <a:ext cx="1383875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763556" y="3214692"/>
            <a:ext cx="805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Test</a:t>
            </a:r>
            <a:endParaRPr lang="es-ES" sz="1600" dirty="0"/>
          </a:p>
        </p:txBody>
      </p:sp>
      <p:cxnSp>
        <p:nvCxnSpPr>
          <p:cNvPr id="20" name="19 Conector recto de flecha"/>
          <p:cNvCxnSpPr>
            <a:stCxn id="14" idx="0"/>
            <a:endCxn id="12" idx="2"/>
          </p:cNvCxnSpPr>
          <p:nvPr/>
        </p:nvCxnSpPr>
        <p:spPr>
          <a:xfrm rot="5400000" flipH="1" flipV="1">
            <a:off x="809549" y="2924532"/>
            <a:ext cx="576064" cy="425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Flexibilidad de las interfaces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714348" y="1221600"/>
            <a:ext cx="8034116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clase puede implementar varias interfaces: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clase puede heredar otra clase y, a su vez, implementar una o varias interfaces: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1857356" y="1707654"/>
            <a:ext cx="51629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class</a:t>
            </a:r>
            <a:r>
              <a:rPr lang="es-ES" sz="1200" dirty="0" smtClean="0"/>
              <a:t> Test </a:t>
            </a:r>
            <a:r>
              <a:rPr lang="es-ES" sz="1200" b="1" dirty="0" err="1" smtClean="0"/>
              <a:t>implements</a:t>
            </a:r>
            <a:r>
              <a:rPr lang="es-ES" sz="1200" dirty="0" smtClean="0"/>
              <a:t> Operaciones, </a:t>
            </a:r>
            <a:r>
              <a:rPr lang="es-ES" sz="1200" dirty="0" err="1" smtClean="0"/>
              <a:t>OtraInterfaz</a:t>
            </a:r>
            <a:r>
              <a:rPr lang="es-ES" sz="1200" dirty="0" smtClean="0"/>
              <a:t>{</a:t>
            </a:r>
          </a:p>
          <a:p>
            <a:r>
              <a:rPr lang="es-ES" sz="1200" dirty="0" smtClean="0"/>
              <a:t>    //implementación de todos los métodos de Operaciones</a:t>
            </a:r>
          </a:p>
          <a:p>
            <a:r>
              <a:rPr lang="es-ES" sz="1200" dirty="0" smtClean="0"/>
              <a:t>    //y </a:t>
            </a:r>
            <a:r>
              <a:rPr lang="es-ES" sz="1200" dirty="0" err="1" smtClean="0"/>
              <a:t>OtraInterfaz</a:t>
            </a:r>
            <a:endParaRPr lang="es-ES" sz="1200" dirty="0" smtClean="0"/>
          </a:p>
          <a:p>
            <a:endParaRPr lang="es-ES" sz="1200" dirty="0" smtClean="0"/>
          </a:p>
          <a:p>
            <a:r>
              <a:rPr lang="es-ES" sz="1200" dirty="0" smtClean="0"/>
              <a:t>}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3995936" y="3507854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class</a:t>
            </a:r>
            <a:r>
              <a:rPr lang="es-ES" sz="1200" dirty="0" smtClean="0"/>
              <a:t> Circulo </a:t>
            </a:r>
            <a:r>
              <a:rPr lang="es-ES" sz="1200" b="1" dirty="0" err="1" smtClean="0"/>
              <a:t>extends</a:t>
            </a:r>
            <a:r>
              <a:rPr lang="es-ES" sz="1200" dirty="0" smtClean="0"/>
              <a:t> Figura </a:t>
            </a:r>
            <a:r>
              <a:rPr lang="es-ES" sz="1200" b="1" dirty="0" err="1" smtClean="0"/>
              <a:t>implements</a:t>
            </a:r>
            <a:r>
              <a:rPr lang="es-ES" sz="1200" dirty="0" smtClean="0"/>
              <a:t> </a:t>
            </a:r>
            <a:r>
              <a:rPr lang="es-ES" sz="1200" dirty="0" err="1" smtClean="0"/>
              <a:t>Operaciones,OtraInterfaz</a:t>
            </a:r>
            <a:r>
              <a:rPr lang="es-ES" sz="1200" dirty="0" smtClean="0"/>
              <a:t> {</a:t>
            </a:r>
          </a:p>
          <a:p>
            <a:r>
              <a:rPr lang="es-ES" sz="1200" dirty="0" smtClean="0"/>
              <a:t>    :</a:t>
            </a:r>
          </a:p>
          <a:p>
            <a:endParaRPr lang="es-ES" sz="1200" dirty="0" smtClean="0"/>
          </a:p>
          <a:p>
            <a:r>
              <a:rPr lang="es-ES" sz="1200" dirty="0" smtClean="0"/>
              <a:t>}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551920" y="3579862"/>
            <a:ext cx="715824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1547664" y="3579862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Figura</a:t>
            </a:r>
            <a:endParaRPr lang="es-ES" sz="1400" dirty="0"/>
          </a:p>
        </p:txBody>
      </p:sp>
      <p:cxnSp>
        <p:nvCxnSpPr>
          <p:cNvPr id="18" name="17 Conector recto de flecha"/>
          <p:cNvCxnSpPr/>
          <p:nvPr/>
        </p:nvCxnSpPr>
        <p:spPr>
          <a:xfrm flipV="1">
            <a:off x="2267744" y="4011910"/>
            <a:ext cx="360040" cy="36004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 redondeado"/>
          <p:cNvSpPr/>
          <p:nvPr/>
        </p:nvSpPr>
        <p:spPr>
          <a:xfrm>
            <a:off x="1551920" y="4227934"/>
            <a:ext cx="715824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1500166" y="4227934"/>
            <a:ext cx="839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Circulo</a:t>
            </a:r>
            <a:endParaRPr lang="es-ES" sz="1400" dirty="0"/>
          </a:p>
        </p:txBody>
      </p:sp>
      <p:cxnSp>
        <p:nvCxnSpPr>
          <p:cNvPr id="22" name="21 Conector recto de flecha"/>
          <p:cNvCxnSpPr>
            <a:endCxn id="11" idx="2"/>
          </p:cNvCxnSpPr>
          <p:nvPr/>
        </p:nvCxnSpPr>
        <p:spPr>
          <a:xfrm flipV="1">
            <a:off x="1907704" y="3939902"/>
            <a:ext cx="212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 redondeado"/>
          <p:cNvSpPr/>
          <p:nvPr/>
        </p:nvSpPr>
        <p:spPr>
          <a:xfrm>
            <a:off x="2632040" y="3795886"/>
            <a:ext cx="100385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CuadroTexto"/>
          <p:cNvSpPr txBox="1"/>
          <p:nvPr/>
        </p:nvSpPr>
        <p:spPr>
          <a:xfrm>
            <a:off x="2571736" y="3837697"/>
            <a:ext cx="1158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 smtClean="0"/>
              <a:t>Operaciones</a:t>
            </a:r>
            <a:endParaRPr lang="es-ES" sz="1200" i="1" dirty="0"/>
          </a:p>
        </p:txBody>
      </p:sp>
      <p:sp>
        <p:nvSpPr>
          <p:cNvPr id="26" name="25 Rectángulo redondeado"/>
          <p:cNvSpPr/>
          <p:nvPr/>
        </p:nvSpPr>
        <p:spPr>
          <a:xfrm>
            <a:off x="2632040" y="4443958"/>
            <a:ext cx="100385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CuadroTexto"/>
          <p:cNvSpPr txBox="1"/>
          <p:nvPr/>
        </p:nvSpPr>
        <p:spPr>
          <a:xfrm>
            <a:off x="2571736" y="4443958"/>
            <a:ext cx="1158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 err="1" smtClean="0"/>
              <a:t>OtraInterfaz</a:t>
            </a:r>
            <a:endParaRPr lang="es-ES" sz="1200" i="1" dirty="0"/>
          </a:p>
        </p:txBody>
      </p:sp>
      <p:cxnSp>
        <p:nvCxnSpPr>
          <p:cNvPr id="34" name="33 Conector recto de flecha"/>
          <p:cNvCxnSpPr>
            <a:stCxn id="20" idx="3"/>
            <a:endCxn id="27" idx="1"/>
          </p:cNvCxnSpPr>
          <p:nvPr/>
        </p:nvCxnSpPr>
        <p:spPr>
          <a:xfrm>
            <a:off x="2339182" y="4381823"/>
            <a:ext cx="232554" cy="20063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Interfaces y polimorfismo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42910" y="1221600"/>
            <a:ext cx="8105554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polimorfismo puede aplicarse también con interfaces: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357158" y="1851670"/>
            <a:ext cx="45748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b="1" dirty="0" smtClean="0"/>
              <a:t>interface </a:t>
            </a:r>
            <a:r>
              <a:rPr lang="es-ES" sz="1200" dirty="0" smtClean="0"/>
              <a:t>Operaciones{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void</a:t>
            </a:r>
            <a:r>
              <a:rPr lang="es-ES" sz="1200" dirty="0" smtClean="0"/>
              <a:t> girar(</a:t>
            </a:r>
            <a:r>
              <a:rPr lang="es-ES" sz="1200" dirty="0" err="1" smtClean="0"/>
              <a:t>int</a:t>
            </a:r>
            <a:r>
              <a:rPr lang="es-ES" sz="1200" dirty="0" smtClean="0"/>
              <a:t> grados);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int</a:t>
            </a:r>
            <a:r>
              <a:rPr lang="es-ES" sz="1200" dirty="0" smtClean="0"/>
              <a:t> invertir();</a:t>
            </a:r>
          </a:p>
          <a:p>
            <a:r>
              <a:rPr lang="es-ES" sz="1200" dirty="0" smtClean="0"/>
              <a:t>}</a:t>
            </a:r>
          </a:p>
          <a:p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class</a:t>
            </a:r>
            <a:r>
              <a:rPr lang="es-ES" sz="1200" dirty="0" smtClean="0"/>
              <a:t> Test </a:t>
            </a:r>
            <a:r>
              <a:rPr lang="es-ES" sz="1200" b="1" dirty="0" err="1" smtClean="0"/>
              <a:t>implements</a:t>
            </a:r>
            <a:r>
              <a:rPr lang="es-ES" sz="1200" dirty="0" smtClean="0"/>
              <a:t> Operaciones {</a:t>
            </a:r>
          </a:p>
          <a:p>
            <a:r>
              <a:rPr lang="es-ES" sz="1200" dirty="0" smtClean="0"/>
              <a:t>   //implementación de girar e invertir</a:t>
            </a:r>
          </a:p>
          <a:p>
            <a:r>
              <a:rPr lang="es-ES" sz="1200" dirty="0" smtClean="0"/>
              <a:t>}</a:t>
            </a:r>
          </a:p>
          <a:p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class</a:t>
            </a:r>
            <a:r>
              <a:rPr lang="es-ES" sz="1200" dirty="0" smtClean="0"/>
              <a:t> Circulo </a:t>
            </a:r>
            <a:r>
              <a:rPr lang="es-ES" sz="1200" b="1" dirty="0" err="1" smtClean="0"/>
              <a:t>extends</a:t>
            </a:r>
            <a:r>
              <a:rPr lang="es-ES" sz="1200" dirty="0" smtClean="0"/>
              <a:t> Figura </a:t>
            </a:r>
            <a:r>
              <a:rPr lang="es-ES" sz="1200" b="1" dirty="0" err="1" smtClean="0"/>
              <a:t>implements</a:t>
            </a:r>
            <a:r>
              <a:rPr lang="es-ES" sz="1200" dirty="0" smtClean="0"/>
              <a:t> Operaciones{</a:t>
            </a:r>
          </a:p>
          <a:p>
            <a:r>
              <a:rPr lang="es-ES" sz="1200" dirty="0" smtClean="0"/>
              <a:t>    :</a:t>
            </a:r>
          </a:p>
          <a:p>
            <a:endParaRPr lang="es-ES" sz="1200" dirty="0" smtClean="0"/>
          </a:p>
          <a:p>
            <a:r>
              <a:rPr lang="es-ES" sz="1200" dirty="0" smtClean="0"/>
              <a:t>}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5580112" y="1923678"/>
            <a:ext cx="3168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usoPolimorfismo</a:t>
            </a:r>
            <a:r>
              <a:rPr lang="es-ES" sz="1200" dirty="0" smtClean="0"/>
              <a:t>(new Test(..));</a:t>
            </a:r>
          </a:p>
          <a:p>
            <a:r>
              <a:rPr lang="es-ES" sz="1200" dirty="0" err="1" smtClean="0"/>
              <a:t>usoPolimorfismo</a:t>
            </a:r>
            <a:r>
              <a:rPr lang="es-ES" sz="1200" dirty="0" smtClean="0"/>
              <a:t>(new Circulo(..));</a:t>
            </a:r>
          </a:p>
          <a:p>
            <a:r>
              <a:rPr lang="es-ES" sz="1200" dirty="0" smtClean="0"/>
              <a:t>:</a:t>
            </a:r>
          </a:p>
          <a:p>
            <a:r>
              <a:rPr lang="es-ES" sz="1200" dirty="0" err="1" smtClean="0"/>
              <a:t>void</a:t>
            </a:r>
            <a:r>
              <a:rPr lang="es-ES" sz="1200" dirty="0" smtClean="0"/>
              <a:t> </a:t>
            </a:r>
            <a:r>
              <a:rPr lang="es-ES" sz="1200" dirty="0" err="1" smtClean="0"/>
              <a:t>usoPolimorfismo</a:t>
            </a:r>
            <a:r>
              <a:rPr lang="es-ES" sz="1200" dirty="0" smtClean="0"/>
              <a:t>(Operaciones </a:t>
            </a:r>
            <a:r>
              <a:rPr lang="es-ES" sz="1200" dirty="0" err="1" smtClean="0"/>
              <a:t>op</a:t>
            </a:r>
            <a:r>
              <a:rPr lang="es-ES" sz="1200" dirty="0" smtClean="0"/>
              <a:t>){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op.girar</a:t>
            </a:r>
            <a:r>
              <a:rPr lang="es-ES" sz="1200" dirty="0" smtClean="0"/>
              <a:t>(200);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op.invertir</a:t>
            </a:r>
            <a:r>
              <a:rPr lang="es-ES" sz="1200" dirty="0" smtClean="0"/>
              <a:t>();</a:t>
            </a:r>
          </a:p>
          <a:p>
            <a:r>
              <a:rPr lang="es-ES" sz="1200" dirty="0" smtClean="0"/>
              <a:t> </a:t>
            </a:r>
            <a:r>
              <a:rPr lang="es-ES" sz="1200" dirty="0" smtClean="0"/>
              <a:t>   </a:t>
            </a:r>
            <a:r>
              <a:rPr lang="es-ES" sz="1200" dirty="0" err="1" smtClean="0"/>
              <a:t>op.superficie</a:t>
            </a:r>
            <a:r>
              <a:rPr lang="es-ES" sz="1200" dirty="0" smtClean="0"/>
              <a:t>(); //NO COMPILA</a:t>
            </a:r>
            <a:endParaRPr lang="es-ES" sz="1200" dirty="0" smtClean="0"/>
          </a:p>
          <a:p>
            <a:r>
              <a:rPr lang="es-ES" sz="1200" dirty="0" smtClean="0"/>
              <a:t>}</a:t>
            </a:r>
          </a:p>
          <a:p>
            <a:endParaRPr lang="es-ES" sz="1200" dirty="0" smtClean="0"/>
          </a:p>
        </p:txBody>
      </p:sp>
      <p:sp>
        <p:nvSpPr>
          <p:cNvPr id="23" name="22 Flecha derecha"/>
          <p:cNvSpPr/>
          <p:nvPr/>
        </p:nvSpPr>
        <p:spPr>
          <a:xfrm>
            <a:off x="4357686" y="257175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28 Conector recto de flecha"/>
          <p:cNvCxnSpPr/>
          <p:nvPr/>
        </p:nvCxnSpPr>
        <p:spPr>
          <a:xfrm flipH="1" flipV="1">
            <a:off x="7452320" y="2715766"/>
            <a:ext cx="144016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6876256" y="3939902"/>
            <a:ext cx="1944216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Opera sobre un objeto de cualquier clase que implemente la interfaz</a:t>
            </a:r>
            <a:endParaRPr lang="es-ES" sz="1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Ejemplos interfaces Java estándar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71472" y="1221600"/>
            <a:ext cx="8176992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Colecciones: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List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Interfaz que implementan colecciones tipo lista, como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ArrayList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Set. Interfaz que implementan los conjuntos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Map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Interfaz que implementan las tablas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Collection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Interfaz base para trabajar con colecciones. Heredada por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List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y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SQL: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Connection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ResultSet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etc.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Herencia múltiple en interfaces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71472" y="1221600"/>
            <a:ext cx="8176992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interfaz puede heredar una o varias interfaces: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857224" y="1851670"/>
            <a:ext cx="46508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public</a:t>
            </a:r>
            <a:r>
              <a:rPr lang="es-ES" sz="1200" dirty="0" smtClean="0"/>
              <a:t> interface</a:t>
            </a:r>
            <a:r>
              <a:rPr lang="es-ES" sz="1200" b="1" dirty="0" smtClean="0"/>
              <a:t> </a:t>
            </a:r>
            <a:r>
              <a:rPr lang="es-ES" sz="1200" dirty="0" smtClean="0"/>
              <a:t>Operaciones{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void</a:t>
            </a:r>
            <a:r>
              <a:rPr lang="es-ES" sz="1200" dirty="0" smtClean="0"/>
              <a:t> girar(</a:t>
            </a:r>
            <a:r>
              <a:rPr lang="es-ES" sz="1200" dirty="0" err="1" smtClean="0"/>
              <a:t>int</a:t>
            </a:r>
            <a:r>
              <a:rPr lang="es-ES" sz="1200" dirty="0" smtClean="0"/>
              <a:t> grados);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int</a:t>
            </a:r>
            <a:r>
              <a:rPr lang="es-ES" sz="1200" dirty="0" smtClean="0"/>
              <a:t> invertir();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int</a:t>
            </a:r>
            <a:r>
              <a:rPr lang="es-ES" sz="1200" dirty="0" smtClean="0"/>
              <a:t> </a:t>
            </a:r>
            <a:r>
              <a:rPr lang="es-ES" sz="1200" dirty="0" err="1" smtClean="0"/>
              <a:t>miMetodo</a:t>
            </a:r>
            <a:r>
              <a:rPr lang="es-ES" sz="1200" dirty="0" smtClean="0"/>
              <a:t>();</a:t>
            </a:r>
          </a:p>
          <a:p>
            <a:r>
              <a:rPr lang="es-ES" sz="1200" dirty="0" smtClean="0"/>
              <a:t>}</a:t>
            </a:r>
          </a:p>
          <a:p>
            <a:r>
              <a:rPr lang="es-ES" sz="1200" dirty="0" err="1" smtClean="0"/>
              <a:t>public</a:t>
            </a:r>
            <a:r>
              <a:rPr lang="es-ES" sz="1200" dirty="0" smtClean="0"/>
              <a:t> interface Inter1{</a:t>
            </a:r>
          </a:p>
          <a:p>
            <a:r>
              <a:rPr lang="es-ES" sz="1200" dirty="0" smtClean="0"/>
              <a:t>   </a:t>
            </a:r>
            <a:r>
              <a:rPr lang="es-ES" sz="1200" dirty="0" err="1" smtClean="0"/>
              <a:t>int</a:t>
            </a:r>
            <a:r>
              <a:rPr lang="es-ES" sz="1200" dirty="0" smtClean="0"/>
              <a:t> </a:t>
            </a:r>
            <a:r>
              <a:rPr lang="es-ES" sz="1200" dirty="0" err="1" smtClean="0"/>
              <a:t>miMetodo</a:t>
            </a:r>
            <a:r>
              <a:rPr lang="es-ES" sz="1200" dirty="0" smtClean="0"/>
              <a:t>();</a:t>
            </a:r>
          </a:p>
          <a:p>
            <a:r>
              <a:rPr lang="es-ES" sz="1200" dirty="0" smtClean="0"/>
              <a:t>}</a:t>
            </a:r>
          </a:p>
          <a:p>
            <a:r>
              <a:rPr lang="es-ES" sz="1200" dirty="0" err="1" smtClean="0"/>
              <a:t>public</a:t>
            </a:r>
            <a:r>
              <a:rPr lang="es-ES" sz="1200" dirty="0" smtClean="0"/>
              <a:t> interface </a:t>
            </a:r>
            <a:r>
              <a:rPr lang="es-ES" sz="1200" dirty="0" err="1" smtClean="0"/>
              <a:t>InterFin</a:t>
            </a:r>
            <a:r>
              <a:rPr lang="es-ES" sz="1200" dirty="0" smtClean="0"/>
              <a:t> </a:t>
            </a:r>
            <a:r>
              <a:rPr lang="es-ES" sz="1200" b="1" dirty="0" err="1" smtClean="0"/>
              <a:t>extends</a:t>
            </a:r>
            <a:r>
              <a:rPr lang="es-ES" sz="1200" dirty="0" smtClean="0"/>
              <a:t> Operaciones,  Inter1{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void</a:t>
            </a:r>
            <a:r>
              <a:rPr lang="es-ES" sz="1200" dirty="0" smtClean="0"/>
              <a:t> </a:t>
            </a:r>
            <a:r>
              <a:rPr lang="es-ES" sz="1200" dirty="0" err="1" smtClean="0"/>
              <a:t>nuevoMetodo</a:t>
            </a:r>
            <a:r>
              <a:rPr lang="es-ES" sz="1200" dirty="0" smtClean="0"/>
              <a:t>();</a:t>
            </a:r>
          </a:p>
          <a:p>
            <a:r>
              <a:rPr lang="es-ES" sz="1200" dirty="0" smtClean="0"/>
              <a:t>}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5076056" y="2283718"/>
            <a:ext cx="648072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3851920" y="4227934"/>
            <a:ext cx="2220278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La clase está obligada a implementar los métodos de la interfaz que implementa y los de las interfaces que esta hereda</a:t>
            </a:r>
            <a:endParaRPr lang="es-ES" sz="1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5652120" y="2067694"/>
            <a:ext cx="3420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class</a:t>
            </a:r>
            <a:r>
              <a:rPr lang="es-ES" sz="1200" dirty="0" smtClean="0"/>
              <a:t> Prueba </a:t>
            </a:r>
            <a:r>
              <a:rPr lang="es-ES" sz="1200" b="1" dirty="0" err="1" smtClean="0"/>
              <a:t>implements</a:t>
            </a:r>
            <a:r>
              <a:rPr lang="es-ES" sz="1200" b="1" dirty="0" smtClean="0"/>
              <a:t> </a:t>
            </a:r>
            <a:r>
              <a:rPr lang="es-ES" sz="1200" dirty="0" err="1" smtClean="0"/>
              <a:t>InterFin</a:t>
            </a:r>
            <a:r>
              <a:rPr lang="es-ES" sz="1200" dirty="0" smtClean="0"/>
              <a:t>{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void</a:t>
            </a:r>
            <a:r>
              <a:rPr lang="es-ES" sz="1200" dirty="0" smtClean="0"/>
              <a:t> girar(</a:t>
            </a:r>
            <a:r>
              <a:rPr lang="es-ES" sz="1200" dirty="0" err="1" smtClean="0"/>
              <a:t>int</a:t>
            </a:r>
            <a:r>
              <a:rPr lang="es-ES" sz="1200" dirty="0" smtClean="0"/>
              <a:t> grados){…}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int</a:t>
            </a:r>
            <a:r>
              <a:rPr lang="es-ES" sz="1200" dirty="0" smtClean="0"/>
              <a:t> invertir(){…}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public</a:t>
            </a:r>
            <a:r>
              <a:rPr lang="es-ES" sz="1200" dirty="0" smtClean="0"/>
              <a:t>  </a:t>
            </a:r>
            <a:r>
              <a:rPr lang="es-ES" sz="1200" dirty="0" err="1" smtClean="0"/>
              <a:t>int</a:t>
            </a:r>
            <a:r>
              <a:rPr lang="es-ES" sz="1200" dirty="0" smtClean="0"/>
              <a:t> </a:t>
            </a:r>
            <a:r>
              <a:rPr lang="es-ES" sz="1200" dirty="0" err="1" smtClean="0"/>
              <a:t>miMetodo</a:t>
            </a:r>
            <a:r>
              <a:rPr lang="es-ES" sz="1200" dirty="0" smtClean="0"/>
              <a:t>(){…}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void</a:t>
            </a:r>
            <a:r>
              <a:rPr lang="es-ES" sz="1200" dirty="0" smtClean="0"/>
              <a:t> </a:t>
            </a:r>
            <a:r>
              <a:rPr lang="es-ES" sz="1200" dirty="0" err="1" smtClean="0"/>
              <a:t>nuevoMetodo</a:t>
            </a:r>
            <a:r>
              <a:rPr lang="es-ES" sz="1200" dirty="0" smtClean="0"/>
              <a:t>(){…}</a:t>
            </a:r>
          </a:p>
          <a:p>
            <a:r>
              <a:rPr lang="es-ES" sz="1200" dirty="0" smtClean="0"/>
              <a:t>}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Otros elementos en una interfaz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71472" y="1221600"/>
            <a:ext cx="8176992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interfaz puede incluir, además de métodos abstractos, constantes públicas y estáticas: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Y más cosas desde Java 8, que estudiaremos en la próxima lección…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1547664" y="1988135"/>
            <a:ext cx="3960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public</a:t>
            </a:r>
            <a:r>
              <a:rPr lang="es-ES" sz="1200" dirty="0" smtClean="0"/>
              <a:t> interface</a:t>
            </a:r>
            <a:r>
              <a:rPr lang="es-ES" sz="1200" b="1" dirty="0" smtClean="0"/>
              <a:t> </a:t>
            </a:r>
            <a:r>
              <a:rPr lang="es-ES" sz="1200" dirty="0" smtClean="0"/>
              <a:t>Operaciones{</a:t>
            </a:r>
          </a:p>
          <a:p>
            <a:r>
              <a:rPr lang="es-ES" sz="1200" b="1" dirty="0" smtClean="0"/>
              <a:t>    </a:t>
            </a:r>
            <a:r>
              <a:rPr lang="es-ES" sz="1200" b="1" dirty="0" err="1" smtClean="0"/>
              <a:t>int</a:t>
            </a:r>
            <a:r>
              <a:rPr lang="es-ES" sz="1200" b="1" dirty="0" smtClean="0"/>
              <a:t> </a:t>
            </a:r>
            <a:r>
              <a:rPr lang="es-ES" sz="1200" b="1" dirty="0" smtClean="0"/>
              <a:t>DATA=100</a:t>
            </a:r>
            <a:r>
              <a:rPr lang="es-ES" sz="1200" b="1" dirty="0" smtClean="0"/>
              <a:t>;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void</a:t>
            </a:r>
            <a:r>
              <a:rPr lang="es-ES" sz="1200" dirty="0" smtClean="0"/>
              <a:t> girar(</a:t>
            </a:r>
            <a:r>
              <a:rPr lang="es-ES" sz="1200" dirty="0" err="1" smtClean="0"/>
              <a:t>int</a:t>
            </a:r>
            <a:r>
              <a:rPr lang="es-ES" sz="1200" dirty="0" smtClean="0"/>
              <a:t> grados);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int</a:t>
            </a:r>
            <a:r>
              <a:rPr lang="es-ES" sz="1200" dirty="0" smtClean="0"/>
              <a:t> invertir();</a:t>
            </a:r>
          </a:p>
          <a:p>
            <a:r>
              <a:rPr lang="es-ES" sz="1200" dirty="0" smtClean="0"/>
              <a:t>}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 rot="10800000">
            <a:off x="3049572" y="2285998"/>
            <a:ext cx="2578608" cy="69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5628180" y="2067694"/>
            <a:ext cx="1944216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Por defecto es </a:t>
            </a:r>
            <a:r>
              <a:rPr lang="es-ES" sz="1000" dirty="0" err="1" smtClean="0"/>
              <a:t>public</a:t>
            </a:r>
            <a:r>
              <a:rPr lang="es-ES" sz="1000" dirty="0" smtClean="0"/>
              <a:t> </a:t>
            </a:r>
            <a:r>
              <a:rPr lang="es-ES" sz="1000" dirty="0" err="1" smtClean="0"/>
              <a:t>static</a:t>
            </a:r>
            <a:r>
              <a:rPr lang="es-ES" sz="1000" dirty="0" smtClean="0"/>
              <a:t> final. Pueden omitirse estas palabras reservadas</a:t>
            </a:r>
            <a:endParaRPr lang="es-ES" sz="1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6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7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8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11815</TotalTime>
  <Words>526</Words>
  <Application>Microsoft Office PowerPoint</Application>
  <PresentationFormat>Presentación en pantalla (16:9)</PresentationFormat>
  <Paragraphs>159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Concurrencia</vt:lpstr>
      <vt:lpstr>Interfaces</vt:lpstr>
      <vt:lpstr>Definición</vt:lpstr>
      <vt:lpstr>Creación de una interfaz</vt:lpstr>
      <vt:lpstr>Implementación de una interfaz</vt:lpstr>
      <vt:lpstr>Flexibilidad de las interfaces</vt:lpstr>
      <vt:lpstr>Interfaces y polimorfismo</vt:lpstr>
      <vt:lpstr>Ejemplos interfaces Java estándar</vt:lpstr>
      <vt:lpstr>Herencia múltiple en interfaces</vt:lpstr>
      <vt:lpstr>Otros elementos en una interfaz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1. Fundamentos de Java</dc:title>
  <dc:creator>antonio martin</dc:creator>
  <cp:lastModifiedBy>Antonio</cp:lastModifiedBy>
  <cp:revision>191</cp:revision>
  <dcterms:created xsi:type="dcterms:W3CDTF">2017-04-22T22:25:01Z</dcterms:created>
  <dcterms:modified xsi:type="dcterms:W3CDTF">2021-09-30T13:00:53Z</dcterms:modified>
</cp:coreProperties>
</file>