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72" r:id="rId5"/>
    <p:sldId id="263" r:id="rId6"/>
    <p:sldId id="273" r:id="rId7"/>
    <p:sldId id="274" r:id="rId8"/>
    <p:sldId id="275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14/07/2020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1214428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 en Java 8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Novedades en interfaces Java 8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781752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 incluir implementaciones por defecto de métodos.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 incluir métodos estáticos.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ambos casos, al tratarse de miembros públicos, se puede seguir omitiendo la palabra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public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000114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una implementación por defecto, que puede ser utilizada por las clases que implementan la interfaz.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con la palabra reservada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default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por defecto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1142976" y="2571750"/>
            <a:ext cx="35010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interface</a:t>
            </a:r>
            <a:r>
              <a:rPr lang="es-ES" sz="1000" b="1" dirty="0" smtClean="0"/>
              <a:t> </a:t>
            </a:r>
            <a:r>
              <a:rPr lang="es-ES" sz="1000" dirty="0" smtClean="0"/>
              <a:t>Operaciones{</a:t>
            </a:r>
          </a:p>
          <a:p>
            <a:r>
              <a:rPr lang="es-ES" sz="1000" dirty="0" smtClean="0"/>
              <a:t>    </a:t>
            </a:r>
            <a:r>
              <a:rPr lang="es-ES" sz="1000" b="1" dirty="0" smtClean="0"/>
              <a:t>default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girar(</a:t>
            </a:r>
            <a:r>
              <a:rPr lang="es-ES" sz="1000" dirty="0" err="1" smtClean="0"/>
              <a:t>int</a:t>
            </a:r>
            <a:r>
              <a:rPr lang="es-ES" sz="1000" dirty="0" smtClean="0"/>
              <a:t> grados){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(“gira “+grados+” grados);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invertir();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:</a:t>
            </a:r>
          </a:p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Operaciones{</a:t>
            </a:r>
          </a:p>
          <a:p>
            <a:r>
              <a:rPr lang="es-ES" sz="1000" dirty="0" smtClean="0"/>
              <a:t>    //solo tiene que implementar el abstracto</a:t>
            </a:r>
          </a:p>
          <a:p>
            <a:r>
              <a:rPr lang="es-ES" sz="1000" dirty="0" smtClean="0"/>
              <a:t>    //aunque, si se quiere, se puede sobrescribir</a:t>
            </a:r>
          </a:p>
          <a:p>
            <a:r>
              <a:rPr lang="es-ES" sz="1000" dirty="0" smtClean="0"/>
              <a:t>    //también el default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invertir(){</a:t>
            </a:r>
          </a:p>
          <a:p>
            <a:r>
              <a:rPr lang="es-ES" sz="1000" dirty="0" smtClean="0"/>
              <a:t>        :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64088" y="3291830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//utiliza la implementación por defecto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ts.girar</a:t>
            </a:r>
            <a:r>
              <a:rPr lang="es-ES" sz="1000" dirty="0" smtClean="0"/>
              <a:t>(30); //muestra </a:t>
            </a:r>
            <a:r>
              <a:rPr lang="es-ES" sz="1000" i="1" dirty="0" smtClean="0"/>
              <a:t>gira 30 grados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4572000" y="37238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1221600"/>
            <a:ext cx="788896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una clase implementa dos interfaces con el mismo método default, está obligada a sobrescribirlo.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de herencia múltiple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1285852" y="2067694"/>
            <a:ext cx="328614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InterB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InterB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InterA,InterB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//si no se sobrescribiese, </a:t>
            </a:r>
            <a:r>
              <a:rPr lang="es-ES" sz="1000" b="1" dirty="0" smtClean="0"/>
              <a:t>error de compilación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(“Implementación Test"); 	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364088" y="3291830"/>
            <a:ext cx="3494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//utiliza la implementación de la clase Test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ts.m</a:t>
            </a:r>
            <a:r>
              <a:rPr lang="es-ES" sz="1000" dirty="0" smtClean="0"/>
              <a:t>(); //muestra </a:t>
            </a:r>
            <a:r>
              <a:rPr lang="es-ES" sz="1000" i="1" dirty="0" smtClean="0"/>
              <a:t>Implementación Test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0" name="9 Flecha derecha"/>
          <p:cNvSpPr/>
          <p:nvPr/>
        </p:nvSpPr>
        <p:spPr>
          <a:xfrm>
            <a:off x="4572000" y="372387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Métodos estáticos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803354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Java 8, las interfaces pueden incluir métodos estáticos al igual que las clases.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método está asociado a la interfaz,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heredado por las clases que la implementan.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1547664" y="3075806"/>
            <a:ext cx="2808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(“estático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Test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</a:t>
            </a:r>
          </a:p>
          <a:p>
            <a:endParaRPr lang="es-ES" sz="1000" dirty="0" smtClean="0"/>
          </a:p>
          <a:p>
            <a:r>
              <a:rPr lang="es-ES" sz="1000" dirty="0" smtClean="0"/>
              <a:t>}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4932040" y="3003798"/>
            <a:ext cx="3497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Test </a:t>
            </a:r>
            <a:r>
              <a:rPr lang="es-ES" sz="1000" dirty="0" err="1" smtClean="0"/>
              <a:t>ts</a:t>
            </a:r>
            <a:r>
              <a:rPr lang="es-ES" sz="1000" dirty="0" smtClean="0"/>
              <a:t>=new Test();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ts.m</a:t>
            </a:r>
            <a:r>
              <a:rPr lang="es-ES" sz="1000" dirty="0" smtClean="0"/>
              <a:t>(); //error de compilación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Test.m</a:t>
            </a:r>
            <a:r>
              <a:rPr lang="es-ES" sz="1000" dirty="0" smtClean="0"/>
              <a:t>(); //error de compilación</a:t>
            </a:r>
          </a:p>
          <a:p>
            <a:r>
              <a:rPr lang="es-ES" sz="1000" dirty="0" smtClean="0"/>
              <a:t>        </a:t>
            </a:r>
            <a:r>
              <a:rPr lang="es-ES" sz="1000" b="1" dirty="0" err="1" smtClean="0"/>
              <a:t>InterA.m</a:t>
            </a:r>
            <a:r>
              <a:rPr lang="es-ES" sz="1000" b="1" dirty="0" smtClean="0"/>
              <a:t>();</a:t>
            </a:r>
            <a:r>
              <a:rPr lang="es-ES" sz="1000" dirty="0" smtClean="0"/>
              <a:t> //correcto, muestra </a:t>
            </a:r>
            <a:r>
              <a:rPr lang="es-ES" sz="1000" i="1" dirty="0" smtClean="0"/>
              <a:t>estático </a:t>
            </a:r>
            <a:r>
              <a:rPr lang="es-ES" sz="1000" i="1" dirty="0" err="1" smtClean="0"/>
              <a:t>InterA</a:t>
            </a:r>
            <a:endParaRPr lang="es-ES" sz="1000" i="1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9" name="18 Flecha derecha"/>
          <p:cNvSpPr/>
          <p:nvPr/>
        </p:nvSpPr>
        <p:spPr>
          <a:xfrm>
            <a:off x="4067944" y="365187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Métodos privados en interfaces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000114"/>
            <a:ext cx="839301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partir de la versión Java 9 se pueden incluir métodos privados en las interfaces. Son utilizados desde métodos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15 Rectángulo"/>
          <p:cNvSpPr/>
          <p:nvPr/>
        </p:nvSpPr>
        <p:spPr>
          <a:xfrm>
            <a:off x="571472" y="1714494"/>
            <a:ext cx="40227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/>
              <a:t>interface Inter1{</a:t>
            </a:r>
          </a:p>
          <a:p>
            <a:r>
              <a:rPr lang="es-ES" sz="1000" dirty="0" smtClean="0"/>
              <a:t>    //uso interno en la interfaz</a:t>
            </a:r>
          </a:p>
          <a:p>
            <a:r>
              <a:rPr lang="es-ES" sz="1000" dirty="0" smtClean="0"/>
              <a:t>    </a:t>
            </a:r>
            <a:r>
              <a:rPr lang="es-ES" sz="1000" b="1" dirty="0" err="1" smtClean="0"/>
              <a:t>private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mayor(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(a&gt;b)?a:b;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b="1" dirty="0" err="1" smtClean="0"/>
              <a:t>private</a:t>
            </a:r>
            <a:r>
              <a:rPr lang="es-ES" sz="1000" dirty="0" smtClean="0"/>
              <a:t> </a:t>
            </a:r>
            <a:r>
              <a:rPr lang="es-ES" sz="1000" dirty="0" err="1" smtClean="0"/>
              <a:t>int</a:t>
            </a:r>
            <a:r>
              <a:rPr lang="es-ES" sz="1000" dirty="0" smtClean="0"/>
              <a:t> menor(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(a&lt;b)?a:b;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int</a:t>
            </a:r>
            <a:r>
              <a:rPr lang="es-ES" sz="1000" dirty="0" smtClean="0"/>
              <a:t> suma(</a:t>
            </a:r>
            <a:r>
              <a:rPr lang="es-ES" sz="1000" dirty="0" err="1" smtClean="0"/>
              <a:t>int</a:t>
            </a:r>
            <a:r>
              <a:rPr lang="es-ES" sz="1000" dirty="0" smtClean="0"/>
              <a:t> a, </a:t>
            </a:r>
            <a:r>
              <a:rPr lang="es-ES" sz="1000" dirty="0" err="1" smtClean="0"/>
              <a:t>int</a:t>
            </a:r>
            <a:r>
              <a:rPr lang="es-ES" sz="1000" dirty="0" smtClean="0"/>
              <a:t> b){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s=0;</a:t>
            </a:r>
          </a:p>
          <a:p>
            <a:r>
              <a:rPr lang="es-ES" sz="1000" dirty="0" smtClean="0"/>
              <a:t>        //llamada a métodos privados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for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i=menor(</a:t>
            </a:r>
            <a:r>
              <a:rPr lang="es-ES" sz="1000" dirty="0" err="1" smtClean="0"/>
              <a:t>a,b</a:t>
            </a:r>
            <a:r>
              <a:rPr lang="es-ES" sz="1000" dirty="0" smtClean="0"/>
              <a:t>);i&lt;mayor(</a:t>
            </a:r>
            <a:r>
              <a:rPr lang="es-ES" sz="1000" dirty="0" err="1" smtClean="0"/>
              <a:t>a,b</a:t>
            </a:r>
            <a:r>
              <a:rPr lang="es-ES" sz="1000" dirty="0" smtClean="0"/>
              <a:t>);i++){</a:t>
            </a:r>
          </a:p>
          <a:p>
            <a:r>
              <a:rPr lang="es-ES" sz="1000" dirty="0" smtClean="0"/>
              <a:t>            s+=i;</a:t>
            </a:r>
          </a:p>
          <a:p>
            <a:r>
              <a:rPr lang="es-ES" sz="1000" dirty="0" smtClean="0"/>
              <a:t>        }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s;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 </a:t>
            </a:r>
            <a:r>
              <a:rPr lang="es-ES" sz="1000" dirty="0" err="1" smtClean="0"/>
              <a:t>implements</a:t>
            </a:r>
            <a:r>
              <a:rPr lang="es-ES" sz="1000" dirty="0" smtClean="0"/>
              <a:t> Inter1{</a:t>
            </a:r>
          </a:p>
          <a:p>
            <a:r>
              <a:rPr lang="es-ES" sz="1000" dirty="0" smtClean="0"/>
              <a:t>    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364088" y="3003798"/>
            <a:ext cx="3351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Prueba{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main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[] </a:t>
            </a:r>
            <a:r>
              <a:rPr lang="es-ES" sz="1000" dirty="0" err="1" smtClean="0"/>
              <a:t>args</a:t>
            </a:r>
            <a:r>
              <a:rPr lang="es-ES" sz="1000" dirty="0" smtClean="0"/>
              <a:t>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 </a:t>
            </a:r>
            <a:r>
              <a:rPr lang="es-ES" sz="1000" dirty="0" err="1" smtClean="0"/>
              <a:t>cp</a:t>
            </a:r>
            <a:r>
              <a:rPr lang="es-ES" sz="1000" dirty="0" smtClean="0"/>
              <a:t>=new </a:t>
            </a:r>
            <a:r>
              <a:rPr lang="es-ES" sz="1000" dirty="0" err="1" smtClean="0"/>
              <a:t>ClasePrueba</a:t>
            </a:r>
            <a:r>
              <a:rPr lang="es-ES" sz="1000" dirty="0" smtClean="0"/>
              <a:t>();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("suma "+</a:t>
            </a:r>
            <a:r>
              <a:rPr lang="es-ES" sz="1000" dirty="0" err="1" smtClean="0"/>
              <a:t>cp.suma</a:t>
            </a:r>
            <a:r>
              <a:rPr lang="es-ES" sz="1000" dirty="0" smtClean="0"/>
              <a:t>(10, 5));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</p:txBody>
      </p:sp>
      <p:sp>
        <p:nvSpPr>
          <p:cNvPr id="19" name="18 Flecha derecha"/>
          <p:cNvSpPr/>
          <p:nvPr/>
        </p:nvSpPr>
        <p:spPr>
          <a:xfrm>
            <a:off x="4499992" y="365187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Interfaces funcionales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0498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Concepto introducido en Java 8 para denominar a las interfaces que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disponen de un único método abstracto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crear implementaciones de estas interfaces a través de expresiones lambda (se estudian en próxima lección).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Pueden, opcionalmente, estar definidas con la anotación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FunctionalInterface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Ejemplos de interfaces funcionales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14348" y="1544791"/>
            <a:ext cx="3672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("default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();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InterB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void</a:t>
            </a:r>
            <a:r>
              <a:rPr lang="es-ES" sz="1000" dirty="0" smtClean="0"/>
              <a:t> </a:t>
            </a:r>
            <a:r>
              <a:rPr lang="es-ES" sz="1000" dirty="0" err="1" smtClean="0"/>
              <a:t>print</a:t>
            </a:r>
            <a:r>
              <a:rPr lang="es-ES" sz="1000" dirty="0" smtClean="0"/>
              <a:t>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(“</a:t>
            </a:r>
            <a:r>
              <a:rPr lang="es-ES" sz="1000" dirty="0" err="1" smtClean="0"/>
              <a:t>static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");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@</a:t>
            </a:r>
            <a:r>
              <a:rPr lang="es-ES" sz="1000" dirty="0" err="1" smtClean="0"/>
              <a:t>FunctionalInterface</a:t>
            </a:r>
            <a:endParaRPr lang="es-ES" sz="1000" dirty="0" smtClean="0"/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InterC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void</a:t>
            </a:r>
            <a:r>
              <a:rPr lang="es-ES" sz="1000" dirty="0" smtClean="0"/>
              <a:t> m();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toString</a:t>
            </a:r>
            <a:r>
              <a:rPr lang="es-ES" sz="1000" dirty="0" smtClean="0"/>
              <a:t>(); //los métodos abstractos que </a:t>
            </a:r>
          </a:p>
          <a:p>
            <a:r>
              <a:rPr lang="es-ES" sz="1000" dirty="0" smtClean="0"/>
              <a:t>	//coincidan con algún método de</a:t>
            </a:r>
          </a:p>
          <a:p>
            <a:r>
              <a:rPr lang="es-ES" sz="1000" dirty="0" smtClean="0"/>
              <a:t>             	//</a:t>
            </a:r>
            <a:r>
              <a:rPr lang="es-ES" sz="1000" dirty="0" err="1" smtClean="0"/>
              <a:t>Object</a:t>
            </a:r>
            <a:r>
              <a:rPr lang="es-ES" sz="1000" dirty="0" smtClean="0"/>
              <a:t> </a:t>
            </a:r>
            <a:r>
              <a:rPr lang="es-ES" sz="1000" b="1" dirty="0" smtClean="0"/>
              <a:t>no se tiene en cuenta </a:t>
            </a:r>
            <a:r>
              <a:rPr lang="es-ES" sz="1000" dirty="0" smtClean="0"/>
              <a:t>de </a:t>
            </a:r>
          </a:p>
          <a:p>
            <a:r>
              <a:rPr lang="es-ES" sz="1000" dirty="0" smtClean="0"/>
              <a:t>	//cara a la característica de ser funcional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  <p:sp>
        <p:nvSpPr>
          <p:cNvPr id="7" name="6 Rectángulo"/>
          <p:cNvSpPr/>
          <p:nvPr/>
        </p:nvSpPr>
        <p:spPr>
          <a:xfrm>
            <a:off x="858364" y="1040735"/>
            <a:ext cx="18774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Funcionales</a:t>
            </a:r>
            <a:endParaRPr lang="es-E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074874" y="1275606"/>
            <a:ext cx="23118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funcionales</a:t>
            </a:r>
            <a:endParaRPr lang="es-E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357686" y="1779662"/>
            <a:ext cx="4643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interface </a:t>
            </a:r>
            <a:r>
              <a:rPr lang="es-ES" sz="1000" dirty="0" err="1" smtClean="0"/>
              <a:t>InterD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p); //no puede haber dos abstractos, aunque sea</a:t>
            </a:r>
          </a:p>
          <a:p>
            <a:r>
              <a:rPr lang="es-ES" sz="1000" dirty="0" smtClean="0"/>
              <a:t>	     //sobrecarga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smtClean="0"/>
              <a:t>interface </a:t>
            </a:r>
            <a:r>
              <a:rPr lang="es-ES" sz="1000" dirty="0" err="1" smtClean="0"/>
              <a:t>InterE</a:t>
            </a:r>
            <a:r>
              <a:rPr lang="es-ES" sz="1000" dirty="0" smtClean="0"/>
              <a:t>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</a:t>
            </a:r>
            <a:r>
              <a:rPr lang="es-ES" sz="1000" dirty="0" err="1" smtClean="0"/>
              <a:t>InterA</a:t>
            </a:r>
            <a:r>
              <a:rPr lang="es-ES" sz="1000" dirty="0" smtClean="0"/>
              <a:t>{ </a:t>
            </a:r>
          </a:p>
          <a:p>
            <a:r>
              <a:rPr lang="es-ES" sz="1000" dirty="0" smtClean="0"/>
              <a:t>     //implementa </a:t>
            </a:r>
            <a:r>
              <a:rPr lang="es-ES" sz="1000" dirty="0" err="1" smtClean="0"/>
              <a:t>metodo</a:t>
            </a:r>
            <a:r>
              <a:rPr lang="es-ES" sz="1000" dirty="0" smtClean="0"/>
              <a:t>, luego ya no tiene métodos abstractos</a:t>
            </a:r>
          </a:p>
          <a:p>
            <a:r>
              <a:rPr lang="es-ES" sz="1000" dirty="0" smtClean="0"/>
              <a:t>    default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metodo</a:t>
            </a:r>
            <a:r>
              <a:rPr lang="es-ES" sz="1000" dirty="0" smtClean="0"/>
              <a:t>(){ 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10;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endParaRPr lang="es-ES" sz="10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6009</TotalTime>
  <Words>672</Words>
  <Application>Microsoft Office PowerPoint</Application>
  <PresentationFormat>Presentación en pantalla (16:9)</PresentationFormat>
  <Paragraphs>199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Interfaces en Java 8</vt:lpstr>
      <vt:lpstr>Novedades en interfaces Java 8</vt:lpstr>
      <vt:lpstr>Métodos por defecto</vt:lpstr>
      <vt:lpstr>Problema de herencia múltiple</vt:lpstr>
      <vt:lpstr>Métodos estáticos</vt:lpstr>
      <vt:lpstr>Métodos privados en interfaces</vt:lpstr>
      <vt:lpstr>Interfaces funcionales</vt:lpstr>
      <vt:lpstr>Ejemplos de interfaces funcionales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122</cp:revision>
  <dcterms:created xsi:type="dcterms:W3CDTF">2017-04-22T22:25:01Z</dcterms:created>
  <dcterms:modified xsi:type="dcterms:W3CDTF">2020-07-15T15:30:38Z</dcterms:modified>
</cp:coreProperties>
</file>