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9" r:id="rId4"/>
    <p:sldId id="267" r:id="rId5"/>
    <p:sldId id="265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99" autoAdjust="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Clases, métodos, constructores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1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Bloque estáticos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13588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ejecutan una vez durante la vida de una clase.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Solo puede acceder a otros miembros estáticos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427984" y="2279650"/>
            <a:ext cx="4320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Prueba{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static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main</a:t>
            </a:r>
            <a:r>
              <a:rPr lang="es-ES" sz="1600" dirty="0" smtClean="0"/>
              <a:t>(</a:t>
            </a:r>
            <a:r>
              <a:rPr lang="es-ES" sz="1600" dirty="0" err="1" smtClean="0"/>
              <a:t>String</a:t>
            </a:r>
            <a:r>
              <a:rPr lang="es-ES" sz="1600" dirty="0" smtClean="0"/>
              <a:t>[] </a:t>
            </a:r>
            <a:r>
              <a:rPr lang="es-ES" sz="1600" dirty="0" err="1" smtClean="0"/>
              <a:t>ar</a:t>
            </a:r>
            <a:r>
              <a:rPr lang="es-ES" sz="1600" dirty="0" smtClean="0"/>
              <a:t>){</a:t>
            </a:r>
          </a:p>
          <a:p>
            <a:r>
              <a:rPr lang="es-ES" sz="1600" dirty="0" smtClean="0"/>
              <a:t>        Test t1=new Test();</a:t>
            </a:r>
          </a:p>
          <a:p>
            <a:r>
              <a:rPr lang="es-ES" sz="1600" dirty="0" smtClean="0"/>
              <a:t>        Test t2=new Test();</a:t>
            </a:r>
          </a:p>
          <a:p>
            <a:r>
              <a:rPr lang="es-ES" sz="1600" dirty="0" smtClean="0"/>
              <a:t> 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(t1.getN());//1</a:t>
            </a:r>
          </a:p>
          <a:p>
            <a:r>
              <a:rPr lang="es-ES" sz="1600" dirty="0" smtClean="0"/>
              <a:t> 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(t2.getN());//1</a:t>
            </a:r>
          </a:p>
          <a:p>
            <a:endParaRPr lang="es-ES" sz="1600" dirty="0" smtClean="0"/>
          </a:p>
          <a:p>
            <a:r>
              <a:rPr lang="es-ES" sz="1600" dirty="0" smtClean="0"/>
              <a:t>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0" name="9 Rectángulo"/>
          <p:cNvSpPr/>
          <p:nvPr/>
        </p:nvSpPr>
        <p:spPr>
          <a:xfrm>
            <a:off x="467544" y="2351658"/>
            <a:ext cx="4320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static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n=0;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static</a:t>
            </a:r>
            <a:r>
              <a:rPr lang="es-ES" sz="1600" dirty="0" smtClean="0"/>
              <a:t>{</a:t>
            </a:r>
          </a:p>
          <a:p>
            <a:r>
              <a:rPr lang="es-ES" sz="1600" dirty="0" smtClean="0"/>
              <a:t>          n++;</a:t>
            </a:r>
          </a:p>
          <a:p>
            <a:r>
              <a:rPr lang="es-ES" sz="1600" dirty="0" smtClean="0"/>
              <a:t>     }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</a:t>
            </a:r>
            <a:r>
              <a:rPr lang="es-ES" sz="1600" dirty="0" err="1" smtClean="0"/>
              <a:t>getN</a:t>
            </a:r>
            <a:r>
              <a:rPr lang="es-ES" sz="1600" dirty="0" smtClean="0"/>
              <a:t>(){</a:t>
            </a:r>
            <a:r>
              <a:rPr lang="es-ES" sz="1600" dirty="0" err="1" smtClean="0"/>
              <a:t>return</a:t>
            </a:r>
            <a:r>
              <a:rPr lang="es-ES" sz="1600" dirty="0" smtClean="0"/>
              <a:t> n;}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Constructores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059582"/>
            <a:ext cx="8604448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Bloques de código que se ejecutan al crear un objeto de la clase.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Como los métodos, pueden recibir parámetros, aunque no tienen tipo de devolución y su nombre siempre es igual al de la clase: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331640" y="2715766"/>
            <a:ext cx="1728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</a:t>
            </a:r>
            <a:r>
              <a:rPr lang="es-ES" sz="1600" dirty="0" err="1" smtClean="0"/>
              <a:t>Calc</a:t>
            </a:r>
            <a:r>
              <a:rPr lang="es-ES" sz="1600" dirty="0" smtClean="0"/>
              <a:t>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Calc</a:t>
            </a:r>
            <a:r>
              <a:rPr lang="es-ES" sz="1600" dirty="0" smtClean="0"/>
              <a:t>(){</a:t>
            </a:r>
          </a:p>
          <a:p>
            <a:r>
              <a:rPr lang="es-ES" sz="1600" dirty="0" smtClean="0"/>
              <a:t>        </a:t>
            </a:r>
          </a:p>
          <a:p>
            <a:r>
              <a:rPr lang="es-ES" sz="1600" dirty="0" smtClean="0"/>
              <a:t>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8" name="7 Rectángulo"/>
          <p:cNvSpPr/>
          <p:nvPr/>
        </p:nvSpPr>
        <p:spPr>
          <a:xfrm>
            <a:off x="5292080" y="2715766"/>
            <a:ext cx="2664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</a:t>
            </a:r>
            <a:r>
              <a:rPr lang="es-ES" sz="1600" dirty="0" err="1" smtClean="0"/>
              <a:t>int</a:t>
            </a:r>
            <a:r>
              <a:rPr lang="es-ES" sz="1600" dirty="0" smtClean="0"/>
              <a:t> n){</a:t>
            </a:r>
          </a:p>
          <a:p>
            <a:r>
              <a:rPr lang="es-ES" sz="1600" dirty="0" smtClean="0"/>
              <a:t>        </a:t>
            </a:r>
          </a:p>
          <a:p>
            <a:r>
              <a:rPr lang="es-ES" sz="1600" dirty="0" smtClean="0"/>
              <a:t>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83568" y="408391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Calc</a:t>
            </a:r>
            <a:r>
              <a:rPr lang="es-ES" sz="1600" dirty="0" smtClean="0"/>
              <a:t> c=new </a:t>
            </a:r>
            <a:r>
              <a:rPr lang="es-ES" sz="1600" dirty="0" err="1" smtClean="0"/>
              <a:t>Calc</a:t>
            </a:r>
            <a:r>
              <a:rPr lang="es-ES" sz="1600" dirty="0" smtClean="0"/>
              <a:t>();</a:t>
            </a:r>
            <a:endParaRPr lang="es-ES" sz="1600" dirty="0"/>
          </a:p>
        </p:txBody>
      </p:sp>
      <p:sp>
        <p:nvSpPr>
          <p:cNvPr id="11" name="10 Forma libre"/>
          <p:cNvSpPr/>
          <p:nvPr/>
        </p:nvSpPr>
        <p:spPr>
          <a:xfrm>
            <a:off x="2195736" y="3246783"/>
            <a:ext cx="255916" cy="909143"/>
          </a:xfrm>
          <a:custGeom>
            <a:avLst/>
            <a:gdLst>
              <a:gd name="connsiteX0" fmla="*/ 0 w 636104"/>
              <a:gd name="connsiteY0" fmla="*/ 901147 h 901147"/>
              <a:gd name="connsiteX1" fmla="*/ 490330 w 636104"/>
              <a:gd name="connsiteY1" fmla="*/ 437321 h 901147"/>
              <a:gd name="connsiteX2" fmla="*/ 636104 w 636104"/>
              <a:gd name="connsiteY2" fmla="*/ 0 h 9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104" h="901147">
                <a:moveTo>
                  <a:pt x="0" y="901147"/>
                </a:moveTo>
                <a:cubicBezTo>
                  <a:pt x="192156" y="744329"/>
                  <a:pt x="384313" y="587512"/>
                  <a:pt x="490330" y="437321"/>
                </a:cubicBezTo>
                <a:cubicBezTo>
                  <a:pt x="596347" y="287130"/>
                  <a:pt x="616225" y="143565"/>
                  <a:pt x="636104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220072" y="408391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t=new Test(10);</a:t>
            </a:r>
            <a:endParaRPr lang="es-ES" sz="1600" dirty="0"/>
          </a:p>
        </p:txBody>
      </p:sp>
      <p:sp>
        <p:nvSpPr>
          <p:cNvPr id="14" name="13 Forma libre"/>
          <p:cNvSpPr/>
          <p:nvPr/>
        </p:nvSpPr>
        <p:spPr>
          <a:xfrm>
            <a:off x="6745357" y="3273287"/>
            <a:ext cx="318052" cy="848139"/>
          </a:xfrm>
          <a:custGeom>
            <a:avLst/>
            <a:gdLst>
              <a:gd name="connsiteX0" fmla="*/ 79513 w 318052"/>
              <a:gd name="connsiteY0" fmla="*/ 848139 h 848139"/>
              <a:gd name="connsiteX1" fmla="*/ 304800 w 318052"/>
              <a:gd name="connsiteY1" fmla="*/ 463826 h 848139"/>
              <a:gd name="connsiteX2" fmla="*/ 0 w 318052"/>
              <a:gd name="connsiteY2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848139">
                <a:moveTo>
                  <a:pt x="79513" y="848139"/>
                </a:moveTo>
                <a:cubicBezTo>
                  <a:pt x="198782" y="726660"/>
                  <a:pt x="318052" y="605182"/>
                  <a:pt x="304800" y="463826"/>
                </a:cubicBezTo>
                <a:cubicBezTo>
                  <a:pt x="291548" y="322470"/>
                  <a:pt x="145774" y="161235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Constructor por defecto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131590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no se define un constructor de forma explicita en una clase, el compilador añade el llamado constructor por defecto, que no tiene parámetros y tampoco ninguna instrucción: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se define explícitamente un constructor, el compilador ya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crea el constructor por defecto: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331640" y="2211710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6" name="5 Flecha derecha"/>
          <p:cNvSpPr/>
          <p:nvPr/>
        </p:nvSpPr>
        <p:spPr>
          <a:xfrm>
            <a:off x="2915816" y="2283718"/>
            <a:ext cx="1224136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923320" y="234247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Equivale a</a:t>
            </a:r>
            <a:endParaRPr lang="es-ES" sz="1600" dirty="0"/>
          </a:p>
        </p:txBody>
      </p:sp>
      <p:sp>
        <p:nvSpPr>
          <p:cNvPr id="8" name="7 Rectángulo"/>
          <p:cNvSpPr/>
          <p:nvPr/>
        </p:nvSpPr>
        <p:spPr>
          <a:xfrm>
            <a:off x="3923928" y="3973001"/>
            <a:ext cx="2376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</a:t>
            </a:r>
            <a:r>
              <a:rPr lang="es-ES" sz="1600" dirty="0" err="1" smtClean="0"/>
              <a:t>int</a:t>
            </a:r>
            <a:r>
              <a:rPr lang="es-ES" sz="1600" dirty="0" smtClean="0"/>
              <a:t> m){}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923928" y="475347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t=new Test(); //error compilación</a:t>
            </a:r>
            <a:endParaRPr lang="es-ES" sz="1600" dirty="0"/>
          </a:p>
        </p:txBody>
      </p:sp>
      <p:sp>
        <p:nvSpPr>
          <p:cNvPr id="10" name="9 Rectángulo"/>
          <p:cNvSpPr/>
          <p:nvPr/>
        </p:nvSpPr>
        <p:spPr>
          <a:xfrm>
            <a:off x="4499992" y="2139702"/>
            <a:ext cx="2376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Test(){}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355976" y="293179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t=new Test(); //ok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Sobrecarga de constructores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puede incluir varios constructores que permitan inicializar los objetos de diferente forma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siguen las mismas reglas que con la sobrecarga de métodos.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427984" y="3075806"/>
            <a:ext cx="4320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Test(){}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a){}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</a:t>
            </a:r>
            <a:r>
              <a:rPr lang="es-ES" sz="1600" dirty="0" err="1" smtClean="0"/>
              <a:t>int</a:t>
            </a:r>
            <a:r>
              <a:rPr lang="es-ES" sz="1600" dirty="0" smtClean="0"/>
              <a:t> a, </a:t>
            </a:r>
            <a:r>
              <a:rPr lang="es-ES" sz="1600" dirty="0" err="1" smtClean="0"/>
              <a:t>int</a:t>
            </a:r>
            <a:r>
              <a:rPr lang="es-ES" sz="1600" dirty="0" smtClean="0"/>
              <a:t> b){}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321982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t1=new Test(); </a:t>
            </a: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27584" y="357986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t2=new Test(5); </a:t>
            </a:r>
            <a:endParaRPr lang="es-ES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93990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 t3=new Test(3, 1); </a:t>
            </a:r>
            <a:endParaRPr lang="es-ES" sz="1600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2915816" y="3435846"/>
            <a:ext cx="187220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987824" y="372387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3203848" y="4011911"/>
            <a:ext cx="1584176" cy="72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Clases y objetos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285720" y="928676"/>
            <a:ext cx="8572560" cy="18573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define el comportamiento de un determinado tipo de objeto.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clase es el molde y el objeto el elemento “físico” obtenido del molde.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1526574" y="2387662"/>
            <a:ext cx="1512168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598582" y="2531678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------------------------------------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3130130" y="2691084"/>
            <a:ext cx="14401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4714306" y="2259036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130130" y="3339156"/>
            <a:ext cx="136815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4786314" y="3195140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5357818" y="39290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14606" y="195561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586514" y="211502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Objeto1 de </a:t>
            </a:r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658522" y="305112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Objeto2 de </a:t>
            </a:r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 rot="20433516">
            <a:off x="3609222" y="2916282"/>
            <a:ext cx="8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new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643306" y="4429138"/>
            <a:ext cx="264320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ClaseA</a:t>
            </a:r>
            <a:r>
              <a:rPr lang="es-ES" sz="1400" dirty="0" smtClean="0"/>
              <a:t> </a:t>
            </a:r>
            <a:r>
              <a:rPr lang="es-ES" sz="1400" dirty="0" err="1" smtClean="0"/>
              <a:t>obj</a:t>
            </a:r>
            <a:r>
              <a:rPr lang="es-ES" sz="1400" dirty="0" smtClean="0"/>
              <a:t>=new </a:t>
            </a:r>
            <a:r>
              <a:rPr lang="es-ES" sz="1400" dirty="0" err="1" smtClean="0"/>
              <a:t>ClaseA</a:t>
            </a:r>
            <a:r>
              <a:rPr lang="es-ES" sz="1400" dirty="0" smtClean="0"/>
              <a:t>();</a:t>
            </a:r>
          </a:p>
          <a:p>
            <a:r>
              <a:rPr lang="es-ES" sz="1400" dirty="0" err="1" smtClean="0"/>
              <a:t>obj.metodo</a:t>
            </a:r>
            <a:r>
              <a:rPr lang="es-ES" sz="1400" dirty="0" smtClean="0"/>
              <a:t>();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1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Sobrecarga de métodos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13588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Una clase puede contener varios métodos con el mismo nombre, pero deben diferenciarse en el número o tipo de parámetros: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 tipo de devolución no afecta en la sobrecarga, puede ser el mismo o diferente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15616" y="2142604"/>
            <a:ext cx="47422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</a:t>
            </a:r>
            <a:r>
              <a:rPr lang="es-ES" sz="1600" dirty="0" smtClean="0"/>
              <a:t>sumar(</a:t>
            </a:r>
            <a:r>
              <a:rPr lang="es-ES" sz="1600" dirty="0" err="1" smtClean="0"/>
              <a:t>int</a:t>
            </a:r>
            <a:r>
              <a:rPr lang="es-ES" sz="1600" dirty="0" smtClean="0"/>
              <a:t> a, </a:t>
            </a:r>
            <a:r>
              <a:rPr lang="es-ES" sz="1600" dirty="0" err="1" smtClean="0"/>
              <a:t>int</a:t>
            </a:r>
            <a:r>
              <a:rPr lang="es-ES" sz="1600" dirty="0" smtClean="0"/>
              <a:t> b</a:t>
            </a:r>
            <a:r>
              <a:rPr lang="es-ES" sz="1600" dirty="0" smtClean="0"/>
              <a:t>){..}</a:t>
            </a:r>
          </a:p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sumar(</a:t>
            </a:r>
            <a:r>
              <a:rPr lang="es-ES" sz="1600" dirty="0" err="1" smtClean="0"/>
              <a:t>int</a:t>
            </a:r>
            <a:r>
              <a:rPr lang="es-ES" sz="1600" dirty="0" smtClean="0"/>
              <a:t> a</a:t>
            </a:r>
            <a:r>
              <a:rPr lang="es-ES" sz="1600" dirty="0" smtClean="0"/>
              <a:t>){..}</a:t>
            </a:r>
            <a:endParaRPr lang="es-ES" sz="1600" dirty="0" smtClean="0"/>
          </a:p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sumar(</a:t>
            </a:r>
            <a:r>
              <a:rPr lang="es-ES" sz="1600" dirty="0" err="1" smtClean="0"/>
              <a:t>long</a:t>
            </a:r>
            <a:r>
              <a:rPr lang="es-ES" sz="1600" dirty="0" smtClean="0"/>
              <a:t> b){..}</a:t>
            </a:r>
          </a:p>
          <a:p>
            <a:r>
              <a:rPr lang="es-ES" sz="1600" dirty="0" smtClean="0"/>
              <a:t>	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23478"/>
            <a:ext cx="8424936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Llamadas a métodos sobrecargados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491630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versión del método que será llamado se determina en función de los argumentos de la llamada: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87624" y="249045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sumar(3,9);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932040" y="2238214"/>
            <a:ext cx="3744416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sumar(</a:t>
            </a:r>
            <a:r>
              <a:rPr lang="es-ES" dirty="0" err="1" smtClean="0"/>
              <a:t>int</a:t>
            </a:r>
            <a:r>
              <a:rPr lang="es-ES" dirty="0" smtClean="0"/>
              <a:t> a, </a:t>
            </a:r>
            <a:r>
              <a:rPr lang="es-ES" dirty="0" err="1" smtClean="0"/>
              <a:t>int</a:t>
            </a:r>
            <a:r>
              <a:rPr lang="es-ES" dirty="0" smtClean="0"/>
              <a:t> b){..}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sumar(</a:t>
            </a:r>
            <a:r>
              <a:rPr lang="es-ES" dirty="0" err="1" smtClean="0"/>
              <a:t>int</a:t>
            </a:r>
            <a:r>
              <a:rPr lang="es-ES" dirty="0" smtClean="0"/>
              <a:t> a){..}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sumar(</a:t>
            </a:r>
            <a:r>
              <a:rPr lang="es-ES" dirty="0" err="1" smtClean="0"/>
              <a:t>long</a:t>
            </a:r>
            <a:r>
              <a:rPr lang="es-ES" dirty="0" smtClean="0"/>
              <a:t> b){..}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187624" y="3003798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sumar(10);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187624" y="3579862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sumar(7L);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627784" y="264375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627784" y="314781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588028" y="375038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39552" y="105958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/>
              <a:t>Casos válidos de sobrecarga:</a:t>
            </a:r>
            <a:endParaRPr lang="es-ES" b="1" i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5580112" y="105958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/>
              <a:t>Casos </a:t>
            </a:r>
            <a:r>
              <a:rPr lang="es-ES" b="1" i="1" u="sng" dirty="0" smtClean="0"/>
              <a:t>no</a:t>
            </a:r>
            <a:r>
              <a:rPr lang="es-ES" b="1" i="1" dirty="0" smtClean="0"/>
              <a:t> válidos de sobrecarga:</a:t>
            </a:r>
            <a:endParaRPr lang="es-ES" b="1" i="1" dirty="0"/>
          </a:p>
        </p:txBody>
      </p:sp>
      <p:sp>
        <p:nvSpPr>
          <p:cNvPr id="10" name="9 Rectángulo"/>
          <p:cNvSpPr/>
          <p:nvPr/>
        </p:nvSpPr>
        <p:spPr>
          <a:xfrm>
            <a:off x="251520" y="1779662"/>
            <a:ext cx="3960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imprimir(</a:t>
            </a:r>
            <a:r>
              <a:rPr lang="es-ES" dirty="0" err="1" smtClean="0"/>
              <a:t>int</a:t>
            </a:r>
            <a:r>
              <a:rPr lang="es-ES" dirty="0" smtClean="0"/>
              <a:t> a){..}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imprimir(){..}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imprimir(</a:t>
            </a:r>
            <a:r>
              <a:rPr lang="es-ES" dirty="0" err="1" smtClean="0"/>
              <a:t>long</a:t>
            </a:r>
            <a:r>
              <a:rPr lang="es-ES" dirty="0" smtClean="0"/>
              <a:t> b){..}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5076056" y="1779662"/>
            <a:ext cx="3744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imprimir(</a:t>
            </a:r>
            <a:r>
              <a:rPr lang="es-ES" dirty="0" err="1" smtClean="0"/>
              <a:t>int</a:t>
            </a:r>
            <a:r>
              <a:rPr lang="es-ES" dirty="0" smtClean="0"/>
              <a:t> a){..}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//error compilación</a:t>
            </a:r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imprimir(</a:t>
            </a:r>
            <a:r>
              <a:rPr lang="es-ES" dirty="0" err="1" smtClean="0"/>
              <a:t>int</a:t>
            </a:r>
            <a:r>
              <a:rPr lang="es-ES" dirty="0" smtClean="0"/>
              <a:t> s){..}</a:t>
            </a:r>
          </a:p>
          <a:p>
            <a:endParaRPr lang="es-ES" dirty="0" smtClean="0"/>
          </a:p>
          <a:p>
            <a:r>
              <a:rPr lang="es-ES" dirty="0" smtClean="0"/>
              <a:t>//no error, pero no sobrecarga</a:t>
            </a:r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b="1" dirty="0" smtClean="0"/>
              <a:t>I</a:t>
            </a:r>
            <a:r>
              <a:rPr lang="es-ES" dirty="0" smtClean="0"/>
              <a:t>mprimir(</a:t>
            </a:r>
            <a:r>
              <a:rPr lang="es-ES" dirty="0" err="1" smtClean="0"/>
              <a:t>int</a:t>
            </a:r>
            <a:r>
              <a:rPr lang="es-ES" dirty="0" smtClean="0"/>
              <a:t> b){..}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	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23478"/>
            <a:ext cx="8424936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Precaución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hay varios posibles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métodos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 se pueden ejecutar en una llamada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 primero se intenta coincidencia exacta, después promoción de tipos y en último lugar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autoboxing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211960" y="2211710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(Integer e);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1614780" y="2252360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metodo</a:t>
            </a:r>
            <a:r>
              <a:rPr lang="en-US" dirty="0" smtClean="0"/>
              <a:t>(4);</a:t>
            </a:r>
            <a:endParaRPr lang="es-ES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2987824" y="242773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4216852" y="3075806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(long a)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(Integer e);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1619672" y="3116456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metodo</a:t>
            </a:r>
            <a:r>
              <a:rPr lang="en-US" dirty="0" smtClean="0"/>
              <a:t>(4);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992716" y="3291830"/>
            <a:ext cx="1291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4216852" y="4083918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(Long a)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metodo</a:t>
            </a:r>
            <a:r>
              <a:rPr lang="en-US" dirty="0" smtClean="0"/>
              <a:t>(Integer e);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1619672" y="4124568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metodo</a:t>
            </a:r>
            <a:r>
              <a:rPr lang="en-US" dirty="0" smtClean="0"/>
              <a:t>(4);</a:t>
            </a:r>
            <a:endParaRPr lang="es-ES" dirty="0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2992716" y="4299942"/>
            <a:ext cx="12912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estáticos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Son métodos que no están asociados a ningún objeto particular de la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declaran con la palabra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es necesario crear un objeto para llamar a estos métodos, se utiliza el nombre de la clase: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259632" y="2211710"/>
            <a:ext cx="3672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</a:t>
            </a:r>
            <a:r>
              <a:rPr lang="es-ES" sz="1600" dirty="0" err="1" smtClean="0"/>
              <a:t>Calc</a:t>
            </a:r>
            <a:r>
              <a:rPr lang="es-ES" sz="1600" dirty="0" smtClean="0"/>
              <a:t>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static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cuadrado(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a*a;</a:t>
            </a:r>
          </a:p>
          <a:p>
            <a:r>
              <a:rPr lang="es-ES" sz="1600" dirty="0" smtClean="0"/>
              <a:t>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2" name="11 Rectángulo"/>
          <p:cNvSpPr/>
          <p:nvPr/>
        </p:nvSpPr>
        <p:spPr>
          <a:xfrm>
            <a:off x="2771800" y="4299942"/>
            <a:ext cx="37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int</a:t>
            </a:r>
            <a:r>
              <a:rPr lang="es-ES" sz="1600" dirty="0" smtClean="0"/>
              <a:t> r=</a:t>
            </a:r>
            <a:r>
              <a:rPr lang="es-ES" sz="1600" dirty="0" err="1" smtClean="0"/>
              <a:t>Calc.cuadrado</a:t>
            </a:r>
            <a:r>
              <a:rPr lang="es-ES" sz="1600" dirty="0" smtClean="0"/>
              <a:t>(4);</a:t>
            </a:r>
            <a:endParaRPr lang="es-ES" sz="1600" dirty="0"/>
          </a:p>
        </p:txBody>
      </p:sp>
      <p:sp>
        <p:nvSpPr>
          <p:cNvPr id="18" name="17 Llamada rectangular"/>
          <p:cNvSpPr/>
          <p:nvPr/>
        </p:nvSpPr>
        <p:spPr>
          <a:xfrm>
            <a:off x="5868144" y="3867894"/>
            <a:ext cx="2376264" cy="1080120"/>
          </a:xfrm>
          <a:prstGeom prst="wedgeRectCallout">
            <a:avLst>
              <a:gd name="adj1" fmla="val -74403"/>
              <a:gd name="adj2" fmla="val 908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5940152" y="3939902"/>
            <a:ext cx="2267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Aunque es la forma habitual de usarlos, también se les puede llamar con cualquier instancia de la clase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88032" y="123478"/>
            <a:ext cx="8604448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Consideraciones métodos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státicos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27560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Solo pueden llamar a otros miembros de su misma clase que también sean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se puede usar en su interior ni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this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ni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endParaRPr kumimoji="0" lang="es-ES" sz="2000" b="1" i="1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555776" y="2067694"/>
            <a:ext cx="48965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Test{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int</a:t>
            </a:r>
            <a:r>
              <a:rPr lang="es-ES" sz="1400" dirty="0" smtClean="0"/>
              <a:t> a=2;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b=5;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metodo</a:t>
            </a:r>
            <a:r>
              <a:rPr lang="es-ES" sz="1400" dirty="0" smtClean="0"/>
              <a:t>(){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c=a*3;// error de compilación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n=b+1; //ok</a:t>
            </a:r>
          </a:p>
          <a:p>
            <a:r>
              <a:rPr lang="es-ES" sz="1400" dirty="0" smtClean="0"/>
              <a:t>        imprime(n); //ok</a:t>
            </a:r>
          </a:p>
          <a:p>
            <a:r>
              <a:rPr lang="es-ES" sz="1400" dirty="0" smtClean="0"/>
              <a:t>   }</a:t>
            </a:r>
          </a:p>
          <a:p>
            <a:r>
              <a:rPr lang="es-ES" sz="1400" dirty="0" smtClean="0"/>
              <a:t>  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imprime(</a:t>
            </a:r>
            <a:r>
              <a:rPr lang="es-ES" sz="1400" dirty="0" err="1" smtClean="0"/>
              <a:t>int</a:t>
            </a:r>
            <a:r>
              <a:rPr lang="es-ES" sz="1400" dirty="0" smtClean="0"/>
              <a:t> s){..}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Atributos estáticos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Son compartidos por todos los objetos de la clase.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definen con la palabra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283968" y="2067694"/>
            <a:ext cx="43204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Prueba{</a:t>
            </a:r>
          </a:p>
          <a:p>
            <a:r>
              <a:rPr lang="es-ES" sz="1600" dirty="0" smtClean="0"/>
              <a:t>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static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main</a:t>
            </a:r>
            <a:r>
              <a:rPr lang="es-ES" sz="1600" dirty="0" smtClean="0"/>
              <a:t>(</a:t>
            </a:r>
            <a:r>
              <a:rPr lang="es-ES" sz="1600" dirty="0" err="1" smtClean="0"/>
              <a:t>String</a:t>
            </a:r>
            <a:r>
              <a:rPr lang="es-ES" sz="1600" dirty="0" smtClean="0"/>
              <a:t>[] </a:t>
            </a:r>
            <a:r>
              <a:rPr lang="es-ES" sz="1600" dirty="0" err="1" smtClean="0"/>
              <a:t>ar</a:t>
            </a:r>
            <a:r>
              <a:rPr lang="es-ES" sz="1600" dirty="0" smtClean="0"/>
              <a:t>){</a:t>
            </a:r>
          </a:p>
          <a:p>
            <a:r>
              <a:rPr lang="es-ES" sz="1600" dirty="0" smtClean="0"/>
              <a:t>        Test t1=new Test();</a:t>
            </a:r>
          </a:p>
          <a:p>
            <a:r>
              <a:rPr lang="es-ES" sz="1600" dirty="0" smtClean="0"/>
              <a:t>         t1.inc();</a:t>
            </a:r>
          </a:p>
          <a:p>
            <a:r>
              <a:rPr lang="es-ES" sz="1600" dirty="0" smtClean="0"/>
              <a:t>         Test t2=new Test();</a:t>
            </a:r>
          </a:p>
          <a:p>
            <a:r>
              <a:rPr lang="es-ES" sz="1600" dirty="0" smtClean="0"/>
              <a:t>         t2.inc();</a:t>
            </a:r>
          </a:p>
          <a:p>
            <a:r>
              <a:rPr lang="es-ES" sz="1600" dirty="0" smtClean="0"/>
              <a:t> 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(t1.getN());//2</a:t>
            </a:r>
          </a:p>
          <a:p>
            <a:r>
              <a:rPr lang="es-ES" sz="1600" dirty="0" smtClean="0"/>
              <a:t>         </a:t>
            </a:r>
            <a:r>
              <a:rPr lang="es-ES" sz="1600" dirty="0" err="1" smtClean="0"/>
              <a:t>System.out.println</a:t>
            </a:r>
            <a:r>
              <a:rPr lang="es-ES" sz="1600" dirty="0" smtClean="0"/>
              <a:t>(t2.getN());//2</a:t>
            </a:r>
          </a:p>
          <a:p>
            <a:endParaRPr lang="es-ES" sz="1600" dirty="0" smtClean="0"/>
          </a:p>
          <a:p>
            <a:r>
              <a:rPr lang="es-ES" sz="1600" dirty="0" smtClean="0"/>
              <a:t>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0" name="9 Rectángulo"/>
          <p:cNvSpPr/>
          <p:nvPr/>
        </p:nvSpPr>
        <p:spPr>
          <a:xfrm>
            <a:off x="323528" y="2139702"/>
            <a:ext cx="4320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  </a:t>
            </a:r>
            <a:r>
              <a:rPr lang="es-ES" sz="1600" b="1" dirty="0" err="1" smtClean="0"/>
              <a:t>static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int</a:t>
            </a:r>
            <a:r>
              <a:rPr lang="es-ES" sz="1600" b="1" dirty="0" smtClean="0"/>
              <a:t> n=0;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inc</a:t>
            </a:r>
            <a:r>
              <a:rPr lang="es-ES" sz="1600" dirty="0" smtClean="0"/>
              <a:t>(){</a:t>
            </a:r>
          </a:p>
          <a:p>
            <a:r>
              <a:rPr lang="es-ES" sz="1600" dirty="0" smtClean="0"/>
              <a:t>          n++;</a:t>
            </a:r>
          </a:p>
          <a:p>
            <a:r>
              <a:rPr lang="es-ES" sz="1600" dirty="0" smtClean="0"/>
              <a:t>     }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</a:t>
            </a:r>
            <a:r>
              <a:rPr lang="es-ES" sz="1600" dirty="0" err="1" smtClean="0"/>
              <a:t>getN</a:t>
            </a:r>
            <a:r>
              <a:rPr lang="es-ES" sz="1600" dirty="0" smtClean="0"/>
              <a:t>(){</a:t>
            </a:r>
            <a:r>
              <a:rPr lang="es-ES" sz="1600" dirty="0" err="1" smtClean="0"/>
              <a:t>return</a:t>
            </a:r>
            <a:r>
              <a:rPr lang="es-ES" sz="1600" dirty="0" smtClean="0"/>
              <a:t> n;}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17098</TotalTime>
  <Words>806</Words>
  <Application>Microsoft Office PowerPoint</Application>
  <PresentationFormat>Presentación en pantalla (16:9)</PresentationFormat>
  <Paragraphs>192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Concurrencia</vt:lpstr>
      <vt:lpstr>Clases, métodos, constructores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235</cp:revision>
  <dcterms:created xsi:type="dcterms:W3CDTF">2016-05-07T10:27:15Z</dcterms:created>
  <dcterms:modified xsi:type="dcterms:W3CDTF">2020-07-12T09:48:37Z</dcterms:modified>
</cp:coreProperties>
</file>