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66" r:id="rId6"/>
    <p:sldId id="272" r:id="rId7"/>
    <p:sldId id="273" r:id="rId8"/>
    <p:sldId id="274" r:id="rId9"/>
    <p:sldId id="275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Herencia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Herencia es una característica que permite crear nuevas clases a partir de clases ya existentes, de forma que la nueva clase adquiera (herede) los miembros de la ya existente.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la clase “padre” se le conoce como superclase, mientras que la “hija” es la subclase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extends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23728" y="3348156"/>
            <a:ext cx="4392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(){}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Clase2 </a:t>
            </a:r>
            <a:r>
              <a:rPr lang="es-ES" sz="1600" b="1" dirty="0" err="1" smtClean="0"/>
              <a:t>extends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//</a:t>
            </a:r>
            <a:r>
              <a:rPr lang="es-ES" sz="1600" dirty="0" err="1" smtClean="0"/>
              <a:t>automaticamente</a:t>
            </a:r>
            <a:r>
              <a:rPr lang="es-ES" sz="1600" dirty="0" smtClean="0"/>
              <a:t> adquiere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</a:t>
            </a:r>
          </a:p>
          <a:p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12" name="11 Llamada rectangular"/>
          <p:cNvSpPr/>
          <p:nvPr/>
        </p:nvSpPr>
        <p:spPr>
          <a:xfrm>
            <a:off x="5940152" y="2787774"/>
            <a:ext cx="2376264" cy="1224136"/>
          </a:xfrm>
          <a:prstGeom prst="wedgeRectCallout">
            <a:avLst>
              <a:gd name="adj1" fmla="val -99467"/>
              <a:gd name="adj2" fmla="val 520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012160" y="286268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 principal beneficio de la herencia es la reutilización de código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Consideraciones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solo puede heredar otra clase, aunque la superclase puede heredar a su vez a otra y así hasta n niveles.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Varias clases pueden heredar la misma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miembros privados de la superclase no son accesibles directamente desde la subclase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queremos que una clase no se pueda heredar, la definiremos con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059832" y="4011910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final </a:t>
            </a:r>
            <a:r>
              <a:rPr lang="es-ES" sz="1400" dirty="0" err="1" smtClean="0"/>
              <a:t>class</a:t>
            </a:r>
            <a:r>
              <a:rPr lang="es-ES" sz="1400" dirty="0" smtClean="0"/>
              <a:t> Clase1{ //no podrá ser heredada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Clase1{} //error de compilación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Relación “Es un”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987574"/>
            <a:ext cx="88204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la subclase un la superclase hay una relación de tipo “Es un”.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objeto de la subclase “es un” objeto del tipo de la superclase: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187624" y="2139702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187624" y="22117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Vehiculo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187624" y="336383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1331640" y="34358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Coche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1763688" y="278777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3923928" y="2139702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95936" y="221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</a:t>
            </a:r>
            <a:endParaRPr lang="es-ES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3923928" y="336383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4067944" y="34358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Circulo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4499992" y="278777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6444208" y="2139702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6516216" y="22117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Punto</a:t>
            </a:r>
            <a:endParaRPr lang="es-ES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6444208" y="336383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6588224" y="34358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Linea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020272" y="278777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6804248" y="2931790"/>
            <a:ext cx="432048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6876256" y="2931790"/>
            <a:ext cx="288032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7524328" y="285978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herencia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187624" y="41559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Un Coche “es un” </a:t>
            </a:r>
            <a:r>
              <a:rPr lang="es-ES" sz="1400" dirty="0" err="1" smtClean="0"/>
              <a:t>Vehiculo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851920" y="41559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Un Circulo “es una” Figura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28184" y="41559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Una </a:t>
            </a:r>
            <a:r>
              <a:rPr lang="es-ES" sz="1400" dirty="0" err="1" smtClean="0"/>
              <a:t>Linea</a:t>
            </a:r>
            <a:r>
              <a:rPr lang="es-ES" sz="1400" dirty="0" smtClean="0"/>
              <a:t> NO “es un” Punto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Herencia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Todas las clases Java heredan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 una clase no hereda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explicitamente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otra clase, implícitamente heredará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Todas las clases disponen de los métodos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entre ellos: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hashCode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95736" y="2499742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7" name="6 Flecha derecha"/>
          <p:cNvSpPr/>
          <p:nvPr/>
        </p:nvSpPr>
        <p:spPr>
          <a:xfrm>
            <a:off x="3491880" y="2486490"/>
            <a:ext cx="129614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563888" y="257175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equivale</a:t>
            </a:r>
            <a:endParaRPr lang="es-ES" sz="1600" dirty="0"/>
          </a:p>
        </p:txBody>
      </p:sp>
      <p:sp>
        <p:nvSpPr>
          <p:cNvPr id="9" name="8 Rectángulo"/>
          <p:cNvSpPr/>
          <p:nvPr/>
        </p:nvSpPr>
        <p:spPr>
          <a:xfrm>
            <a:off x="5076056" y="2499742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 </a:t>
            </a:r>
            <a:r>
              <a:rPr lang="es-ES" sz="1600" dirty="0" err="1" smtClean="0"/>
              <a:t>extends</a:t>
            </a:r>
            <a:r>
              <a:rPr lang="es-ES" sz="1600" dirty="0" smtClean="0"/>
              <a:t> </a:t>
            </a:r>
            <a:r>
              <a:rPr lang="es-ES" sz="1600" dirty="0" err="1" smtClean="0"/>
              <a:t>Object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 a constructor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la superclase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54563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Toda clase incluye de forma implícita en sus constructores como primera línea de código la instrucción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();, que es una llamada al constructor sin parámetros de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la superclase no dispone de constructor sin parámetros, se produce un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error de compilación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la subclase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31640" y="2787774"/>
            <a:ext cx="3024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Clase1(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(a);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8" name="7 Flecha derecha"/>
          <p:cNvSpPr/>
          <p:nvPr/>
        </p:nvSpPr>
        <p:spPr>
          <a:xfrm>
            <a:off x="4139952" y="3062554"/>
            <a:ext cx="129614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314781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equivale</a:t>
            </a:r>
            <a:endParaRPr lang="es-ES" sz="1600" dirty="0"/>
          </a:p>
        </p:txBody>
      </p:sp>
      <p:sp>
        <p:nvSpPr>
          <p:cNvPr id="16" name="15 Rectángulo"/>
          <p:cNvSpPr/>
          <p:nvPr/>
        </p:nvSpPr>
        <p:spPr>
          <a:xfrm>
            <a:off x="5724128" y="2658274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Clase1{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Clase1(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</a:t>
            </a:r>
          </a:p>
          <a:p>
            <a:r>
              <a:rPr lang="es-ES" sz="1600" dirty="0" smtClean="0"/>
              <a:t>        </a:t>
            </a:r>
            <a:r>
              <a:rPr lang="es-ES" sz="1600" b="1" dirty="0" err="1" smtClean="0"/>
              <a:t>super</a:t>
            </a:r>
            <a:r>
              <a:rPr lang="es-ES" sz="1600" b="1" dirty="0" smtClean="0"/>
              <a:t>();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(a);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39552" y="1549117"/>
            <a:ext cx="360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Clase1{ </a:t>
            </a:r>
          </a:p>
          <a:p>
            <a:r>
              <a:rPr lang="es-ES" sz="1400" dirty="0" smtClean="0"/>
              <a:t>     Clase1(){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(“C1”);}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Clase2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Clase1{</a:t>
            </a:r>
          </a:p>
          <a:p>
            <a:r>
              <a:rPr lang="es-ES" sz="1400" dirty="0" smtClean="0"/>
              <a:t>    Clase2(){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(“C2”);}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Clase3 </a:t>
            </a:r>
            <a:r>
              <a:rPr lang="es-ES" sz="1400" dirty="0" err="1" smtClean="0"/>
              <a:t>extends</a:t>
            </a:r>
            <a:r>
              <a:rPr lang="es-ES" sz="1400" dirty="0" smtClean="0"/>
              <a:t> Clase2{</a:t>
            </a:r>
          </a:p>
          <a:p>
            <a:r>
              <a:rPr lang="es-ES" sz="1400" dirty="0" smtClean="0"/>
              <a:t>    Clase3(){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(“C3”);}</a:t>
            </a:r>
          </a:p>
          <a:p>
            <a:r>
              <a:rPr lang="es-ES" sz="1400" dirty="0" smtClean="0"/>
              <a:t>}</a:t>
            </a:r>
          </a:p>
          <a:p>
            <a:endParaRPr lang="es-ES" sz="14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105958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Llamaría al sin parámetros de </a:t>
            </a:r>
            <a:r>
              <a:rPr lang="es-ES" sz="1200" dirty="0" err="1" smtClean="0">
                <a:solidFill>
                  <a:srgbClr val="0070C0"/>
                </a:solidFill>
              </a:rPr>
              <a:t>Object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99592" y="3651870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Clase3 c=new Clase3();</a:t>
            </a:r>
            <a:endParaRPr lang="es-ES" sz="1600" dirty="0"/>
          </a:p>
        </p:txBody>
      </p:sp>
      <p:sp>
        <p:nvSpPr>
          <p:cNvPr id="11" name="10 Flecha derecha"/>
          <p:cNvSpPr/>
          <p:nvPr/>
        </p:nvSpPr>
        <p:spPr>
          <a:xfrm rot="1801813">
            <a:off x="1952297" y="4063144"/>
            <a:ext cx="522979" cy="1135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555776" y="4011910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C1</a:t>
            </a:r>
          </a:p>
          <a:p>
            <a:r>
              <a:rPr lang="es-ES" sz="1400" dirty="0" smtClean="0"/>
              <a:t>C2</a:t>
            </a:r>
          </a:p>
          <a:p>
            <a:r>
              <a:rPr lang="es-ES" sz="1400" dirty="0" smtClean="0"/>
              <a:t>C3</a:t>
            </a:r>
            <a:endParaRPr lang="es-ES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79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Muestra</a:t>
            </a:r>
            <a:endParaRPr lang="es-ES" sz="1400" dirty="0"/>
          </a:p>
        </p:txBody>
      </p:sp>
      <p:sp>
        <p:nvSpPr>
          <p:cNvPr id="15" name="14 Forma libre"/>
          <p:cNvSpPr/>
          <p:nvPr/>
        </p:nvSpPr>
        <p:spPr>
          <a:xfrm>
            <a:off x="421861" y="1219200"/>
            <a:ext cx="1194904" cy="702365"/>
          </a:xfrm>
          <a:custGeom>
            <a:avLst/>
            <a:gdLst>
              <a:gd name="connsiteX0" fmla="*/ 1194904 w 1194904"/>
              <a:gd name="connsiteY0" fmla="*/ 702365 h 702365"/>
              <a:gd name="connsiteX1" fmla="*/ 121478 w 1194904"/>
              <a:gd name="connsiteY1" fmla="*/ 291548 h 702365"/>
              <a:gd name="connsiteX2" fmla="*/ 466035 w 1194904"/>
              <a:gd name="connsiteY2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904" h="702365">
                <a:moveTo>
                  <a:pt x="1194904" y="702365"/>
                </a:moveTo>
                <a:cubicBezTo>
                  <a:pt x="718930" y="555487"/>
                  <a:pt x="242956" y="408609"/>
                  <a:pt x="121478" y="291548"/>
                </a:cubicBezTo>
                <a:cubicBezTo>
                  <a:pt x="0" y="174487"/>
                  <a:pt x="233017" y="87243"/>
                  <a:pt x="46603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orma libre"/>
          <p:cNvSpPr/>
          <p:nvPr/>
        </p:nvSpPr>
        <p:spPr>
          <a:xfrm>
            <a:off x="346765" y="1921565"/>
            <a:ext cx="1216992" cy="622852"/>
          </a:xfrm>
          <a:custGeom>
            <a:avLst/>
            <a:gdLst>
              <a:gd name="connsiteX0" fmla="*/ 1216992 w 1216992"/>
              <a:gd name="connsiteY0" fmla="*/ 622852 h 622852"/>
              <a:gd name="connsiteX1" fmla="*/ 117061 w 1216992"/>
              <a:gd name="connsiteY1" fmla="*/ 424070 h 622852"/>
              <a:gd name="connsiteX2" fmla="*/ 514626 w 1216992"/>
              <a:gd name="connsiteY2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992" h="622852">
                <a:moveTo>
                  <a:pt x="1216992" y="622852"/>
                </a:moveTo>
                <a:cubicBezTo>
                  <a:pt x="725557" y="575365"/>
                  <a:pt x="234122" y="527879"/>
                  <a:pt x="117061" y="424070"/>
                </a:cubicBezTo>
                <a:cubicBezTo>
                  <a:pt x="0" y="320261"/>
                  <a:pt x="514626" y="0"/>
                  <a:pt x="514626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orma libre"/>
          <p:cNvSpPr/>
          <p:nvPr/>
        </p:nvSpPr>
        <p:spPr>
          <a:xfrm>
            <a:off x="322470" y="2584174"/>
            <a:ext cx="1254539" cy="609600"/>
          </a:xfrm>
          <a:custGeom>
            <a:avLst/>
            <a:gdLst>
              <a:gd name="connsiteX0" fmla="*/ 1254539 w 1254539"/>
              <a:gd name="connsiteY0" fmla="*/ 609600 h 609600"/>
              <a:gd name="connsiteX1" fmla="*/ 128104 w 1254539"/>
              <a:gd name="connsiteY1" fmla="*/ 225287 h 609600"/>
              <a:gd name="connsiteX2" fmla="*/ 485913 w 1254539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539" h="609600">
                <a:moveTo>
                  <a:pt x="1254539" y="609600"/>
                </a:moveTo>
                <a:cubicBezTo>
                  <a:pt x="755373" y="468243"/>
                  <a:pt x="256208" y="326887"/>
                  <a:pt x="128104" y="225287"/>
                </a:cubicBezTo>
                <a:cubicBezTo>
                  <a:pt x="0" y="123687"/>
                  <a:pt x="242956" y="61843"/>
                  <a:pt x="48591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5220072" y="411510"/>
            <a:ext cx="3528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Clase1(){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(“C1”);}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 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Clase3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Clase2{</a:t>
            </a:r>
          </a:p>
          <a:p>
            <a:r>
              <a:rPr lang="es-ES" sz="1200" dirty="0" smtClean="0"/>
              <a:t>    Clase2(){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(“C3”);}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9" name="18 Forma libre"/>
          <p:cNvSpPr/>
          <p:nvPr/>
        </p:nvSpPr>
        <p:spPr>
          <a:xfrm>
            <a:off x="4859153" y="1311965"/>
            <a:ext cx="1292087" cy="556592"/>
          </a:xfrm>
          <a:custGeom>
            <a:avLst/>
            <a:gdLst>
              <a:gd name="connsiteX0" fmla="*/ 1292087 w 1292087"/>
              <a:gd name="connsiteY0" fmla="*/ 556592 h 556592"/>
              <a:gd name="connsiteX1" fmla="*/ 139148 w 1292087"/>
              <a:gd name="connsiteY1" fmla="*/ 371061 h 556592"/>
              <a:gd name="connsiteX2" fmla="*/ 457200 w 1292087"/>
              <a:gd name="connsiteY2" fmla="*/ 0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087" h="556592">
                <a:moveTo>
                  <a:pt x="1292087" y="556592"/>
                </a:moveTo>
                <a:cubicBezTo>
                  <a:pt x="785191" y="510209"/>
                  <a:pt x="278296" y="463826"/>
                  <a:pt x="139148" y="371061"/>
                </a:cubicBezTo>
                <a:cubicBezTo>
                  <a:pt x="0" y="278296"/>
                  <a:pt x="228600" y="139148"/>
                  <a:pt x="4572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995936" y="149337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Llamada a constructor por defecto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012160" y="3594378"/>
            <a:ext cx="2736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 </a:t>
            </a:r>
          </a:p>
          <a:p>
            <a:r>
              <a:rPr lang="es-ES" sz="1200" dirty="0" smtClean="0"/>
              <a:t>    Clase1(</a:t>
            </a:r>
            <a:r>
              <a:rPr lang="es-ES" sz="1200" dirty="0" err="1" smtClean="0"/>
              <a:t>int</a:t>
            </a:r>
            <a:r>
              <a:rPr lang="es-ES" sz="1200" dirty="0" smtClean="0"/>
              <a:t> a){}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Clase2(){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(“C2”);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22" name="21 Llamada rectangular"/>
          <p:cNvSpPr/>
          <p:nvPr/>
        </p:nvSpPr>
        <p:spPr>
          <a:xfrm>
            <a:off x="4644008" y="3882410"/>
            <a:ext cx="1296144" cy="648072"/>
          </a:xfrm>
          <a:prstGeom prst="wedgeRectCallout">
            <a:avLst>
              <a:gd name="adj1" fmla="val 73231"/>
              <a:gd name="adj2" fmla="val 4205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644008" y="395441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Error de compilación!</a:t>
            </a:r>
            <a:endParaRPr lang="es-ES" sz="1400" dirty="0"/>
          </a:p>
        </p:txBody>
      </p:sp>
      <p:sp>
        <p:nvSpPr>
          <p:cNvPr id="24" name="23 Rectángulo"/>
          <p:cNvSpPr/>
          <p:nvPr/>
        </p:nvSpPr>
        <p:spPr>
          <a:xfrm>
            <a:off x="4860032" y="2283718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Clase3 </a:t>
            </a:r>
            <a:r>
              <a:rPr lang="es-ES" sz="1600" smtClean="0"/>
              <a:t>c=new Clase3();</a:t>
            </a:r>
            <a:endParaRPr lang="es-ES" sz="1600" dirty="0"/>
          </a:p>
        </p:txBody>
      </p:sp>
      <p:sp>
        <p:nvSpPr>
          <p:cNvPr id="25" name="24 Flecha derecha"/>
          <p:cNvSpPr/>
          <p:nvPr/>
        </p:nvSpPr>
        <p:spPr>
          <a:xfrm rot="1801813">
            <a:off x="6299020" y="2637838"/>
            <a:ext cx="585322" cy="1246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6804248" y="271576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C1</a:t>
            </a:r>
          </a:p>
          <a:p>
            <a:r>
              <a:rPr lang="es-ES" sz="1400" dirty="0" smtClean="0"/>
              <a:t>C3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796136" y="271576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Muestra</a:t>
            </a:r>
            <a:endParaRPr lang="es-ES" sz="1400" dirty="0"/>
          </a:p>
        </p:txBody>
      </p:sp>
      <p:sp>
        <p:nvSpPr>
          <p:cNvPr id="28" name="27 Forma libre"/>
          <p:cNvSpPr/>
          <p:nvPr/>
        </p:nvSpPr>
        <p:spPr>
          <a:xfrm>
            <a:off x="4830418" y="742122"/>
            <a:ext cx="616225" cy="530087"/>
          </a:xfrm>
          <a:custGeom>
            <a:avLst/>
            <a:gdLst>
              <a:gd name="connsiteX0" fmla="*/ 496956 w 616225"/>
              <a:gd name="connsiteY0" fmla="*/ 530087 h 530087"/>
              <a:gd name="connsiteX1" fmla="*/ 19878 w 616225"/>
              <a:gd name="connsiteY1" fmla="*/ 172278 h 530087"/>
              <a:gd name="connsiteX2" fmla="*/ 616225 w 616225"/>
              <a:gd name="connsiteY2" fmla="*/ 0 h 53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225" h="530087">
                <a:moveTo>
                  <a:pt x="496956" y="530087"/>
                </a:moveTo>
                <a:cubicBezTo>
                  <a:pt x="248478" y="395356"/>
                  <a:pt x="0" y="260626"/>
                  <a:pt x="19878" y="172278"/>
                </a:cubicBezTo>
                <a:cubicBezTo>
                  <a:pt x="39756" y="83930"/>
                  <a:pt x="327990" y="41965"/>
                  <a:pt x="61622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3707904" y="267494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Constructor por defecto llama a constructor sin parámetros de superclase</a:t>
            </a:r>
            <a:endParaRPr lang="es-E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 a constructor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 parámetros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54563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posible llamar a otro constructor de la superclase que no sea el constructor sin parámetros, para ello, utilizaremos la instrucción: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(argumentos)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43247" y="2571750"/>
            <a:ext cx="3888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 </a:t>
            </a:r>
          </a:p>
          <a:p>
            <a:r>
              <a:rPr lang="es-ES" sz="1200" dirty="0" smtClean="0"/>
              <a:t>    Clase1(</a:t>
            </a:r>
            <a:r>
              <a:rPr lang="es-ES" sz="1200" dirty="0" err="1" smtClean="0"/>
              <a:t>int</a:t>
            </a:r>
            <a:r>
              <a:rPr lang="es-ES" sz="1200" dirty="0" smtClean="0"/>
              <a:t> a){}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Clase2(</a:t>
            </a:r>
            <a:r>
              <a:rPr lang="es-ES" sz="1200" dirty="0" err="1" smtClean="0"/>
              <a:t>int</a:t>
            </a:r>
            <a:r>
              <a:rPr lang="es-ES" sz="1200" dirty="0" smtClean="0"/>
              <a:t> x){</a:t>
            </a:r>
          </a:p>
          <a:p>
            <a:r>
              <a:rPr lang="es-ES" sz="1200" dirty="0" smtClean="0"/>
              <a:t>       </a:t>
            </a:r>
            <a:r>
              <a:rPr lang="es-ES" sz="1200" b="1" dirty="0" err="1" smtClean="0"/>
              <a:t>super</a:t>
            </a:r>
            <a:r>
              <a:rPr lang="es-ES" sz="1200" b="1" dirty="0" smtClean="0"/>
              <a:t>(x); //debe ser la primera instrucción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(“C2”);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1" name="10 Forma libre"/>
          <p:cNvSpPr/>
          <p:nvPr/>
        </p:nvSpPr>
        <p:spPr>
          <a:xfrm>
            <a:off x="251520" y="2896479"/>
            <a:ext cx="943113" cy="715617"/>
          </a:xfrm>
          <a:custGeom>
            <a:avLst/>
            <a:gdLst>
              <a:gd name="connsiteX0" fmla="*/ 943113 w 943113"/>
              <a:gd name="connsiteY0" fmla="*/ 715617 h 715617"/>
              <a:gd name="connsiteX1" fmla="*/ 15461 w 943113"/>
              <a:gd name="connsiteY1" fmla="*/ 397565 h 715617"/>
              <a:gd name="connsiteX2" fmla="*/ 850348 w 943113"/>
              <a:gd name="connsiteY2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113" h="715617">
                <a:moveTo>
                  <a:pt x="943113" y="715617"/>
                </a:moveTo>
                <a:cubicBezTo>
                  <a:pt x="487017" y="616226"/>
                  <a:pt x="30922" y="516835"/>
                  <a:pt x="15461" y="397565"/>
                </a:cubicBezTo>
                <a:cubicBezTo>
                  <a:pt x="0" y="278296"/>
                  <a:pt x="425174" y="139148"/>
                  <a:pt x="85034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5436096" y="2211710"/>
            <a:ext cx="36724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Clase1{ </a:t>
            </a:r>
          </a:p>
          <a:p>
            <a:r>
              <a:rPr lang="es-ES" sz="1200" dirty="0" smtClean="0"/>
              <a:t>    Clase1(</a:t>
            </a:r>
            <a:r>
              <a:rPr lang="es-ES" sz="1200" dirty="0" err="1" smtClean="0"/>
              <a:t>int</a:t>
            </a:r>
            <a:r>
              <a:rPr lang="es-ES" sz="1200" dirty="0" smtClean="0"/>
              <a:t> a){}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Clase2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Clase1{</a:t>
            </a:r>
          </a:p>
          <a:p>
            <a:r>
              <a:rPr lang="es-ES" sz="1200" dirty="0" smtClean="0"/>
              <a:t>    Clase2(</a:t>
            </a:r>
            <a:r>
              <a:rPr lang="es-ES" sz="1200" dirty="0" err="1" smtClean="0"/>
              <a:t>int</a:t>
            </a:r>
            <a:r>
              <a:rPr lang="es-ES" sz="1200" dirty="0" smtClean="0"/>
              <a:t> x){</a:t>
            </a:r>
          </a:p>
          <a:p>
            <a:r>
              <a:rPr lang="es-ES" sz="1200" dirty="0" smtClean="0"/>
              <a:t>       </a:t>
            </a:r>
            <a:r>
              <a:rPr lang="es-ES" sz="1200" b="1" dirty="0" err="1" smtClean="0"/>
              <a:t>super</a:t>
            </a:r>
            <a:r>
              <a:rPr lang="es-ES" sz="1200" b="1" dirty="0" smtClean="0"/>
              <a:t>(x); 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(“C2”);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     Clase2(){</a:t>
            </a:r>
          </a:p>
          <a:p>
            <a:r>
              <a:rPr lang="es-ES" sz="1200" b="1" dirty="0" smtClean="0"/>
              <a:t>        </a:t>
            </a:r>
            <a:r>
              <a:rPr lang="es-ES" sz="1200" b="1" dirty="0" err="1" smtClean="0"/>
              <a:t>this</a:t>
            </a:r>
            <a:r>
              <a:rPr lang="es-ES" sz="1200" b="1" dirty="0" smtClean="0"/>
              <a:t>(10); </a:t>
            </a:r>
            <a:r>
              <a:rPr lang="es-ES" sz="1200" dirty="0" smtClean="0"/>
              <a:t>//llamada al otro constructor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     Clase2(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s){</a:t>
            </a:r>
          </a:p>
          <a:p>
            <a:r>
              <a:rPr lang="es-ES" sz="1200" dirty="0" smtClean="0"/>
              <a:t>         </a:t>
            </a:r>
            <a:r>
              <a:rPr lang="es-ES" sz="1200" dirty="0" err="1" smtClean="0"/>
              <a:t>super</a:t>
            </a:r>
            <a:r>
              <a:rPr lang="es-ES" sz="1200" dirty="0" smtClean="0"/>
              <a:t>(2);</a:t>
            </a:r>
          </a:p>
          <a:p>
            <a:r>
              <a:rPr lang="es-ES" sz="1200" dirty="0" smtClean="0"/>
              <a:t>         </a:t>
            </a:r>
            <a:r>
              <a:rPr lang="es-ES" sz="1200" dirty="0" err="1" smtClean="0"/>
              <a:t>this</a:t>
            </a:r>
            <a:r>
              <a:rPr lang="es-ES" sz="1200" dirty="0" smtClean="0"/>
              <a:t>(); //error de compilación!!</a:t>
            </a:r>
          </a:p>
          <a:p>
            <a:r>
              <a:rPr lang="es-ES" sz="1200" dirty="0" smtClean="0"/>
              <a:t>     }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5" name="14 Llamada rectangular"/>
          <p:cNvSpPr/>
          <p:nvPr/>
        </p:nvSpPr>
        <p:spPr>
          <a:xfrm>
            <a:off x="2627784" y="4227934"/>
            <a:ext cx="2376264" cy="576064"/>
          </a:xfrm>
          <a:prstGeom prst="wedgeRectCallout">
            <a:avLst>
              <a:gd name="adj1" fmla="val 84632"/>
              <a:gd name="adj2" fmla="val -932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22793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En este caso no hay llamada a </a:t>
            </a:r>
            <a:r>
              <a:rPr lang="es-ES" sz="1200" i="1" dirty="0" err="1" smtClean="0"/>
              <a:t>super</a:t>
            </a:r>
            <a:r>
              <a:rPr lang="es-ES" sz="1200" dirty="0" smtClean="0"/>
              <a:t>, ni implícita </a:t>
            </a:r>
            <a:r>
              <a:rPr lang="es-ES" sz="1200" smtClean="0"/>
              <a:t>ni explícita</a:t>
            </a:r>
            <a:endParaRPr lang="es-ES" sz="1200" dirty="0"/>
          </a:p>
        </p:txBody>
      </p:sp>
      <p:sp>
        <p:nvSpPr>
          <p:cNvPr id="10" name="9 Forma libre"/>
          <p:cNvSpPr/>
          <p:nvPr/>
        </p:nvSpPr>
        <p:spPr>
          <a:xfrm>
            <a:off x="5197061" y="2499742"/>
            <a:ext cx="671083" cy="758061"/>
          </a:xfrm>
          <a:custGeom>
            <a:avLst/>
            <a:gdLst>
              <a:gd name="connsiteX0" fmla="*/ 594139 w 594139"/>
              <a:gd name="connsiteY0" fmla="*/ 702365 h 702365"/>
              <a:gd name="connsiteX1" fmla="*/ 24296 w 594139"/>
              <a:gd name="connsiteY1" fmla="*/ 278296 h 702365"/>
              <a:gd name="connsiteX2" fmla="*/ 448365 w 594139"/>
              <a:gd name="connsiteY2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139" h="702365">
                <a:moveTo>
                  <a:pt x="594139" y="702365"/>
                </a:moveTo>
                <a:cubicBezTo>
                  <a:pt x="321365" y="548861"/>
                  <a:pt x="48592" y="395357"/>
                  <a:pt x="24296" y="278296"/>
                </a:cubicBezTo>
                <a:cubicBezTo>
                  <a:pt x="0" y="161235"/>
                  <a:pt x="224182" y="80617"/>
                  <a:pt x="44836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Clases finales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0034" y="114299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final es una clase que no puede ser heredada.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declaran con la palabra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intenta heredar una clase final, se producirá un error de compilación.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SE incluye bastantes clases finales, como por ejemplo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las clases de envoltorio.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051720" y="213970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final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ClaseFinal</a:t>
            </a:r>
            <a:r>
              <a:rPr lang="es-ES" sz="1400" dirty="0" smtClean="0"/>
              <a:t>{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17370</TotalTime>
  <Words>708</Words>
  <Application>Microsoft Office PowerPoint</Application>
  <PresentationFormat>Presentación en pantalla (16:9)</PresentationFormat>
  <Paragraphs>161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Herencia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Clases finales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119</cp:revision>
  <dcterms:created xsi:type="dcterms:W3CDTF">2016-05-07T10:27:15Z</dcterms:created>
  <dcterms:modified xsi:type="dcterms:W3CDTF">2021-09-29T13:01:23Z</dcterms:modified>
</cp:coreProperties>
</file>