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62" r:id="rId2"/>
    <p:sldId id="263" r:id="rId3"/>
    <p:sldId id="271" r:id="rId4"/>
    <p:sldId id="301" r:id="rId5"/>
    <p:sldId id="302" r:id="rId6"/>
    <p:sldId id="265" r:id="rId7"/>
    <p:sldId id="270" r:id="rId8"/>
    <p:sldId id="272" r:id="rId9"/>
    <p:sldId id="273" r:id="rId10"/>
    <p:sldId id="274" r:id="rId11"/>
    <p:sldId id="275" r:id="rId12"/>
    <p:sldId id="284" r:id="rId13"/>
    <p:sldId id="276" r:id="rId14"/>
    <p:sldId id="277" r:id="rId15"/>
    <p:sldId id="278" r:id="rId16"/>
    <p:sldId id="280" r:id="rId17"/>
    <p:sldId id="282" r:id="rId18"/>
    <p:sldId id="283" r:id="rId19"/>
    <p:sldId id="285" r:id="rId20"/>
    <p:sldId id="296" r:id="rId21"/>
    <p:sldId id="289" r:id="rId22"/>
    <p:sldId id="290" r:id="rId23"/>
    <p:sldId id="293" r:id="rId24"/>
    <p:sldId id="292" r:id="rId25"/>
    <p:sldId id="304" r:id="rId26"/>
    <p:sldId id="303" r:id="rId27"/>
    <p:sldId id="291" r:id="rId28"/>
    <p:sldId id="269" r:id="rId29"/>
    <p:sldId id="297" r:id="rId30"/>
    <p:sldId id="281" r:id="rId31"/>
    <p:sldId id="299" r:id="rId32"/>
    <p:sldId id="294" r:id="rId33"/>
    <p:sldId id="298" r:id="rId34"/>
    <p:sldId id="288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Ferreira" initials="JF" lastIdx="1" clrIdx="0">
    <p:extLst/>
  </p:cmAuthor>
  <p:cmAuthor id="2" name="Jorge Amaral" initials="J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A5926C"/>
    <a:srgbClr val="000000"/>
    <a:srgbClr val="F8F8F8"/>
    <a:srgbClr val="FFFFFF"/>
    <a:srgbClr val="75A39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1" autoAdjust="0"/>
    <p:restoredTop sz="90959" autoAdjust="0"/>
  </p:normalViewPr>
  <p:slideViewPr>
    <p:cSldViewPr snapToGrid="0" snapToObjects="1">
      <p:cViewPr varScale="1">
        <p:scale>
          <a:sx n="100" d="100"/>
          <a:sy n="100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-57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DBDEF3-B888-44EF-AA25-54C8F25230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F92B8-1188-4647-8F2D-216BC7C69E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C68D-F650-454E-BE9A-94394C6C466C}" type="datetimeFigureOut">
              <a:rPr lang="pt-PT" smtClean="0">
                <a:latin typeface="Calibri" panose="020F0502020204030204" pitchFamily="34" charset="0"/>
              </a:rPr>
              <a:t>07/07/2018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393F-DD00-4B88-A96E-0C4ED75315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0871F-2B19-4386-B3FA-06E5A42E9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D1705-07D1-4C02-BA70-8585F2DB0242}" type="slidenum">
              <a:rPr lang="pt-PT" smtClean="0">
                <a:latin typeface="Calibri" panose="020F0502020204030204" pitchFamily="34" charset="0"/>
              </a:rPr>
              <a:t>‹#›</a:t>
            </a:fld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604144-0207-4511-B5CE-B0041D8B5E4B}" type="datetimeFigureOut">
              <a:rPr lang="en-GB" smtClean="0"/>
              <a:pPr/>
              <a:t>07/07/2018</a:t>
            </a:fld>
            <a:endParaRPr lang="en-GB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F7A2E6C-77FE-4748-8F7D-2A6F9321353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723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kern="1200" noProof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9212B-F439-4717-B8E5-AAC56974B652}" type="slidenum">
              <a:rPr lang="pt-PT" smtClean="0"/>
              <a:t>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E1EB-3380-4F46-A494-740295AE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61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k= 3 e </a:t>
            </a:r>
            <a:r>
              <a:rPr lang="en-US" dirty="0" err="1"/>
              <a:t>introduzir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camisa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5509-9E72-481B-9C41-E1C6175D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45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6AAF-5FEF-4EA3-A309-45B42609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699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8858-C1F5-45F9-92E6-591F765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36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A questão da otimização das unidades logísticas a alocar a uma determinada encomenda tem interesse no momento da preparação da embalagem, mas também numa fase inicial para </a:t>
            </a:r>
            <a:r>
              <a:rPr lang="pt-PT" sz="120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marketing</a:t>
            </a:r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e vendas e o processo de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forecasting</a:t>
            </a:r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do custo dos envios dos clientes.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Como tal, foram criadas soluções para facilitar o trabalho da equipa de </a:t>
            </a:r>
            <a:r>
              <a:rPr lang="pt-PT" sz="120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Marketing</a:t>
            </a:r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e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Account</a:t>
            </a:r>
            <a:r>
              <a:rPr lang="pt-PT" sz="120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Managers</a:t>
            </a:r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, bem como instrumentos capazes de comunicar com o sistema de informação, de forma a gerar valor para os processos operacionais. Grande parte das soluções estão à volta do micro serviço denominado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order</a:t>
            </a:r>
            <a:r>
              <a:rPr lang="pt-PT" sz="120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to box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foram desenvolvidos 2 simuladores de custos de transporte que visam evitar que os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Account</a:t>
            </a:r>
            <a:r>
              <a:rPr lang="pt-PT" sz="120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Managers</a:t>
            </a:r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e comerciais</a:t>
            </a:r>
            <a:r>
              <a:rPr lang="pt-PT" sz="120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tenham de prever em que caixa(s) determinada encomenda será expedida e a consequente consulta exaustiva das plataformas de todas as transportadoras parceira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AB72-168B-41EE-933D-FD7ECBBB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058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que isto seja possível, o foco da empresa está nas seguintes áreas distintas: </a:t>
            </a:r>
          </a:p>
          <a:p>
            <a:r>
              <a:rPr lang="pt-PT" dirty="0"/>
              <a:t>Vendas, que consiste na conversão dos clientes para que toda a gestão da cadeia de abastecimento destes seja feita pela HUUB. Neste ponto a empresa tem crescido a um constantemente, contando já com 22 clientes provenientes de 6 países destintos. </a:t>
            </a:r>
          </a:p>
          <a:p>
            <a:r>
              <a:rPr lang="pt-PT" dirty="0"/>
              <a:t>A logística. Aqui a HUUB pretende tirar às marcas qualquer responsabilidade da realização de processos logístico.</a:t>
            </a:r>
            <a:r>
              <a:rPr lang="pt-PT" i="0" dirty="0"/>
              <a:t>. Este </a:t>
            </a:r>
            <a:r>
              <a:rPr lang="pt-PT" dirty="0"/>
              <a:t>ano a empresa irá realizar cerca de 6500 envios para mais de 60 países </a:t>
            </a:r>
          </a:p>
          <a:p>
            <a:r>
              <a:rPr lang="pt-PT" dirty="0"/>
              <a:t>Relativamente a operações logísticas de armazém a empresa tem uma operação própria desempenhando tarefas de logística </a:t>
            </a:r>
            <a:r>
              <a:rPr lang="pt-PT" dirty="0" err="1"/>
              <a:t>in-bound</a:t>
            </a:r>
            <a:r>
              <a:rPr lang="pt-PT" dirty="0"/>
              <a:t>, out-</a:t>
            </a:r>
            <a:r>
              <a:rPr lang="pt-PT" dirty="0" err="1"/>
              <a:t>bound</a:t>
            </a:r>
            <a:r>
              <a:rPr lang="pt-PT" dirty="0"/>
              <a:t> e toda a gestão de stock. Este final de ano irá contar com uma novidade. A realização de uma parceria com o operador logístico DAMCO vai permitir a HUUB ter operações logísticas fora de Portugal e numa ótica quase de </a:t>
            </a:r>
            <a:r>
              <a:rPr lang="pt-PT" i="1" dirty="0" err="1"/>
              <a:t>plug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play. </a:t>
            </a:r>
            <a:r>
              <a:rPr lang="pt-PT" i="0" dirty="0"/>
              <a:t>Ou seja, ligar e desligar armazéns pelo mundo fora quase sem barreiras. A próxima</a:t>
            </a:r>
            <a:r>
              <a:rPr lang="pt-PT" dirty="0"/>
              <a:t> coleção outono inverno já conta com uma operação na Holanda, que é no fundo um projeto experimental para validar esta perspetiva de parceria. </a:t>
            </a:r>
          </a:p>
          <a:p>
            <a:r>
              <a:rPr lang="pt-PT" dirty="0"/>
              <a:t>Por último, e talvez o mais importante, o produto da empresa. O </a:t>
            </a:r>
            <a:r>
              <a:rPr lang="pt-PT" dirty="0" err="1"/>
              <a:t>Spoke</a:t>
            </a:r>
            <a:r>
              <a:rPr lang="pt-PT" dirty="0"/>
              <a:t> é o sistema de informação que pretende dar visibilidade quase em tempo real ao clientes e parceiros. Este produto tecnológico é a pedra angular do modelo de negócio da HUUB e é um Software as a servisse. Faz parte da proposta de valor da empresa, como já fiz questão de ressaltar, garantir eficiência operacional. Para tal pretende-se utilizar técnicas de otimização, data </a:t>
            </a:r>
            <a:r>
              <a:rPr lang="pt-PT" dirty="0" err="1"/>
              <a:t>mining</a:t>
            </a:r>
            <a:r>
              <a:rPr lang="pt-PT" dirty="0"/>
              <a:t> e machine learning.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B2AB-4D8D-4896-92C5-3A0878E32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71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foco da empresa está nas seguintes áreas: </a:t>
            </a:r>
          </a:p>
          <a:p>
            <a:r>
              <a:rPr lang="pt-PT" dirty="0"/>
              <a:t>Vendas, que consiste na conversão dos clientes, ou seja das marcas de roupa, para que toda a gestão da cadeia de abastecimento seja feita pela HUUB. Neste ponto a </a:t>
            </a:r>
            <a:r>
              <a:rPr lang="pt-PT" noProof="0" dirty="0"/>
              <a:t>empresa</a:t>
            </a:r>
            <a:r>
              <a:rPr lang="pt-PT" dirty="0"/>
              <a:t> tem crescido a um constantemente, contando já com 22 clientes provenientes de 6 países destintos. </a:t>
            </a:r>
          </a:p>
          <a:p>
            <a:r>
              <a:rPr lang="pt-PT" dirty="0"/>
              <a:t>A logística. Aqui a HUUB pretende tirar às marcas qualquer responsabilidade da realização de processos logístico.</a:t>
            </a:r>
            <a:r>
              <a:rPr lang="pt-PT" i="0" dirty="0"/>
              <a:t>. Este </a:t>
            </a:r>
            <a:r>
              <a:rPr lang="pt-PT" dirty="0"/>
              <a:t>ano a empresa irá realizar cerca de 6500 envios para mais de 60 países </a:t>
            </a:r>
          </a:p>
          <a:p>
            <a:r>
              <a:rPr lang="pt-PT" dirty="0"/>
              <a:t>No que toca a operações logísticas de armazém a empresa tem uma operação própria relativo a tudo que é logística </a:t>
            </a:r>
            <a:r>
              <a:rPr lang="pt-PT" dirty="0" err="1"/>
              <a:t>in-bound</a:t>
            </a:r>
            <a:r>
              <a:rPr lang="pt-PT" dirty="0"/>
              <a:t>, </a:t>
            </a:r>
            <a:r>
              <a:rPr lang="pt-PT" dirty="0" err="1"/>
              <a:t>out-bound</a:t>
            </a:r>
            <a:r>
              <a:rPr lang="pt-PT" dirty="0"/>
              <a:t> e toda a gestão de stock, como apresentaria seguidamente. Este final de ano irá contar com uma novidade. A realização de uma parceria com o operador logístico DAMCO vai permitir a HUUB ter operações logísticas fora de Portugal e numa ótica quase de </a:t>
            </a:r>
            <a:r>
              <a:rPr lang="pt-PT" i="1" dirty="0" err="1"/>
              <a:t>plug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play. </a:t>
            </a:r>
            <a:r>
              <a:rPr lang="pt-PT" i="0" dirty="0"/>
              <a:t>Ou seja, ligar e desligar armazéns pelo mundo fora quase sem barreiras. A próxima</a:t>
            </a:r>
            <a:r>
              <a:rPr lang="pt-PT" dirty="0"/>
              <a:t> coleção outono inverno já conta com uma operação na Holanda, que é no fundo um projeto experimental para validar esta perspetiva de parceria. </a:t>
            </a:r>
          </a:p>
          <a:p>
            <a:r>
              <a:rPr lang="pt-PT" dirty="0"/>
              <a:t>Por último, e talvez o mais importante, o produto da empresa. O </a:t>
            </a:r>
            <a:r>
              <a:rPr lang="pt-PT" dirty="0" err="1"/>
              <a:t>Spoke</a:t>
            </a:r>
            <a:r>
              <a:rPr lang="pt-PT" dirty="0"/>
              <a:t> é o sistema de informação que pretende dar visibilidade quase em tempo real ao clientes e parceiros. Este produto tecnológico é a pedra angular do modelo de negócio da HUUB e é um Software as a servisse. Faz parte da proposta de valor da empresa, como já fiz questão de ressaltar, garantir eficiência operacional. Para tal pretende-se utilizar técnicas de otimização, data </a:t>
            </a:r>
            <a:r>
              <a:rPr lang="pt-PT" dirty="0" err="1"/>
              <a:t>mining</a:t>
            </a:r>
            <a:r>
              <a:rPr lang="pt-PT" dirty="0"/>
              <a:t> e machine learning.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8F41C-52EF-437E-9FE0-1274BDC1E4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643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32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48E5-3959-4F97-831C-24D59F7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966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33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48E5-3959-4F97-831C-24D59F7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384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34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B58F-7895-46D2-85C0-1EAE9AC4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46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Uma breve </a:t>
            </a:r>
            <a:r>
              <a:rPr lang="en-US" dirty="0" err="1"/>
              <a:t>apresentação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[next]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Farei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, </a:t>
            </a:r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a que </a:t>
            </a:r>
            <a:r>
              <a:rPr lang="en-US" dirty="0" err="1"/>
              <a:t>vem</a:t>
            </a:r>
            <a:r>
              <a:rPr lang="en-US" dirty="0"/>
              <a:t> responder, </a:t>
            </a:r>
            <a:r>
              <a:rPr lang="en-US" dirty="0" err="1"/>
              <a:t>como</a:t>
            </a:r>
            <a:r>
              <a:rPr lang="en-US" dirty="0"/>
              <a:t> é que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 e a </a:t>
            </a:r>
            <a:r>
              <a:rPr lang="en-US" dirty="0" err="1"/>
              <a:t>abordagem</a:t>
            </a:r>
            <a:r>
              <a:rPr lang="en-US" dirty="0"/>
              <a:t> e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restltantes</a:t>
            </a:r>
            <a:r>
              <a:rPr lang="en-US" dirty="0"/>
              <a:t> [next]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subdivide-se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denomindas</a:t>
            </a:r>
            <a:r>
              <a:rPr lang="en-US" dirty="0"/>
              <a:t> “</a:t>
            </a:r>
            <a:r>
              <a:rPr lang="en-US" dirty="0" err="1"/>
              <a:t>estimação</a:t>
            </a:r>
            <a:r>
              <a:rPr lang="en-US" dirty="0"/>
              <a:t> do volume de </a:t>
            </a:r>
            <a:r>
              <a:rPr lang="en-US" dirty="0" err="1"/>
              <a:t>itens</a:t>
            </a:r>
            <a:r>
              <a:rPr lang="en-US" dirty="0"/>
              <a:t>” e “</a:t>
            </a:r>
            <a:r>
              <a:rPr lang="en-US" dirty="0" err="1"/>
              <a:t>Otimização</a:t>
            </a:r>
            <a:r>
              <a:rPr lang="en-US" dirty="0"/>
              <a:t> de </a:t>
            </a:r>
            <a:r>
              <a:rPr lang="en-US" dirty="0" err="1"/>
              <a:t>de</a:t>
            </a:r>
            <a:r>
              <a:rPr lang="en-US" dirty="0"/>
              <a:t>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logísticas</a:t>
            </a:r>
            <a:r>
              <a:rPr lang="en-US" dirty="0"/>
              <a:t> para </a:t>
            </a:r>
            <a:r>
              <a:rPr lang="en-US" dirty="0" err="1"/>
              <a:t>encomendas</a:t>
            </a:r>
            <a:r>
              <a:rPr lang="en-US" dirty="0"/>
              <a:t>”, </a:t>
            </a:r>
            <a:r>
              <a:rPr lang="en-US" dirty="0" err="1"/>
              <a:t>esta</a:t>
            </a:r>
            <a:r>
              <a:rPr lang="en-US" dirty="0"/>
              <a:t> ultima com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dissertação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acaso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pt-PT" noProof="0" dirty="0"/>
              <a:t>alcançar do output </a:t>
            </a:r>
            <a:r>
              <a:rPr lang="pt-PT" noProof="0" dirty="0" err="1"/>
              <a:t>pretendid</a:t>
            </a:r>
            <a:r>
              <a:rPr lang="pt-PT" noProof="0" dirty="0"/>
              <a:t>. Após a obtenção do output, [</a:t>
            </a:r>
            <a:r>
              <a:rPr lang="pt-PT" noProof="0" dirty="0" err="1"/>
              <a:t>next</a:t>
            </a:r>
            <a:r>
              <a:rPr lang="pt-PT" noProof="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noProof="0" dirty="0"/>
              <a:t> foram desenvolvidas soluções e [</a:t>
            </a:r>
            <a:r>
              <a:rPr lang="pt-PT" noProof="0" dirty="0" err="1"/>
              <a:t>next</a:t>
            </a:r>
            <a:r>
              <a:rPr lang="pt-PT" noProof="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noProof="0" dirty="0"/>
              <a:t> Por último serão feitas as conclusões e apresentados trabalhos futuros, no âmbito deste projeto a serem desenvolvidos pela [NEXT]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7C79-F569-418E-B360-E8C6288B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0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A HUUB é uma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Startup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criada em 2015 cuja área de negócio é a gestão de cadeia de abastecimento e logística, com principal incidência em marcas da indústria têxtil, mais precisamente marcas de moda bebé e criança.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A Empresa pretende oferecer um serviço logístico de ponta-a-ponta, deixando à responsabilidade das suas marcas clientes apenas as tarefas de produção e vendas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O Serviço da HUUB inicia-se logo com o follow-up da produção, junto dos fornecedores das marcas.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De seguida, o transporte inbound faz parte dos serviços da HUUB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Toda a gestão de armazém que inclui o armazenamento, a etiquetagem e embalamento e todas as tarefas de expedição é feita em infraestruturas da HUUB, ou dos seus parceiros logísticos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Seguidamente, é realizado o transporte outbound com serviço de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E toda a gestão de cliente com Follow-up quer das lojas de retalho, ou consumidor final dependendo do canal de vendas da marca cliente.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Por último, faz parte dos serviços da HUUB apoio à gestão dos clientes, com a produção de relatórios de negócio. Neste ponto a empresa pretende investir mais foco para conseguir facultar serviços como forecasting de vendas, tendências de consumo, apoio no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replenishment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 das lojas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Apesar de toda a logística estar à responsabilidade da HUUB, algumas operações são externalizadas. Exemplo disso é o transporte logístico. A HUUB faz outsourcing desta operação, tendo um maior poder de negociação com os </a:t>
            </a:r>
            <a:r>
              <a:rPr lang="pt-PT" i="1" dirty="0"/>
              <a:t>carriers </a:t>
            </a:r>
            <a:r>
              <a:rPr lang="pt-PT" i="0" dirty="0"/>
              <a:t>parceiros do que os seus clientes, devido ao maior volume de transportes realizados</a:t>
            </a:r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Todos estes serviços são fornecidos por um único preço taxado à peça, do qual apenas se excluem os custos de transportes que são cobrados separadamente. Desta forma pretende-se que a ser um acelerador das marcas e simplificar a logística, que não é uma área simples para clientes que sozinhos não teriam capacidade de apresentar níveis de serviço e eficiência operacional a este nível.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Simplificação, eficiência e visibilidade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B76D-BB1C-449C-9A9A-757DE7C7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68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1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sentido de garantir que o projeto desenvolvido está alinhado com os objetivos estratégicos da empresa, é necessário compreender e interpretar a missão e visão da organização. A missão da HUUB é conseguir posicionar-se no centro de um ecossistema dinâmico para conectar todos os </a:t>
            </a:r>
            <a:r>
              <a:rPr lang="pt-PT" dirty="0" err="1"/>
              <a:t>stakeholders</a:t>
            </a:r>
            <a:r>
              <a:rPr lang="pt-PT" dirty="0"/>
              <a:t> da cadeia de abastecimento das marcas, composto pelas: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pt-PT" dirty="0"/>
              <a:t>arcas, os clientes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Pelos fornecedores, no sentido de aumentar a eficiência operacional com um planeamento mais preciso e menos sujeito a imprevisibilidades;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pt-PT" dirty="0"/>
              <a:t>s transportadores, também com o mesmo objetivo de aumento de eficiência e de dar uma maior visibilidade quer ás marcas, quer ao cliente final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…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lojas</a:t>
            </a:r>
            <a:r>
              <a:rPr lang="en-US" dirty="0"/>
              <a:t> de </a:t>
            </a:r>
            <a:r>
              <a:rPr lang="en-US" dirty="0" err="1"/>
              <a:t>retalho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pequenas</a:t>
            </a:r>
            <a:r>
              <a:rPr lang="en-US" dirty="0"/>
              <a:t> boutiques (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perspetiva</a:t>
            </a:r>
            <a:r>
              <a:rPr lang="en-US" dirty="0"/>
              <a:t> B2B)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…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consumidor</a:t>
            </a:r>
            <a:r>
              <a:rPr lang="en-US" dirty="0"/>
              <a:t> final (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perspetiva</a:t>
            </a:r>
            <a:r>
              <a:rPr lang="en-US" dirty="0"/>
              <a:t> B2C) </a:t>
            </a:r>
            <a:r>
              <a:rPr lang="en-US" dirty="0" err="1"/>
              <a:t>onde</a:t>
            </a:r>
            <a:r>
              <a:rPr lang="en-US" dirty="0"/>
              <a:t> a HUUB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integração</a:t>
            </a:r>
            <a:r>
              <a:rPr lang="en-US" dirty="0"/>
              <a:t> com a </a:t>
            </a:r>
            <a:r>
              <a:rPr lang="en-US" dirty="0" err="1"/>
              <a:t>plataformas</a:t>
            </a:r>
            <a:r>
              <a:rPr lang="en-US" dirty="0"/>
              <a:t> de e-commerce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 Spoke é a ferramenta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integração</a:t>
            </a:r>
            <a:r>
              <a:rPr lang="en-US" dirty="0"/>
              <a:t>. O Sistema de </a:t>
            </a:r>
            <a:r>
              <a:rPr lang="en-US" dirty="0" err="1"/>
              <a:t>informação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vistas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intervenientes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que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r>
              <a:rPr lang="en-US" dirty="0" err="1"/>
              <a:t>quer</a:t>
            </a:r>
            <a:r>
              <a:rPr lang="en-US" dirty="0"/>
              <a:t> a </a:t>
            </a:r>
            <a:r>
              <a:rPr lang="en-US" dirty="0" err="1"/>
              <a:t>montante</a:t>
            </a:r>
            <a:r>
              <a:rPr lang="en-US" dirty="0"/>
              <a:t>, </a:t>
            </a:r>
            <a:r>
              <a:rPr lang="en-US" dirty="0" err="1"/>
              <a:t>quer</a:t>
            </a:r>
            <a:r>
              <a:rPr lang="en-US" dirty="0"/>
              <a:t> a </a:t>
            </a:r>
            <a:r>
              <a:rPr lang="en-US" dirty="0" err="1"/>
              <a:t>jusante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o panorama </a:t>
            </a:r>
            <a:r>
              <a:rPr lang="en-US" dirty="0" err="1"/>
              <a:t>geral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agora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no </a:t>
            </a:r>
            <a:r>
              <a:rPr lang="en-US" dirty="0" err="1"/>
              <a:t>detalhe</a:t>
            </a:r>
            <a:r>
              <a:rPr lang="en-US" dirty="0"/>
              <a:t>, no </a:t>
            </a:r>
            <a:r>
              <a:rPr lang="en-US" dirty="0" err="1"/>
              <a:t>caso</a:t>
            </a:r>
            <a:r>
              <a:rPr lang="en-US" dirty="0"/>
              <a:t> particular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. Este </a:t>
            </a:r>
            <a:r>
              <a:rPr lang="en-US" dirty="0" err="1"/>
              <a:t>refere</a:t>
            </a:r>
            <a:r>
              <a:rPr lang="en-US" dirty="0"/>
              <a:t>-se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AD7D-1443-4217-925D-A6C1B413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74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À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logística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armazem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está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relacionado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 com 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embalamento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. </a:t>
            </a:r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O seu propósito é desenvolver uma ferramenta para auxiliar no processo de tomada de decisão sobre as unidades logísticas a alocar a determinada encomenda.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No fundo pretende-se, a partir de um conjunto de itens, perceber qual é a configuração de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packs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ótima. Com os objetivos principais de minimizar o custo de transporte e os custos operacionais. 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Paralelamente, pretende-se que este projeto seja capaz de eliminar trabalho relativo a esta tarefa;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Que consiga antever de forma mais precisa os custos de transporte;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Que seja uma ferramenta que possibilite agilizar a orçamentação do transporte aos clientes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E que, garantindo um serviço e preços mais apetecíveis, consiga trazer mais satisfação dos clientes já existentes e ajude na conversão de novas marcas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	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9103-732E-461C-B913-19D01CF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86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2D92-D61B-4135-B1D0-DED6C76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40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Na data de início do projeto, a HUUB abordava esta questão com uma ferramenta desenvolvida num ficheiro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excel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. Este ficheiro obrigava a um processo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ea typeface="+mn-ea"/>
                <a:cs typeface="+mn-cs"/>
              </a:rPr>
              <a:t>semi-manual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 no qual era necessária: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a passagem da informação já introduzida no sistema de informação relativa à composição das vendas para uma folha de cálculo;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a passagem da informação relativa aos clientes para uma outra folha de cálculo.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a classificação da família de cada produto. Para isso era utilizada uma categorização que vivia apenas neste ficheiro, ou seja não constava na base de dados, que era pouco exaustiva e sobre ajustada ao conjunto de clientes inicial da empresa. Este processo depende da subjetividade da cada um.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Após toda esta informação introduzida a folha de cálculo, através de um volume fixo associado a cada produto segundo a sua família e faixa etária a folha de cálculo previa  o volume total e sugeria o número de packs mínimos que possam compreender todas as peças.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Esta solução estava sujeita a erros consideráveis na previsão, sendo que apenas 41% os packs estimados eram os realmente enviados.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Por último, com base em tabelas de preço estáticas e que não são 100% representativas da realidade a previsão do preço de transporte é calculada. Caso o preço de transporte seja diferente ao previsto a HUUB deve assumir essa diferença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ea typeface="+mn-ea"/>
                <a:cs typeface="+mn-cs"/>
              </a:rPr>
              <a:t>Para além disso esta solução é interessante quando o número de encomendas é baixo, mas começa a ser difícil de manter quando o número e quantidade de encomendas escala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200" b="0" i="0" u="none" strike="noStrike" kern="1200" baseline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B209-3537-42DC-BD4A-20DFE3E6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1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E6C-77FE-4748-8F7D-2A6F9321353A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3971-138D-4EED-82F0-3259E7A3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5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FC69-56D4-4419-9721-C556E30308C6}" type="datetime1">
              <a:rPr lang="en-GB" smtClean="0"/>
              <a:t>07/07/2018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7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1CB8-AD6B-4DA4-AE05-C454E8370694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6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20E5-8ECE-4691-977F-A5855EB638FB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1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DF24-E6E7-4C98-B950-DEB13BD22418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746" y="6366491"/>
            <a:ext cx="7574507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1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B84E-EB68-42CD-82E3-499755AAE4D1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6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FF3C-D2E5-4D93-8D1A-8488AC903203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50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9E47-30BB-4E2A-AAD7-05DD75B0320E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6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76BE-B1D2-45F1-A6FA-246657D952B3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45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9FB1-46A6-4840-8E6E-AE07CD0C60D0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3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9D63-2952-4D15-8FA7-19257E63A512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0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51AF-7783-4143-A4C1-EDE27AD4C226}" type="datetime1">
              <a:rPr lang="en-GB" smtClean="0"/>
              <a:t>07/07/2018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0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9854DD8-CB2D-4137-B515-D749C806A2FA}" type="datetime1">
              <a:rPr lang="en-GB" smtClean="0"/>
              <a:pPr/>
              <a:t>07/07/2018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B742017-B1D0-9D4B-A064-5E23A4F94E7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ieig1204029@fe.up.pt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" y="-179244"/>
            <a:ext cx="12192000" cy="31214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2" y="2942233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1006" y="1164398"/>
            <a:ext cx="6136453" cy="43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Otimização da alocação de unidades logísticas a encomendas</a:t>
            </a:r>
            <a:endParaRPr lang="en-US" sz="3200" b="1" cap="smal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23" y="6153579"/>
            <a:ext cx="3849992" cy="41216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AF3CFCE-BCF8-4049-87E3-695C8922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572" y="3129240"/>
            <a:ext cx="488732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n-US" sz="2400" b="1" cap="small" dirty="0">
                <a:solidFill>
                  <a:schemeClr val="accent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Projeto de Dissertação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n-US" sz="1600" cap="small" dirty="0">
                <a:solidFill>
                  <a:schemeClr val="accent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Mestrado Integrado em Engenharia e Gestão Industrial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5EF732-119D-4054-AC6E-E47428A8712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969" y="6007965"/>
            <a:ext cx="2672898" cy="703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F3462-6542-46E5-8575-26D112D14AC7}"/>
              </a:ext>
            </a:extLst>
          </p:cNvPr>
          <p:cNvSpPr txBox="1"/>
          <p:nvPr/>
        </p:nvSpPr>
        <p:spPr>
          <a:xfrm>
            <a:off x="363483" y="5641513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Arial" panose="020B0604020202020204" pitchFamily="34" charset="0"/>
              </a:rPr>
              <a:t>Em parceria com: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CFD33-0169-4B61-A99A-9E8BC5719D35}"/>
              </a:ext>
            </a:extLst>
          </p:cNvPr>
          <p:cNvSpPr txBox="1"/>
          <p:nvPr/>
        </p:nvSpPr>
        <p:spPr>
          <a:xfrm>
            <a:off x="7881006" y="565701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Arial" panose="020B0604020202020204" pitchFamily="34" charset="0"/>
              </a:rPr>
              <a:t>Instituição de Ensino: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4409A-9A46-4978-9A88-90C0334B11B3}"/>
              </a:ext>
            </a:extLst>
          </p:cNvPr>
          <p:cNvSpPr txBox="1"/>
          <p:nvPr/>
        </p:nvSpPr>
        <p:spPr>
          <a:xfrm>
            <a:off x="447081" y="4373110"/>
            <a:ext cx="373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Autor: </a:t>
            </a:r>
            <a:r>
              <a:rPr lang="en-US" sz="2000" dirty="0">
                <a:latin typeface="Arial" panose="020B0604020202020204" pitchFamily="34" charset="0"/>
              </a:rPr>
              <a:t>Jorge da Costa Ferreira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7AF4B-7BD1-4F16-861B-E815CDFA85F0}"/>
              </a:ext>
            </a:extLst>
          </p:cNvPr>
          <p:cNvSpPr txBox="1"/>
          <p:nvPr/>
        </p:nvSpPr>
        <p:spPr>
          <a:xfrm>
            <a:off x="428351" y="4648350"/>
            <a:ext cx="6220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Orientador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na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FEUP: </a:t>
            </a:r>
            <a:r>
              <a:rPr lang="it-IT" sz="2000" dirty="0">
                <a:latin typeface="Arial" panose="020B0604020202020204" pitchFamily="34" charset="0"/>
              </a:rPr>
              <a:t>Prof. Teresa Bianchi de Aguiar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58AD-9B2D-4F8D-BDEA-4C2D5E3F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D79D0D-AA18-4125-98F4-E674D789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noProof="0" dirty="0">
                <a:solidFill>
                  <a:schemeClr val="accent2"/>
                </a:solidFill>
              </a:rPr>
              <a:t>Processo To-</a:t>
            </a:r>
            <a:r>
              <a:rPr lang="pt-PT" noProof="0" dirty="0" err="1">
                <a:solidFill>
                  <a:schemeClr val="accent2"/>
                </a:solidFill>
              </a:rPr>
              <a:t>Be</a:t>
            </a:r>
            <a:r>
              <a:rPr lang="pt-PT" noProof="0" dirty="0">
                <a:solidFill>
                  <a:schemeClr val="accent2"/>
                </a:solidFill>
              </a:rPr>
              <a:t>: </a:t>
            </a:r>
            <a:r>
              <a:rPr lang="pt-PT" noProof="0" dirty="0"/>
              <a:t>Abordagem </a:t>
            </a:r>
            <a:r>
              <a:rPr lang="pt-PT" noProof="0" dirty="0" err="1"/>
              <a:t>bottom-up</a:t>
            </a: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D5610-A53D-499D-A7BE-2639CF66D8A6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52E96-E01D-4111-BEBB-D3A0AC1FB2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projeto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1CD16-C908-43AB-BBC2-ACBDDB876717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02B5-F37E-4104-9E45-99403635D777}"/>
              </a:ext>
            </a:extLst>
          </p:cNvPr>
          <p:cNvSpPr txBox="1"/>
          <p:nvPr/>
        </p:nvSpPr>
        <p:spPr>
          <a:xfrm>
            <a:off x="838200" y="4266685"/>
            <a:ext cx="3357586" cy="122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8420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Características</a:t>
            </a:r>
            <a:r>
              <a:rPr lang="en-US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</a:p>
          <a:p>
            <a:pPr marL="285750" indent="-285750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Maior</a:t>
            </a:r>
            <a:r>
              <a:rPr lang="en-US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pt-PT" sz="1684" spc="211" dirty="0">
                <a:latin typeface="Arial" panose="020B0604020202020204" pitchFamily="34" charset="0"/>
              </a:rPr>
              <a:t>precisão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Mais escalabilidade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Ferramenta automática </a:t>
            </a:r>
          </a:p>
        </p:txBody>
      </p:sp>
      <p:pic>
        <p:nvPicPr>
          <p:cNvPr id="1032" name="Picture 8" descr="Image result for micro services icon">
            <a:extLst>
              <a:ext uri="{FF2B5EF4-FFF2-40B4-BE49-F238E27FC236}">
                <a16:creationId xmlns:a16="http://schemas.microsoft.com/office/drawing/2014/main" id="{2384C45F-EC00-4670-B749-114AC27B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20" y="4266685"/>
            <a:ext cx="1240157" cy="1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 icon">
            <a:extLst>
              <a:ext uri="{FF2B5EF4-FFF2-40B4-BE49-F238E27FC236}">
                <a16:creationId xmlns:a16="http://schemas.microsoft.com/office/drawing/2014/main" id="{D68D4EC7-89D3-4BCB-A3D1-9939CDFF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91" y="4345961"/>
            <a:ext cx="3216777" cy="10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019BEC-1689-4FBA-BB97-2A168FCCFD23}"/>
              </a:ext>
            </a:extLst>
          </p:cNvPr>
          <p:cNvSpPr txBox="1"/>
          <p:nvPr/>
        </p:nvSpPr>
        <p:spPr>
          <a:xfrm>
            <a:off x="7063666" y="5512704"/>
            <a:ext cx="2310847" cy="61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84" spc="211" dirty="0">
                <a:latin typeface="Arial" panose="020B0604020202020204" pitchFamily="34" charset="0"/>
              </a:rPr>
              <a:t>Arquitetura de micro serviços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D9C2D-D292-4E22-9C56-73AD4B49ECD8}"/>
              </a:ext>
            </a:extLst>
          </p:cNvPr>
          <p:cNvSpPr txBox="1"/>
          <p:nvPr/>
        </p:nvSpPr>
        <p:spPr>
          <a:xfrm>
            <a:off x="9526913" y="5516110"/>
            <a:ext cx="2310847" cy="61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84" spc="211" dirty="0">
                <a:latin typeface="Arial" panose="020B0604020202020204" pitchFamily="34" charset="0"/>
              </a:rPr>
              <a:t>Linguagem de programação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7C714-8262-47D0-B7F8-2C1E78766E36}"/>
              </a:ext>
            </a:extLst>
          </p:cNvPr>
          <p:cNvSpPr txBox="1"/>
          <p:nvPr/>
        </p:nvSpPr>
        <p:spPr>
          <a:xfrm>
            <a:off x="598751" y="2724432"/>
            <a:ext cx="473206" cy="35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sz="1684" spc="211" dirty="0">
              <a:latin typeface="Arial" panose="020B0604020202020204" pitchFamily="34" charset="0"/>
            </a:endParaRP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3E8BBB-F599-4408-B177-1EF64DCA9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52" y="2631654"/>
            <a:ext cx="650296" cy="6502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B40E7E-E054-4313-911D-3E8C7CC514D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7029" y="2144887"/>
            <a:ext cx="1027669" cy="1027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A890-9607-4C15-BAF0-A42CF7A6E51B}"/>
              </a:ext>
            </a:extLst>
          </p:cNvPr>
          <p:cNvSpPr txBox="1"/>
          <p:nvPr/>
        </p:nvSpPr>
        <p:spPr>
          <a:xfrm>
            <a:off x="5463008" y="2531936"/>
            <a:ext cx="673005" cy="35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4" spc="211" dirty="0">
                <a:latin typeface="Arial" panose="020B0604020202020204" pitchFamily="34" charset="0"/>
              </a:rPr>
              <a:t>cm3</a:t>
            </a:r>
            <a:endParaRPr lang="pt-PT" sz="1684" spc="211" dirty="0"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D0F8F-E392-443D-89D6-74F6E3EEF878}"/>
              </a:ext>
            </a:extLst>
          </p:cNvPr>
          <p:cNvCxnSpPr>
            <a:cxnSpLocks/>
          </p:cNvCxnSpPr>
          <p:nvPr/>
        </p:nvCxnSpPr>
        <p:spPr>
          <a:xfrm flipV="1">
            <a:off x="6095999" y="2805867"/>
            <a:ext cx="697236" cy="17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5FC518-62BF-4EC3-9E18-09BA94DE003E}"/>
              </a:ext>
            </a:extLst>
          </p:cNvPr>
          <p:cNvSpPr txBox="1"/>
          <p:nvPr/>
        </p:nvSpPr>
        <p:spPr>
          <a:xfrm>
            <a:off x="838200" y="2728882"/>
            <a:ext cx="3696559" cy="61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84" spc="211" dirty="0">
                <a:latin typeface="Arial" panose="020B0604020202020204" pitchFamily="34" charset="0"/>
              </a:rPr>
              <a:t>Fase 1: Estimação da volumetria de itens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97E5-64B2-47E3-9F7E-1EC36DE7A459}"/>
              </a:ext>
            </a:extLst>
          </p:cNvPr>
          <p:cNvSpPr txBox="1"/>
          <p:nvPr/>
        </p:nvSpPr>
        <p:spPr>
          <a:xfrm>
            <a:off x="8219089" y="2347270"/>
            <a:ext cx="3820479" cy="86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84" spc="211" dirty="0">
                <a:latin typeface="Arial" panose="020B0604020202020204" pitchFamily="34" charset="0"/>
              </a:rPr>
              <a:t>Fase 2: otimização de custos através da seleção de unidades logísticas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F02B1-A0E9-413E-8251-7EF3BE7B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796F7-B488-481B-9395-BE3955A2E34A}"/>
              </a:ext>
            </a:extLst>
          </p:cNvPr>
          <p:cNvSpPr/>
          <p:nvPr/>
        </p:nvSpPr>
        <p:spPr>
          <a:xfrm>
            <a:off x="1570665" y="277701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latin typeface="Arial" panose="020B0604020202020204" pitchFamily="34" charset="0"/>
              </a:rPr>
              <a:t>1</a:t>
            </a:r>
            <a:endParaRPr lang="pt-PT" b="1" dirty="0"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EE293-42F2-4957-A5A1-97885B965A72}"/>
              </a:ext>
            </a:extLst>
          </p:cNvPr>
          <p:cNvSpPr/>
          <p:nvPr/>
        </p:nvSpPr>
        <p:spPr>
          <a:xfrm>
            <a:off x="8917159" y="239567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latin typeface="Arial" panose="020B0604020202020204" pitchFamily="34" charset="0"/>
              </a:rPr>
              <a:t>2</a:t>
            </a:r>
            <a:endParaRPr lang="pt-PT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4" grpId="0"/>
      <p:bldP spid="22" grpId="0"/>
      <p:bldP spid="28" grpId="0"/>
      <p:bldP spid="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BD22-1DE1-43D6-8EC3-F806CD9D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71538" cy="919085"/>
          </a:xfrm>
        </p:spPr>
        <p:txBody>
          <a:bodyPr/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Propósito: </a:t>
            </a:r>
            <a:r>
              <a:rPr lang="pt-PT" noProof="0" dirty="0"/>
              <a:t>previsão do volume das peças têxtil com base nas suas características</a:t>
            </a:r>
          </a:p>
          <a:p>
            <a:pPr marL="0" indent="0">
              <a:buNone/>
            </a:pPr>
            <a:endParaRPr lang="pt-PT" sz="1050" noProof="0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i="1" noProof="0" dirty="0"/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8E3C4-FC5C-4581-8A52-C34F09AB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8AA62-C3FC-49F6-98C6-2D83688D5BA2}"/>
              </a:ext>
            </a:extLst>
          </p:cNvPr>
          <p:cNvSpPr/>
          <p:nvPr/>
        </p:nvSpPr>
        <p:spPr>
          <a:xfrm>
            <a:off x="0" y="0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751B7AC-5795-4F91-8ECC-10E08C9E83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Estimação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de volume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itens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EBD10-E63F-4F3C-99B4-CE415B638C4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30549-CE70-4C82-99FF-934DB895EADE}"/>
              </a:ext>
            </a:extLst>
          </p:cNvPr>
          <p:cNvSpPr txBox="1"/>
          <p:nvPr/>
        </p:nvSpPr>
        <p:spPr>
          <a:xfrm>
            <a:off x="838201" y="4248894"/>
            <a:ext cx="3671005" cy="1867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Técnicas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utilizadas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  <a:endParaRPr lang="pt-PT" sz="2000" i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4" spc="211" dirty="0">
                <a:latin typeface="Arial" panose="020B0604020202020204" pitchFamily="34" charset="0"/>
              </a:rPr>
              <a:t>R</a:t>
            </a:r>
            <a:r>
              <a:rPr lang="pt-PT" sz="1684" spc="211" dirty="0">
                <a:latin typeface="Arial" panose="020B0604020202020204" pitchFamily="34" charset="0"/>
              </a:rPr>
              <a:t>egressão linear múltipla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4" spc="211" dirty="0" err="1">
                <a:latin typeface="Arial" panose="020B0604020202020204" pitchFamily="34" charset="0"/>
              </a:rPr>
              <a:t>Árvore</a:t>
            </a:r>
            <a:r>
              <a:rPr lang="en-US" sz="1684" spc="211" dirty="0">
                <a:latin typeface="Arial" panose="020B0604020202020204" pitchFamily="34" charset="0"/>
              </a:rPr>
              <a:t> de </a:t>
            </a:r>
            <a:r>
              <a:rPr lang="en-US" sz="1684" spc="211" dirty="0" err="1">
                <a:latin typeface="Arial" panose="020B0604020202020204" pitchFamily="34" charset="0"/>
              </a:rPr>
              <a:t>decisão</a:t>
            </a:r>
            <a:r>
              <a:rPr lang="en-US" sz="1684" spc="211" dirty="0">
                <a:latin typeface="Arial" panose="020B0604020202020204" pitchFamily="34" charset="0"/>
              </a:rPr>
              <a:t>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4" spc="211" dirty="0">
                <a:latin typeface="Arial" panose="020B0604020202020204" pitchFamily="34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4" spc="211" dirty="0">
                <a:latin typeface="Arial" panose="020B0604020202020204" pitchFamily="34" charset="0"/>
              </a:rPr>
              <a:t>K-Nearest Neighbor</a:t>
            </a:r>
            <a:endParaRPr lang="pt-PT" sz="1684" spc="211" dirty="0">
              <a:latin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EBF20-DFCA-40C7-BE87-7F9772E1B1BE}"/>
              </a:ext>
            </a:extLst>
          </p:cNvPr>
          <p:cNvSpPr txBox="1"/>
          <p:nvPr/>
        </p:nvSpPr>
        <p:spPr>
          <a:xfrm>
            <a:off x="838201" y="2692788"/>
            <a:ext cx="10071538" cy="1006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accent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</a:rPr>
              <a:t>Abordagem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</a:rPr>
              <a:t>Regressão múltipla – técnica na qual se define uma função ou se estabelece regras com o propósito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de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</a:rPr>
              <a:t>perceber a relação entre duas ou mais variáveis, permitindo a estimação de novas instâncias e a formulação de hipóteses.</a:t>
            </a:r>
          </a:p>
          <a:p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583110-C0E3-449E-9EB5-0DFB355F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F1D097-2BDC-4731-B10F-98A65597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07111"/>
              </p:ext>
            </p:extLst>
          </p:nvPr>
        </p:nvGraphicFramePr>
        <p:xfrm>
          <a:off x="6095999" y="4180069"/>
          <a:ext cx="1032933" cy="1782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3151553911"/>
                    </a:ext>
                  </a:extLst>
                </a:gridCol>
              </a:tblGrid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3515910518"/>
                  </a:ext>
                </a:extLst>
              </a:tr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Família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3392003546"/>
                  </a:ext>
                </a:extLst>
              </a:tr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Subfamília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1966248693"/>
                  </a:ext>
                </a:extLst>
              </a:tr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Faixa Etária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3055637704"/>
                  </a:ext>
                </a:extLst>
              </a:tr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Género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3059876471"/>
                  </a:ext>
                </a:extLst>
              </a:tr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Cliente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2610284337"/>
                  </a:ext>
                </a:extLst>
              </a:tr>
              <a:tr h="25468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  <a:latin typeface="Arial" panose="020B0604020202020204" pitchFamily="34" charset="0"/>
                        </a:rPr>
                        <a:t>Fornecedor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anchor="b"/>
                </a:tc>
                <a:extLst>
                  <a:ext uri="{0D108BD9-81ED-4DB2-BD59-A6C34878D82A}">
                    <a16:rowId xmlns:a16="http://schemas.microsoft.com/office/drawing/2014/main" val="206353017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AB255D-4451-4B7F-81E1-D5247430CCE4}"/>
              </a:ext>
            </a:extLst>
          </p:cNvPr>
          <p:cNvCxnSpPr/>
          <p:nvPr/>
        </p:nvCxnSpPr>
        <p:spPr>
          <a:xfrm>
            <a:off x="7258050" y="4248894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B3744-6A6D-40F8-87F0-D708159FDD0C}"/>
              </a:ext>
            </a:extLst>
          </p:cNvPr>
          <p:cNvCxnSpPr/>
          <p:nvPr/>
        </p:nvCxnSpPr>
        <p:spPr>
          <a:xfrm>
            <a:off x="7258050" y="4518769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2A1E91-D339-4783-B144-214128E0DB4D}"/>
              </a:ext>
            </a:extLst>
          </p:cNvPr>
          <p:cNvCxnSpPr/>
          <p:nvPr/>
        </p:nvCxnSpPr>
        <p:spPr>
          <a:xfrm>
            <a:off x="7258050" y="4788644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ADBD22-8E9A-4E1A-B417-109B667F7CCD}"/>
              </a:ext>
            </a:extLst>
          </p:cNvPr>
          <p:cNvCxnSpPr/>
          <p:nvPr/>
        </p:nvCxnSpPr>
        <p:spPr>
          <a:xfrm>
            <a:off x="7258050" y="5058519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619EAD-4FE6-490C-9301-8997A85E493C}"/>
              </a:ext>
            </a:extLst>
          </p:cNvPr>
          <p:cNvCxnSpPr/>
          <p:nvPr/>
        </p:nvCxnSpPr>
        <p:spPr>
          <a:xfrm>
            <a:off x="7258050" y="5328394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9E490A-F2F5-4530-9553-63EEECC5B266}"/>
              </a:ext>
            </a:extLst>
          </p:cNvPr>
          <p:cNvCxnSpPr/>
          <p:nvPr/>
        </p:nvCxnSpPr>
        <p:spPr>
          <a:xfrm>
            <a:off x="7258050" y="5598269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92EA0F-5168-4010-A7DB-B48BD6CD758C}"/>
              </a:ext>
            </a:extLst>
          </p:cNvPr>
          <p:cNvCxnSpPr/>
          <p:nvPr/>
        </p:nvCxnSpPr>
        <p:spPr>
          <a:xfrm>
            <a:off x="7258050" y="5868144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D8B5A-56DE-493C-93D4-A39846FE4046}"/>
              </a:ext>
            </a:extLst>
          </p:cNvPr>
          <p:cNvSpPr/>
          <p:nvPr/>
        </p:nvSpPr>
        <p:spPr>
          <a:xfrm>
            <a:off x="8543925" y="4184448"/>
            <a:ext cx="1866900" cy="168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Arial" panose="020B0604020202020204" pitchFamily="34" charset="0"/>
              </a:rPr>
              <a:t>Regressão Múltipla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82D2B9-F528-4288-A19C-9BF53D2002D1}"/>
              </a:ext>
            </a:extLst>
          </p:cNvPr>
          <p:cNvCxnSpPr>
            <a:cxnSpLocks/>
          </p:cNvCxnSpPr>
          <p:nvPr/>
        </p:nvCxnSpPr>
        <p:spPr>
          <a:xfrm>
            <a:off x="10506075" y="5043621"/>
            <a:ext cx="40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A1BF5C-2BFA-40C3-A603-63D9B65DAFF1}"/>
              </a:ext>
            </a:extLst>
          </p:cNvPr>
          <p:cNvSpPr txBox="1"/>
          <p:nvPr/>
        </p:nvSpPr>
        <p:spPr>
          <a:xfrm>
            <a:off x="11031820" y="4920019"/>
            <a:ext cx="69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</a:rPr>
              <a:t>Volume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CA668-30AF-4FC7-9EF6-35EDD6C6F8A4}"/>
              </a:ext>
            </a:extLst>
          </p:cNvPr>
          <p:cNvSpPr txBox="1"/>
          <p:nvPr/>
        </p:nvSpPr>
        <p:spPr>
          <a:xfrm>
            <a:off x="6095998" y="3898014"/>
            <a:ext cx="1032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pc="211" dirty="0">
                <a:latin typeface="Arial" panose="020B0604020202020204" pitchFamily="34" charset="0"/>
              </a:rPr>
              <a:t>Item</a:t>
            </a:r>
            <a:endParaRPr lang="pt-PT" sz="1684" spc="211" dirty="0"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AF6F70-C22B-47B5-8069-9B57735D1EA7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9B356-CDF1-4B27-B771-750B98E8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2A12F-2BD9-4029-BA86-7D0F7E940DAB}"/>
              </a:ext>
            </a:extLst>
          </p:cNvPr>
          <p:cNvSpPr/>
          <p:nvPr/>
        </p:nvSpPr>
        <p:spPr bwMode="auto">
          <a:xfrm>
            <a:off x="319593" y="2588507"/>
            <a:ext cx="3747600" cy="35864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 itens </a:t>
            </a:r>
            <a:r>
              <a:rPr lang="pt-PT" spc="211" dirty="0">
                <a:latin typeface="Arial" panose="020B0604020202020204" pitchFamily="34" charset="0"/>
              </a:rPr>
              <a:t>medidos manualmente</a:t>
            </a: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pc="211" dirty="0">
                <a:latin typeface="Arial" panose="020B0604020202020204" pitchFamily="34" charset="0"/>
              </a:rPr>
              <a:t>Criação de 2 níveis de classificação de produto (família e subfamília)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BFF10-3E1B-401C-8D11-2F99279D0C57}"/>
              </a:ext>
            </a:extLst>
          </p:cNvPr>
          <p:cNvSpPr txBox="1"/>
          <p:nvPr/>
        </p:nvSpPr>
        <p:spPr>
          <a:xfrm>
            <a:off x="1244935" y="2239949"/>
            <a:ext cx="1963906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de </a:t>
            </a:r>
            <a:r>
              <a:rPr lang="pt-PT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96562F-6F97-4D77-8AE6-3184B746F361}"/>
              </a:ext>
            </a:extLst>
          </p:cNvPr>
          <p:cNvCxnSpPr/>
          <p:nvPr/>
        </p:nvCxnSpPr>
        <p:spPr bwMode="auto">
          <a:xfrm>
            <a:off x="1247039" y="2588508"/>
            <a:ext cx="202595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D0E692-E7A5-4793-950D-1B90A5B5CC2F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0E9937-7657-4A71-A1A0-E03E6304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Estimação de volume de itens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4668A-3E81-4DF0-8351-3FA6A8D3F6C8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FCB9D-BC44-435B-BDE8-244BBDA8CD22}"/>
              </a:ext>
            </a:extLst>
          </p:cNvPr>
          <p:cNvSpPr/>
          <p:nvPr/>
        </p:nvSpPr>
        <p:spPr bwMode="auto">
          <a:xfrm>
            <a:off x="4196283" y="2588507"/>
            <a:ext cx="3748487" cy="35864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en-US" spc="211" dirty="0" err="1">
                <a:latin typeface="Arial" panose="020B0604020202020204" pitchFamily="34" charset="0"/>
              </a:rPr>
              <a:t>Conversão</a:t>
            </a:r>
            <a:r>
              <a:rPr lang="en-US" spc="211" dirty="0">
                <a:latin typeface="Arial" panose="020B0604020202020204" pitchFamily="34" charset="0"/>
              </a:rPr>
              <a:t> de dados </a:t>
            </a:r>
            <a:r>
              <a:rPr lang="en-US" spc="211" dirty="0" err="1">
                <a:latin typeface="Arial" panose="020B0604020202020204" pitchFamily="34" charset="0"/>
              </a:rPr>
              <a:t>categóricos</a:t>
            </a:r>
            <a:r>
              <a:rPr lang="en-US" spc="211" dirty="0">
                <a:latin typeface="Arial" panose="020B0604020202020204" pitchFamily="34" charset="0"/>
              </a:rPr>
              <a:t> para </a:t>
            </a:r>
            <a:r>
              <a:rPr lang="en-US" spc="211" dirty="0" err="1">
                <a:latin typeface="Arial" panose="020B0604020202020204" pitchFamily="34" charset="0"/>
              </a:rPr>
              <a:t>numéricos</a:t>
            </a:r>
            <a:endParaRPr lang="en-US" spc="211" dirty="0">
              <a:latin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en-US" b="1" spc="211" dirty="0" err="1">
                <a:solidFill>
                  <a:schemeClr val="accent2"/>
                </a:solidFill>
                <a:latin typeface="Arial" panose="020B0604020202020204" pitchFamily="34" charset="0"/>
              </a:rPr>
              <a:t>Normalização</a:t>
            </a:r>
            <a:r>
              <a:rPr lang="en-US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pc="211" dirty="0" err="1">
                <a:latin typeface="Arial" panose="020B0604020202020204" pitchFamily="34" charset="0"/>
              </a:rPr>
              <a:t>dentro</a:t>
            </a:r>
            <a:r>
              <a:rPr lang="en-US" spc="211" dirty="0">
                <a:latin typeface="Arial" panose="020B0604020202020204" pitchFamily="34" charset="0"/>
              </a:rPr>
              <a:t> de </a:t>
            </a:r>
            <a:r>
              <a:rPr lang="en-US" spc="211" dirty="0" err="1">
                <a:latin typeface="Arial" panose="020B0604020202020204" pitchFamily="34" charset="0"/>
              </a:rPr>
              <a:t>cada</a:t>
            </a:r>
            <a:r>
              <a:rPr lang="en-US" spc="211" dirty="0">
                <a:latin typeface="Arial" panose="020B0604020202020204" pitchFamily="34" charset="0"/>
              </a:rPr>
              <a:t> </a:t>
            </a:r>
            <a:r>
              <a:rPr lang="en-US" spc="211" dirty="0" err="1">
                <a:latin typeface="Arial" panose="020B0604020202020204" pitchFamily="34" charset="0"/>
              </a:rPr>
              <a:t>variável</a:t>
            </a:r>
            <a:r>
              <a:rPr lang="en-US" spc="211" dirty="0">
                <a:latin typeface="Arial" panose="020B0604020202020204" pitchFamily="34" charset="0"/>
              </a:rPr>
              <a:t> </a:t>
            </a:r>
            <a:r>
              <a:rPr lang="en-US" spc="211" dirty="0" err="1">
                <a:latin typeface="Arial" panose="020B0604020202020204" pitchFamily="34" charset="0"/>
              </a:rPr>
              <a:t>preditiva</a:t>
            </a:r>
            <a:endParaRPr lang="pt-PT" spc="211" dirty="0">
              <a:latin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endParaRPr lang="pt-PT" sz="1684" i="1" spc="21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B4C6A-3149-4296-9E16-E3DF70825256}"/>
              </a:ext>
            </a:extLst>
          </p:cNvPr>
          <p:cNvSpPr txBox="1"/>
          <p:nvPr/>
        </p:nvSpPr>
        <p:spPr>
          <a:xfrm>
            <a:off x="5069219" y="2239949"/>
            <a:ext cx="2007384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 dos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D76F79-1B76-4E6C-9ADE-826F2771CDD3}"/>
              </a:ext>
            </a:extLst>
          </p:cNvPr>
          <p:cNvCxnSpPr/>
          <p:nvPr/>
        </p:nvCxnSpPr>
        <p:spPr bwMode="auto">
          <a:xfrm>
            <a:off x="5055326" y="2588507"/>
            <a:ext cx="202127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A007BB-31FF-42F9-BB3F-B6D291149808}"/>
              </a:ext>
            </a:extLst>
          </p:cNvPr>
          <p:cNvSpPr txBox="1"/>
          <p:nvPr/>
        </p:nvSpPr>
        <p:spPr>
          <a:xfrm>
            <a:off x="8349137" y="3015374"/>
            <a:ext cx="3588863" cy="16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Avaliação: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Ganho de informação relativo ao peso de cada atributo na variável dependente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Baixo volume de dados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DBDDAB-EE50-45AF-9FB7-4B0C4F8F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noProof="0" dirty="0">
                <a:solidFill>
                  <a:schemeClr val="accent2"/>
                </a:solidFill>
              </a:rPr>
              <a:t>Amostra e tratamento de dados:</a:t>
            </a:r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8CED0-8208-43C3-9508-8A0F563A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9A356B-2B1B-48A0-A84B-6EF2D6DCA4EA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5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AA885-7648-48F5-B30A-B787CD85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F708D-93D2-4ACF-8C98-CD3C92DACD68}"/>
              </a:ext>
            </a:extLst>
          </p:cNvPr>
          <p:cNvSpPr/>
          <p:nvPr/>
        </p:nvSpPr>
        <p:spPr>
          <a:xfrm>
            <a:off x="0" y="0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A16AC5-9D5C-4AF6-9119-30E35128FE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Estimação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de volume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itens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B22C0-B40E-434D-8EBA-8B86692FA7BE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BC5131-3681-44C9-8C5B-036618FA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noProof="0" dirty="0">
                <a:solidFill>
                  <a:schemeClr val="accent2"/>
                </a:solidFill>
              </a:rPr>
              <a:t>Regressão linear múltipla:</a:t>
            </a:r>
          </a:p>
          <a:p>
            <a:pPr marL="0" indent="0">
              <a:buNone/>
            </a:pPr>
            <a:endParaRPr lang="pt-PT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DDACC1-EF70-4C52-998F-177F838CE49F}"/>
                  </a:ext>
                </a:extLst>
              </p:cNvPr>
              <p:cNvSpPr/>
              <p:nvPr/>
            </p:nvSpPr>
            <p:spPr>
              <a:xfrm>
                <a:off x="1936148" y="2644817"/>
                <a:ext cx="1035794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pt-PT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DDACC1-EF70-4C52-998F-177F838CE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8" y="2644817"/>
                <a:ext cx="10357945" cy="400110"/>
              </a:xfrm>
              <a:prstGeom prst="rect">
                <a:avLst/>
              </a:prstGeom>
              <a:blipFill>
                <a:blip r:embed="rId2"/>
                <a:stretch>
                  <a:fillRect t="-126154" b="-1953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multiple linear regression intro">
            <a:extLst>
              <a:ext uri="{FF2B5EF4-FFF2-40B4-BE49-F238E27FC236}">
                <a16:creationId xmlns:a16="http://schemas.microsoft.com/office/drawing/2014/main" id="{6E75BF40-FA35-4214-8106-813324C4907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08" y="3358370"/>
            <a:ext cx="3443254" cy="297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2C5114-6493-4D78-A8B3-003D543B1B00}"/>
              </a:ext>
            </a:extLst>
          </p:cNvPr>
          <p:cNvSpPr txBox="1"/>
          <p:nvPr/>
        </p:nvSpPr>
        <p:spPr>
          <a:xfrm>
            <a:off x="1063639" y="2355473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Função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linear:</a:t>
            </a:r>
            <a:endParaRPr lang="pt-PT" sz="2000" i="1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09D83-77E2-4C62-B831-324D4B35A155}"/>
              </a:ext>
            </a:extLst>
          </p:cNvPr>
          <p:cNvSpPr txBox="1"/>
          <p:nvPr/>
        </p:nvSpPr>
        <p:spPr>
          <a:xfrm>
            <a:off x="1063639" y="3093720"/>
            <a:ext cx="394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Critério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minimização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erros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  <a:endParaRPr lang="pt-PT" sz="2000" i="1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6BAB89-5253-46A9-BFDB-176F7B31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B2C280-6067-4B9F-BAAB-8B596ADBD6EC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75543-BC60-458F-93CE-35DCDCDF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D5FB7-9D2D-4616-A66F-5E0EC5A840C9}"/>
              </a:ext>
            </a:extLst>
          </p:cNvPr>
          <p:cNvSpPr/>
          <p:nvPr/>
        </p:nvSpPr>
        <p:spPr>
          <a:xfrm>
            <a:off x="0" y="0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ECA964-7503-4D7B-8DAC-210CEF161C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Estimação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de volume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itens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0090B-2407-4F6C-A0D0-4806793A6B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Árvore de decisão simples: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BE729-CE75-45A4-B55C-8FC8F7BE8FC7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05E2D4-74A4-439F-B106-EE607917E8C1}"/>
              </a:ext>
            </a:extLst>
          </p:cNvPr>
          <p:cNvSpPr txBox="1"/>
          <p:nvPr/>
        </p:nvSpPr>
        <p:spPr>
          <a:xfrm>
            <a:off x="11236641" y="4173017"/>
            <a:ext cx="139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Meias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615B4B-F945-42CC-9F2B-94698F6DEF3C}"/>
              </a:ext>
            </a:extLst>
          </p:cNvPr>
          <p:cNvSpPr/>
          <p:nvPr/>
        </p:nvSpPr>
        <p:spPr>
          <a:xfrm>
            <a:off x="5607052" y="2417811"/>
            <a:ext cx="977897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1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97B585-6783-487C-9CEB-5B4F28AF0A5A}"/>
              </a:ext>
            </a:extLst>
          </p:cNvPr>
          <p:cNvSpPr/>
          <p:nvPr/>
        </p:nvSpPr>
        <p:spPr>
          <a:xfrm>
            <a:off x="3128220" y="3131284"/>
            <a:ext cx="973284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2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265DD7-7874-4DD9-A004-18EB7681494A}"/>
              </a:ext>
            </a:extLst>
          </p:cNvPr>
          <p:cNvSpPr/>
          <p:nvPr/>
        </p:nvSpPr>
        <p:spPr>
          <a:xfrm>
            <a:off x="8520589" y="3131284"/>
            <a:ext cx="963727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3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1D9372-74EC-47CB-8A98-76435E1F80ED}"/>
              </a:ext>
            </a:extLst>
          </p:cNvPr>
          <p:cNvSpPr/>
          <p:nvPr/>
        </p:nvSpPr>
        <p:spPr>
          <a:xfrm>
            <a:off x="1276558" y="4159824"/>
            <a:ext cx="939798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4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8CE59C-090D-4554-B8FD-9710A205D1C3}"/>
              </a:ext>
            </a:extLst>
          </p:cNvPr>
          <p:cNvSpPr/>
          <p:nvPr/>
        </p:nvSpPr>
        <p:spPr>
          <a:xfrm>
            <a:off x="4686340" y="4115792"/>
            <a:ext cx="1028696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5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AAAA70-19D6-4219-BFA8-DB431717451E}"/>
              </a:ext>
            </a:extLst>
          </p:cNvPr>
          <p:cNvSpPr/>
          <p:nvPr/>
        </p:nvSpPr>
        <p:spPr>
          <a:xfrm>
            <a:off x="10194284" y="4228504"/>
            <a:ext cx="1009736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7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598601-62F9-45E3-BA5C-6B91C8AC5A8C}"/>
              </a:ext>
            </a:extLst>
          </p:cNvPr>
          <p:cNvSpPr/>
          <p:nvPr/>
        </p:nvSpPr>
        <p:spPr>
          <a:xfrm>
            <a:off x="7295829" y="4102847"/>
            <a:ext cx="990598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</a:rPr>
              <a:t> 6</a:t>
            </a:r>
            <a:endParaRPr lang="pt-PT" dirty="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AD1C9C-B60B-41A4-A0C8-40C88157CCA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614862" y="2824211"/>
            <a:ext cx="1992190" cy="30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C6561-C0D2-4C55-811B-052CA7351AC7}"/>
              </a:ext>
            </a:extLst>
          </p:cNvPr>
          <p:cNvCxnSpPr>
            <a:cxnSpLocks/>
            <a:stCxn id="9" idx="6"/>
            <a:endCxn id="12" idx="0"/>
          </p:cNvCxnSpPr>
          <p:nvPr/>
        </p:nvCxnSpPr>
        <p:spPr>
          <a:xfrm>
            <a:off x="6584949" y="2824211"/>
            <a:ext cx="2417504" cy="30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1532EE-B3BD-4736-831E-070F61A25C0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46457" y="3537684"/>
            <a:ext cx="1381763" cy="62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6823FB-B72A-4735-A380-48B91E2523D8}"/>
              </a:ext>
            </a:extLst>
          </p:cNvPr>
          <p:cNvCxnSpPr>
            <a:cxnSpLocks/>
            <a:stCxn id="11" idx="6"/>
            <a:endCxn id="14" idx="0"/>
          </p:cNvCxnSpPr>
          <p:nvPr/>
        </p:nvCxnSpPr>
        <p:spPr>
          <a:xfrm>
            <a:off x="4101504" y="3537684"/>
            <a:ext cx="1099184" cy="57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65175-8612-4040-BBF8-8D889E8E94A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791128" y="3537684"/>
            <a:ext cx="941546" cy="56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1327E6-B248-4407-B564-852C85C2AEAA}"/>
              </a:ext>
            </a:extLst>
          </p:cNvPr>
          <p:cNvCxnSpPr>
            <a:cxnSpLocks/>
            <a:stCxn id="12" idx="6"/>
            <a:endCxn id="15" idx="0"/>
          </p:cNvCxnSpPr>
          <p:nvPr/>
        </p:nvCxnSpPr>
        <p:spPr>
          <a:xfrm>
            <a:off x="9484316" y="3537684"/>
            <a:ext cx="1214836" cy="69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0335AB-8870-420F-9E30-AC09BF926856}"/>
              </a:ext>
            </a:extLst>
          </p:cNvPr>
          <p:cNvSpPr txBox="1"/>
          <p:nvPr/>
        </p:nvSpPr>
        <p:spPr>
          <a:xfrm rot="21146435">
            <a:off x="3826243" y="2709994"/>
            <a:ext cx="1819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Calças</a:t>
            </a:r>
            <a:r>
              <a:rPr lang="en-US" sz="1200" spc="211" dirty="0">
                <a:latin typeface="Arial" panose="020B0604020202020204" pitchFamily="34" charset="0"/>
              </a:rPr>
              <a:t> e </a:t>
            </a:r>
            <a:r>
              <a:rPr lang="en-US" sz="1200" spc="211" dirty="0" err="1">
                <a:latin typeface="Arial" panose="020B0604020202020204" pitchFamily="34" charset="0"/>
              </a:rPr>
              <a:t>casacos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025D33-27A0-43BE-8CF8-9DDAF034AAE9}"/>
              </a:ext>
            </a:extLst>
          </p:cNvPr>
          <p:cNvSpPr txBox="1"/>
          <p:nvPr/>
        </p:nvSpPr>
        <p:spPr>
          <a:xfrm rot="439118">
            <a:off x="6748278" y="2675825"/>
            <a:ext cx="1702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T-shirts e </a:t>
            </a:r>
            <a:r>
              <a:rPr lang="en-US" sz="1200" spc="211" dirty="0" err="1">
                <a:latin typeface="Arial" panose="020B0604020202020204" pitchFamily="34" charset="0"/>
              </a:rPr>
              <a:t>meias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4F439B-AA5B-4081-A3C4-7277652F2CFF}"/>
              </a:ext>
            </a:extLst>
          </p:cNvPr>
          <p:cNvSpPr txBox="1"/>
          <p:nvPr/>
        </p:nvSpPr>
        <p:spPr>
          <a:xfrm rot="20267652">
            <a:off x="1643955" y="3550558"/>
            <a:ext cx="15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Bebe</a:t>
            </a:r>
            <a:r>
              <a:rPr lang="en-US" sz="1200" spc="211" dirty="0">
                <a:latin typeface="Arial" panose="020B0604020202020204" pitchFamily="34" charset="0"/>
              </a:rPr>
              <a:t>, </a:t>
            </a:r>
            <a:r>
              <a:rPr lang="en-US" sz="1200" spc="211" dirty="0" err="1">
                <a:latin typeface="Arial" panose="020B0604020202020204" pitchFamily="34" charset="0"/>
              </a:rPr>
              <a:t>Criança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A891A2-48DE-478F-9741-BF780EF4841B}"/>
              </a:ext>
            </a:extLst>
          </p:cNvPr>
          <p:cNvSpPr txBox="1"/>
          <p:nvPr/>
        </p:nvSpPr>
        <p:spPr>
          <a:xfrm rot="1426048">
            <a:off x="4485146" y="3542972"/>
            <a:ext cx="78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Adulto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65A50-4814-43ED-ACCC-63381245D68F}"/>
              </a:ext>
            </a:extLst>
          </p:cNvPr>
          <p:cNvSpPr txBox="1"/>
          <p:nvPr/>
        </p:nvSpPr>
        <p:spPr>
          <a:xfrm rot="1795888">
            <a:off x="9377965" y="3602532"/>
            <a:ext cx="1813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Marca 1, Marca 4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FA6B8-7267-4B1E-B3A7-66D5E8B7C914}"/>
              </a:ext>
            </a:extLst>
          </p:cNvPr>
          <p:cNvSpPr txBox="1"/>
          <p:nvPr/>
        </p:nvSpPr>
        <p:spPr>
          <a:xfrm rot="19670411">
            <a:off x="6919333" y="3513083"/>
            <a:ext cx="1813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Marca 2, Marca 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F9E266-3543-4039-9709-D7D459E3192B}"/>
              </a:ext>
            </a:extLst>
          </p:cNvPr>
          <p:cNvSpPr txBox="1"/>
          <p:nvPr/>
        </p:nvSpPr>
        <p:spPr>
          <a:xfrm>
            <a:off x="32012" y="4281531"/>
            <a:ext cx="139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Tamanho</a:t>
            </a:r>
            <a:r>
              <a:rPr lang="en-US" sz="1200" spc="211" dirty="0">
                <a:latin typeface="Arial" panose="020B0604020202020204" pitchFamily="34" charset="0"/>
              </a:rPr>
              <a:t> &lt; 24 </a:t>
            </a:r>
            <a:r>
              <a:rPr lang="en-US" sz="1200" spc="211" dirty="0" err="1">
                <a:latin typeface="Arial" panose="020B0604020202020204" pitchFamily="34" charset="0"/>
              </a:rPr>
              <a:t>meses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BC8AEB-B352-43BB-B67A-35B3A9740D13}"/>
              </a:ext>
            </a:extLst>
          </p:cNvPr>
          <p:cNvSpPr txBox="1"/>
          <p:nvPr/>
        </p:nvSpPr>
        <p:spPr>
          <a:xfrm>
            <a:off x="2254917" y="4242014"/>
            <a:ext cx="12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Tamanho</a:t>
            </a:r>
            <a:r>
              <a:rPr lang="en-US" sz="1200" spc="211" dirty="0">
                <a:latin typeface="Arial" panose="020B0604020202020204" pitchFamily="34" charset="0"/>
              </a:rPr>
              <a:t> ≥ 24 </a:t>
            </a:r>
            <a:r>
              <a:rPr lang="en-US" sz="1200" spc="211" dirty="0" err="1">
                <a:latin typeface="Arial" panose="020B0604020202020204" pitchFamily="34" charset="0"/>
              </a:rPr>
              <a:t>meses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826083-E3CB-4401-BC6F-0D0797DC939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71392" y="4566224"/>
            <a:ext cx="405166" cy="83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3D1948-FC1D-4F0C-AEFD-9843E126B09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16356" y="4566224"/>
            <a:ext cx="285437" cy="83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5927D8-5AB5-46BB-AB80-B3FF89599A1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456790" y="4522192"/>
            <a:ext cx="229550" cy="90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BF0559-4E43-4133-9447-3D2A2492F86F}"/>
              </a:ext>
            </a:extLst>
          </p:cNvPr>
          <p:cNvSpPr txBox="1"/>
          <p:nvPr/>
        </p:nvSpPr>
        <p:spPr>
          <a:xfrm>
            <a:off x="3344833" y="4233110"/>
            <a:ext cx="139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Fornecedor</a:t>
            </a:r>
            <a:r>
              <a:rPr lang="en-US" sz="1200" spc="211" dirty="0">
                <a:latin typeface="Arial" panose="020B0604020202020204" pitchFamily="34" charset="0"/>
              </a:rPr>
              <a:t> 1, </a:t>
            </a:r>
            <a:r>
              <a:rPr lang="en-US" sz="1200" spc="211" dirty="0" err="1">
                <a:latin typeface="Arial" panose="020B0604020202020204" pitchFamily="34" charset="0"/>
              </a:rPr>
              <a:t>Fornecerdor</a:t>
            </a:r>
            <a:r>
              <a:rPr lang="en-US" sz="1200" spc="211" dirty="0">
                <a:latin typeface="Arial" panose="020B0604020202020204" pitchFamily="34" charset="0"/>
              </a:rPr>
              <a:t> 2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42201-992B-4470-A768-A430ABA3C640}"/>
              </a:ext>
            </a:extLst>
          </p:cNvPr>
          <p:cNvSpPr txBox="1"/>
          <p:nvPr/>
        </p:nvSpPr>
        <p:spPr>
          <a:xfrm>
            <a:off x="5728043" y="4289225"/>
            <a:ext cx="139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Fornecedor</a:t>
            </a:r>
            <a:r>
              <a:rPr lang="en-US" sz="1200" spc="211" dirty="0">
                <a:latin typeface="Arial" panose="020B0604020202020204" pitchFamily="34" charset="0"/>
              </a:rPr>
              <a:t> 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9BA03A-2E33-4B76-8D64-429368102E8D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715036" y="4522192"/>
            <a:ext cx="245083" cy="8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849B59-CCC7-4204-B854-BB11E5ACF98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034087" y="4509247"/>
            <a:ext cx="261742" cy="8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73D189-2347-4E58-8F02-924B7267C0F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286427" y="4509247"/>
            <a:ext cx="176749" cy="8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2F4C08-1F5F-4904-BDC6-A778E6D417D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036673" y="4634904"/>
            <a:ext cx="157611" cy="90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B8D550-16EA-4567-9EAE-6722D87F3D9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4020" y="4634904"/>
            <a:ext cx="157611" cy="86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F2CF15B-2A72-4BE3-84F6-6C5018D36D9E}"/>
              </a:ext>
            </a:extLst>
          </p:cNvPr>
          <p:cNvSpPr txBox="1"/>
          <p:nvPr/>
        </p:nvSpPr>
        <p:spPr>
          <a:xfrm>
            <a:off x="6259837" y="4592481"/>
            <a:ext cx="94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 err="1">
                <a:latin typeface="Arial" panose="020B0604020202020204" pitchFamily="34" charset="0"/>
              </a:rPr>
              <a:t>Meias</a:t>
            </a:r>
            <a:r>
              <a:rPr lang="en-US" sz="1200" spc="211" dirty="0">
                <a:latin typeface="Arial" panose="020B0604020202020204" pitchFamily="34" charset="0"/>
              </a:rPr>
              <a:t> e T-shirts de </a:t>
            </a:r>
            <a:r>
              <a:rPr lang="en-US" sz="1200" spc="211" dirty="0" err="1">
                <a:latin typeface="Arial" panose="020B0604020202020204" pitchFamily="34" charset="0"/>
              </a:rPr>
              <a:t>bebe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A30C69-DAF9-46E5-8951-C8DAC1FC5441}"/>
              </a:ext>
            </a:extLst>
          </p:cNvPr>
          <p:cNvSpPr txBox="1"/>
          <p:nvPr/>
        </p:nvSpPr>
        <p:spPr>
          <a:xfrm>
            <a:off x="8523406" y="4570793"/>
            <a:ext cx="139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T-shirts de </a:t>
            </a:r>
            <a:r>
              <a:rPr lang="en-US" sz="1200" spc="211" dirty="0" err="1">
                <a:latin typeface="Arial" panose="020B0604020202020204" pitchFamily="34" charset="0"/>
              </a:rPr>
              <a:t>criança</a:t>
            </a:r>
            <a:r>
              <a:rPr lang="en-US" sz="1200" spc="211" dirty="0">
                <a:latin typeface="Arial" panose="020B0604020202020204" pitchFamily="34" charset="0"/>
              </a:rPr>
              <a:t> e </a:t>
            </a:r>
            <a:r>
              <a:rPr lang="en-US" sz="1200" spc="211" dirty="0" err="1">
                <a:latin typeface="Arial" panose="020B0604020202020204" pitchFamily="34" charset="0"/>
              </a:rPr>
              <a:t>adulto</a:t>
            </a:r>
            <a:r>
              <a:rPr lang="en-US" sz="1200" spc="211" dirty="0">
                <a:latin typeface="Arial" panose="020B0604020202020204" pitchFamily="34" charset="0"/>
              </a:rPr>
              <a:t>  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021871-150F-49B2-BD54-85CB77C791BF}"/>
              </a:ext>
            </a:extLst>
          </p:cNvPr>
          <p:cNvSpPr txBox="1"/>
          <p:nvPr/>
        </p:nvSpPr>
        <p:spPr>
          <a:xfrm>
            <a:off x="9405583" y="4174980"/>
            <a:ext cx="139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T-shirts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2703A2-C11A-4B23-9D33-4643342C6193}"/>
              </a:ext>
            </a:extLst>
          </p:cNvPr>
          <p:cNvSpPr txBox="1"/>
          <p:nvPr/>
        </p:nvSpPr>
        <p:spPr>
          <a:xfrm>
            <a:off x="310973" y="5504997"/>
            <a:ext cx="96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800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9254F7-E23D-4ADD-8B6C-9ACC9C8DEA9F}"/>
              </a:ext>
            </a:extLst>
          </p:cNvPr>
          <p:cNvSpPr txBox="1"/>
          <p:nvPr/>
        </p:nvSpPr>
        <p:spPr>
          <a:xfrm>
            <a:off x="2069962" y="5504997"/>
            <a:ext cx="96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950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736B5E6-2FC5-40FE-95F4-AC1FA5FBDD55}"/>
              </a:ext>
            </a:extLst>
          </p:cNvPr>
          <p:cNvSpPr txBox="1"/>
          <p:nvPr/>
        </p:nvSpPr>
        <p:spPr>
          <a:xfrm>
            <a:off x="3614862" y="5504997"/>
            <a:ext cx="129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2800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9D11E89-D00C-48C4-BFC2-3CB8C1CEDCEB}"/>
              </a:ext>
            </a:extLst>
          </p:cNvPr>
          <p:cNvSpPr txBox="1"/>
          <p:nvPr/>
        </p:nvSpPr>
        <p:spPr>
          <a:xfrm>
            <a:off x="5384217" y="5504997"/>
            <a:ext cx="129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4250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9B176B5-1153-4FCA-98ED-3C65C35A3DA9}"/>
              </a:ext>
            </a:extLst>
          </p:cNvPr>
          <p:cNvSpPr txBox="1"/>
          <p:nvPr/>
        </p:nvSpPr>
        <p:spPr>
          <a:xfrm>
            <a:off x="6650623" y="5504997"/>
            <a:ext cx="129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355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0BA814-13EC-4133-A9E6-8E62CAB354C1}"/>
              </a:ext>
            </a:extLst>
          </p:cNvPr>
          <p:cNvSpPr txBox="1"/>
          <p:nvPr/>
        </p:nvSpPr>
        <p:spPr>
          <a:xfrm>
            <a:off x="8021046" y="5504997"/>
            <a:ext cx="129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1000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44C548-7136-43FB-B7B8-B9B5A19B75B5}"/>
              </a:ext>
            </a:extLst>
          </p:cNvPr>
          <p:cNvSpPr txBox="1"/>
          <p:nvPr/>
        </p:nvSpPr>
        <p:spPr>
          <a:xfrm>
            <a:off x="9408975" y="5504997"/>
            <a:ext cx="129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1200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BFC99E4-08E0-4E9F-9710-16AC6F1277CE}"/>
              </a:ext>
            </a:extLst>
          </p:cNvPr>
          <p:cNvSpPr txBox="1"/>
          <p:nvPr/>
        </p:nvSpPr>
        <p:spPr>
          <a:xfrm>
            <a:off x="10895457" y="5504997"/>
            <a:ext cx="129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600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31038C-67AE-43CE-9F29-43D9FDAB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4B17D1-80E3-47B6-85E0-78F176400BA4}"/>
              </a:ext>
            </a:extLst>
          </p:cNvPr>
          <p:cNvSpPr txBox="1"/>
          <p:nvPr/>
        </p:nvSpPr>
        <p:spPr>
          <a:xfrm>
            <a:off x="1288772" y="4167392"/>
            <a:ext cx="96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11" dirty="0">
                <a:latin typeface="Arial" panose="020B0604020202020204" pitchFamily="34" charset="0"/>
              </a:rPr>
              <a:t>800 cm3</a:t>
            </a:r>
            <a:endParaRPr lang="pt-PT" sz="1200" spc="211" dirty="0">
              <a:latin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30E9437-EFAC-4E3C-8B67-AF809B0E7E67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50" grpId="0"/>
      <p:bldP spid="52" grpId="0"/>
      <p:bldP spid="53" grpId="0"/>
      <p:bldP spid="54" grpId="0"/>
      <p:bldP spid="55" grpId="0"/>
      <p:bldP spid="57" grpId="0"/>
      <p:bldP spid="73" grpId="0"/>
      <p:bldP spid="73" grpId="1"/>
      <p:bldP spid="28" grpId="0"/>
      <p:bldP spid="43" grpId="0"/>
      <p:bldP spid="49" grpId="0"/>
      <p:bldP spid="88" grpId="0"/>
      <p:bldP spid="90" grpId="0"/>
      <p:bldP spid="92" grpId="0"/>
      <p:bldP spid="108" grpId="0"/>
      <p:bldP spid="108" grpId="1"/>
      <p:bldP spid="109" grpId="0"/>
      <p:bldP spid="109" grpId="1"/>
      <p:bldP spid="110" grpId="0"/>
      <p:bldP spid="111" grpId="0"/>
      <p:bldP spid="112" grpId="0"/>
      <p:bldP spid="113" grpId="0"/>
      <p:bldP spid="114" grpId="0"/>
      <p:bldP spid="115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75543-BC60-458F-93CE-35DCDCDF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D5FB7-9D2D-4616-A66F-5E0EC5A840C9}"/>
              </a:ext>
            </a:extLst>
          </p:cNvPr>
          <p:cNvSpPr/>
          <p:nvPr/>
        </p:nvSpPr>
        <p:spPr>
          <a:xfrm>
            <a:off x="0" y="0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ECA964-7503-4D7B-8DAC-210CEF161C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Estimação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de volume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itens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0090B-2407-4F6C-A0D0-4806793A6B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>
                <a:solidFill>
                  <a:schemeClr val="accent2"/>
                </a:solidFill>
                <a:latin typeface="Arial" panose="020B0604020202020204" pitchFamily="34" charset="0"/>
              </a:rPr>
              <a:t>Random</a:t>
            </a: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accent2"/>
                </a:solidFill>
                <a:latin typeface="Arial" panose="020B0604020202020204" pitchFamily="34" charset="0"/>
              </a:rPr>
              <a:t>Forest</a:t>
            </a: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BE729-CE75-45A4-B55C-8FC8F7BE8FC7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526E1-EFBC-4AAD-9965-8F8E04C2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783"/>
            <a:ext cx="5152145" cy="141260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9F37F35-10CF-4E48-8C20-E3D527ED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27" y="3099629"/>
            <a:ext cx="5152145" cy="141260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5FDE9C-6410-47CA-AD76-EA3B3A0A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27" y="3845759"/>
            <a:ext cx="5152145" cy="141260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A56E1DF-3352-46F6-A7A4-2C1156C2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1475"/>
            <a:ext cx="5152145" cy="141260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0D2FD1-C3BA-4876-8595-31F8FAACBB05}"/>
              </a:ext>
            </a:extLst>
          </p:cNvPr>
          <p:cNvSpPr txBox="1"/>
          <p:nvPr/>
        </p:nvSpPr>
        <p:spPr>
          <a:xfrm>
            <a:off x="6273800" y="4545017"/>
            <a:ext cx="458798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Características: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PT" sz="1600" spc="211" dirty="0">
                <a:latin typeface="Arial" panose="020B0604020202020204" pitchFamily="34" charset="0"/>
              </a:rPr>
              <a:t>Menor</a:t>
            </a:r>
            <a:r>
              <a:rPr lang="en-US" sz="1600" spc="211" dirty="0">
                <a:latin typeface="Arial" panose="020B0604020202020204" pitchFamily="34" charset="0"/>
              </a:rPr>
              <a:t> </a:t>
            </a:r>
            <a:r>
              <a:rPr lang="pt-PT" sz="1600" spc="211" dirty="0">
                <a:latin typeface="Arial" panose="020B0604020202020204" pitchFamily="34" charset="0"/>
              </a:rPr>
              <a:t>propensão</a:t>
            </a:r>
            <a:r>
              <a:rPr lang="en-US" sz="1600" spc="211" dirty="0">
                <a:latin typeface="Arial" panose="020B0604020202020204" pitchFamily="34" charset="0"/>
              </a:rPr>
              <a:t> </a:t>
            </a:r>
            <a:r>
              <a:rPr lang="pt-PT" sz="1600" spc="211" dirty="0">
                <a:latin typeface="Arial" panose="020B0604020202020204" pitchFamily="34" charset="0"/>
              </a:rPr>
              <a:t>para o </a:t>
            </a:r>
            <a:r>
              <a:rPr lang="pt-PT" sz="1600" spc="211" dirty="0" err="1">
                <a:latin typeface="Arial" panose="020B0604020202020204" pitchFamily="34" charset="0"/>
              </a:rPr>
              <a:t>overfitting</a:t>
            </a:r>
            <a:endParaRPr lang="pt-PT" sz="1600" spc="211" dirty="0">
              <a:latin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PT" sz="1600" spc="211" dirty="0">
                <a:latin typeface="Arial" panose="020B0604020202020204" pitchFamily="34" charset="0"/>
              </a:rPr>
              <a:t>Maior poder de abstração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PT" sz="1600" spc="211" dirty="0">
                <a:latin typeface="Arial" panose="020B0604020202020204" pitchFamily="34" charset="0"/>
              </a:rPr>
              <a:t>Melhor capacidade de previsão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CB34CB-F6EF-4502-9ECF-E13A251A787C}"/>
              </a:ext>
            </a:extLst>
          </p:cNvPr>
          <p:cNvSpPr txBox="1"/>
          <p:nvPr/>
        </p:nvSpPr>
        <p:spPr>
          <a:xfrm>
            <a:off x="6273800" y="2535444"/>
            <a:ext cx="570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accent2"/>
                </a:solidFill>
                <a:latin typeface="Arial" panose="020B0604020202020204" pitchFamily="34" charset="0"/>
              </a:rPr>
              <a:t>Técnica: </a:t>
            </a:r>
            <a:r>
              <a:rPr lang="pt-PT">
                <a:latin typeface="Arial" panose="020B0604020202020204" pitchFamily="34" charset="0"/>
              </a:rPr>
              <a:t>conjunto de árvores de decisão gerado de forma aleatória, que realizam votos com a sua previsão. O </a:t>
            </a:r>
            <a:r>
              <a:rPr lang="pt-PT" i="1">
                <a:latin typeface="Arial" panose="020B0604020202020204" pitchFamily="34" charset="0"/>
              </a:rPr>
              <a:t>output gerado</a:t>
            </a:r>
            <a:r>
              <a:rPr lang="pt-PT">
                <a:latin typeface="Arial" panose="020B0604020202020204" pitchFamily="34" charset="0"/>
              </a:rPr>
              <a:t>  é uma ponderação desses mesmos votos.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48474-1EF6-4078-996E-4CFBC528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2682F4-E193-48F1-ACB5-54F17A157A86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75543-BC60-458F-93CE-35DCDCDF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D5FB7-9D2D-4616-A66F-5E0EC5A840C9}"/>
              </a:ext>
            </a:extLst>
          </p:cNvPr>
          <p:cNvSpPr/>
          <p:nvPr/>
        </p:nvSpPr>
        <p:spPr>
          <a:xfrm>
            <a:off x="0" y="0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ECA964-7503-4D7B-8DAC-210CEF161C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Estimação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de volume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itens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0090B-2407-4F6C-A0D0-4806793A6B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K-</a:t>
            </a:r>
            <a:r>
              <a:rPr lang="pt-PT" dirty="0" err="1">
                <a:solidFill>
                  <a:schemeClr val="accent2"/>
                </a:solidFill>
                <a:latin typeface="Arial" panose="020B0604020202020204" pitchFamily="34" charset="0"/>
              </a:rPr>
              <a:t>Nearest</a:t>
            </a: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accent2"/>
                </a:solidFill>
                <a:latin typeface="Arial" panose="020B0604020202020204" pitchFamily="34" charset="0"/>
              </a:rPr>
              <a:t>Neighbors</a:t>
            </a: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BE729-CE75-45A4-B55C-8FC8F7BE8FC7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7738-933C-407E-9930-F2539C4DF3C1}"/>
              </a:ext>
            </a:extLst>
          </p:cNvPr>
          <p:cNvSpPr txBox="1"/>
          <p:nvPr/>
        </p:nvSpPr>
        <p:spPr>
          <a:xfrm>
            <a:off x="1041400" y="2857500"/>
            <a:ext cx="1017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Técnica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pt-PT" dirty="0">
                <a:latin typeface="Arial" panose="020B0604020202020204" pitchFamily="34" charset="0"/>
              </a:rPr>
              <a:t>Algoritmo de regressão mais simples dos métodos não paramétricos de </a:t>
            </a:r>
            <a:r>
              <a:rPr lang="pt-PT" i="1" dirty="0" err="1">
                <a:latin typeface="Arial" panose="020B0604020202020204" pitchFamily="34" charset="0"/>
              </a:rPr>
              <a:t>machine</a:t>
            </a:r>
            <a:r>
              <a:rPr lang="pt-PT" i="1" dirty="0">
                <a:latin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</a:rPr>
              <a:t>learning. </a:t>
            </a:r>
            <a:r>
              <a:rPr lang="pt-PT" dirty="0">
                <a:latin typeface="Arial" panose="020B0604020202020204" pitchFamily="34" charset="0"/>
              </a:rPr>
              <a:t>Baseia-se no cálculo  de distâncias entre a observação que se pretende estimar e as instâncias do espaço </a:t>
            </a:r>
            <a:r>
              <a:rPr lang="pt-PT" dirty="0" err="1">
                <a:latin typeface="Arial" panose="020B0604020202020204" pitchFamily="34" charset="0"/>
              </a:rPr>
              <a:t>amostral</a:t>
            </a:r>
            <a:r>
              <a:rPr lang="pt-PT" dirty="0">
                <a:latin typeface="Arial" panose="020B0604020202020204" pitchFamily="34" charset="0"/>
              </a:rPr>
              <a:t>. E o valor a retornar relaciona-se com os </a:t>
            </a:r>
            <a:r>
              <a:rPr lang="pt-PT" i="1" dirty="0">
                <a:latin typeface="Arial" panose="020B0604020202020204" pitchFamily="34" charset="0"/>
              </a:rPr>
              <a:t>k </a:t>
            </a:r>
            <a:r>
              <a:rPr lang="pt-PT" dirty="0">
                <a:latin typeface="Arial" panose="020B0604020202020204" pitchFamily="34" charset="0"/>
              </a:rPr>
              <a:t>vizinhos mais próximos. </a:t>
            </a:r>
          </a:p>
        </p:txBody>
      </p:sp>
      <p:pic>
        <p:nvPicPr>
          <p:cNvPr id="1028" name="Picture 4" descr="Image result for T-shirt icon">
            <a:extLst>
              <a:ext uri="{FF2B5EF4-FFF2-40B4-BE49-F238E27FC236}">
                <a16:creationId xmlns:a16="http://schemas.microsoft.com/office/drawing/2014/main" id="{8799B82B-B554-4970-9278-D3A28D339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2759" b="67429"/>
          <a:stretch/>
        </p:blipFill>
        <p:spPr bwMode="auto">
          <a:xfrm>
            <a:off x="3477827" y="3765027"/>
            <a:ext cx="1092200" cy="9858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-shirt icon">
            <a:extLst>
              <a:ext uri="{FF2B5EF4-FFF2-40B4-BE49-F238E27FC236}">
                <a16:creationId xmlns:a16="http://schemas.microsoft.com/office/drawing/2014/main" id="{0600B959-935A-4B86-8A21-2ECBD7518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0" r="66666" b="36822"/>
          <a:stretch/>
        </p:blipFill>
        <p:spPr bwMode="auto">
          <a:xfrm>
            <a:off x="1099215" y="5847020"/>
            <a:ext cx="845280" cy="6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-shirt icon">
            <a:extLst>
              <a:ext uri="{FF2B5EF4-FFF2-40B4-BE49-F238E27FC236}">
                <a16:creationId xmlns:a16="http://schemas.microsoft.com/office/drawing/2014/main" id="{5E3062CB-4FF6-48D8-B3DB-58DDB5579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6" b="64987"/>
          <a:stretch/>
        </p:blipFill>
        <p:spPr bwMode="auto">
          <a:xfrm>
            <a:off x="1520097" y="3930852"/>
            <a:ext cx="1051894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-shirt icon">
            <a:extLst>
              <a:ext uri="{FF2B5EF4-FFF2-40B4-BE49-F238E27FC236}">
                <a16:creationId xmlns:a16="http://schemas.microsoft.com/office/drawing/2014/main" id="{23661854-D47B-431B-BDCE-40FC901EA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2759" b="67429"/>
          <a:stretch/>
        </p:blipFill>
        <p:spPr bwMode="auto">
          <a:xfrm>
            <a:off x="3446330" y="5219811"/>
            <a:ext cx="880503" cy="794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trousers icon">
            <a:extLst>
              <a:ext uri="{FF2B5EF4-FFF2-40B4-BE49-F238E27FC236}">
                <a16:creationId xmlns:a16="http://schemas.microsoft.com/office/drawing/2014/main" id="{9416950E-6665-4CDD-936C-91D7A80D5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>
              <a:latin typeface="Arial" panose="020B0604020202020204" pitchFamily="34" charset="0"/>
            </a:endParaRPr>
          </a:p>
        </p:txBody>
      </p:sp>
      <p:pic>
        <p:nvPicPr>
          <p:cNvPr id="1032" name="Picture 8" descr="http://icons.iconarchive.com/icons/icons8/ios7/256/Clothing-Trousers-icon.png">
            <a:extLst>
              <a:ext uri="{FF2B5EF4-FFF2-40B4-BE49-F238E27FC236}">
                <a16:creationId xmlns:a16="http://schemas.microsoft.com/office/drawing/2014/main" id="{41B7FB96-298A-4DEF-ABF1-BC3F2D50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12" y="4919167"/>
            <a:ext cx="848799" cy="8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-shirt icon">
            <a:extLst>
              <a:ext uri="{FF2B5EF4-FFF2-40B4-BE49-F238E27FC236}">
                <a16:creationId xmlns:a16="http://schemas.microsoft.com/office/drawing/2014/main" id="{C8860354-86B5-4892-9624-94A9F8C24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5"/>
          <a:stretch/>
        </p:blipFill>
        <p:spPr bwMode="auto">
          <a:xfrm>
            <a:off x="2869996" y="4481184"/>
            <a:ext cx="842403" cy="7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5FBAF97-88C8-48D9-A797-CA74CD30F261}"/>
              </a:ext>
            </a:extLst>
          </p:cNvPr>
          <p:cNvSpPr/>
          <p:nvPr/>
        </p:nvSpPr>
        <p:spPr>
          <a:xfrm>
            <a:off x="2675217" y="3789230"/>
            <a:ext cx="2540693" cy="2203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ED2F2-1C7F-4B61-B684-94207C7063A7}"/>
              </a:ext>
            </a:extLst>
          </p:cNvPr>
          <p:cNvSpPr txBox="1"/>
          <p:nvPr/>
        </p:nvSpPr>
        <p:spPr>
          <a:xfrm>
            <a:off x="3630294" y="597990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</a:rPr>
              <a:t>=3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96C06-78F1-4097-817E-457DB5211886}"/>
              </a:ext>
            </a:extLst>
          </p:cNvPr>
          <p:cNvSpPr txBox="1"/>
          <p:nvPr/>
        </p:nvSpPr>
        <p:spPr>
          <a:xfrm>
            <a:off x="5943600" y="4339494"/>
            <a:ext cx="6440353" cy="918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8420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2 modelos produzidos: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spc="211" dirty="0">
                <a:latin typeface="Arial" panose="020B0604020202020204" pitchFamily="34" charset="0"/>
              </a:rPr>
              <a:t>K-NN1, com variáveis independentes categóricas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spc="211" dirty="0">
                <a:latin typeface="Arial" panose="020B0604020202020204" pitchFamily="34" charset="0"/>
              </a:rPr>
              <a:t>K-NN2, com variáveis independentes numéricas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E18715-E84D-4FD2-9108-01D865358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505" y="4419947"/>
            <a:ext cx="846296" cy="84629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BA4708-987E-4BA1-887E-9110BAF5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1F7370-C011-4C89-BA95-8CBB5BF73752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A8E0C-8FC9-4A5E-ACB7-FB6F512B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DCA00-26DD-4242-B0A4-5870E4144494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432CAA-7FF8-497C-B628-AE7F7F99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Estimação de volume de itens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99025-E814-462F-8546-3692DB8FBBEB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6A3A9-5502-4D69-8C7A-C8BF23B430DE}"/>
              </a:ext>
            </a:extLst>
          </p:cNvPr>
          <p:cNvSpPr txBox="1"/>
          <p:nvPr/>
        </p:nvSpPr>
        <p:spPr>
          <a:xfrm>
            <a:off x="293100" y="1834108"/>
            <a:ext cx="11416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>
                <a:solidFill>
                  <a:schemeClr val="accent2"/>
                </a:solidFill>
                <a:latin typeface="Arial" panose="020B0604020202020204" pitchFamily="34" charset="0"/>
              </a:rPr>
              <a:t>Resultados: </a:t>
            </a:r>
            <a:r>
              <a:rPr lang="pt-PT" sz="2800" dirty="0">
                <a:latin typeface="Arial" panose="020B0604020202020204" pitchFamily="34" charset="0"/>
              </a:rPr>
              <a:t>K-NN2 e </a:t>
            </a:r>
            <a:r>
              <a:rPr lang="pt-PT" sz="2800" dirty="0" err="1">
                <a:latin typeface="Arial" panose="020B0604020202020204" pitchFamily="34" charset="0"/>
              </a:rPr>
              <a:t>Random</a:t>
            </a:r>
            <a:r>
              <a:rPr lang="pt-PT" sz="2800" dirty="0">
                <a:latin typeface="Arial" panose="020B0604020202020204" pitchFamily="34" charset="0"/>
              </a:rPr>
              <a:t> </a:t>
            </a:r>
            <a:r>
              <a:rPr lang="pt-PT" sz="2800" dirty="0" err="1">
                <a:latin typeface="Arial" panose="020B0604020202020204" pitchFamily="34" charset="0"/>
              </a:rPr>
              <a:t>Forest</a:t>
            </a:r>
            <a:r>
              <a:rPr lang="pt-PT" sz="2800" dirty="0">
                <a:latin typeface="Arial" panose="020B0604020202020204" pitchFamily="34" charset="0"/>
              </a:rPr>
              <a:t> revelaram evidências estatísticas de produzirem menores erros de previsão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494F6-7E6E-4B5F-8053-B12E2FACF6AE}"/>
              </a:ext>
            </a:extLst>
          </p:cNvPr>
          <p:cNvSpPr txBox="1"/>
          <p:nvPr/>
        </p:nvSpPr>
        <p:spPr>
          <a:xfrm>
            <a:off x="1470222" y="3693189"/>
            <a:ext cx="9276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+20% </a:t>
            </a:r>
            <a:r>
              <a:rPr lang="pt-PT" sz="2000" spc="211" dirty="0">
                <a:latin typeface="Arial" panose="020B0604020202020204" pitchFamily="34" charset="0"/>
              </a:rPr>
              <a:t>de taxa de acerto na ordem de grandeza de volume regredida</a:t>
            </a:r>
            <a:endParaRPr lang="pt-PT" sz="2000" i="1" spc="211" dirty="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3D3AB-13ED-4E14-8EEF-D1B263E5E986}"/>
              </a:ext>
            </a:extLst>
          </p:cNvPr>
          <p:cNvCxnSpPr>
            <a:cxnSpLocks/>
          </p:cNvCxnSpPr>
          <p:nvPr/>
        </p:nvCxnSpPr>
        <p:spPr>
          <a:xfrm>
            <a:off x="6108700" y="4476610"/>
            <a:ext cx="0" cy="645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03196F-B1A7-47C5-93EC-ADFAF7750E28}"/>
              </a:ext>
            </a:extLst>
          </p:cNvPr>
          <p:cNvSpPr txBox="1"/>
          <p:nvPr/>
        </p:nvSpPr>
        <p:spPr>
          <a:xfrm>
            <a:off x="7740868" y="5769498"/>
            <a:ext cx="448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211" dirty="0">
                <a:latin typeface="Arial" panose="020B0604020202020204" pitchFamily="34" charset="0"/>
              </a:rPr>
              <a:t>C</a:t>
            </a:r>
            <a:r>
              <a:rPr lang="pt-PT" sz="1400" spc="211" dirty="0">
                <a:latin typeface="Arial" panose="020B0604020202020204" pitchFamily="34" charset="0"/>
              </a:rPr>
              <a:t>ada processo de retrabalho equivale a ~15    minutos de retrabalho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3E06-2109-4ABD-BA7B-F6A068EFBAC1}"/>
              </a:ext>
            </a:extLst>
          </p:cNvPr>
          <p:cNvSpPr txBox="1"/>
          <p:nvPr/>
        </p:nvSpPr>
        <p:spPr>
          <a:xfrm>
            <a:off x="1584675" y="5122209"/>
            <a:ext cx="861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spc="211" dirty="0">
                <a:latin typeface="Arial" panose="020B0604020202020204" pitchFamily="34" charset="0"/>
              </a:rPr>
              <a:t>Poupança de </a:t>
            </a:r>
            <a:r>
              <a:rPr lang="pt-PT" sz="24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175 horas/</a:t>
            </a:r>
            <a:r>
              <a:rPr lang="pt-PT" sz="2400" b="1" spc="211" dirty="0" err="1">
                <a:solidFill>
                  <a:schemeClr val="accent2"/>
                </a:solidFill>
                <a:latin typeface="Arial" panose="020B0604020202020204" pitchFamily="34" charset="0"/>
              </a:rPr>
              <a:t>season</a:t>
            </a:r>
            <a:r>
              <a:rPr lang="pt-PT" sz="24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pt-PT" sz="2000" spc="211" dirty="0">
                <a:latin typeface="Arial" panose="020B0604020202020204" pitchFamily="34" charset="0"/>
              </a:rPr>
              <a:t>no retrabalho de </a:t>
            </a:r>
            <a:r>
              <a:rPr lang="pt-PT" sz="2000" i="1" spc="211" dirty="0" err="1">
                <a:latin typeface="Arial" panose="020B0604020202020204" pitchFamily="34" charset="0"/>
              </a:rPr>
              <a:t>orders</a:t>
            </a:r>
            <a:r>
              <a:rPr lang="pt-PT" sz="2000" i="1" spc="211" dirty="0">
                <a:latin typeface="Arial" panose="020B0604020202020204" pitchFamily="34" charset="0"/>
              </a:rPr>
              <a:t>*</a:t>
            </a:r>
            <a:endParaRPr lang="pt-PT" sz="2000" spc="211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3D0717-9F09-4CA0-AC9F-A682CF0364AA}"/>
              </a:ext>
            </a:extLst>
          </p:cNvPr>
          <p:cNvSpPr txBox="1"/>
          <p:nvPr/>
        </p:nvSpPr>
        <p:spPr>
          <a:xfrm>
            <a:off x="7567406" y="5638214"/>
            <a:ext cx="3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spc="211" dirty="0">
                <a:latin typeface="Arial" panose="020B0604020202020204" pitchFamily="34" charset="0"/>
              </a:rPr>
              <a:t>*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0D2CF-C3F9-4C73-B2B1-5602D12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46E8B1-9B14-4374-B210-96DCDEF64AC5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822BE-DBEA-4F22-9751-031F76F0BB88}"/>
              </a:ext>
            </a:extLst>
          </p:cNvPr>
          <p:cNvSpPr txBox="1"/>
          <p:nvPr/>
        </p:nvSpPr>
        <p:spPr>
          <a:xfrm>
            <a:off x="1457522" y="2828579"/>
            <a:ext cx="9276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spc="211" dirty="0">
                <a:latin typeface="Arial" panose="020B0604020202020204" pitchFamily="34" charset="0"/>
              </a:rPr>
              <a:t>Optou-se pela utilização do K-NN2 pela sua maior simplicidade e maior capacidade de afetação</a:t>
            </a:r>
            <a:endParaRPr lang="pt-PT" sz="2000" i="1" spc="21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3530-BAE5-4644-813D-774EA260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35674"/>
            <a:ext cx="5853545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D5108-02A3-48B4-BF68-3459A88835B4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6BFE7B-A768-4BBA-937D-F7068790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5C889-425A-42FA-A3CB-DCE5EBA21B5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B8695A-AFF2-482A-BAC0-840E5B2D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71538" cy="91908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Propósito: </a:t>
            </a:r>
            <a:r>
              <a:rPr lang="pt-PT" noProof="0" dirty="0"/>
              <a:t>através da informação anteriormente gerada selecionar o conjunto de </a:t>
            </a:r>
            <a:r>
              <a:rPr lang="pt-PT" i="1" noProof="0" dirty="0"/>
              <a:t>packs </a:t>
            </a:r>
            <a:r>
              <a:rPr lang="pt-PT" noProof="0" dirty="0"/>
              <a:t>que minimiza o custo de transporte e operacional</a:t>
            </a:r>
          </a:p>
          <a:p>
            <a:pPr marL="0" indent="0">
              <a:buNone/>
            </a:pPr>
            <a:endParaRPr lang="pt-PT" sz="1050" noProof="0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i="1" noProof="0" dirty="0"/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BC12F1-59AD-402D-BD4B-B12445C04F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44891"/>
                <a:ext cx="6946900" cy="919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𝐶𝑢𝑠𝑡𝑜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𝑡𝑟𝑎𝑛𝑠𝑝𝑜𝑟𝑡𝑒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PT" sz="1050" dirty="0">
                  <a:latin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PT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PT" i="1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BC12F1-59AD-402D-BD4B-B12445C0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44891"/>
                <a:ext cx="6946900" cy="919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24E2D86-A762-45BF-B7DF-D78FB683CC34}"/>
              </a:ext>
            </a:extLst>
          </p:cNvPr>
          <p:cNvSpPr txBox="1"/>
          <p:nvPr/>
        </p:nvSpPr>
        <p:spPr>
          <a:xfrm>
            <a:off x="5232400" y="27621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D31F908-696E-412E-935D-7CB7B27B26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230" y="3584652"/>
                <a:ext cx="6216870" cy="919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𝐶𝑢𝑠𝑡𝑜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𝑜𝑝𝑒𝑟𝑎𝑐𝑖𝑜𝑛𝑎𝑙</m:t>
                          </m:r>
                        </m:e>
                      </m:nary>
                    </m:oMath>
                  </m:oMathPara>
                </a14:m>
                <a:endParaRPr lang="pt-PT" sz="1050" dirty="0">
                  <a:latin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PT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PT" i="1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D31F908-696E-412E-935D-7CB7B27B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30" y="3584652"/>
                <a:ext cx="6216870" cy="919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E76B89-F904-4014-B14D-0C1200F87DA7}"/>
              </a:ext>
            </a:extLst>
          </p:cNvPr>
          <p:cNvSpPr txBox="1"/>
          <p:nvPr/>
        </p:nvSpPr>
        <p:spPr>
          <a:xfrm>
            <a:off x="9014042" y="281294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1ª </a:t>
            </a:r>
            <a:r>
              <a:rPr lang="en-US" dirty="0" err="1">
                <a:latin typeface="Arial" panose="020B0604020202020204" pitchFamily="34" charset="0"/>
              </a:rPr>
              <a:t>Prioridade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1B1CE-95B5-4EEC-96DA-B2134756E347}"/>
              </a:ext>
            </a:extLst>
          </p:cNvPr>
          <p:cNvSpPr txBox="1"/>
          <p:nvPr/>
        </p:nvSpPr>
        <p:spPr>
          <a:xfrm>
            <a:off x="8991600" y="385952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2ª </a:t>
            </a:r>
            <a:r>
              <a:rPr lang="en-US" dirty="0" err="1">
                <a:latin typeface="Arial" panose="020B0604020202020204" pitchFamily="34" charset="0"/>
              </a:rPr>
              <a:t>Prioridade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pt-PT" dirty="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F1E64-ADFA-4E0E-9489-DF31F5F9C6BD}"/>
              </a:ext>
            </a:extLst>
          </p:cNvPr>
          <p:cNvCxnSpPr/>
          <p:nvPr/>
        </p:nvCxnSpPr>
        <p:spPr>
          <a:xfrm flipH="1">
            <a:off x="8328242" y="3004047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5693B5-7797-428D-9313-07569935B687}"/>
              </a:ext>
            </a:extLst>
          </p:cNvPr>
          <p:cNvCxnSpPr/>
          <p:nvPr/>
        </p:nvCxnSpPr>
        <p:spPr>
          <a:xfrm flipH="1">
            <a:off x="8328242" y="4044194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92FA9F-FD5F-4E4A-8022-F25C00471AFE}"/>
              </a:ext>
            </a:extLst>
          </p:cNvPr>
          <p:cNvSpPr txBox="1"/>
          <p:nvPr/>
        </p:nvSpPr>
        <p:spPr>
          <a:xfrm>
            <a:off x="1187889" y="5416589"/>
            <a:ext cx="1016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Na impossibilidade de definir as funções de custo foram identificados os </a:t>
            </a:r>
            <a:r>
              <a:rPr lang="pt-PT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cost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-drivers: </a:t>
            </a:r>
            <a:r>
              <a:rPr lang="pt-PT" sz="2000" spc="211" dirty="0">
                <a:latin typeface="Arial" panose="020B0604020202020204" pitchFamily="34" charset="0"/>
              </a:rPr>
              <a:t>Volume total da encomenda (VT) e número de unidades logísticas (NP)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27FF11A-BB29-4C89-A280-402425DB4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8800" y="2809323"/>
                <a:ext cx="3200400" cy="919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𝑉𝑇</m:t>
                          </m:r>
                        </m:e>
                      </m:d>
                      <m:r>
                        <a:rPr lang="en-US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PT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600" dirty="0">
                  <a:latin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PT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PT" i="1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27FF11A-BB29-4C89-A280-402425DB4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809323"/>
                <a:ext cx="3200400" cy="919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FED4FD50-04E5-41B3-B89B-608597CCF2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5632" y="3732234"/>
                <a:ext cx="3200400" cy="919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pt-PT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2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600" dirty="0">
                  <a:latin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PT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PT" i="1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FED4FD50-04E5-41B3-B89B-608597CC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32" y="3732234"/>
                <a:ext cx="3200400" cy="919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1AC8B-517D-4333-9944-29331983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66C861-91E7-4A74-9D95-F3E1643F4AAE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99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  <p:bldP spid="14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3D9D21-614D-4542-9D4D-D01951DA7BA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CE4D47-E6FA-4727-8014-C8FB865D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ABA7B-425E-4FA1-A95A-618A4E637E7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336BAF-38E1-4CF2-BA11-79CEBF7D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138"/>
            <a:ext cx="10071538" cy="4509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noProof="0" dirty="0">
                <a:solidFill>
                  <a:schemeClr val="accent2"/>
                </a:solidFill>
              </a:rPr>
              <a:t>Modelo 1: </a:t>
            </a:r>
            <a:r>
              <a:rPr lang="pt-PT" noProof="0" dirty="0"/>
              <a:t>Minimização do volume total da encomenda</a:t>
            </a:r>
          </a:p>
          <a:p>
            <a:pPr marL="0" indent="0">
              <a:buNone/>
            </a:pPr>
            <a:endParaRPr lang="pt-PT" sz="1050" noProof="0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i="1" noProof="0" dirty="0"/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5E8100-C3E1-41C4-8C1B-12BD2757E057}"/>
              </a:ext>
            </a:extLst>
          </p:cNvPr>
          <p:cNvSpPr txBox="1">
            <a:spLocks/>
          </p:cNvSpPr>
          <p:nvPr/>
        </p:nvSpPr>
        <p:spPr>
          <a:xfrm>
            <a:off x="838200" y="2379707"/>
            <a:ext cx="10071538" cy="450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</a:rPr>
              <a:t>Modelo 2: </a:t>
            </a:r>
            <a:r>
              <a:rPr lang="pt-PT" dirty="0">
                <a:latin typeface="Arial" panose="020B0604020202020204" pitchFamily="34" charset="0"/>
              </a:rPr>
              <a:t>Minimização do número total de </a:t>
            </a:r>
            <a:r>
              <a:rPr lang="pt-PT" i="1" dirty="0">
                <a:latin typeface="Arial" panose="020B0604020202020204" pitchFamily="34" charset="0"/>
              </a:rPr>
              <a:t>packs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050" dirty="0">
              <a:latin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i="1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B4FB75-8F77-4D33-BC45-10C36AC38CF3}"/>
              </a:ext>
            </a:extLst>
          </p:cNvPr>
          <p:cNvSpPr txBox="1"/>
          <p:nvPr/>
        </p:nvSpPr>
        <p:spPr>
          <a:xfrm>
            <a:off x="838200" y="2946100"/>
            <a:ext cx="1016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EXEMPLO: </a:t>
            </a:r>
            <a:r>
              <a:rPr lang="pt-PT" sz="2000" spc="211" dirty="0">
                <a:latin typeface="Arial" panose="020B0604020202020204" pitchFamily="34" charset="0"/>
              </a:rPr>
              <a:t>Imagine-se uma encomenda com 40 000 cm3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4B1151D-1A93-4C8B-8F2B-AD576A9CEA6D}"/>
              </a:ext>
            </a:extLst>
          </p:cNvPr>
          <p:cNvSpPr txBox="1">
            <a:spLocks/>
          </p:cNvSpPr>
          <p:nvPr/>
        </p:nvSpPr>
        <p:spPr>
          <a:xfrm>
            <a:off x="838200" y="3524399"/>
            <a:ext cx="10071538" cy="2831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Soluções ótimas do 1º modelo: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</a:rPr>
              <a:t>2 packs 40x30x20;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  <a:r>
              <a:rPr lang="en-US" sz="2000" u="sng" dirty="0">
                <a:solidFill>
                  <a:schemeClr val="accent6"/>
                </a:solidFill>
                <a:latin typeface="Arial" panose="020B0604020202020204" pitchFamily="34" charset="0"/>
              </a:rPr>
              <a:t>1 pack 60x40x20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Soluções ótimas do 2º modelo:</a:t>
            </a:r>
          </a:p>
          <a:p>
            <a:pPr marL="0" indent="0" algn="just">
              <a:buNone/>
            </a:pPr>
            <a:r>
              <a:rPr lang="en-US" sz="2000" u="sng" dirty="0">
                <a:solidFill>
                  <a:schemeClr val="accent6"/>
                </a:solidFill>
                <a:latin typeface="Arial" panose="020B0604020202020204" pitchFamily="34" charset="0"/>
              </a:rPr>
              <a:t>1 pack 60x40x20</a:t>
            </a:r>
            <a:r>
              <a:rPr lang="en-US" sz="2000" dirty="0">
                <a:latin typeface="Arial" panose="020B0604020202020204" pitchFamily="34" charset="0"/>
              </a:rPr>
              <a:t>; 1 pack 60x40x30; 1 pack 60x40x40; 1 pack 60x40x60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sz="1050" dirty="0">
              <a:latin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i="1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884F81-A3C3-49DE-A7B6-A1072D05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AB9397C5-F671-48B0-814F-14385B42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760" y="6356350"/>
            <a:ext cx="5528481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96B1FA-C110-4B67-9B7A-963A2587B033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2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DA2DDE-8278-41B4-9E9D-C7459A93610F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FE423-FA7F-4374-8453-AEA064F6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6375-2AA1-4E76-A6E9-827E14AE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Apresentação da HUUB</a:t>
            </a:r>
          </a:p>
          <a:p>
            <a:r>
              <a:rPr lang="pt-PT" dirty="0"/>
              <a:t>Apresentação do problema</a:t>
            </a:r>
            <a:endParaRPr lang="pt-PT" noProof="0" dirty="0"/>
          </a:p>
          <a:p>
            <a:r>
              <a:rPr lang="pt-PT" noProof="0" dirty="0"/>
              <a:t>Metodologia da solução</a:t>
            </a:r>
          </a:p>
          <a:p>
            <a:r>
              <a:rPr lang="pt-PT" noProof="0" dirty="0"/>
              <a:t>Resultados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17B60-BBB8-495F-9E5E-32CFA2E5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8127" y="6356350"/>
            <a:ext cx="6515746" cy="365125"/>
          </a:xfrm>
        </p:spPr>
        <p:txBody>
          <a:bodyPr/>
          <a:lstStyle/>
          <a:p>
            <a:r>
              <a:rPr lang="pt-PT" sz="1800" dirty="0"/>
              <a:t>Otimização da alocação de unidades logísticas a encomendas</a:t>
            </a:r>
          </a:p>
          <a:p>
            <a:endParaRPr lang="pt-PT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E0669-7146-4D10-B81E-526E6C4A7187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6801-EB82-4434-9FA0-6134FBF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7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3D9D21-614D-4542-9D4D-D01951DA7BA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CE4D47-E6FA-4727-8014-C8FB865D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ABA7B-425E-4FA1-A95A-618A4E637E7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336BAF-38E1-4CF2-BA11-79CEBF7D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67356" cy="374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Modelo de otimização </a:t>
            </a:r>
            <a:r>
              <a:rPr lang="pt-PT" noProof="0" dirty="0" err="1">
                <a:solidFill>
                  <a:schemeClr val="accent2"/>
                </a:solidFill>
              </a:rPr>
              <a:t>multiobjetivo</a:t>
            </a:r>
            <a:r>
              <a:rPr lang="pt-PT" noProof="0" dirty="0">
                <a:solidFill>
                  <a:schemeClr val="accent2"/>
                </a:solidFill>
              </a:rPr>
              <a:t>: </a:t>
            </a:r>
            <a:r>
              <a:rPr lang="pt-PT" noProof="0" dirty="0"/>
              <a:t>minimização do custo de transporte e operacional</a:t>
            </a:r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6BFC88C-D7DD-4C87-9BF3-30C01050D2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52" y="3209573"/>
                <a:ext cx="6946900" cy="919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P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𝑉𝑇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PT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PT" i="1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6BFC88C-D7DD-4C87-9BF3-30C01050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2" y="3209573"/>
                <a:ext cx="6946900" cy="919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9730F7-8D26-4BBB-BBDE-9E4AADC6DDDD}"/>
              </a:ext>
            </a:extLst>
          </p:cNvPr>
          <p:cNvSpPr txBox="1"/>
          <p:nvPr/>
        </p:nvSpPr>
        <p:spPr>
          <a:xfrm>
            <a:off x="5232400" y="27621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B25CB-9A1F-43B2-9F81-3323F1E336F1}"/>
              </a:ext>
            </a:extLst>
          </p:cNvPr>
          <p:cNvSpPr txBox="1"/>
          <p:nvPr/>
        </p:nvSpPr>
        <p:spPr>
          <a:xfrm>
            <a:off x="1187889" y="5416589"/>
            <a:ext cx="1016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Na impossibilidade de definir as funções de custo foram identificados os </a:t>
            </a:r>
            <a:r>
              <a:rPr lang="pt-PT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cost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-drivers: </a:t>
            </a:r>
            <a:r>
              <a:rPr lang="pt-PT" sz="2000" spc="211" dirty="0">
                <a:latin typeface="Arial" panose="020B0604020202020204" pitchFamily="34" charset="0"/>
              </a:rPr>
              <a:t>Volume total da encomenda (VT) e número de unidades logísticas (NP)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57C2C33-AFB3-4220-98B0-3C55F71AA2B8}"/>
              </a:ext>
            </a:extLst>
          </p:cNvPr>
          <p:cNvSpPr txBox="1">
            <a:spLocks/>
          </p:cNvSpPr>
          <p:nvPr/>
        </p:nvSpPr>
        <p:spPr>
          <a:xfrm>
            <a:off x="5264150" y="2809323"/>
            <a:ext cx="3200400" cy="91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PT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i="1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228EA8-45A8-41EB-AD2F-600C61EA1F25}"/>
                  </a:ext>
                </a:extLst>
              </p:cNvPr>
              <p:cNvSpPr/>
              <p:nvPr/>
            </p:nvSpPr>
            <p:spPr>
              <a:xfrm>
                <a:off x="5795515" y="3141978"/>
                <a:ext cx="3864456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PT" sz="2400" b="0" i="1" dirty="0" smtClean="0">
                              <a:latin typeface="Cambria Math" panose="02040503050406030204" pitchFamily="18" charset="0"/>
                            </a:rPr>
                            <m:t>𝑉𝑇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0" i="1" dirty="0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PT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228EA8-45A8-41EB-AD2F-600C61EA1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15" y="3141978"/>
                <a:ext cx="3864456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C774-A56B-4E00-8DA1-E62EC0B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9529D4A-5C87-4A55-BFD5-0FEA7E23E279}"/>
              </a:ext>
            </a:extLst>
          </p:cNvPr>
          <p:cNvSpPr/>
          <p:nvPr/>
        </p:nvSpPr>
        <p:spPr>
          <a:xfrm rot="5400000">
            <a:off x="5887677" y="682466"/>
            <a:ext cx="416647" cy="663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5475CA-5FB3-4A45-8D43-0353CD36F231}"/>
              </a:ext>
            </a:extLst>
          </p:cNvPr>
          <p:cNvSpPr txBox="1"/>
          <p:nvPr/>
        </p:nvSpPr>
        <p:spPr>
          <a:xfrm>
            <a:off x="1722713" y="4661792"/>
            <a:ext cx="874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pc="211">
                <a:latin typeface="Arial" panose="020B0604020202020204" pitchFamily="34" charset="0"/>
              </a:rPr>
              <a:t>Verificado qual das funções garante o custo de transporte mais baixo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7DE813BB-1483-4011-9B8C-A5D951C42F19}"/>
              </a:ext>
            </a:extLst>
          </p:cNvPr>
          <p:cNvSpPr txBox="1">
            <a:spLocks/>
          </p:cNvSpPr>
          <p:nvPr/>
        </p:nvSpPr>
        <p:spPr>
          <a:xfrm>
            <a:off x="3331760" y="6356350"/>
            <a:ext cx="5528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latin typeface="Arial" panose="020B0604020202020204" pitchFamily="34" charset="0"/>
              </a:rPr>
              <a:t>Otimização da alocação de unidades logísticas a encomendas 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65EC7-9660-4D7B-9567-BA0EF8C1863E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57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A8E0C-8FC9-4A5E-ACB7-FB6F512B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DCA00-26DD-4242-B0A4-5870E4144494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432CAA-7FF8-497C-B628-AE7F7F99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Estimação de volume de itens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99025-E814-462F-8546-3692DB8FBBEB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6A3A9-5502-4D69-8C7A-C8BF23B430DE}"/>
              </a:ext>
            </a:extLst>
          </p:cNvPr>
          <p:cNvSpPr txBox="1"/>
          <p:nvPr/>
        </p:nvSpPr>
        <p:spPr>
          <a:xfrm>
            <a:off x="335359" y="1802210"/>
            <a:ext cx="1184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accent2"/>
                </a:solidFill>
                <a:latin typeface="Arial" panose="020B0604020202020204" pitchFamily="34" charset="0"/>
              </a:rPr>
              <a:t>Resultados: utilização modelo de otimização multiobjectivo hierarquizado</a:t>
            </a:r>
            <a:endParaRPr lang="pt-PT" sz="28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494F6-7E6E-4B5F-8053-B12E2FACF6AE}"/>
              </a:ext>
            </a:extLst>
          </p:cNvPr>
          <p:cNvSpPr txBox="1"/>
          <p:nvPr/>
        </p:nvSpPr>
        <p:spPr>
          <a:xfrm>
            <a:off x="1457523" y="2621057"/>
            <a:ext cx="927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spc="211" dirty="0">
                <a:latin typeface="Arial" panose="020B0604020202020204" pitchFamily="34" charset="0"/>
              </a:rPr>
              <a:t>Transportes de serviço </a:t>
            </a:r>
            <a:r>
              <a:rPr lang="pt-PT" sz="2000" i="1" spc="211" dirty="0" err="1">
                <a:latin typeface="Arial" panose="020B0604020202020204" pitchFamily="34" charset="0"/>
              </a:rPr>
              <a:t>express</a:t>
            </a:r>
            <a:r>
              <a:rPr lang="pt-PT" sz="2000" i="1" spc="211" dirty="0">
                <a:latin typeface="Arial" panose="020B0604020202020204" pitchFamily="34" charset="0"/>
              </a:rPr>
              <a:t>, </a:t>
            </a:r>
            <a:r>
              <a:rPr lang="pt-PT" sz="2000" spc="211" dirty="0">
                <a:latin typeface="Arial" panose="020B0604020202020204" pitchFamily="34" charset="0"/>
              </a:rPr>
              <a:t>geralmente, beneficiam da minimização do volume enquanto que transportes </a:t>
            </a:r>
            <a:r>
              <a:rPr lang="pt-PT" sz="2000" i="1" spc="211" dirty="0">
                <a:latin typeface="Arial" panose="020B0604020202020204" pitchFamily="34" charset="0"/>
              </a:rPr>
              <a:t>standard</a:t>
            </a:r>
            <a:r>
              <a:rPr lang="pt-PT" sz="2000" spc="211" dirty="0">
                <a:latin typeface="Arial" panose="020B0604020202020204" pitchFamily="34" charset="0"/>
              </a:rPr>
              <a:t>, apresentam custos mais baixos quanto menor o número de </a:t>
            </a:r>
            <a:r>
              <a:rPr lang="pt-PT" sz="2000" i="1" spc="211" dirty="0">
                <a:latin typeface="Arial" panose="020B0604020202020204" pitchFamily="34" charset="0"/>
              </a:rPr>
              <a:t>packs </a:t>
            </a:r>
            <a:r>
              <a:rPr lang="pt-PT" sz="2000" spc="211" dirty="0">
                <a:latin typeface="Arial" panose="020B0604020202020204" pitchFamily="34" charset="0"/>
              </a:rPr>
              <a:t> </a:t>
            </a:r>
            <a:endParaRPr lang="pt-PT" i="1" spc="211" dirty="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3D3AB-13ED-4E14-8EEF-D1B263E5E986}"/>
              </a:ext>
            </a:extLst>
          </p:cNvPr>
          <p:cNvCxnSpPr>
            <a:cxnSpLocks/>
          </p:cNvCxnSpPr>
          <p:nvPr/>
        </p:nvCxnSpPr>
        <p:spPr>
          <a:xfrm>
            <a:off x="6095999" y="3824081"/>
            <a:ext cx="0" cy="864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8E3E06-2109-4ABD-BA7B-F6A068EFBAC1}"/>
              </a:ext>
            </a:extLst>
          </p:cNvPr>
          <p:cNvSpPr txBox="1"/>
          <p:nvPr/>
        </p:nvSpPr>
        <p:spPr>
          <a:xfrm>
            <a:off x="1893023" y="4845787"/>
            <a:ext cx="8405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spc="211" dirty="0">
                <a:latin typeface="Arial" panose="020B0604020202020204" pitchFamily="34" charset="0"/>
              </a:rPr>
              <a:t>Poupança até 20% para envios </a:t>
            </a:r>
            <a:r>
              <a:rPr lang="pt-PT" sz="2000" i="1" spc="211" dirty="0" err="1">
                <a:latin typeface="Arial" panose="020B0604020202020204" pitchFamily="34" charset="0"/>
              </a:rPr>
              <a:t>express</a:t>
            </a:r>
            <a:r>
              <a:rPr lang="pt-PT" sz="2000" i="1" spc="211" dirty="0">
                <a:latin typeface="Arial" panose="020B0604020202020204" pitchFamily="34" charset="0"/>
              </a:rPr>
              <a:t> </a:t>
            </a:r>
            <a:r>
              <a:rPr lang="pt-PT" sz="2000" spc="211" dirty="0">
                <a:latin typeface="Arial" panose="020B0604020202020204" pitchFamily="34" charset="0"/>
              </a:rPr>
              <a:t>e até 40% em envios terrestres dentro de Portugal face à solução inicial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EE0EED-646C-4ED7-ADD9-DD689636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FBEFB4-9C0D-4336-A807-033E2C09EFAF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90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18114-1306-4675-BC19-2D770262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A32B3-C4A6-4193-AF11-F1F5603AA367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50DCD8-82E3-4EC4-BD40-159F6B08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Soluções desenvolvidas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EC5A88-23A8-4DFF-8FC5-59FE0F7C0701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075B68-0B8E-42EE-8EDB-E57AFD2EEE33}"/>
              </a:ext>
            </a:extLst>
          </p:cNvPr>
          <p:cNvCxnSpPr/>
          <p:nvPr/>
        </p:nvCxnSpPr>
        <p:spPr bwMode="auto">
          <a:xfrm>
            <a:off x="5263956" y="2396093"/>
            <a:ext cx="2021277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2735CB-2C00-4187-8C6E-D1A1C6D8FC86}"/>
              </a:ext>
            </a:extLst>
          </p:cNvPr>
          <p:cNvSpPr txBox="1"/>
          <p:nvPr/>
        </p:nvSpPr>
        <p:spPr>
          <a:xfrm>
            <a:off x="666540" y="2064807"/>
            <a:ext cx="392451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000" spc="211" dirty="0">
              <a:latin typeface="Arial" panose="020B0604020202020204" pitchFamily="34" charset="0"/>
            </a:endParaRPr>
          </a:p>
          <a:p>
            <a:pPr algn="ctr"/>
            <a:endParaRPr lang="pt-PT" sz="2000" spc="211" dirty="0">
              <a:latin typeface="Arial" panose="020B0604020202020204" pitchFamily="34" charset="0"/>
            </a:endParaRPr>
          </a:p>
          <a:p>
            <a:pPr algn="ctr"/>
            <a:endParaRPr lang="pt-PT" sz="2000" spc="21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spc="211" dirty="0">
                <a:latin typeface="Arial" panose="020B0604020202020204" pitchFamily="34" charset="0"/>
              </a:rPr>
              <a:t>Integração com o </a:t>
            </a:r>
            <a:r>
              <a:rPr lang="pt-PT" sz="2000" b="1" spc="211" dirty="0" err="1">
                <a:latin typeface="Arial" panose="020B0604020202020204" pitchFamily="34" charset="0"/>
              </a:rPr>
              <a:t>Spoke</a:t>
            </a:r>
            <a:endParaRPr lang="pt-PT" sz="2000" b="1" spc="211" dirty="0"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pc="211" dirty="0">
                <a:latin typeface="Arial" panose="020B0604020202020204" pitchFamily="34" charset="0"/>
              </a:rPr>
              <a:t>order2box API</a:t>
            </a:r>
          </a:p>
          <a:p>
            <a:pPr lvl="1"/>
            <a:endParaRPr lang="pt-PT" sz="2000" b="1" spc="21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spc="211" dirty="0">
                <a:latin typeface="Arial" panose="020B0604020202020204" pitchFamily="34" charset="0"/>
              </a:rPr>
              <a:t>Ferramentas pré-</a:t>
            </a:r>
            <a:r>
              <a:rPr lang="pt-PT" sz="2000" b="1" spc="211" dirty="0" err="1">
                <a:latin typeface="Arial" panose="020B0604020202020204" pitchFamily="34" charset="0"/>
              </a:rPr>
              <a:t>Spoke</a:t>
            </a:r>
            <a:endParaRPr lang="pt-PT" sz="2000" b="1" spc="211" dirty="0"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pc="211" dirty="0">
                <a:latin typeface="Arial" panose="020B0604020202020204" pitchFamily="34" charset="0"/>
              </a:rPr>
              <a:t>Simuladores de custo de transporte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pc="211" dirty="0">
                <a:latin typeface="Arial" panose="020B0604020202020204" pitchFamily="34" charset="0"/>
              </a:rPr>
              <a:t>Simuladores de packs para têxtil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pc="211" dirty="0">
                <a:latin typeface="Arial" panose="020B0604020202020204" pitchFamily="34" charset="0"/>
              </a:rPr>
              <a:t>Simuladores de packs para itens rígidos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7CA34B-ADAB-43CB-9E0D-191A6A79E6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66318" y="1892952"/>
            <a:ext cx="5875493" cy="42915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6E6725-A508-43D9-801E-AF986B594791}"/>
              </a:ext>
            </a:extLst>
          </p:cNvPr>
          <p:cNvSpPr txBox="1"/>
          <p:nvPr/>
        </p:nvSpPr>
        <p:spPr>
          <a:xfrm>
            <a:off x="335359" y="1802210"/>
            <a:ext cx="4830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2"/>
                </a:solidFill>
                <a:latin typeface="Arial" panose="020B0604020202020204" pitchFamily="34" charset="0"/>
              </a:rPr>
              <a:t>Ferramentas criadas para 2 momentos distintos: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5CC5C-A68D-408D-A208-2F4022B1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F215D-81C5-457B-9160-24E5CE965624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85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9486C-64BA-4CC0-8DF2-B6786711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2FD8C-BEAB-4D0A-918E-D69D15D52B1F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19CC1D-38B4-4A2C-B177-E94A4D1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Soluções desenvolvidas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AB016-467B-477D-B005-5522B4720208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EEE78-C821-4010-9AD1-9A7A6110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49"/>
            <a:ext cx="12192000" cy="5479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86BA20-172D-4052-A1A0-16784876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407759"/>
            <a:ext cx="12192000" cy="54619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328B6D-E165-4B37-8C23-F81893BE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6049"/>
            <a:ext cx="12192000" cy="5585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0B331B-0565-420D-A742-7DDAB9618152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6135" y="2455914"/>
            <a:ext cx="4533960" cy="3192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9ADA54-9D68-4C9C-9E39-D13D4730D7E3}"/>
              </a:ext>
            </a:extLst>
          </p:cNvPr>
          <p:cNvSpPr txBox="1"/>
          <p:nvPr/>
        </p:nvSpPr>
        <p:spPr>
          <a:xfrm>
            <a:off x="9007398" y="142675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</a:rPr>
              <a:t>Simulador de custos de envio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299A2-AA80-4DAC-B9FC-5B4ECB25C85B}"/>
              </a:ext>
            </a:extLst>
          </p:cNvPr>
          <p:cNvSpPr txBox="1"/>
          <p:nvPr/>
        </p:nvSpPr>
        <p:spPr>
          <a:xfrm>
            <a:off x="9007398" y="143956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</a:rPr>
              <a:t>Simulador de packs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72D77-5655-4E50-A280-87A6F395961F}"/>
              </a:ext>
            </a:extLst>
          </p:cNvPr>
          <p:cNvSpPr txBox="1"/>
          <p:nvPr/>
        </p:nvSpPr>
        <p:spPr>
          <a:xfrm>
            <a:off x="7635228" y="143201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</a:rPr>
              <a:t>Simulador de custo de envio ao nível do item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D8475-733D-4248-9356-05E85AC7C97C}"/>
              </a:ext>
            </a:extLst>
          </p:cNvPr>
          <p:cNvSpPr txBox="1"/>
          <p:nvPr/>
        </p:nvSpPr>
        <p:spPr>
          <a:xfrm>
            <a:off x="3700691" y="196419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</a:rPr>
              <a:t>Simulador de </a:t>
            </a:r>
            <a:r>
              <a:rPr lang="pt-PT" dirty="0" err="1">
                <a:latin typeface="Arial" panose="020B0604020202020204" pitchFamily="34" charset="0"/>
              </a:rPr>
              <a:t>packing</a:t>
            </a:r>
            <a:r>
              <a:rPr lang="pt-PT" dirty="0">
                <a:latin typeface="Arial" panose="020B0604020202020204" pitchFamily="34" charset="0"/>
              </a:rPr>
              <a:t> para itens rígidos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91F8EF1-9346-4F9F-87E2-869F10E3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BAE49-3303-4713-AADF-9579FEFB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8E355-0343-4B22-9E5F-AEC0777EAB9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C44000-0DCF-4A3E-8586-45BF4B1B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Conclusões e trabalhos futuros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170FB-72C2-40BE-924F-B6DC7B2965F0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CDC8A-A82C-4ADB-BF58-3912DCF3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244" cy="4351338"/>
          </a:xfrm>
        </p:spPr>
        <p:txBody>
          <a:bodyPr>
            <a:normAutofit/>
          </a:bodyPr>
          <a:lstStyle/>
          <a:p>
            <a:r>
              <a:rPr lang="pt-PT" sz="2400" spc="211" noProof="0" dirty="0">
                <a:latin typeface="Arial" panose="020B0604020202020204" pitchFamily="34" charset="0"/>
              </a:rPr>
              <a:t>Foram alcançados os objetivos do projeto: </a:t>
            </a:r>
            <a:r>
              <a:rPr lang="pt-PT" sz="2400" b="1" spc="211" noProof="0" dirty="0">
                <a:solidFill>
                  <a:schemeClr val="accent2"/>
                </a:solidFill>
                <a:latin typeface="Arial" panose="020B0604020202020204" pitchFamily="34" charset="0"/>
              </a:rPr>
              <a:t>redução dos custos de transporte </a:t>
            </a:r>
            <a:r>
              <a:rPr lang="pt-PT" sz="2400" spc="211" noProof="0" dirty="0">
                <a:latin typeface="Arial" panose="020B0604020202020204" pitchFamily="34" charset="0"/>
              </a:rPr>
              <a:t>e </a:t>
            </a:r>
            <a:r>
              <a:rPr lang="pt-PT" sz="2400" b="1" spc="211" noProof="0" dirty="0">
                <a:solidFill>
                  <a:schemeClr val="accent2"/>
                </a:solidFill>
                <a:latin typeface="Arial" panose="020B0604020202020204" pitchFamily="34" charset="0"/>
              </a:rPr>
              <a:t>redução dos custos operacionais</a:t>
            </a:r>
            <a:r>
              <a:rPr lang="pt-PT" sz="2400" noProof="0" dirty="0"/>
              <a:t> </a:t>
            </a:r>
            <a:r>
              <a:rPr lang="pt-PT" sz="2400" spc="211" noProof="0" dirty="0">
                <a:latin typeface="Arial" panose="020B0604020202020204" pitchFamily="34" charset="0"/>
              </a:rPr>
              <a:t>(retrabalho)</a:t>
            </a:r>
          </a:p>
          <a:p>
            <a:pPr>
              <a:lnSpc>
                <a:spcPct val="100000"/>
              </a:lnSpc>
            </a:pPr>
            <a:r>
              <a:rPr lang="pt-PT" sz="2400" spc="211" noProof="0" dirty="0">
                <a:latin typeface="Arial" panose="020B0604020202020204" pitchFamily="34" charset="0"/>
              </a:rPr>
              <a:t>Automatização gerada permite a poupança de </a:t>
            </a:r>
            <a:r>
              <a:rPr lang="pt-PT" sz="2400" b="1" spc="211" noProof="0" dirty="0">
                <a:solidFill>
                  <a:schemeClr val="accent2"/>
                </a:solidFill>
                <a:latin typeface="Arial" panose="020B0604020202020204" pitchFamily="34" charset="0"/>
              </a:rPr>
              <a:t>44 dias de trabalho/ano </a:t>
            </a:r>
            <a:r>
              <a:rPr lang="pt-PT" sz="2400" spc="211" noProof="0" dirty="0">
                <a:latin typeface="Arial" panose="020B0604020202020204" pitchFamily="34" charset="0"/>
              </a:rPr>
              <a:t>no desempenho de funções de dimensionamento de packs</a:t>
            </a:r>
          </a:p>
          <a:p>
            <a:pPr>
              <a:lnSpc>
                <a:spcPct val="100000"/>
              </a:lnSpc>
            </a:pPr>
            <a:r>
              <a:rPr lang="pt-PT" sz="2400" spc="211" noProof="0" dirty="0">
                <a:latin typeface="Arial" panose="020B0604020202020204" pitchFamily="34" charset="0"/>
              </a:rPr>
              <a:t>Trabalhos futuros: </a:t>
            </a:r>
            <a:r>
              <a:rPr lang="pt-PT" sz="2400" b="1" spc="211" noProof="0" dirty="0">
                <a:solidFill>
                  <a:schemeClr val="accent2"/>
                </a:solidFill>
                <a:latin typeface="Arial" panose="020B0604020202020204" pitchFamily="34" charset="0"/>
              </a:rPr>
              <a:t>Aumentar tamanho da amostra</a:t>
            </a:r>
            <a:r>
              <a:rPr lang="pt-PT" sz="2400" spc="211" noProof="0" dirty="0">
                <a:latin typeface="Arial" panose="020B0604020202020204" pitchFamily="34" charset="0"/>
              </a:rPr>
              <a:t> e </a:t>
            </a:r>
            <a:r>
              <a:rPr lang="pt-PT" sz="2400" b="1" spc="211" noProof="0" dirty="0">
                <a:solidFill>
                  <a:schemeClr val="accent2"/>
                </a:solidFill>
                <a:latin typeface="Arial" panose="020B0604020202020204" pitchFamily="34" charset="0"/>
              </a:rPr>
              <a:t>monitorizar modelos</a:t>
            </a:r>
            <a:r>
              <a:rPr lang="pt-PT" sz="2400" spc="211" noProof="0" dirty="0">
                <a:latin typeface="Arial" panose="020B0604020202020204" pitchFamily="34" charset="0"/>
              </a:rPr>
              <a:t> de forma a perceber quando proceder à alteração para um modelo mais escalável</a:t>
            </a:r>
          </a:p>
          <a:p>
            <a:pPr>
              <a:lnSpc>
                <a:spcPct val="100000"/>
              </a:lnSpc>
            </a:pPr>
            <a:r>
              <a:rPr lang="pt-PT" sz="2400" spc="211" noProof="0" dirty="0">
                <a:latin typeface="Arial" panose="020B0604020202020204" pitchFamily="34" charset="0"/>
              </a:rPr>
              <a:t>As diferentes áreas do projeto revelaram-se uma </a:t>
            </a:r>
            <a:r>
              <a:rPr lang="pt-PT" sz="2400" b="1" spc="211" noProof="0" dirty="0">
                <a:solidFill>
                  <a:schemeClr val="accent2"/>
                </a:solidFill>
                <a:latin typeface="Arial" panose="020B0604020202020204" pitchFamily="34" charset="0"/>
              </a:rPr>
              <a:t>mais-valia para a formação académica do autor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5FBEB0-8E50-47B0-A9AB-2549FA48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5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BAE49-3303-4713-AADF-9579FEFB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8E355-0343-4B22-9E5F-AEC0777EAB9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C44000-0DCF-4A3E-8586-45BF4B1B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Conclusões e trabalhos futuros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170FB-72C2-40BE-924F-B6DC7B2965F0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5FBEB0-8E50-47B0-A9AB-2549FA48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1CB547-3ABC-445A-BD28-E8166C19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3" y="1637637"/>
            <a:ext cx="8420102" cy="4728854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FAEA4AB-369F-4A83-808E-863584D1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87513"/>
            <a:ext cx="10816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spc="211" dirty="0">
                <a:solidFill>
                  <a:schemeClr val="accent2"/>
                </a:solidFill>
              </a:rPr>
              <a:t>Manutenção:</a:t>
            </a:r>
            <a:endParaRPr lang="pt-PT" sz="2400" b="1" spc="211" noProof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8A008-B432-40B6-9B30-91DB1EE2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17E22-6790-4C87-ACDF-A4F79BED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53D3BC-3756-4E7F-8491-F8904970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28615A8-23D9-4614-8307-1E2038EBE405}"/>
              </a:ext>
            </a:extLst>
          </p:cNvPr>
          <p:cNvSpPr/>
          <p:nvPr/>
        </p:nvSpPr>
        <p:spPr>
          <a:xfrm>
            <a:off x="3232" y="-179244"/>
            <a:ext cx="12192000" cy="31214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411A88-204C-47C5-AB96-2027D7EC2CE5}"/>
              </a:ext>
            </a:extLst>
          </p:cNvPr>
          <p:cNvSpPr/>
          <p:nvPr/>
        </p:nvSpPr>
        <p:spPr>
          <a:xfrm>
            <a:off x="3232" y="2942233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03E3A-1D1C-4BB7-84F6-474296260E2C}"/>
              </a:ext>
            </a:extLst>
          </p:cNvPr>
          <p:cNvSpPr/>
          <p:nvPr/>
        </p:nvSpPr>
        <p:spPr>
          <a:xfrm>
            <a:off x="3031006" y="1164398"/>
            <a:ext cx="6136453" cy="43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  <a:endParaRPr lang="en-US" sz="3200" b="1" cap="smal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Imagem 5">
            <a:extLst>
              <a:ext uri="{FF2B5EF4-FFF2-40B4-BE49-F238E27FC236}">
                <a16:creationId xmlns:a16="http://schemas.microsoft.com/office/drawing/2014/main" id="{413912E4-9649-401E-90C4-0F12A6F1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23" y="6153579"/>
            <a:ext cx="3849992" cy="412165"/>
          </a:xfrm>
          <a:prstGeom prst="rect">
            <a:avLst/>
          </a:prstGeom>
        </p:spPr>
      </p:pic>
      <p:sp>
        <p:nvSpPr>
          <p:cNvPr id="33" name="Rectangle 3">
            <a:extLst>
              <a:ext uri="{FF2B5EF4-FFF2-40B4-BE49-F238E27FC236}">
                <a16:creationId xmlns:a16="http://schemas.microsoft.com/office/drawing/2014/main" id="{802951AE-3D5B-4B9E-82E6-ACDFF00C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572" y="3129240"/>
            <a:ext cx="488732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n-US" sz="2400" b="1" cap="small" dirty="0">
                <a:solidFill>
                  <a:schemeClr val="accent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Projeto de Dissertação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n-US" sz="1600" cap="small" dirty="0">
                <a:solidFill>
                  <a:schemeClr val="accent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Mestrado Integrado em Engenharia e Gestão Industrial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9C5D3-76AE-48CF-B4B2-04D5D4647CB7}"/>
              </a:ext>
            </a:extLst>
          </p:cNvPr>
          <p:cNvSpPr txBox="1"/>
          <p:nvPr/>
        </p:nvSpPr>
        <p:spPr>
          <a:xfrm>
            <a:off x="447081" y="4373110"/>
            <a:ext cx="675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Autor: </a:t>
            </a:r>
            <a:r>
              <a:rPr lang="en-US" sz="2000" dirty="0">
                <a:latin typeface="Arial" panose="020B0604020202020204" pitchFamily="34" charset="0"/>
              </a:rPr>
              <a:t>Jorge da Costa Ferreira  - </a:t>
            </a:r>
            <a:r>
              <a:rPr lang="en-US" sz="2000" dirty="0">
                <a:latin typeface="Arial" panose="020B0604020202020204" pitchFamily="34" charset="0"/>
                <a:hlinkClick r:id="rId3"/>
              </a:rPr>
              <a:t>mieig1204020@fe.up.pt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3D5D5-AD2B-468F-B58B-3D68488C6BA7}"/>
              </a:ext>
            </a:extLst>
          </p:cNvPr>
          <p:cNvSpPr txBox="1"/>
          <p:nvPr/>
        </p:nvSpPr>
        <p:spPr>
          <a:xfrm>
            <a:off x="428351" y="4648350"/>
            <a:ext cx="6220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Orientador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na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FEUP: </a:t>
            </a:r>
            <a:r>
              <a:rPr lang="it-IT" sz="2000" dirty="0">
                <a:latin typeface="Arial" panose="020B0604020202020204" pitchFamily="34" charset="0"/>
              </a:rPr>
              <a:t>Prof. Teresa Bianchi de Aguiar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61EEA33D-2A01-4CEF-9499-49144978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88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196283" y="2588507"/>
            <a:ext cx="3748487" cy="35864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561510" indent="-320863" defTabSz="409992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684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6500 </a:t>
            </a:r>
            <a:r>
              <a:rPr lang="pt-PT" sz="1684" spc="211" dirty="0">
                <a:latin typeface="Arial" panose="020B0604020202020204" pitchFamily="34" charset="0"/>
              </a:rPr>
              <a:t>envios a realizar </a:t>
            </a: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durante 2017</a:t>
            </a: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Transportes para </a:t>
            </a: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</a:t>
            </a: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</a:p>
          <a:p>
            <a:pPr marL="481294" indent="-240647" defTabSz="409992">
              <a:spcAft>
                <a:spcPts val="1263"/>
              </a:spcAft>
              <a:buSzPct val="99000"/>
              <a:buFont typeface="Arial" charset="0"/>
              <a:buChar char="•"/>
            </a:pP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Nova operação logística</a:t>
            </a:r>
            <a:r>
              <a:rPr lang="pt-PT" sz="1684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fora de Portugal</a:t>
            </a: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 a iniciar esta </a:t>
            </a:r>
            <a:r>
              <a:rPr lang="pt-PT" sz="1684" i="1" spc="21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endParaRPr lang="pt-PT" sz="1965" spc="21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055326" y="2588507"/>
            <a:ext cx="2021277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69219" y="2404921"/>
            <a:ext cx="2007384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LOGÍSTICA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7278" y="2588508"/>
            <a:ext cx="202595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35359" y="2588507"/>
            <a:ext cx="3747600" cy="35864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 clientes maioritariamente da indústria têxtil</a:t>
            </a:r>
          </a:p>
          <a:p>
            <a:pPr marL="481294" indent="-240647" defTabSz="409992">
              <a:spcAft>
                <a:spcPts val="1263"/>
              </a:spcAft>
              <a:buSzPct val="99000"/>
              <a:buFont typeface="Arial" charset="0"/>
              <a:buChar char="•"/>
            </a:pP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Clientes de </a:t>
            </a: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PT" sz="1684" spc="211" dirty="0">
                <a:latin typeface="Arial" panose="020B0604020202020204" pitchFamily="34" charset="0"/>
                <a:cs typeface="Arial" panose="020B0604020202020204" pitchFamily="34" charset="0"/>
              </a:rPr>
              <a:t> países diferentes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247039" y="2588508"/>
            <a:ext cx="202595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244935" y="2408817"/>
            <a:ext cx="1963906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066745" y="2588507"/>
            <a:ext cx="3748487" cy="35864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294" indent="-240647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 em tempo real</a:t>
            </a:r>
            <a:r>
              <a:rPr lang="pt-PT" sz="1684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84" spc="211" dirty="0">
                <a:latin typeface="Arial" panose="020B0604020202020204" pitchFamily="34" charset="0"/>
              </a:rPr>
              <a:t>entre a HUUB e os seus clientes e parceiros através do </a:t>
            </a:r>
            <a:r>
              <a:rPr lang="pt-PT" sz="1965" b="1" spc="211" dirty="0" err="1">
                <a:solidFill>
                  <a:schemeClr val="accent2"/>
                </a:solidFill>
                <a:latin typeface="Arial" panose="020B0604020202020204" pitchFamily="34" charset="0"/>
              </a:rPr>
              <a:t>Spoke</a:t>
            </a:r>
            <a:endParaRPr lang="pt-PT" sz="1965" b="1" spc="21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81294" indent="-240647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en-GB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based SaaS</a:t>
            </a:r>
            <a:endParaRPr lang="pt-PT" sz="1965" b="1" spc="21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81294" indent="-240647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Data </a:t>
            </a:r>
            <a:r>
              <a:rPr lang="pt-PT" sz="1965" b="1" spc="21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pt-PT" sz="1965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Machine Learning </a:t>
            </a:r>
            <a:r>
              <a:rPr lang="pt-PT" sz="1684" spc="211" dirty="0">
                <a:latin typeface="Arial" panose="020B0604020202020204" pitchFamily="34" charset="0"/>
              </a:rPr>
              <a:t>para aumentar a eficiência </a:t>
            </a:r>
            <a:endParaRPr lang="pt-PT" sz="1965" spc="211" dirty="0">
              <a:solidFill>
                <a:srgbClr val="CC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8925787" y="2588508"/>
            <a:ext cx="2021277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8936981" y="2404921"/>
            <a:ext cx="2010084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7BF43-78CB-42E1-A3C8-0953B381F096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93B57EF-1845-4B2F-B60A-FB89F52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HUUB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AFC9B-DBCB-4232-BEC9-710CC47C2EED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0E3E2-586D-4A28-A7A1-0E1E4CD344E6}"/>
              </a:ext>
            </a:extLst>
          </p:cNvPr>
          <p:cNvSpPr txBox="1"/>
          <p:nvPr/>
        </p:nvSpPr>
        <p:spPr>
          <a:xfrm>
            <a:off x="335359" y="1802210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accent2"/>
                </a:solidFill>
                <a:latin typeface="Arial" panose="020B0604020202020204" pitchFamily="34" charset="0"/>
              </a:rPr>
              <a:t>Focos principais da empresa: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1414-0A50-4519-AD38-6A6234FD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F315FA0-C831-4110-9730-6458230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8746" y="6366491"/>
            <a:ext cx="7574507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27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/>
      <p:bldP spid="20" grpId="0" animBg="1"/>
      <p:bldP spid="35" grpId="0"/>
      <p:bldP spid="49" grpId="0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AA885-7648-48F5-B30A-B787CD85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F708D-93D2-4ACF-8C98-CD3C92DACD68}"/>
              </a:ext>
            </a:extLst>
          </p:cNvPr>
          <p:cNvSpPr/>
          <p:nvPr/>
        </p:nvSpPr>
        <p:spPr>
          <a:xfrm>
            <a:off x="0" y="0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A16AC5-9D5C-4AF6-9119-30E35128FE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Estimação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de volume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itens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B22C0-B40E-434D-8EBA-8B86692FA7BE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BC5131-3681-44C9-8C5B-036618FA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noProof="0" dirty="0">
                <a:solidFill>
                  <a:schemeClr val="accent2"/>
                </a:solidFill>
              </a:rPr>
              <a:t>Regressão linear múltipla:</a:t>
            </a:r>
          </a:p>
          <a:p>
            <a:pPr marL="0" indent="0">
              <a:buNone/>
            </a:pPr>
            <a:endParaRPr lang="pt-PT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DDACC1-EF70-4C52-998F-177F838CE49F}"/>
                  </a:ext>
                </a:extLst>
              </p:cNvPr>
              <p:cNvSpPr/>
              <p:nvPr/>
            </p:nvSpPr>
            <p:spPr>
              <a:xfrm>
                <a:off x="1936148" y="2644817"/>
                <a:ext cx="1035794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pt-PT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DDACC1-EF70-4C52-998F-177F838CE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8" y="2644817"/>
                <a:ext cx="10357945" cy="400110"/>
              </a:xfrm>
              <a:prstGeom prst="rect">
                <a:avLst/>
              </a:prstGeom>
              <a:blipFill>
                <a:blip r:embed="rId2"/>
                <a:stretch>
                  <a:fillRect t="-126154" b="-1953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EC35DF-BAA9-4DEC-ABA9-69876B6C0790}"/>
                  </a:ext>
                </a:extLst>
              </p:cNvPr>
              <p:cNvSpPr/>
              <p:nvPr/>
            </p:nvSpPr>
            <p:spPr>
              <a:xfrm>
                <a:off x="1796646" y="3410534"/>
                <a:ext cx="10693505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20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PT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</m:func>
                          <m:r>
                            <a:rPr lang="pt-P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pt-PT" sz="2000" i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P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PT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PT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(2) </m:t>
                              </m:r>
                            </m:e>
                          </m:nary>
                          <m:r>
                            <a:rPr lang="pt-PT" sz="200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pt-PT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EC35DF-BAA9-4DEC-ABA9-69876B6C0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46" y="3410534"/>
                <a:ext cx="10693505" cy="697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multiple linear regression intro">
            <a:extLst>
              <a:ext uri="{FF2B5EF4-FFF2-40B4-BE49-F238E27FC236}">
                <a16:creationId xmlns:a16="http://schemas.microsoft.com/office/drawing/2014/main" id="{6E75BF40-FA35-4214-8106-813324C49071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73" y="3888740"/>
            <a:ext cx="2796540" cy="2467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2C5114-6493-4D78-A8B3-003D543B1B00}"/>
              </a:ext>
            </a:extLst>
          </p:cNvPr>
          <p:cNvSpPr txBox="1"/>
          <p:nvPr/>
        </p:nvSpPr>
        <p:spPr>
          <a:xfrm>
            <a:off x="1063639" y="2355473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Função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linear:</a:t>
            </a:r>
            <a:endParaRPr lang="pt-PT" sz="2000" i="1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09D83-77E2-4C62-B831-324D4B35A155}"/>
              </a:ext>
            </a:extLst>
          </p:cNvPr>
          <p:cNvSpPr txBox="1"/>
          <p:nvPr/>
        </p:nvSpPr>
        <p:spPr>
          <a:xfrm>
            <a:off x="1063639" y="3093720"/>
            <a:ext cx="394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Critério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minimização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erros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  <a:endParaRPr lang="pt-PT" sz="2000" i="1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6BAB89-5253-46A9-BFDB-176F7B31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B2C280-6067-4B9F-BAAB-8B596ADBD6EC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E7CF-1E0F-4532-9F18-7328F81A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noProof="0" dirty="0">
                <a:solidFill>
                  <a:schemeClr val="accent2"/>
                </a:solidFill>
              </a:rPr>
              <a:t>Área de negócio: </a:t>
            </a:r>
            <a:r>
              <a:rPr lang="pt-PT" noProof="0" dirty="0"/>
              <a:t>gestão de cadeia de abastecimento e serviço logístico de </a:t>
            </a:r>
            <a:r>
              <a:rPr lang="pt-PT" noProof="0" dirty="0">
                <a:solidFill>
                  <a:schemeClr val="accent2"/>
                </a:solidFill>
              </a:rPr>
              <a:t>ponta-a-ponta</a:t>
            </a:r>
            <a:r>
              <a:rPr lang="pt-PT" noProof="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BE4D3-875E-469A-8C65-7E5CD90EFEF6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EE153B-AA44-406E-B5B3-CCBD0C7739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HUUB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BA547-69CC-47A2-B941-4D42CB4CFAA4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671B2-7B2F-4021-AD9C-ECBF7A150B3C}"/>
              </a:ext>
            </a:extLst>
          </p:cNvPr>
          <p:cNvSpPr txBox="1"/>
          <p:nvPr/>
        </p:nvSpPr>
        <p:spPr>
          <a:xfrm>
            <a:off x="10573177" y="536590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latin typeface="Arial" panose="020B0604020202020204" pitchFamily="34" charset="0"/>
            </a:endParaRPr>
          </a:p>
          <a:p>
            <a:endParaRPr lang="pt-PT" dirty="0">
              <a:latin typeface="Arial" panose="020B0604020202020204" pitchFamily="34" charset="0"/>
            </a:endParaRPr>
          </a:p>
          <a:p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CCADE-E1FB-4AAE-B055-CF5DE9985260}"/>
              </a:ext>
            </a:extLst>
          </p:cNvPr>
          <p:cNvSpPr txBox="1"/>
          <p:nvPr/>
        </p:nvSpPr>
        <p:spPr>
          <a:xfrm>
            <a:off x="447005" y="3743323"/>
            <a:ext cx="25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/>
                </a:solidFill>
                <a:latin typeface="Arial" panose="020B0604020202020204" pitchFamily="34" charset="0"/>
              </a:rPr>
              <a:t>GESTÃO DE FORNCEDORES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</a:rPr>
              <a:t>Follow-up da produção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001603-7641-4371-A486-BB9E9FB402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8319" y="2769531"/>
            <a:ext cx="763200" cy="7632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BD38621-97A8-4705-B3D9-DA32F27559B0}"/>
              </a:ext>
            </a:extLst>
          </p:cNvPr>
          <p:cNvGrpSpPr/>
          <p:nvPr/>
        </p:nvGrpSpPr>
        <p:grpSpPr>
          <a:xfrm>
            <a:off x="7032491" y="2825983"/>
            <a:ext cx="1452730" cy="650296"/>
            <a:chOff x="7396726" y="2796768"/>
            <a:chExt cx="1452730" cy="650296"/>
          </a:xfrm>
        </p:grpSpPr>
        <p:pic>
          <p:nvPicPr>
            <p:cNvPr id="23" name="Picture 2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5D38078-6D49-499E-84B8-B7BE3709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6726" y="2796768"/>
              <a:ext cx="650296" cy="650296"/>
            </a:xfrm>
            <a:prstGeom prst="rect">
              <a:avLst/>
            </a:prstGeom>
          </p:spPr>
        </p:pic>
        <p:pic>
          <p:nvPicPr>
            <p:cNvPr id="25" name="Picture 2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7D0D945-532B-4AC4-9B8D-6E051FFA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9160" y="2796768"/>
              <a:ext cx="650296" cy="65029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163D8F3-CC8C-4D7A-BCA3-DAE622CCDD2E}"/>
              </a:ext>
            </a:extLst>
          </p:cNvPr>
          <p:cNvSpPr txBox="1"/>
          <p:nvPr/>
        </p:nvSpPr>
        <p:spPr>
          <a:xfrm>
            <a:off x="3689195" y="3745906"/>
            <a:ext cx="25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/>
                </a:solidFill>
                <a:latin typeface="Arial" panose="020B0604020202020204" pitchFamily="34" charset="0"/>
              </a:rPr>
              <a:t>GESTÃO DE ARMAZÉM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</a:rPr>
              <a:t>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</a:rPr>
              <a:t>Etiquetagem e embalamento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01F392-E8D2-43B3-B640-AACF85BBD98C}"/>
              </a:ext>
            </a:extLst>
          </p:cNvPr>
          <p:cNvSpPr txBox="1"/>
          <p:nvPr/>
        </p:nvSpPr>
        <p:spPr>
          <a:xfrm>
            <a:off x="6887350" y="3745906"/>
            <a:ext cx="273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/>
                </a:solidFill>
                <a:latin typeface="Arial" panose="020B0604020202020204" pitchFamily="34" charset="0"/>
              </a:rPr>
              <a:t>GESTÃO DE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</a:rPr>
              <a:t>Follow-up de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</a:rPr>
              <a:t>Logística inversa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4AE0F2-E80B-4336-9F2F-C9C607E1E33C}"/>
              </a:ext>
            </a:extLst>
          </p:cNvPr>
          <p:cNvCxnSpPr>
            <a:cxnSpLocks/>
          </p:cNvCxnSpPr>
          <p:nvPr/>
        </p:nvCxnSpPr>
        <p:spPr>
          <a:xfrm>
            <a:off x="1707005" y="3261223"/>
            <a:ext cx="1714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B03BC0-0BED-447D-A703-94C748817523}"/>
              </a:ext>
            </a:extLst>
          </p:cNvPr>
          <p:cNvSpPr txBox="1"/>
          <p:nvPr/>
        </p:nvSpPr>
        <p:spPr>
          <a:xfrm>
            <a:off x="1633551" y="2901093"/>
            <a:ext cx="230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Arial" panose="020B0604020202020204" pitchFamily="34" charset="0"/>
              </a:rPr>
              <a:t>Transporte inbound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CEC08-9F2B-4AA8-8C4E-9B6901A41B5E}"/>
              </a:ext>
            </a:extLst>
          </p:cNvPr>
          <p:cNvSpPr txBox="1"/>
          <p:nvPr/>
        </p:nvSpPr>
        <p:spPr>
          <a:xfrm>
            <a:off x="4774286" y="2901093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" panose="020B0604020202020204" pitchFamily="34" charset="0"/>
              </a:rPr>
              <a:t>Transporte outbound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6AAEE33-0184-485A-9489-9619D7892C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4523" y="2670955"/>
            <a:ext cx="791020" cy="7910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34DEE8-8D82-4E13-832D-6D831D91A186}"/>
              </a:ext>
            </a:extLst>
          </p:cNvPr>
          <p:cNvSpPr txBox="1"/>
          <p:nvPr/>
        </p:nvSpPr>
        <p:spPr>
          <a:xfrm>
            <a:off x="9772923" y="3672372"/>
            <a:ext cx="221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/>
                </a:solidFill>
                <a:latin typeface="Arial" panose="020B0604020202020204" pitchFamily="34" charset="0"/>
              </a:rPr>
              <a:t>APOIO À GESTÃO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</a:rPr>
              <a:t>Produção de relatórios de negócio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6C5AF-5A2F-4EE9-93F1-A42E444E230E}"/>
              </a:ext>
            </a:extLst>
          </p:cNvPr>
          <p:cNvCxnSpPr>
            <a:cxnSpLocks/>
          </p:cNvCxnSpPr>
          <p:nvPr/>
        </p:nvCxnSpPr>
        <p:spPr>
          <a:xfrm>
            <a:off x="4913223" y="3245671"/>
            <a:ext cx="1882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DEAA03-B820-41F3-9E7C-7E34C1047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06" y="2800091"/>
            <a:ext cx="721052" cy="7210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88369-7F17-4B8C-8ABC-53145327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7A0816C3-2A68-418B-ADC2-7F85001F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8127" y="6356350"/>
            <a:ext cx="6515746" cy="365125"/>
          </a:xfrm>
        </p:spPr>
        <p:txBody>
          <a:bodyPr/>
          <a:lstStyle/>
          <a:p>
            <a:r>
              <a:rPr lang="pt-PT" sz="1800" dirty="0"/>
              <a:t>Otimização da alocação de unidades logísticas a encomendas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42248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33" grpId="0"/>
      <p:bldP spid="37" grpId="0"/>
      <p:bldP spid="38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196283" y="2588507"/>
            <a:ext cx="3748487" cy="35864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en-US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en-US" sz="1684" spc="211" dirty="0" err="1">
                <a:latin typeface="Arial" panose="020B0604020202020204" pitchFamily="34" charset="0"/>
              </a:rPr>
              <a:t>Previsão</a:t>
            </a:r>
            <a:r>
              <a:rPr lang="en-US" sz="1684" spc="211" dirty="0">
                <a:latin typeface="Arial" panose="020B0604020202020204" pitchFamily="34" charset="0"/>
              </a:rPr>
              <a:t> para </a:t>
            </a:r>
            <a:r>
              <a:rPr lang="en-US" sz="1684" spc="211" dirty="0" err="1">
                <a:latin typeface="Arial" panose="020B0604020202020204" pitchFamily="34" charset="0"/>
              </a:rPr>
              <a:t>os</a:t>
            </a:r>
            <a:r>
              <a:rPr lang="en-US" sz="1684" spc="211" dirty="0">
                <a:latin typeface="Arial" panose="020B0604020202020204" pitchFamily="34" charset="0"/>
              </a:rPr>
              <a:t> dados </a:t>
            </a:r>
            <a:r>
              <a:rPr lang="en-US" sz="1684" spc="211" dirty="0" err="1">
                <a:latin typeface="Arial" panose="020B0604020202020204" pitchFamily="34" charset="0"/>
              </a:rPr>
              <a:t>amostrais</a:t>
            </a:r>
            <a:r>
              <a:rPr lang="en-US" sz="1684" spc="211" dirty="0">
                <a:latin typeface="Arial" panose="020B0604020202020204" pitchFamily="34" charset="0"/>
              </a:rPr>
              <a:t> e </a:t>
            </a:r>
            <a:r>
              <a:rPr lang="en-US" sz="1684" spc="211" dirty="0" err="1">
                <a:latin typeface="Arial" panose="020B0604020202020204" pitchFamily="34" charset="0"/>
              </a:rPr>
              <a:t>comparação</a:t>
            </a:r>
            <a:r>
              <a:rPr lang="en-US" sz="1684" spc="211" dirty="0">
                <a:latin typeface="Arial" panose="020B0604020202020204" pitchFamily="34" charset="0"/>
              </a:rPr>
              <a:t> com o volume real</a:t>
            </a:r>
            <a:endParaRPr lang="pt-PT" sz="1684" spc="211" dirty="0">
              <a:latin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en-US" sz="1684" spc="211" dirty="0" err="1">
                <a:latin typeface="Arial" panose="020B0604020202020204" pitchFamily="34" charset="0"/>
              </a:rPr>
              <a:t>Recurso</a:t>
            </a:r>
            <a:r>
              <a:rPr lang="en-US" sz="1684" spc="211" dirty="0">
                <a:latin typeface="Arial" panose="020B0604020202020204" pitchFamily="34" charset="0"/>
              </a:rPr>
              <a:t> a </a:t>
            </a:r>
            <a:r>
              <a:rPr lang="en-US" sz="1684" spc="211" dirty="0" err="1">
                <a:latin typeface="Arial" panose="020B0604020202020204" pitchFamily="34" charset="0"/>
              </a:rPr>
              <a:t>técnicas</a:t>
            </a:r>
            <a:r>
              <a:rPr lang="en-US" sz="1684" spc="211" dirty="0">
                <a:latin typeface="Arial" panose="020B0604020202020204" pitchFamily="34" charset="0"/>
              </a:rPr>
              <a:t> de </a:t>
            </a:r>
            <a:r>
              <a:rPr lang="en-US" sz="1684" spc="211" dirty="0" err="1">
                <a:latin typeface="Arial" panose="020B0604020202020204" pitchFamily="34" charset="0"/>
              </a:rPr>
              <a:t>validação</a:t>
            </a:r>
            <a:r>
              <a:rPr lang="en-US" sz="1684" spc="211" dirty="0">
                <a:latin typeface="Arial" panose="020B0604020202020204" pitchFamily="34" charset="0"/>
              </a:rPr>
              <a:t> de </a:t>
            </a:r>
            <a:r>
              <a:rPr lang="en-US" sz="1684" i="1" spc="211" dirty="0">
                <a:latin typeface="Arial" panose="020B0604020202020204" pitchFamily="34" charset="0"/>
              </a:rPr>
              <a:t>cross-validation </a:t>
            </a:r>
            <a:r>
              <a:rPr lang="en-US" sz="1684" spc="211" dirty="0">
                <a:latin typeface="Arial" panose="020B0604020202020204" pitchFamily="34" charset="0"/>
              </a:rPr>
              <a:t>(leave-one-out)</a:t>
            </a:r>
            <a:endParaRPr lang="pt-PT" sz="1684" spc="211" dirty="0">
              <a:latin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endParaRPr lang="pt-PT" sz="1684" i="1" spc="21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055326" y="2588507"/>
            <a:ext cx="2021277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69219" y="2239949"/>
            <a:ext cx="2007384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5" b="1" spc="21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65" b="1" spc="21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PT" sz="1965" b="1" spc="21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7278" y="2588508"/>
            <a:ext cx="202595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9593" y="2588507"/>
            <a:ext cx="3747600" cy="35864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400" spc="211" dirty="0">
                <a:latin typeface="Arial" panose="020B0604020202020204" pitchFamily="34" charset="0"/>
              </a:rPr>
              <a:t>Erro médio de -318 cm3, o que provoca um </a:t>
            </a:r>
            <a:r>
              <a:rPr lang="pt-PT" sz="1600" b="1" spc="211" dirty="0" err="1">
                <a:solidFill>
                  <a:schemeClr val="accent2"/>
                </a:solidFill>
                <a:latin typeface="Arial" panose="020B0604020202020204" pitchFamily="34" charset="0"/>
              </a:rPr>
              <a:t>bias</a:t>
            </a:r>
            <a:r>
              <a:rPr lang="pt-PT" sz="16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 considerável</a:t>
            </a:r>
            <a:r>
              <a:rPr lang="pt-PT" sz="1400" spc="211" dirty="0">
                <a:latin typeface="Arial" panose="020B0604020202020204" pitchFamily="34" charset="0"/>
              </a:rPr>
              <a:t> na previsão</a:t>
            </a: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400" spc="211" dirty="0">
                <a:latin typeface="Arial" panose="020B0604020202020204" pitchFamily="34" charset="0"/>
              </a:rPr>
              <a:t>Erro absoluto médio e desvio quadrático médio de 1300 cm3 e 2200 cm3, respetivamente</a:t>
            </a: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400" spc="211" dirty="0">
                <a:latin typeface="Arial" panose="020B0604020202020204" pitchFamily="34" charset="0"/>
              </a:rPr>
              <a:t>Erro médio relativo de </a:t>
            </a:r>
            <a:r>
              <a:rPr lang="en-US" sz="16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112%</a:t>
            </a:r>
            <a:endParaRPr lang="pt-PT" sz="1600" b="1" spc="21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600" b="1" spc="21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41% </a:t>
            </a:r>
            <a:r>
              <a:rPr lang="pt-PT" sz="1400" spc="211" dirty="0">
                <a:latin typeface="Arial" panose="020B0604020202020204" pitchFamily="34" charset="0"/>
                <a:cs typeface="Arial" panose="020B0604020202020204" pitchFamily="34" charset="0"/>
              </a:rPr>
              <a:t> de acerto na ordem de grandeza dos </a:t>
            </a:r>
            <a:r>
              <a:rPr lang="pt-PT" sz="1400" i="1" spc="211" dirty="0">
                <a:latin typeface="Arial" panose="020B0604020202020204" pitchFamily="34" charset="0"/>
                <a:cs typeface="Arial" panose="020B0604020202020204" pitchFamily="34" charset="0"/>
              </a:rPr>
              <a:t>packs</a:t>
            </a:r>
          </a:p>
          <a:p>
            <a:pPr marL="561510" indent="-320863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endParaRPr lang="en-US" sz="1684" spc="211" dirty="0">
              <a:latin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247039" y="2588508"/>
            <a:ext cx="202595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244935" y="2239949"/>
            <a:ext cx="1963906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inicial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066745" y="2588507"/>
            <a:ext cx="3748487" cy="35864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5263" tIns="35649" rIns="35649" bIns="35649" numCol="1" rtlCol="0" anchor="t" anchorCtr="0" compatLnSpc="1">
            <a:prstTxWarp prst="textNoShape">
              <a:avLst/>
            </a:prstTxWarp>
          </a:bodyPr>
          <a:lstStyle/>
          <a:p>
            <a:pPr marL="240647" defTabSz="409992" fontAlgn="base" hangingPunct="0">
              <a:spcBef>
                <a:spcPct val="0"/>
              </a:spcBef>
              <a:spcAft>
                <a:spcPct val="0"/>
              </a:spcAft>
            </a:pPr>
            <a:endParaRPr lang="pt-PT" sz="1965" b="1" spc="421" dirty="0">
              <a:solidFill>
                <a:srgbClr val="937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294" indent="-240647" algn="just" defTabSz="409992">
              <a:spcAft>
                <a:spcPts val="1263"/>
              </a:spcAft>
              <a:buClr>
                <a:schemeClr val="tx1"/>
              </a:buClr>
              <a:buSzPct val="99000"/>
              <a:buFont typeface="Arial" charset="0"/>
              <a:buChar char="•"/>
            </a:pPr>
            <a:r>
              <a:rPr lang="pt-PT" sz="1900" b="1" spc="211" dirty="0" err="1">
                <a:solidFill>
                  <a:schemeClr val="accent2"/>
                </a:solidFill>
                <a:latin typeface="Arial" panose="020B0604020202020204" pitchFamily="34" charset="0"/>
              </a:rPr>
              <a:t>Random</a:t>
            </a:r>
            <a:r>
              <a:rPr lang="pt-PT" sz="19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pt-PT" sz="1900" b="1" spc="211" dirty="0" err="1">
                <a:solidFill>
                  <a:schemeClr val="accent2"/>
                </a:solidFill>
                <a:latin typeface="Arial" panose="020B0604020202020204" pitchFamily="34" charset="0"/>
              </a:rPr>
              <a:t>Forest</a:t>
            </a:r>
            <a:r>
              <a:rPr lang="pt-PT" sz="1900" b="1" spc="211" dirty="0">
                <a:solidFill>
                  <a:schemeClr val="accent2"/>
                </a:solidFill>
                <a:latin typeface="Arial" panose="020B0604020202020204" pitchFamily="34" charset="0"/>
              </a:rPr>
              <a:t> e K-NN2 </a:t>
            </a:r>
            <a:r>
              <a:rPr lang="pt-PT" sz="1600" spc="211" dirty="0">
                <a:latin typeface="Arial" panose="020B0604020202020204" pitchFamily="34" charset="0"/>
              </a:rPr>
              <a:t>modelos que revelam evidências estatísticas de erros de menor magnitude</a:t>
            </a:r>
          </a:p>
          <a:p>
            <a:pPr marL="240647" defTabSz="409992">
              <a:spcAft>
                <a:spcPts val="1263"/>
              </a:spcAft>
              <a:buClr>
                <a:schemeClr val="tx1"/>
              </a:buClr>
              <a:buSzPct val="99000"/>
            </a:pPr>
            <a:r>
              <a:rPr lang="en-US" sz="1600" spc="211" dirty="0">
                <a:latin typeface="Arial" panose="020B0604020202020204" pitchFamily="34" charset="0"/>
              </a:rPr>
              <a:t>	</a:t>
            </a:r>
            <a:r>
              <a:rPr lang="en-US" sz="1400" spc="211" dirty="0">
                <a:latin typeface="Arial" panose="020B0604020202020204" pitchFamily="34" charset="0"/>
              </a:rPr>
              <a:t>			  RF		K-NN2</a:t>
            </a:r>
          </a:p>
          <a:p>
            <a:pPr marL="240647" defTabSz="409992">
              <a:spcAft>
                <a:spcPts val="1263"/>
              </a:spcAft>
              <a:buClr>
                <a:schemeClr val="tx1"/>
              </a:buClr>
              <a:buSzPct val="99000"/>
            </a:pPr>
            <a:r>
              <a:rPr lang="en-US" sz="1400" spc="211" dirty="0">
                <a:latin typeface="Arial" panose="020B0604020202020204" pitchFamily="34" charset="0"/>
              </a:rPr>
              <a:t>ME:			 -20  		  -45</a:t>
            </a:r>
          </a:p>
          <a:p>
            <a:pPr marL="240647" defTabSz="409992">
              <a:spcAft>
                <a:spcPts val="1263"/>
              </a:spcAft>
              <a:buClr>
                <a:schemeClr val="tx1"/>
              </a:buClr>
              <a:buSzPct val="99000"/>
            </a:pPr>
            <a:r>
              <a:rPr lang="en-US" sz="1400" spc="211" dirty="0">
                <a:latin typeface="Arial" panose="020B0604020202020204" pitchFamily="34" charset="0"/>
              </a:rPr>
              <a:t>MAE:		       524 	        447</a:t>
            </a:r>
          </a:p>
          <a:p>
            <a:pPr marL="240647" defTabSz="409992">
              <a:spcAft>
                <a:spcPts val="1263"/>
              </a:spcAft>
              <a:buClr>
                <a:schemeClr val="tx1"/>
              </a:buClr>
              <a:buSzPct val="99000"/>
            </a:pPr>
            <a:r>
              <a:rPr lang="en-US" sz="1400" spc="211" dirty="0">
                <a:latin typeface="Arial" panose="020B0604020202020204" pitchFamily="34" charset="0"/>
              </a:rPr>
              <a:t>RMSE:		 879		  773</a:t>
            </a:r>
          </a:p>
          <a:p>
            <a:pPr marL="240647" defTabSz="409992">
              <a:spcAft>
                <a:spcPts val="1263"/>
              </a:spcAft>
              <a:buClr>
                <a:schemeClr val="tx1"/>
              </a:buClr>
              <a:buSzPct val="99000"/>
            </a:pPr>
            <a:r>
              <a:rPr lang="en-US" sz="1400" spc="211" dirty="0">
                <a:latin typeface="Arial" panose="020B0604020202020204" pitchFamily="34" charset="0"/>
              </a:rPr>
              <a:t>MARE:		48,1%         46,1%</a:t>
            </a:r>
            <a:endParaRPr lang="en-US" sz="1400" b="1" spc="211" dirty="0"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8925787" y="2588508"/>
            <a:ext cx="2021277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7BF43-78CB-42E1-A3C8-0953B381F096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93B57EF-1845-4B2F-B60A-FB89F52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Estimação de volume de itens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AFC9B-DBCB-4232-BEC9-710CC47C2EED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04A0FC-E4B2-4766-BAB2-CC2D3DC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0E3E2-586D-4A28-A7A1-0E1E4CD344E6}"/>
              </a:ext>
            </a:extLst>
          </p:cNvPr>
          <p:cNvSpPr txBox="1"/>
          <p:nvPr/>
        </p:nvSpPr>
        <p:spPr>
          <a:xfrm>
            <a:off x="335359" y="1802210"/>
            <a:ext cx="132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  <a:r>
              <a:rPr lang="pt-PT" sz="2800" dirty="0">
                <a:solidFill>
                  <a:schemeClr val="accent2"/>
                </a:solidFill>
                <a:latin typeface="Arial" panose="020B0604020202020204" pitchFamily="34" charset="0"/>
              </a:rPr>
              <a:t>estes: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91B2E-4043-4C51-8465-13819BA33A9C}"/>
              </a:ext>
            </a:extLst>
          </p:cNvPr>
          <p:cNvSpPr txBox="1"/>
          <p:nvPr/>
        </p:nvSpPr>
        <p:spPr>
          <a:xfrm>
            <a:off x="8925787" y="2235335"/>
            <a:ext cx="2007384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65" b="1" spc="21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obtida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4A715-2443-44A9-9DF2-32C693EC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742017-B1D0-9D4B-A064-5E23A4F94E73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5A39C-DFDF-49B4-8AD7-A4A89B909873}"/>
              </a:ext>
            </a:extLst>
          </p:cNvPr>
          <p:cNvSpPr txBox="1"/>
          <p:nvPr/>
        </p:nvSpPr>
        <p:spPr>
          <a:xfrm>
            <a:off x="3331760" y="1542585"/>
            <a:ext cx="9014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211" dirty="0">
                <a:latin typeface="Arial" panose="020B0604020202020204" pitchFamily="34" charset="0"/>
              </a:rPr>
              <a:t>ME: </a:t>
            </a:r>
            <a:r>
              <a:rPr lang="pt-PT" sz="1100" spc="211" dirty="0">
                <a:latin typeface="Arial" panose="020B0604020202020204" pitchFamily="34" charset="0"/>
              </a:rPr>
              <a:t>erro médio; MAE: erro médio absoluto; </a:t>
            </a:r>
            <a:r>
              <a:rPr lang="en-US" sz="1100" spc="211" dirty="0">
                <a:latin typeface="Arial" panose="020B0604020202020204" pitchFamily="34" charset="0"/>
              </a:rPr>
              <a:t>R</a:t>
            </a:r>
            <a:r>
              <a:rPr lang="pt-PT" sz="1100" spc="211" dirty="0">
                <a:latin typeface="Arial" panose="020B0604020202020204" pitchFamily="34" charset="0"/>
              </a:rPr>
              <a:t>MSE: desvio quadrático médio; MARE: erro relativo médio</a:t>
            </a:r>
            <a:endParaRPr lang="en-US" sz="1100" spc="211" dirty="0"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4ABB6B-6422-4D76-B812-1BCB89D7B06D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04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/>
      <p:bldP spid="20" grpId="0" animBg="1"/>
      <p:bldP spid="35" grpId="0"/>
      <p:bldP spid="49" grpId="0" animBg="1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FE348-AE49-40D8-AD7E-A8326668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1DD8-10C0-4C54-A979-F537B123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A9AE6-2CB0-426F-907A-C21C896B02A1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6C8AD8-EC1E-47E6-B45E-0ADDF03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Estimação de volume de itens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3A5F6E-0EF7-4BE6-91D2-2C4B23EC2F95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749E9C-0379-4649-8529-7DAE81D78DC2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1</a:t>
            </a:r>
            <a:endParaRPr lang="pt-PT" sz="3600" b="1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D5229-E8D5-477F-A07E-5C064B5932B4}"/>
              </a:ext>
            </a:extLst>
          </p:cNvPr>
          <p:cNvSpPr txBox="1"/>
          <p:nvPr/>
        </p:nvSpPr>
        <p:spPr>
          <a:xfrm>
            <a:off x="1041400" y="1631772"/>
            <a:ext cx="43688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Mann-Whitney Test and CI: ABS KNN; ABS SRT</a:t>
            </a:r>
            <a:endParaRPr lang="pt-PT" sz="16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100" dirty="0"/>
              <a:t>N  Median</a:t>
            </a:r>
            <a:endParaRPr lang="pt-PT" sz="1100" dirty="0"/>
          </a:p>
          <a:p>
            <a:r>
              <a:rPr lang="en-US" sz="1100" dirty="0"/>
              <a:t>ABS KNN  129   248,6</a:t>
            </a:r>
            <a:endParaRPr lang="pt-PT" sz="1100" dirty="0"/>
          </a:p>
          <a:p>
            <a:r>
              <a:rPr lang="en-US" sz="1100" dirty="0"/>
              <a:t>ABS SRT  129   287,7</a:t>
            </a:r>
            <a:endParaRPr lang="pt-PT" sz="11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100" dirty="0"/>
              <a:t>Point estimate for η1 - η2 is -74,9</a:t>
            </a:r>
            <a:endParaRPr lang="pt-PT" sz="1100" dirty="0"/>
          </a:p>
          <a:p>
            <a:r>
              <a:rPr lang="en-US" sz="1100" dirty="0"/>
              <a:t>95,0 Percent CI for η1 - η2 is (-147,6;-6,5)</a:t>
            </a:r>
            <a:endParaRPr lang="pt-PT" sz="1100" dirty="0"/>
          </a:p>
          <a:p>
            <a:r>
              <a:rPr lang="en-US" sz="1100" dirty="0"/>
              <a:t>W = 15409,0</a:t>
            </a:r>
            <a:endParaRPr lang="pt-PT" sz="1100" dirty="0"/>
          </a:p>
          <a:p>
            <a:r>
              <a:rPr lang="en-US" sz="1100" dirty="0"/>
              <a:t>Test of η1 = η2 vs η1 ≠ η2 is significant at 0,0306</a:t>
            </a:r>
            <a:endParaRPr lang="pt-PT" sz="1100" dirty="0"/>
          </a:p>
          <a:p>
            <a:r>
              <a:rPr lang="en-US" sz="1100" dirty="0"/>
              <a:t>The test is significant at 0,0306 (adjusted for ties)</a:t>
            </a:r>
            <a:endParaRPr lang="pt-PT" sz="11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600" dirty="0"/>
              <a:t>Mann-Whitney Test and CI: ABS KNN; ABS RF</a:t>
            </a:r>
            <a:endParaRPr lang="pt-PT" sz="1600" dirty="0"/>
          </a:p>
          <a:p>
            <a:r>
              <a:rPr lang="en-US" sz="1100" b="1" dirty="0"/>
              <a:t> </a:t>
            </a:r>
            <a:endParaRPr lang="pt-PT" sz="1100" dirty="0"/>
          </a:p>
          <a:p>
            <a:r>
              <a:rPr lang="en-US" sz="1100" dirty="0"/>
              <a:t>N  Median</a:t>
            </a:r>
            <a:endParaRPr lang="pt-PT" sz="1100" dirty="0"/>
          </a:p>
          <a:p>
            <a:r>
              <a:rPr lang="en-US" sz="1100" dirty="0"/>
              <a:t>ABS KNN  129   248,6</a:t>
            </a:r>
            <a:endParaRPr lang="pt-PT" sz="1100" dirty="0"/>
          </a:p>
          <a:p>
            <a:r>
              <a:rPr lang="en-US" sz="1100" dirty="0"/>
              <a:t>ABS RF   129   236,2</a:t>
            </a:r>
            <a:endParaRPr lang="pt-PT" sz="11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100" dirty="0"/>
              <a:t> </a:t>
            </a:r>
            <a:endParaRPr lang="pt-PT" sz="1100" dirty="0"/>
          </a:p>
          <a:p>
            <a:r>
              <a:rPr lang="en-US" sz="1100" dirty="0"/>
              <a:t>Point estimate for η1 - η2 is -11,7</a:t>
            </a:r>
            <a:endParaRPr lang="pt-PT" sz="1100" dirty="0"/>
          </a:p>
          <a:p>
            <a:r>
              <a:rPr lang="en-US" sz="1100" dirty="0"/>
              <a:t>95,0 Percent CI for η1 - η2 is (-68,5;44,3)</a:t>
            </a:r>
            <a:endParaRPr lang="pt-PT" sz="1100" dirty="0"/>
          </a:p>
          <a:p>
            <a:r>
              <a:rPr lang="en-US" sz="1100" dirty="0"/>
              <a:t>W = 16450,5</a:t>
            </a:r>
            <a:endParaRPr lang="pt-PT" sz="1100" dirty="0"/>
          </a:p>
          <a:p>
            <a:r>
              <a:rPr lang="en-US" sz="1100" dirty="0"/>
              <a:t>Test of η1 = η2 vs η1 ≠ η2 is significant at 0,6711</a:t>
            </a:r>
            <a:endParaRPr lang="pt-PT" sz="1100" dirty="0"/>
          </a:p>
          <a:p>
            <a:r>
              <a:rPr lang="en-US" sz="1100" dirty="0"/>
              <a:t>The test is significant at 0,6711 (adjusted for ties)</a:t>
            </a:r>
            <a:endParaRPr lang="pt-PT" sz="1100" dirty="0"/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46516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3D9D21-614D-4542-9D4D-D01951DA7BA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CE4D47-E6FA-4727-8014-C8FB865D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ABA7B-425E-4FA1-A95A-618A4E637E7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5963EC-7282-493E-A188-78FD6F786F18}"/>
                  </a:ext>
                </a:extLst>
              </p:cNvPr>
              <p:cNvSpPr/>
              <p:nvPr/>
            </p:nvSpPr>
            <p:spPr>
              <a:xfrm>
                <a:off x="3630358" y="3302413"/>
                <a:ext cx="4931282" cy="817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𝑉𝑇</m:t>
                          </m:r>
                          <m:r>
                            <a:rPr lang="pt-PT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2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sz="2400" i="0">
                                      <a:latin typeface="Cambria Math" panose="02040503050406030204" pitchFamily="18" charset="0"/>
                                    </a:rPr>
                                    <m:t>× 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𝑝𝑎𝑐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5963EC-7282-493E-A188-78FD6F786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58" y="3302413"/>
                <a:ext cx="4931282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AC6291-A48D-4CAD-A600-D42F50E01A24}"/>
                  </a:ext>
                </a:extLst>
              </p:cNvPr>
              <p:cNvSpPr/>
              <p:nvPr/>
            </p:nvSpPr>
            <p:spPr>
              <a:xfrm>
                <a:off x="1527024" y="4553442"/>
                <a:ext cx="8672631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𝑝𝑎𝑐</m:t>
                              </m:r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𝑒𝑛𝑐𝑜𝑚𝑒𝑛𝑑𝑎</m:t>
                              </m:r>
                            </m:sub>
                          </m:sSub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𝑚𝑎𝑟𝑔𝑒𝑚</m:t>
                              </m:r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𝑠𝑒𝑔𝑢𝑟𝑎𝑛</m:t>
                              </m:r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PT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AC6291-A48D-4CAD-A600-D42F50E0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24" y="4553442"/>
                <a:ext cx="8672631" cy="817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95109D-58A4-4A36-A68B-8B46BED2F27B}"/>
                  </a:ext>
                </a:extLst>
              </p:cNvPr>
              <p:cNvSpPr/>
              <p:nvPr/>
            </p:nvSpPr>
            <p:spPr>
              <a:xfrm>
                <a:off x="1542765" y="5577874"/>
                <a:ext cx="4346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𝑖𝑛𝑡𝑒𝑖𝑟𝑜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,  ∀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95109D-58A4-4A36-A68B-8B46BED2F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65" y="5577874"/>
                <a:ext cx="4346703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F97FC-BB8B-4645-BCE3-B91B7F990843}"/>
                  </a:ext>
                </a:extLst>
              </p:cNvPr>
              <p:cNvSpPr/>
              <p:nvPr/>
            </p:nvSpPr>
            <p:spPr>
              <a:xfrm>
                <a:off x="1527024" y="2490928"/>
                <a:ext cx="8096255" cy="49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ts val="1200"/>
                  </a:lnSpc>
                  <a:spcBef>
                    <a:spcPts val="600"/>
                  </a:spcBef>
                </a:pPr>
                <a:r>
                  <a:rPr lang="pt-PT" b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Variáveis de decisão: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𝑄𝑢𝑎𝑛𝑡𝑖𝑑𝑎𝑑𝑒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𝑢𝑛𝑖𝑑𝑎𝑑𝑒𝑠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í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𝑠𝑡𝑖𝑐𝑎𝑠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𝑡𝑖𝑝𝑜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𝑢𝑡𝑖𝑙𝑖𝑧𝑎𝑟</m:t>
                    </m:r>
                  </m:oMath>
                </a14:m>
                <a:endParaRPr lang="pt-PT" dirty="0">
                  <a:latin typeface="Arial" panose="020B0604020202020204" pitchFamily="34" charset="0"/>
                </a:endParaRPr>
              </a:p>
              <a:p>
                <a:pPr algn="just">
                  <a:lnSpc>
                    <a:spcPts val="1200"/>
                  </a:lnSpc>
                  <a:spcBef>
                    <a:spcPts val="600"/>
                  </a:spcBef>
                </a:pPr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F97FC-BB8B-4645-BCE3-B91B7F990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24" y="2490928"/>
                <a:ext cx="8096255" cy="492699"/>
              </a:xfrm>
              <a:prstGeom prst="rect">
                <a:avLst/>
              </a:prstGeom>
              <a:blipFill>
                <a:blip r:embed="rId6"/>
                <a:stretch>
                  <a:fillRect l="-602" t="-2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1649A3D-C71F-4CA8-AF26-6C1623EBBA35}"/>
              </a:ext>
            </a:extLst>
          </p:cNvPr>
          <p:cNvSpPr/>
          <p:nvPr/>
        </p:nvSpPr>
        <p:spPr>
          <a:xfrm>
            <a:off x="1578960" y="3631872"/>
            <a:ext cx="1772986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Bef>
                <a:spcPts val="600"/>
              </a:spcBef>
            </a:pPr>
            <a:r>
              <a:rPr lang="pt-PT" b="1" dirty="0">
                <a:latin typeface="Calibri" panose="020F0502020204030204" pitchFamily="34" charset="0"/>
                <a:ea typeface="Times New Roman" panose="02020603050405020304" pitchFamily="18" charset="0"/>
              </a:rPr>
              <a:t>Função objetivo:</a:t>
            </a:r>
            <a:endParaRPr lang="pt-PT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93F57-F218-4D39-9DD8-B8DC43318286}"/>
              </a:ext>
            </a:extLst>
          </p:cNvPr>
          <p:cNvSpPr/>
          <p:nvPr/>
        </p:nvSpPr>
        <p:spPr>
          <a:xfrm>
            <a:off x="1570336" y="4280117"/>
            <a:ext cx="1052276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Bef>
                <a:spcPts val="600"/>
              </a:spcBef>
            </a:pPr>
            <a:r>
              <a:rPr lang="pt-PT" i="1" dirty="0">
                <a:latin typeface="Calibri" panose="020F0502020204030204" pitchFamily="34" charset="0"/>
                <a:ea typeface="Times New Roman" panose="02020603050405020304" pitchFamily="18" charset="0"/>
              </a:rPr>
              <a:t>Sujeito a:</a:t>
            </a:r>
            <a:endParaRPr lang="pt-PT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336BAF-38E1-4CF2-BA11-79CEBF7D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71538" cy="4509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Modelo de otimização: </a:t>
            </a:r>
            <a:r>
              <a:rPr lang="pt-PT" dirty="0"/>
              <a:t>minimização do volume da encomenda</a:t>
            </a:r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sz="1050" noProof="0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i="1" noProof="0" dirty="0"/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F0EA71-21EE-4344-B432-22F8581B36BE}"/>
              </a:ext>
            </a:extLst>
          </p:cNvPr>
          <p:cNvSpPr txBox="1"/>
          <p:nvPr/>
        </p:nvSpPr>
        <p:spPr>
          <a:xfrm>
            <a:off x="4788131" y="2292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8484E-8200-40DB-ADC2-1701BDA5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48EA4F8D-33DE-4B3F-9E21-F1021876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760" y="6356350"/>
            <a:ext cx="5528481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F9BF5F-088B-468B-A595-13B7A975D00F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2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4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3D9D21-614D-4542-9D4D-D01951DA7BA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CE4D47-E6FA-4727-8014-C8FB865D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ABA7B-425E-4FA1-A95A-618A4E637E7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AC6291-A48D-4CAD-A600-D42F50E01A24}"/>
                  </a:ext>
                </a:extLst>
              </p:cNvPr>
              <p:cNvSpPr/>
              <p:nvPr/>
            </p:nvSpPr>
            <p:spPr>
              <a:xfrm>
                <a:off x="1527024" y="4553442"/>
                <a:ext cx="8672631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𝑝𝑎𝑐</m:t>
                              </m:r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𝑒𝑛𝑐𝑜𝑚𝑒𝑛𝑑𝑎</m:t>
                              </m:r>
                            </m:sub>
                          </m:sSub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𝑚𝑎𝑟𝑔𝑒𝑚</m:t>
                              </m:r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𝑠𝑒𝑔𝑢𝑟𝑎𝑛</m:t>
                              </m:r>
                              <m:r>
                                <a:rPr lang="pt-PT" sz="240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PT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AC6291-A48D-4CAD-A600-D42F50E0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24" y="4553442"/>
                <a:ext cx="8672631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95109D-58A4-4A36-A68B-8B46BED2F27B}"/>
                  </a:ext>
                </a:extLst>
              </p:cNvPr>
              <p:cNvSpPr/>
              <p:nvPr/>
            </p:nvSpPr>
            <p:spPr>
              <a:xfrm>
                <a:off x="1542765" y="5577874"/>
                <a:ext cx="4346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𝑖𝑛𝑡𝑒𝑖𝑟𝑜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,  ∀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95109D-58A4-4A36-A68B-8B46BED2F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65" y="5577874"/>
                <a:ext cx="4346703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F97FC-BB8B-4645-BCE3-B91B7F990843}"/>
                  </a:ext>
                </a:extLst>
              </p:cNvPr>
              <p:cNvSpPr/>
              <p:nvPr/>
            </p:nvSpPr>
            <p:spPr>
              <a:xfrm>
                <a:off x="1527024" y="2490928"/>
                <a:ext cx="8096255" cy="49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ts val="1200"/>
                  </a:lnSpc>
                  <a:spcBef>
                    <a:spcPts val="600"/>
                  </a:spcBef>
                </a:pPr>
                <a:r>
                  <a:rPr lang="pt-PT" b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Variáveis de decisão: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𝑄𝑢𝑎𝑛𝑡𝑖𝑑𝑎𝑑𝑒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𝑢𝑛𝑖𝑑𝑎𝑑𝑒𝑠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í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𝑠𝑡𝑖𝑐𝑎𝑠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𝑡𝑖𝑝𝑜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𝑢𝑡𝑖𝑙𝑖𝑧𝑎𝑟</m:t>
                    </m:r>
                  </m:oMath>
                </a14:m>
                <a:endParaRPr lang="pt-PT" dirty="0">
                  <a:latin typeface="Arial" panose="020B0604020202020204" pitchFamily="34" charset="0"/>
                </a:endParaRPr>
              </a:p>
              <a:p>
                <a:pPr algn="just">
                  <a:lnSpc>
                    <a:spcPts val="1200"/>
                  </a:lnSpc>
                  <a:spcBef>
                    <a:spcPts val="600"/>
                  </a:spcBef>
                </a:pPr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F97FC-BB8B-4645-BCE3-B91B7F990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24" y="2490928"/>
                <a:ext cx="8096255" cy="492699"/>
              </a:xfrm>
              <a:prstGeom prst="rect">
                <a:avLst/>
              </a:prstGeom>
              <a:blipFill>
                <a:blip r:embed="rId5"/>
                <a:stretch>
                  <a:fillRect l="-602" t="-2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1649A3D-C71F-4CA8-AF26-6C1623EBBA35}"/>
              </a:ext>
            </a:extLst>
          </p:cNvPr>
          <p:cNvSpPr/>
          <p:nvPr/>
        </p:nvSpPr>
        <p:spPr>
          <a:xfrm>
            <a:off x="1578960" y="3631872"/>
            <a:ext cx="1772986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Bef>
                <a:spcPts val="600"/>
              </a:spcBef>
            </a:pPr>
            <a:r>
              <a:rPr lang="pt-PT" b="1" dirty="0">
                <a:latin typeface="Calibri" panose="020F0502020204030204" pitchFamily="34" charset="0"/>
                <a:ea typeface="Times New Roman" panose="02020603050405020304" pitchFamily="18" charset="0"/>
              </a:rPr>
              <a:t>Função objetivo:</a:t>
            </a:r>
            <a:endParaRPr lang="pt-PT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93F57-F218-4D39-9DD8-B8DC43318286}"/>
              </a:ext>
            </a:extLst>
          </p:cNvPr>
          <p:cNvSpPr/>
          <p:nvPr/>
        </p:nvSpPr>
        <p:spPr>
          <a:xfrm>
            <a:off x="1570336" y="4280117"/>
            <a:ext cx="1052276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Bef>
                <a:spcPts val="600"/>
              </a:spcBef>
            </a:pPr>
            <a:r>
              <a:rPr lang="pt-PT" i="1" dirty="0">
                <a:latin typeface="Calibri" panose="020F0502020204030204" pitchFamily="34" charset="0"/>
                <a:ea typeface="Times New Roman" panose="02020603050405020304" pitchFamily="18" charset="0"/>
              </a:rPr>
              <a:t>Sujeito a:</a:t>
            </a:r>
            <a:endParaRPr lang="pt-PT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336BAF-38E1-4CF2-BA11-79CEBF7D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71538" cy="4509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Modelo de otimização: </a:t>
            </a:r>
            <a:r>
              <a:rPr lang="pt-PT" dirty="0"/>
              <a:t>minimização do número de </a:t>
            </a:r>
            <a:r>
              <a:rPr lang="pt-PT" i="1" dirty="0"/>
              <a:t>packs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sz="1050" noProof="0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i="1" noProof="0" dirty="0"/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F0EA71-21EE-4344-B432-22F8581B36BE}"/>
              </a:ext>
            </a:extLst>
          </p:cNvPr>
          <p:cNvSpPr txBox="1"/>
          <p:nvPr/>
        </p:nvSpPr>
        <p:spPr>
          <a:xfrm>
            <a:off x="4788131" y="2292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D60880-1DFE-436C-867C-3D3D8A737188}"/>
                  </a:ext>
                </a:extLst>
              </p:cNvPr>
              <p:cNvSpPr/>
              <p:nvPr/>
            </p:nvSpPr>
            <p:spPr>
              <a:xfrm>
                <a:off x="2622612" y="3126516"/>
                <a:ext cx="4931282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pt-PT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D60880-1DFE-436C-867C-3D3D8A737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12" y="3126516"/>
                <a:ext cx="4931282" cy="1095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8484E-8200-40DB-ADC2-1701BDA5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8F544F5-17C4-4315-87F4-ED7B6378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760" y="6356350"/>
            <a:ext cx="5528481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7C284B-5DAE-43BA-B67A-968241F55B17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2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40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3D9D21-614D-4542-9D4D-D01951DA7BA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CE4D47-E6FA-4727-8014-C8FB865D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ABA7B-425E-4FA1-A95A-618A4E637E7F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649A3D-C71F-4CA8-AF26-6C1623EBBA35}"/>
              </a:ext>
            </a:extLst>
          </p:cNvPr>
          <p:cNvSpPr/>
          <p:nvPr/>
        </p:nvSpPr>
        <p:spPr>
          <a:xfrm>
            <a:off x="943021" y="3193947"/>
            <a:ext cx="1866152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Bef>
                <a:spcPts val="600"/>
              </a:spcBef>
            </a:pPr>
            <a:r>
              <a:rPr lang="pt-PT" b="1" dirty="0">
                <a:latin typeface="Calibri" panose="020F0502020204030204" pitchFamily="34" charset="0"/>
                <a:ea typeface="Times New Roman" panose="02020603050405020304" pitchFamily="18" charset="0"/>
              </a:rPr>
              <a:t>Funções objetivo:</a:t>
            </a:r>
            <a:endParaRPr lang="pt-PT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336BAF-38E1-4CF2-BA11-79CEBF7D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67356" cy="374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Modelo de otimização </a:t>
            </a:r>
            <a:r>
              <a:rPr lang="pt-PT" noProof="0" dirty="0" err="1">
                <a:solidFill>
                  <a:schemeClr val="accent2"/>
                </a:solidFill>
              </a:rPr>
              <a:t>multiobjetivo</a:t>
            </a:r>
            <a:r>
              <a:rPr lang="pt-PT" noProof="0" dirty="0">
                <a:solidFill>
                  <a:schemeClr val="accent2"/>
                </a:solidFill>
              </a:rPr>
              <a:t>: </a:t>
            </a:r>
            <a:r>
              <a:rPr lang="pt-PT" noProof="0" dirty="0"/>
              <a:t>minimização do custo de transporte e operacional</a:t>
            </a:r>
          </a:p>
          <a:p>
            <a:pPr marL="0" indent="0">
              <a:buNone/>
            </a:pPr>
            <a:endParaRPr lang="pt-PT" noProof="0" dirty="0"/>
          </a:p>
          <a:p>
            <a:pPr marL="0" indent="0" algn="just">
              <a:buNone/>
            </a:pPr>
            <a:endParaRPr lang="pt-PT" noProof="0" dirty="0"/>
          </a:p>
          <a:p>
            <a:pPr marL="0" indent="0">
              <a:buNone/>
            </a:pPr>
            <a:endParaRPr lang="pt-PT" i="1" noProof="0" dirty="0"/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00897-71EF-4295-B6E0-904BB1F0FF3D}"/>
                  </a:ext>
                </a:extLst>
              </p:cNvPr>
              <p:cNvSpPr/>
              <p:nvPr/>
            </p:nvSpPr>
            <p:spPr>
              <a:xfrm>
                <a:off x="3424676" y="4396500"/>
                <a:ext cx="5584029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pt-P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>
                              <a:latin typeface="Cambria Math" panose="02040503050406030204" pitchFamily="18" charset="0"/>
                            </a:rPr>
                            <m:t>VT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PT" i="0">
                              <a:latin typeface="Cambria Math" panose="02040503050406030204" pitchFamily="18" charset="0"/>
                            </a:rPr>
                            <m:t>NP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PT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𝑝𝑎𝑐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pt-PT" i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PT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fName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 ×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00897-71EF-4295-B6E0-904BB1F0F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76" y="4396500"/>
                <a:ext cx="5584029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EF95D9-C39F-408B-87D4-E1FDD367F4C1}"/>
                  </a:ext>
                </a:extLst>
              </p:cNvPr>
              <p:cNvSpPr/>
              <p:nvPr/>
            </p:nvSpPr>
            <p:spPr>
              <a:xfrm>
                <a:off x="3333818" y="2979479"/>
                <a:ext cx="5674887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𝑉𝑇</m:t>
                          </m:r>
                        </m:e>
                      </m:func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 ×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𝑝𝑎𝑐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EF95D9-C39F-408B-87D4-E1FDD367F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18" y="2979479"/>
                <a:ext cx="5674887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0A101F3D-25A5-44FC-BDCC-235178F266E9}"/>
              </a:ext>
            </a:extLst>
          </p:cNvPr>
          <p:cNvSpPr/>
          <p:nvPr/>
        </p:nvSpPr>
        <p:spPr>
          <a:xfrm>
            <a:off x="9162503" y="3297771"/>
            <a:ext cx="373127" cy="1560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1DFD5C-69E3-4168-9F5E-74E34DD30BBC}"/>
              </a:ext>
            </a:extLst>
          </p:cNvPr>
          <p:cNvSpPr txBox="1"/>
          <p:nvPr/>
        </p:nvSpPr>
        <p:spPr>
          <a:xfrm>
            <a:off x="9689428" y="3549674"/>
            <a:ext cx="231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11" dirty="0">
                <a:latin typeface="Arial" panose="020B0604020202020204" pitchFamily="34" charset="0"/>
              </a:rPr>
              <a:t>Verificado qual das funções garante o custo de transporte mais baixo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D9C93-C77C-4AE5-9EF4-BF327A25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4E61AD91-2087-4237-B4B1-11E00E7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760" y="6356350"/>
            <a:ext cx="5528481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89A624-143F-432F-B7BA-C2E3540F448C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2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 animBg="1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F277A6A-739C-4BA5-8D37-6F7D39A5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0EF7BA-4505-455B-BC21-196C38B7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259DE22-C433-40CF-9FEF-8B2E841DF7D9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9BC222-2D8C-465D-B16C-A69FE1D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Definição de </a:t>
            </a:r>
            <a:r>
              <a:rPr lang="pt-PT" i="1" noProof="0" dirty="0">
                <a:solidFill>
                  <a:schemeClr val="bg1"/>
                </a:solidFill>
              </a:rPr>
              <a:t>packs </a:t>
            </a:r>
            <a:r>
              <a:rPr lang="pt-PT" noProof="0" dirty="0">
                <a:solidFill>
                  <a:schemeClr val="bg1"/>
                </a:solidFill>
              </a:rPr>
              <a:t>ótimos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430392-D31D-4947-BDB5-54CE4834B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367356" cy="37411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PT" noProof="0" dirty="0">
                    <a:solidFill>
                      <a:schemeClr val="accent2"/>
                    </a:solidFill>
                  </a:rPr>
                  <a:t>Modelo de otimização </a:t>
                </a:r>
                <a:r>
                  <a:rPr lang="pt-PT" dirty="0">
                    <a:solidFill>
                      <a:schemeClr val="accent2"/>
                    </a:solidFill>
                  </a:rPr>
                  <a:t>para obtenção de soluções múltiplas</a:t>
                </a:r>
                <a:r>
                  <a:rPr lang="pt-PT" noProof="0" dirty="0">
                    <a:solidFill>
                      <a:schemeClr val="accent2"/>
                    </a:solidFill>
                  </a:rPr>
                  <a:t>: </a:t>
                </a:r>
                <a:r>
                  <a:rPr lang="pt-PT" noProof="0" dirty="0"/>
                  <a:t>acréscimo de restrições a cada iteração do </a:t>
                </a:r>
                <a:r>
                  <a:rPr lang="pt-PT" i="1" noProof="0" dirty="0"/>
                  <a:t>solver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≥ 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</a:rPr>
                          <m:t>+1)×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eqAr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PT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eqAr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nary>
                          <m:naryPr>
                            <m:chr m:val="∑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  <m:r>
                          <a:rPr lang="pt-PT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eqAr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𝑏𝑖𝑛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𝑟𝑖𝑎𝑠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,  ∀  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eqArr>
                  </m:oMath>
                </a14:m>
                <a:endParaRPr lang="pt-PT" dirty="0"/>
              </a:p>
              <a:p>
                <a:pPr marL="0" indent="0" algn="just">
                  <a:buNone/>
                </a:pPr>
                <a:endParaRPr lang="pt-PT" i="1" noProof="0" dirty="0"/>
              </a:p>
              <a:p>
                <a:pPr marL="0" indent="0">
                  <a:buNone/>
                </a:pPr>
                <a:endParaRPr lang="pt-PT" noProof="0" dirty="0"/>
              </a:p>
              <a:p>
                <a:pPr marL="0" indent="0" algn="just">
                  <a:buNone/>
                </a:pPr>
                <a:endParaRPr lang="pt-PT" noProof="0" dirty="0"/>
              </a:p>
              <a:p>
                <a:pPr marL="0" indent="0">
                  <a:buNone/>
                </a:pPr>
                <a:endParaRPr lang="pt-PT" i="1" noProof="0" dirty="0"/>
              </a:p>
              <a:p>
                <a:pPr marL="0" indent="0">
                  <a:buNone/>
                </a:pPr>
                <a:endParaRPr lang="pt-PT" noProof="0" dirty="0"/>
              </a:p>
              <a:p>
                <a:pPr marL="0" indent="0">
                  <a:buNone/>
                </a:pPr>
                <a:endParaRPr lang="pt-PT" noProof="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430392-D31D-4947-BDB5-54CE4834B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367356" cy="374119"/>
              </a:xfrm>
              <a:blipFill>
                <a:blip r:embed="rId2"/>
                <a:stretch>
                  <a:fillRect l="-1235" t="-27419" r="-1235" b="-75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DF5A225-F6CA-4AB2-9730-13853A4E6190}"/>
              </a:ext>
            </a:extLst>
          </p:cNvPr>
          <p:cNvSpPr/>
          <p:nvPr/>
        </p:nvSpPr>
        <p:spPr>
          <a:xfrm>
            <a:off x="293100" y="6803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Arial" panose="020B0604020202020204" pitchFamily="34" charset="0"/>
              </a:rPr>
              <a:t>2</a:t>
            </a:r>
            <a:endParaRPr lang="pt-PT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89B9074-16A4-461D-8564-2FA811EA4F8F}"/>
              </a:ext>
            </a:extLst>
          </p:cNvPr>
          <p:cNvGrpSpPr/>
          <p:nvPr/>
        </p:nvGrpSpPr>
        <p:grpSpPr>
          <a:xfrm>
            <a:off x="252943" y="1758206"/>
            <a:ext cx="10746681" cy="1634320"/>
            <a:chOff x="472862" y="1243891"/>
            <a:chExt cx="10746681" cy="1634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8EDFF4-D177-42DA-88D8-197E0C9567D1}"/>
                </a:ext>
              </a:extLst>
            </p:cNvPr>
            <p:cNvSpPr txBox="1"/>
            <p:nvPr/>
          </p:nvSpPr>
          <p:spPr>
            <a:xfrm>
              <a:off x="499504" y="1924104"/>
              <a:ext cx="27308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spc="300" dirty="0">
                  <a:solidFill>
                    <a:srgbClr val="A5926C"/>
                  </a:solidFill>
                  <a:latin typeface="Arial" panose="020B0604020202020204" pitchFamily="34" charset="0"/>
                </a:rPr>
                <a:t>VENDORS MANAGEMNT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Production follow-up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0B1D72-014D-478B-993A-508BAE68913F}"/>
                </a:ext>
              </a:extLst>
            </p:cNvPr>
            <p:cNvSpPr txBox="1"/>
            <p:nvPr/>
          </p:nvSpPr>
          <p:spPr>
            <a:xfrm>
              <a:off x="3741694" y="1924104"/>
              <a:ext cx="2942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spc="300" dirty="0">
                  <a:solidFill>
                    <a:srgbClr val="A5926C"/>
                  </a:solidFill>
                  <a:latin typeface="Arial" panose="020B0604020202020204" pitchFamily="34" charset="0"/>
                </a:rPr>
                <a:t>WAREHOUSE OPERATION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Inventory management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Value-added services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7C2148-92AF-49FF-8787-994D37947E64}"/>
                </a:ext>
              </a:extLst>
            </p:cNvPr>
            <p:cNvSpPr txBox="1"/>
            <p:nvPr/>
          </p:nvSpPr>
          <p:spPr>
            <a:xfrm>
              <a:off x="7013877" y="1924104"/>
              <a:ext cx="4205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spc="300" dirty="0">
                  <a:solidFill>
                    <a:srgbClr val="A5926C"/>
                  </a:solidFill>
                  <a:latin typeface="Arial" panose="020B0604020202020204" pitchFamily="34" charset="0"/>
                </a:rPr>
                <a:t>CUSTOMER RALATIONSHIP MANAGEMENT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Customer follow-up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Reverse Logistics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C49E58-2267-4B57-B1B4-DE6770D5E7D1}"/>
                </a:ext>
              </a:extLst>
            </p:cNvPr>
            <p:cNvCxnSpPr>
              <a:cxnSpLocks/>
            </p:cNvCxnSpPr>
            <p:nvPr/>
          </p:nvCxnSpPr>
          <p:spPr>
            <a:xfrm>
              <a:off x="1759504" y="1775281"/>
              <a:ext cx="1714759" cy="0"/>
            </a:xfrm>
            <a:prstGeom prst="straightConnector1">
              <a:avLst/>
            </a:prstGeom>
            <a:ln>
              <a:solidFill>
                <a:srgbClr val="1919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F4989B-31C5-4422-8384-83B104198B31}"/>
                </a:ext>
              </a:extLst>
            </p:cNvPr>
            <p:cNvSpPr txBox="1"/>
            <p:nvPr/>
          </p:nvSpPr>
          <p:spPr>
            <a:xfrm>
              <a:off x="1733889" y="1415151"/>
              <a:ext cx="2304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</a:rPr>
                <a:t>Inbound</a:t>
              </a:r>
              <a:r>
                <a:rPr lang="pt-PT" sz="1400" dirty="0">
                  <a:latin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</a:rPr>
                <a:t>transport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8A9846-9F1B-485C-BA7F-99B214AB5FDA}"/>
                </a:ext>
              </a:extLst>
            </p:cNvPr>
            <p:cNvSpPr txBox="1"/>
            <p:nvPr/>
          </p:nvSpPr>
          <p:spPr>
            <a:xfrm>
              <a:off x="4826785" y="1415151"/>
              <a:ext cx="1725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</a:rPr>
                <a:t>Outbound transport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94B5F8-43E0-442E-9F4B-8BDC8AF1B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65722" y="1759729"/>
              <a:ext cx="1882725" cy="0"/>
            </a:xfrm>
            <a:prstGeom prst="straightConnector1">
              <a:avLst/>
            </a:prstGeom>
            <a:ln>
              <a:solidFill>
                <a:srgbClr val="1919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C2CBF1-6DB3-4C25-8E8D-48A59C84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3896" y="1243891"/>
              <a:ext cx="650296" cy="65029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DFA9DDF-18EA-4A9F-B6E5-4206EA299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62" y="1243891"/>
              <a:ext cx="650296" cy="6502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CE8354D-E4F0-4103-B856-23D22033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250" y="1243891"/>
              <a:ext cx="650296" cy="6502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76B4A4-57C7-4C4B-8E7B-A3F1AE6AD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3292" y="1243891"/>
              <a:ext cx="650296" cy="650296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053996-6422-4660-B46E-14EC6BC6F569}"/>
              </a:ext>
            </a:extLst>
          </p:cNvPr>
          <p:cNvCxnSpPr>
            <a:cxnSpLocks/>
          </p:cNvCxnSpPr>
          <p:nvPr/>
        </p:nvCxnSpPr>
        <p:spPr>
          <a:xfrm>
            <a:off x="472862" y="3016859"/>
            <a:ext cx="10720039" cy="0"/>
          </a:xfrm>
          <a:prstGeom prst="line">
            <a:avLst/>
          </a:prstGeom>
          <a:ln>
            <a:solidFill>
              <a:srgbClr val="19191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A3532F-F0D8-4D50-B73F-DE31A9DCB16A}"/>
              </a:ext>
            </a:extLst>
          </p:cNvPr>
          <p:cNvGrpSpPr/>
          <p:nvPr/>
        </p:nvGrpSpPr>
        <p:grpSpPr>
          <a:xfrm>
            <a:off x="2443812" y="3053661"/>
            <a:ext cx="6778137" cy="2370189"/>
            <a:chOff x="2929724" y="4078160"/>
            <a:chExt cx="6778137" cy="23701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304518E-F60A-441F-B8CC-9B323DC64EAE}"/>
                </a:ext>
              </a:extLst>
            </p:cNvPr>
            <p:cNvGrpSpPr/>
            <p:nvPr/>
          </p:nvGrpSpPr>
          <p:grpSpPr>
            <a:xfrm>
              <a:off x="3040012" y="4078160"/>
              <a:ext cx="6667849" cy="2231690"/>
              <a:chOff x="10830142" y="639112"/>
              <a:chExt cx="6667849" cy="223169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CECB02-AA51-4A76-B8B2-20FFDEAB438D}"/>
                  </a:ext>
                </a:extLst>
              </p:cNvPr>
              <p:cNvSpPr txBox="1"/>
              <p:nvPr/>
            </p:nvSpPr>
            <p:spPr>
              <a:xfrm>
                <a:off x="10830142" y="1116476"/>
                <a:ext cx="66678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pc="300" dirty="0">
                    <a:solidFill>
                      <a:srgbClr val="A5926C"/>
                    </a:solidFill>
                    <a:latin typeface="Arial" panose="020B0604020202020204" pitchFamily="34" charset="0"/>
                  </a:rPr>
                  <a:t>ANALYTICAL MANAGEMENT SUPPORT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6F138EE-F21A-488D-BCB6-044D7FA26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2820" y="639112"/>
                <a:ext cx="477364" cy="477364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DA1D30-B097-4BD3-A75F-5802533667DD}"/>
                </a:ext>
              </a:extLst>
            </p:cNvPr>
            <p:cNvSpPr txBox="1"/>
            <p:nvPr/>
          </p:nvSpPr>
          <p:spPr>
            <a:xfrm>
              <a:off x="2929724" y="4878689"/>
              <a:ext cx="26473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Operational automation &amp; efficiency support: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Algorithms</a:t>
              </a:r>
            </a:p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Machine learning</a:t>
              </a:r>
            </a:p>
            <a:p>
              <a:endParaRPr lang="pt-PT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091FD4-9BDA-43D0-9103-8E4B99E82D9A}"/>
                </a:ext>
              </a:extLst>
            </p:cNvPr>
            <p:cNvSpPr txBox="1"/>
            <p:nvPr/>
          </p:nvSpPr>
          <p:spPr>
            <a:xfrm>
              <a:off x="5714115" y="4878689"/>
              <a:ext cx="356456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37200" lvl="2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sz="1200" spc="211" dirty="0">
                  <a:latin typeface="Arial" panose="020B0604020202020204" pitchFamily="34" charset="0"/>
                </a:rPr>
                <a:t>Reports &amp; Business insights:</a:t>
              </a:r>
            </a:p>
            <a:p>
              <a:pPr marL="1094400" lvl="3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Analytics:</a:t>
              </a:r>
            </a:p>
            <a:p>
              <a:pPr marL="1371600" lvl="4" algn="just" defTabSz="5842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11" dirty="0">
                  <a:latin typeface="Arial" panose="020B0604020202020204" pitchFamily="34" charset="0"/>
                </a:rPr>
                <a:t>- Descriptive</a:t>
              </a:r>
            </a:p>
            <a:p>
              <a:pPr marL="1371600" lvl="4" algn="just" defTabSz="5842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11" dirty="0">
                  <a:latin typeface="Arial" panose="020B0604020202020204" pitchFamily="34" charset="0"/>
                </a:rPr>
                <a:t>- Predictive</a:t>
              </a:r>
            </a:p>
            <a:p>
              <a:pPr marL="1371600" lvl="4" algn="just" defTabSz="5842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11" dirty="0">
                  <a:latin typeface="Arial" panose="020B0604020202020204" pitchFamily="34" charset="0"/>
                </a:rPr>
                <a:t>- Prescriptive</a:t>
              </a:r>
            </a:p>
            <a:p>
              <a:pPr marL="1094400" lvl="3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Business expertise:</a:t>
              </a:r>
            </a:p>
            <a:p>
              <a:pPr marL="1371600" lvl="4" algn="just" defTabSz="5842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11" dirty="0">
                  <a:latin typeface="Arial" panose="020B0604020202020204" pitchFamily="34" charset="0"/>
                </a:rPr>
                <a:t>- Logistics</a:t>
              </a:r>
            </a:p>
            <a:p>
              <a:pPr marL="1371600" lvl="4" algn="just" defTabSz="5842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11" dirty="0">
                  <a:latin typeface="Arial" panose="020B0604020202020204" pitchFamily="34" charset="0"/>
                </a:rPr>
                <a:t>- Marketing &amp;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39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8418B-CB10-449B-8F91-041C841B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Otimização da alocação de unidades logísticas a encomendas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5CF99-80DF-46B2-A917-1872B626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39CABD-4D98-446C-B448-5B062ACE8816}"/>
              </a:ext>
            </a:extLst>
          </p:cNvPr>
          <p:cNvGrpSpPr/>
          <p:nvPr/>
        </p:nvGrpSpPr>
        <p:grpSpPr>
          <a:xfrm>
            <a:off x="293276" y="484168"/>
            <a:ext cx="12078780" cy="2826227"/>
            <a:chOff x="293276" y="484168"/>
            <a:chExt cx="12078780" cy="2826227"/>
          </a:xfrm>
        </p:grpSpPr>
        <p:cxnSp>
          <p:nvCxnSpPr>
            <p:cNvPr id="6" name="Conexão reta 10">
              <a:extLst>
                <a:ext uri="{FF2B5EF4-FFF2-40B4-BE49-F238E27FC236}">
                  <a16:creationId xmlns:a16="http://schemas.microsoft.com/office/drawing/2014/main" id="{93340063-7A83-4B1E-8D8A-6E9A5E181AE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821661" y="720790"/>
              <a:ext cx="1371600" cy="137160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rgbClr val="A5926C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4D721975-45B2-4300-9F66-137FE7EB607C}"/>
                </a:ext>
              </a:extLst>
            </p:cNvPr>
            <p:cNvSpPr txBox="1"/>
            <p:nvPr/>
          </p:nvSpPr>
          <p:spPr>
            <a:xfrm>
              <a:off x="293276" y="488493"/>
              <a:ext cx="3282233" cy="584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13" rIns="91424" bIns="45713" rtlCol="0">
              <a:spAutoFit/>
            </a:bodyPr>
            <a:lstStyle/>
            <a:p>
              <a:pPr lvl="0"/>
              <a:r>
                <a:rPr lang="en-US" sz="1600" b="1" spc="300" dirty="0">
                  <a:solidFill>
                    <a:srgbClr val="A5926C"/>
                  </a:solidFill>
                  <a:latin typeface="Arial" panose="020B0604020202020204" pitchFamily="34" charset="0"/>
                </a:rPr>
                <a:t>Carriers and logistics partners</a:t>
              </a:r>
            </a:p>
          </p:txBody>
        </p:sp>
        <p:cxnSp>
          <p:nvCxnSpPr>
            <p:cNvPr id="8" name="Conexão reta 66">
              <a:extLst>
                <a:ext uri="{FF2B5EF4-FFF2-40B4-BE49-F238E27FC236}">
                  <a16:creationId xmlns:a16="http://schemas.microsoft.com/office/drawing/2014/main" id="{43D94909-56B1-4F68-96DF-8C1E3E237490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 flipH="1">
              <a:off x="3576199" y="2190108"/>
              <a:ext cx="1513680" cy="559209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rgbClr val="A5926C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BC1A6050-6EF7-4F5F-978F-8A2890328CC3}"/>
                </a:ext>
              </a:extLst>
            </p:cNvPr>
            <p:cNvSpPr txBox="1"/>
            <p:nvPr/>
          </p:nvSpPr>
          <p:spPr>
            <a:xfrm>
              <a:off x="293276" y="2485802"/>
              <a:ext cx="3479407" cy="338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600" b="1" spc="300" dirty="0">
                  <a:solidFill>
                    <a:srgbClr val="A5926C"/>
                  </a:solidFill>
                  <a:latin typeface="Arial" panose="020B0604020202020204" pitchFamily="34" charset="0"/>
                </a:rPr>
                <a:t>Vendors</a:t>
              </a:r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9B0A145-3D9A-4617-BCE5-EE6C8B55E0E9}"/>
                </a:ext>
              </a:extLst>
            </p:cNvPr>
            <p:cNvSpPr txBox="1"/>
            <p:nvPr/>
          </p:nvSpPr>
          <p:spPr>
            <a:xfrm>
              <a:off x="7055928" y="2240061"/>
              <a:ext cx="1961115" cy="338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13" rIns="91424" bIns="45713" rtlCol="0">
              <a:spAutoFit/>
            </a:bodyPr>
            <a:lstStyle/>
            <a:p>
              <a:pPr lvl="0"/>
              <a:r>
                <a:rPr lang="en-US" sz="1600" b="1" spc="300" dirty="0">
                  <a:solidFill>
                    <a:srgbClr val="A5926C"/>
                  </a:solidFill>
                  <a:latin typeface="Arial" panose="020B0604020202020204" pitchFamily="34" charset="0"/>
                </a:rPr>
                <a:t>Brands</a:t>
              </a:r>
            </a:p>
          </p:txBody>
        </p:sp>
        <p:cxnSp>
          <p:nvCxnSpPr>
            <p:cNvPr id="11" name="Conexão reta 74">
              <a:extLst>
                <a:ext uri="{FF2B5EF4-FFF2-40B4-BE49-F238E27FC236}">
                  <a16:creationId xmlns:a16="http://schemas.microsoft.com/office/drawing/2014/main" id="{69651B58-5409-40DF-A6A7-477801FB492E}"/>
                </a:ext>
              </a:extLst>
            </p:cNvPr>
            <p:cNvCxnSpPr/>
            <p:nvPr/>
          </p:nvCxnSpPr>
          <p:spPr bwMode="auto">
            <a:xfrm flipV="1">
              <a:off x="5193261" y="2066434"/>
              <a:ext cx="2149155" cy="31632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rgbClr val="A5926C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898322F1-E141-4667-A092-002DE8852010}"/>
                </a:ext>
              </a:extLst>
            </p:cNvPr>
            <p:cNvSpPr txBox="1"/>
            <p:nvPr/>
          </p:nvSpPr>
          <p:spPr>
            <a:xfrm>
              <a:off x="9596513" y="2128108"/>
              <a:ext cx="2775543" cy="338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13" rIns="91424" bIns="45713" rtlCol="0">
              <a:spAutoFit/>
            </a:bodyPr>
            <a:lstStyle/>
            <a:p>
              <a:r>
                <a:rPr lang="en-US" sz="1600" b="1" spc="300">
                  <a:solidFill>
                    <a:srgbClr val="A5926C"/>
                  </a:solidFill>
                  <a:latin typeface="Arial" panose="020B0604020202020204" pitchFamily="34" charset="0"/>
                </a:rPr>
                <a:t>B2C market places</a:t>
              </a: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EC1F86B2-EBB5-45D9-B4DC-FB340721A3A2}"/>
                </a:ext>
              </a:extLst>
            </p:cNvPr>
            <p:cNvSpPr txBox="1"/>
            <p:nvPr/>
          </p:nvSpPr>
          <p:spPr>
            <a:xfrm>
              <a:off x="9023573" y="484168"/>
              <a:ext cx="2743767" cy="338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13" rIns="91424" bIns="45713" rtlCol="0">
              <a:spAutoFit/>
            </a:bodyPr>
            <a:lstStyle>
              <a:defPPr>
                <a:defRPr lang="en-US"/>
              </a:defPPr>
              <a:lvl1pPr lvl="0">
                <a:defRPr sz="2400" b="1">
                  <a:solidFill>
                    <a:srgbClr val="937851"/>
                  </a:solidFill>
                  <a:latin typeface="Brandon Grotesque Light"/>
                  <a:cs typeface="Brandon Grotesque Light"/>
                </a:defRPr>
              </a:lvl1pPr>
            </a:lstStyle>
            <a:p>
              <a:r>
                <a:rPr lang="pt-PT" sz="1600" spc="300" dirty="0">
                  <a:solidFill>
                    <a:srgbClr val="A5926C"/>
                  </a:solidFill>
                  <a:latin typeface="Arial" panose="020B0604020202020204" pitchFamily="34" charset="0"/>
                  <a:cs typeface="+mn-cs"/>
                </a:rPr>
                <a:t>B2B</a:t>
              </a:r>
            </a:p>
          </p:txBody>
        </p:sp>
        <p:cxnSp>
          <p:nvCxnSpPr>
            <p:cNvPr id="14" name="Conexão reta 86">
              <a:extLst>
                <a:ext uri="{FF2B5EF4-FFF2-40B4-BE49-F238E27FC236}">
                  <a16:creationId xmlns:a16="http://schemas.microsoft.com/office/drawing/2014/main" id="{A671398B-6554-4743-817D-B1AF2E07E4C1}"/>
                </a:ext>
              </a:extLst>
            </p:cNvPr>
            <p:cNvCxnSpPr>
              <a:cxnSpLocks/>
              <a:stCxn id="18" idx="3"/>
            </p:cNvCxnSpPr>
            <p:nvPr/>
          </p:nvCxnSpPr>
          <p:spPr bwMode="auto">
            <a:xfrm flipV="1">
              <a:off x="7254372" y="691754"/>
              <a:ext cx="1555968" cy="1436688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rgbClr val="A5926C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xão reta 87">
              <a:extLst>
                <a:ext uri="{FF2B5EF4-FFF2-40B4-BE49-F238E27FC236}">
                  <a16:creationId xmlns:a16="http://schemas.microsoft.com/office/drawing/2014/main" id="{BFF2E13B-9F90-4701-BEE1-345228D10B19}"/>
                </a:ext>
              </a:extLst>
            </p:cNvPr>
            <p:cNvCxnSpPr>
              <a:cxnSpLocks/>
              <a:stCxn id="18" idx="6"/>
            </p:cNvCxnSpPr>
            <p:nvPr/>
          </p:nvCxnSpPr>
          <p:spPr bwMode="auto">
            <a:xfrm>
              <a:off x="7438740" y="2052074"/>
              <a:ext cx="2873123" cy="7409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rgbClr val="A5926C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sp>
          <p:nvSpPr>
            <p:cNvPr id="16" name="Retângulo 8">
              <a:extLst>
                <a:ext uri="{FF2B5EF4-FFF2-40B4-BE49-F238E27FC236}">
                  <a16:creationId xmlns:a16="http://schemas.microsoft.com/office/drawing/2014/main" id="{7CDED7FE-F327-4364-88E6-B41AE0DA59E4}"/>
                </a:ext>
              </a:extLst>
            </p:cNvPr>
            <p:cNvSpPr/>
            <p:nvPr/>
          </p:nvSpPr>
          <p:spPr bwMode="auto">
            <a:xfrm>
              <a:off x="293276" y="1095602"/>
              <a:ext cx="3276775" cy="12003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t" anchorCtr="0" compatLnSpc="1">
              <a:prstTxWarp prst="textNoShape">
                <a:avLst/>
              </a:prstTxWarp>
            </a:bodyPr>
            <a:lstStyle/>
            <a:p>
              <a:pPr marL="180000" marR="0" indent="-180000" algn="just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200" spc="211" dirty="0">
                  <a:latin typeface="Arial" panose="020B0604020202020204" pitchFamily="34" charset="0"/>
                </a:rPr>
                <a:t>Choice based on price minimization and service level agreements</a:t>
              </a:r>
            </a:p>
            <a:p>
              <a:pPr marR="0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sz="1200" spc="211" dirty="0">
                <a:latin typeface="Arial" panose="020B0604020202020204" pitchFamily="34" charset="0"/>
              </a:endParaRPr>
            </a:p>
            <a:p>
              <a:pPr marL="180000" marR="0" indent="-180000" algn="just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200" spc="211" dirty="0">
                  <a:latin typeface="Arial" panose="020B0604020202020204" pitchFamily="34" charset="0"/>
                </a:rPr>
                <a:t>Better tracking experience (both to brand and consumer)</a:t>
              </a:r>
            </a:p>
          </p:txBody>
        </p:sp>
        <p:sp>
          <p:nvSpPr>
            <p:cNvPr id="17" name="Retângulo 54">
              <a:extLst>
                <a:ext uri="{FF2B5EF4-FFF2-40B4-BE49-F238E27FC236}">
                  <a16:creationId xmlns:a16="http://schemas.microsoft.com/office/drawing/2014/main" id="{C610EB2F-5298-471B-A395-F944076448EB}"/>
                </a:ext>
              </a:extLst>
            </p:cNvPr>
            <p:cNvSpPr/>
            <p:nvPr/>
          </p:nvSpPr>
          <p:spPr bwMode="auto">
            <a:xfrm>
              <a:off x="7059926" y="2619099"/>
              <a:ext cx="2554881" cy="6912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t" anchorCtr="0" compatLnSpc="1">
              <a:prstTxWarp prst="textNoShape">
                <a:avLst/>
              </a:prstTxWarp>
            </a:bodyPr>
            <a:lstStyle/>
            <a:p>
              <a:pPr marL="180000" indent="-180000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</a:rPr>
                <a:t>Improve brand’s supply chain management </a:t>
              </a:r>
            </a:p>
            <a:p>
              <a:pPr marL="180000" indent="-180000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1684" spc="211" dirty="0">
                <a:latin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87189D-F2DB-4D36-A40E-D3CC20221AE4}"/>
                </a:ext>
              </a:extLst>
            </p:cNvPr>
            <p:cNvSpPr/>
            <p:nvPr/>
          </p:nvSpPr>
          <p:spPr bwMode="auto">
            <a:xfrm>
              <a:off x="7222740" y="1944074"/>
              <a:ext cx="216000" cy="216000"/>
            </a:xfrm>
            <a:prstGeom prst="ellipse">
              <a:avLst/>
            </a:prstGeom>
            <a:solidFill>
              <a:srgbClr val="353535"/>
            </a:solidFill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4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pic>
          <p:nvPicPr>
            <p:cNvPr id="19" name="Picture 8" descr="logo_huub_escuro.png">
              <a:extLst>
                <a:ext uri="{FF2B5EF4-FFF2-40B4-BE49-F238E27FC236}">
                  <a16:creationId xmlns:a16="http://schemas.microsoft.com/office/drawing/2014/main" id="{D672E4F0-E5AB-40B5-A160-311280C15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-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5750" y="1503389"/>
              <a:ext cx="1584176" cy="414494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4B07C7-2F52-4DDF-A039-DD163FF4DD04}"/>
                </a:ext>
              </a:extLst>
            </p:cNvPr>
            <p:cNvSpPr/>
            <p:nvPr/>
          </p:nvSpPr>
          <p:spPr bwMode="auto">
            <a:xfrm>
              <a:off x="3485396" y="2631264"/>
              <a:ext cx="216000" cy="216000"/>
            </a:xfrm>
            <a:prstGeom prst="ellipse">
              <a:avLst/>
            </a:prstGeom>
            <a:solidFill>
              <a:srgbClr val="353535"/>
            </a:solidFill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4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5907E0-A4F8-45F3-9D8E-E46C0F5072E3}"/>
                </a:ext>
              </a:extLst>
            </p:cNvPr>
            <p:cNvSpPr/>
            <p:nvPr/>
          </p:nvSpPr>
          <p:spPr bwMode="auto">
            <a:xfrm>
              <a:off x="5058247" y="2005740"/>
              <a:ext cx="216000" cy="216000"/>
            </a:xfrm>
            <a:prstGeom prst="ellipse">
              <a:avLst/>
            </a:prstGeom>
            <a:solidFill>
              <a:srgbClr val="353535"/>
            </a:solidFill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4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4DB984-2CC7-452C-A567-F5D659A010D0}"/>
                </a:ext>
              </a:extLst>
            </p:cNvPr>
            <p:cNvSpPr/>
            <p:nvPr/>
          </p:nvSpPr>
          <p:spPr bwMode="auto">
            <a:xfrm>
              <a:off x="3683359" y="589754"/>
              <a:ext cx="216000" cy="216000"/>
            </a:xfrm>
            <a:prstGeom prst="ellipse">
              <a:avLst/>
            </a:prstGeom>
            <a:solidFill>
              <a:srgbClr val="353535"/>
            </a:solidFill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4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70C5A2-BCB7-49A1-AA25-93D8A982D0E5}"/>
                </a:ext>
              </a:extLst>
            </p:cNvPr>
            <p:cNvSpPr/>
            <p:nvPr/>
          </p:nvSpPr>
          <p:spPr bwMode="auto">
            <a:xfrm>
              <a:off x="8722926" y="571447"/>
              <a:ext cx="216000" cy="216000"/>
            </a:xfrm>
            <a:prstGeom prst="ellipse">
              <a:avLst/>
            </a:prstGeom>
            <a:solidFill>
              <a:srgbClr val="353535"/>
            </a:solidFill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4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AB7D70-6274-4913-8CC6-6803F4E4CDBF}"/>
                </a:ext>
              </a:extLst>
            </p:cNvPr>
            <p:cNvSpPr/>
            <p:nvPr/>
          </p:nvSpPr>
          <p:spPr bwMode="auto">
            <a:xfrm>
              <a:off x="10179457" y="1944074"/>
              <a:ext cx="216000" cy="216000"/>
            </a:xfrm>
            <a:prstGeom prst="ellipse">
              <a:avLst/>
            </a:prstGeom>
            <a:solidFill>
              <a:srgbClr val="353535"/>
            </a:solidFill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4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5" name="Retângulo 50">
              <a:extLst>
                <a:ext uri="{FF2B5EF4-FFF2-40B4-BE49-F238E27FC236}">
                  <a16:creationId xmlns:a16="http://schemas.microsoft.com/office/drawing/2014/main" id="{04625ACB-22A8-4780-8886-7F6D577484C7}"/>
                </a:ext>
              </a:extLst>
            </p:cNvPr>
            <p:cNvSpPr/>
            <p:nvPr/>
          </p:nvSpPr>
          <p:spPr bwMode="auto">
            <a:xfrm>
              <a:off x="293276" y="2768876"/>
              <a:ext cx="3205315" cy="4992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t" anchorCtr="0" compatLnSpc="1">
              <a:prstTxWarp prst="textNoShape">
                <a:avLst/>
              </a:prstTxWarp>
            </a:bodyPr>
            <a:lstStyle/>
            <a:p>
              <a:pPr marL="180000" indent="-180000" algn="just" defTabSz="58420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spc="211" dirty="0">
                  <a:latin typeface="Arial" panose="020B0604020202020204" pitchFamily="34" charset="0"/>
                  <a:sym typeface="Gill Sans" charset="0"/>
                </a:rPr>
                <a:t>Increase operational efficiency with a precise planning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4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DA2DDE-8278-41B4-9E9D-C7459A93610F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FE423-FA7F-4374-8453-AEA064F6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HUUB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E0669-7146-4D10-B81E-526E6C4A7187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1871836D-A936-44B4-9B95-B5D7B56C18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16911" y="2152429"/>
            <a:ext cx="1371600" cy="13716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2" name="TextBox 5">
            <a:extLst>
              <a:ext uri="{FF2B5EF4-FFF2-40B4-BE49-F238E27FC236}">
                <a16:creationId xmlns:a16="http://schemas.microsoft.com/office/drawing/2014/main" id="{572758E3-5E1C-4296-BCB8-C791EB24F861}"/>
              </a:ext>
            </a:extLst>
          </p:cNvPr>
          <p:cNvSpPr txBox="1"/>
          <p:nvPr/>
        </p:nvSpPr>
        <p:spPr>
          <a:xfrm>
            <a:off x="459986" y="1920132"/>
            <a:ext cx="3282233" cy="70787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/>
          <a:p>
            <a:pPr lvl="0"/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Carriers e parceiros logísticos</a:t>
            </a:r>
          </a:p>
        </p:txBody>
      </p:sp>
      <p:cxnSp>
        <p:nvCxnSpPr>
          <p:cNvPr id="13" name="Conexão reta 66">
            <a:extLst>
              <a:ext uri="{FF2B5EF4-FFF2-40B4-BE49-F238E27FC236}">
                <a16:creationId xmlns:a16="http://schemas.microsoft.com/office/drawing/2014/main" id="{292F5183-41FF-4825-B1DD-212BCE7DF0D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6911" y="3531311"/>
            <a:ext cx="1371600" cy="13716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2EF2A245-55BB-4BD4-8CEA-63D00471D2EE}"/>
              </a:ext>
            </a:extLst>
          </p:cNvPr>
          <p:cNvSpPr txBox="1"/>
          <p:nvPr/>
        </p:nvSpPr>
        <p:spPr>
          <a:xfrm>
            <a:off x="362857" y="4656054"/>
            <a:ext cx="3479407" cy="400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/>
          <a:p>
            <a:r>
              <a:rPr lang="pt-PT" sz="20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Vendors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ou fornecedores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3040DC9-AD15-4458-9763-B78C37B4CA53}"/>
              </a:ext>
            </a:extLst>
          </p:cNvPr>
          <p:cNvSpPr txBox="1"/>
          <p:nvPr/>
        </p:nvSpPr>
        <p:spPr>
          <a:xfrm>
            <a:off x="7151178" y="3671700"/>
            <a:ext cx="1961115" cy="400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/>
          <a:p>
            <a:pPr lvl="0"/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Marcas</a:t>
            </a:r>
          </a:p>
        </p:txBody>
      </p:sp>
      <p:cxnSp>
        <p:nvCxnSpPr>
          <p:cNvPr id="16" name="Conexão reta 74">
            <a:extLst>
              <a:ext uri="{FF2B5EF4-FFF2-40B4-BE49-F238E27FC236}">
                <a16:creationId xmlns:a16="http://schemas.microsoft.com/office/drawing/2014/main" id="{87BC3782-AACE-412D-AD47-80606E194E9A}"/>
              </a:ext>
            </a:extLst>
          </p:cNvPr>
          <p:cNvCxnSpPr/>
          <p:nvPr/>
        </p:nvCxnSpPr>
        <p:spPr bwMode="auto">
          <a:xfrm flipV="1">
            <a:off x="5288511" y="3498073"/>
            <a:ext cx="2149155" cy="316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99313857-6A78-4E51-8DE9-DA3D614D50BA}"/>
              </a:ext>
            </a:extLst>
          </p:cNvPr>
          <p:cNvSpPr txBox="1"/>
          <p:nvPr/>
        </p:nvSpPr>
        <p:spPr>
          <a:xfrm>
            <a:off x="9596513" y="2838229"/>
            <a:ext cx="2595487" cy="400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/>
          <a:p>
            <a:pPr lvl="0"/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B2C </a:t>
            </a:r>
            <a:r>
              <a:rPr lang="pt-PT" sz="20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market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PT" sz="20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places</a:t>
            </a:r>
            <a:endParaRPr lang="pt-PT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7366ABED-2474-465E-8B6B-F9FD27E53C36}"/>
              </a:ext>
            </a:extLst>
          </p:cNvPr>
          <p:cNvSpPr txBox="1"/>
          <p:nvPr/>
        </p:nvSpPr>
        <p:spPr>
          <a:xfrm>
            <a:off x="8914232" y="1561881"/>
            <a:ext cx="2743767" cy="400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>
            <a:defPPr>
              <a:defRPr lang="en-US"/>
            </a:defPPr>
            <a:lvl1pPr lvl="0">
              <a:defRPr sz="2400" b="1">
                <a:solidFill>
                  <a:srgbClr val="937851"/>
                </a:solidFill>
                <a:latin typeface="Brandon Grotesque Light"/>
                <a:cs typeface="Brandon Grotesque Light"/>
              </a:defRPr>
            </a:lvl1pPr>
          </a:lstStyle>
          <a:p>
            <a:r>
              <a:rPr lang="pt-PT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</a:p>
        </p:txBody>
      </p:sp>
      <p:cxnSp>
        <p:nvCxnSpPr>
          <p:cNvPr id="21" name="Conexão reta 86">
            <a:extLst>
              <a:ext uri="{FF2B5EF4-FFF2-40B4-BE49-F238E27FC236}">
                <a16:creationId xmlns:a16="http://schemas.microsoft.com/office/drawing/2014/main" id="{254E322B-B920-44D8-B4CF-59FC8FFC505E}"/>
              </a:ext>
            </a:extLst>
          </p:cNvPr>
          <p:cNvCxnSpPr>
            <a:cxnSpLocks/>
            <a:stCxn id="26" idx="3"/>
          </p:cNvCxnSpPr>
          <p:nvPr/>
        </p:nvCxnSpPr>
        <p:spPr bwMode="auto">
          <a:xfrm flipV="1">
            <a:off x="7349622" y="2123393"/>
            <a:ext cx="1555968" cy="14366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cxnSp>
        <p:nvCxnSpPr>
          <p:cNvPr id="22" name="Conexão reta 87">
            <a:extLst>
              <a:ext uri="{FF2B5EF4-FFF2-40B4-BE49-F238E27FC236}">
                <a16:creationId xmlns:a16="http://schemas.microsoft.com/office/drawing/2014/main" id="{4C81B2CA-1432-4E58-8D7C-1DBD2CFAFC5D}"/>
              </a:ext>
            </a:extLst>
          </p:cNvPr>
          <p:cNvCxnSpPr>
            <a:cxnSpLocks/>
            <a:stCxn id="26" idx="6"/>
          </p:cNvCxnSpPr>
          <p:nvPr/>
        </p:nvCxnSpPr>
        <p:spPr bwMode="auto">
          <a:xfrm>
            <a:off x="7533990" y="3483713"/>
            <a:ext cx="2873123" cy="740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24" name="Retângulo 8">
            <a:extLst>
              <a:ext uri="{FF2B5EF4-FFF2-40B4-BE49-F238E27FC236}">
                <a16:creationId xmlns:a16="http://schemas.microsoft.com/office/drawing/2014/main" id="{2B6553AF-C256-43B1-BA05-CF1B0E12FCB9}"/>
              </a:ext>
            </a:extLst>
          </p:cNvPr>
          <p:cNvSpPr/>
          <p:nvPr/>
        </p:nvSpPr>
        <p:spPr bwMode="auto">
          <a:xfrm>
            <a:off x="378999" y="2634957"/>
            <a:ext cx="3131643" cy="1200318"/>
          </a:xfrm>
          <a:prstGeom prst="rect">
            <a:avLst/>
          </a:prstGeom>
          <a:noFill/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</a:bodyPr>
          <a:lstStyle/>
          <a:p>
            <a:pPr marL="180000" marR="0" indent="-18000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84" spc="211" dirty="0">
                <a:latin typeface="Arial" panose="020B0604020202020204" pitchFamily="34" charset="0"/>
              </a:rPr>
              <a:t>Melhorar a eficiência</a:t>
            </a:r>
          </a:p>
          <a:p>
            <a:pPr marL="180000" marR="0" indent="-18000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84" spc="211" dirty="0">
                <a:latin typeface="Arial" panose="020B0604020202020204" pitchFamily="34" charset="0"/>
              </a:rPr>
              <a:t>Melhorar a experiência de </a:t>
            </a:r>
            <a:r>
              <a:rPr lang="pt-PT" sz="1684" spc="211" dirty="0" err="1">
                <a:latin typeface="Arial" panose="020B0604020202020204" pitchFamily="34" charset="0"/>
              </a:rPr>
              <a:t>tracking</a:t>
            </a:r>
            <a:r>
              <a:rPr lang="pt-PT" sz="1684" spc="211" dirty="0">
                <a:latin typeface="Arial" panose="020B0604020202020204" pitchFamily="34" charset="0"/>
              </a:rPr>
              <a:t> (para marca e cliente final)</a:t>
            </a:r>
          </a:p>
        </p:txBody>
      </p:sp>
      <p:sp>
        <p:nvSpPr>
          <p:cNvPr id="25" name="Retângulo 54">
            <a:extLst>
              <a:ext uri="{FF2B5EF4-FFF2-40B4-BE49-F238E27FC236}">
                <a16:creationId xmlns:a16="http://schemas.microsoft.com/office/drawing/2014/main" id="{29DBA333-6FDD-4D4E-B5A8-6BB0D576B8B7}"/>
              </a:ext>
            </a:extLst>
          </p:cNvPr>
          <p:cNvSpPr/>
          <p:nvPr/>
        </p:nvSpPr>
        <p:spPr bwMode="auto">
          <a:xfrm>
            <a:off x="7155176" y="4100027"/>
            <a:ext cx="2554881" cy="691296"/>
          </a:xfrm>
          <a:prstGeom prst="rect">
            <a:avLst/>
          </a:prstGeom>
          <a:noFill/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</a:bodyPr>
          <a:lstStyle/>
          <a:p>
            <a:pPr marL="180000" indent="-180000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Melhorar a cadeia de abastecimento das marcas</a:t>
            </a:r>
          </a:p>
          <a:p>
            <a:pPr marL="180000" indent="-180000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PT" sz="1684" spc="211" dirty="0"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23416E-62F4-4542-A8FF-EC9942FFF944}"/>
              </a:ext>
            </a:extLst>
          </p:cNvPr>
          <p:cNvSpPr/>
          <p:nvPr/>
        </p:nvSpPr>
        <p:spPr bwMode="auto">
          <a:xfrm>
            <a:off x="7317990" y="3375713"/>
            <a:ext cx="216000" cy="216000"/>
          </a:xfrm>
          <a:prstGeom prst="ellipse">
            <a:avLst/>
          </a:prstGeom>
          <a:solidFill>
            <a:srgbClr val="353535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pic>
        <p:nvPicPr>
          <p:cNvPr id="29" name="Picture 8" descr="logo_huub_escuro.png">
            <a:extLst>
              <a:ext uri="{FF2B5EF4-FFF2-40B4-BE49-F238E27FC236}">
                <a16:creationId xmlns:a16="http://schemas.microsoft.com/office/drawing/2014/main" id="{73B9545B-D186-4D13-8C6E-CD32B248D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1000" y="2935028"/>
            <a:ext cx="1584176" cy="41449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7F79340-9248-4836-9AFE-0334F66987ED}"/>
              </a:ext>
            </a:extLst>
          </p:cNvPr>
          <p:cNvSpPr/>
          <p:nvPr/>
        </p:nvSpPr>
        <p:spPr bwMode="auto">
          <a:xfrm>
            <a:off x="3826109" y="4784858"/>
            <a:ext cx="216000" cy="216000"/>
          </a:xfrm>
          <a:prstGeom prst="ellipse">
            <a:avLst/>
          </a:prstGeom>
          <a:solidFill>
            <a:srgbClr val="353535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8A1703-1859-4CEA-B231-C5E300C9EE29}"/>
              </a:ext>
            </a:extLst>
          </p:cNvPr>
          <p:cNvSpPr/>
          <p:nvPr/>
        </p:nvSpPr>
        <p:spPr bwMode="auto">
          <a:xfrm>
            <a:off x="5153497" y="3437379"/>
            <a:ext cx="216000" cy="216000"/>
          </a:xfrm>
          <a:prstGeom prst="ellipse">
            <a:avLst/>
          </a:prstGeom>
          <a:solidFill>
            <a:srgbClr val="353535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32BEA-BA93-40EA-849B-DFFE8DD0CAE6}"/>
              </a:ext>
            </a:extLst>
          </p:cNvPr>
          <p:cNvSpPr/>
          <p:nvPr/>
        </p:nvSpPr>
        <p:spPr bwMode="auto">
          <a:xfrm>
            <a:off x="3778609" y="2021393"/>
            <a:ext cx="216000" cy="216000"/>
          </a:xfrm>
          <a:prstGeom prst="ellipse">
            <a:avLst/>
          </a:prstGeom>
          <a:solidFill>
            <a:srgbClr val="353535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9F3030-ED1C-4AE7-89F1-015466EAB130}"/>
              </a:ext>
            </a:extLst>
          </p:cNvPr>
          <p:cNvSpPr/>
          <p:nvPr/>
        </p:nvSpPr>
        <p:spPr bwMode="auto">
          <a:xfrm>
            <a:off x="8818176" y="2003086"/>
            <a:ext cx="216000" cy="216000"/>
          </a:xfrm>
          <a:prstGeom prst="ellipse">
            <a:avLst/>
          </a:prstGeom>
          <a:solidFill>
            <a:srgbClr val="353535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F60467-3385-44B7-80D5-D57F0351B72C}"/>
              </a:ext>
            </a:extLst>
          </p:cNvPr>
          <p:cNvSpPr/>
          <p:nvPr/>
        </p:nvSpPr>
        <p:spPr bwMode="auto">
          <a:xfrm>
            <a:off x="10274707" y="3375713"/>
            <a:ext cx="216000" cy="216000"/>
          </a:xfrm>
          <a:prstGeom prst="ellipse">
            <a:avLst/>
          </a:prstGeom>
          <a:solidFill>
            <a:srgbClr val="353535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41" name="Retângulo 50">
            <a:extLst>
              <a:ext uri="{FF2B5EF4-FFF2-40B4-BE49-F238E27FC236}">
                <a16:creationId xmlns:a16="http://schemas.microsoft.com/office/drawing/2014/main" id="{C7B54110-5E4F-4A29-9A20-DBC2537F6EBB}"/>
              </a:ext>
            </a:extLst>
          </p:cNvPr>
          <p:cNvSpPr/>
          <p:nvPr/>
        </p:nvSpPr>
        <p:spPr bwMode="auto">
          <a:xfrm>
            <a:off x="410713" y="5063102"/>
            <a:ext cx="2815275" cy="811525"/>
          </a:xfrm>
          <a:prstGeom prst="rect">
            <a:avLst/>
          </a:prstGeom>
          <a:noFill/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</a:bodyPr>
          <a:lstStyle/>
          <a:p>
            <a:pPr marL="180000" indent="-180000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  <a:sym typeface="Gill Sans" charset="0"/>
              </a:rPr>
              <a:t>Aumentar a eficiência operacional através de um planeamento mais preciso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8B227-8ADB-4E64-9166-15BCAA5E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F606083-AE5E-431E-BA29-C9884574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8746" y="6366491"/>
            <a:ext cx="7574507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7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20" grpId="0"/>
      <p:bldP spid="24" grpId="0"/>
      <p:bldP spid="25" grpId="0" animBg="1"/>
      <p:bldP spid="26" grpId="0" animBg="1"/>
      <p:bldP spid="34" grpId="0" animBg="1"/>
      <p:bldP spid="8" grpId="0" animBg="1"/>
      <p:bldP spid="10" grpId="0" animBg="1"/>
      <p:bldP spid="35" grpId="0" animBg="1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7F29-C723-48BE-8FF5-D1E25801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Propósito: </a:t>
            </a:r>
            <a:r>
              <a:rPr lang="pt-PT" noProof="0" dirty="0"/>
              <a:t>desenvolver uma ferramenta de tomada de decisão </a:t>
            </a:r>
            <a:r>
              <a:rPr lang="pt-PT" dirty="0"/>
              <a:t>para </a:t>
            </a:r>
            <a:r>
              <a:rPr lang="pt-PT" noProof="0" dirty="0"/>
              <a:t>alocar um conjunto de </a:t>
            </a:r>
            <a:r>
              <a:rPr lang="pt-PT" i="1" noProof="0" dirty="0"/>
              <a:t>packs </a:t>
            </a:r>
            <a:r>
              <a:rPr lang="pt-PT" noProof="0" dirty="0"/>
              <a:t>a uma encomenda</a:t>
            </a:r>
          </a:p>
          <a:p>
            <a:pPr marL="0" indent="0">
              <a:buNone/>
            </a:pPr>
            <a:endParaRPr lang="pt-PT" noProof="0" dirty="0"/>
          </a:p>
          <a:p>
            <a:pPr marL="0" indent="0">
              <a:buNone/>
            </a:pPr>
            <a:endParaRPr lang="pt-PT" sz="1684" spc="211" noProof="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7519C-5A9C-4FF3-8520-3737085461EC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0705CD-5066-4664-83C5-B80054B2D4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projeto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CF56-B0C5-4E27-BB5F-BD3AF7744514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F737E0F-735F-4F18-9D71-142CA7B1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59" y="3234250"/>
            <a:ext cx="650296" cy="650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AA9DA4-E469-46A0-A96F-CAA8E50B17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0522" y="3559398"/>
            <a:ext cx="1027669" cy="10276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F2071-670B-422D-871C-2DA618731F62}"/>
              </a:ext>
            </a:extLst>
          </p:cNvPr>
          <p:cNvCxnSpPr>
            <a:cxnSpLocks/>
          </p:cNvCxnSpPr>
          <p:nvPr/>
        </p:nvCxnSpPr>
        <p:spPr>
          <a:xfrm>
            <a:off x="2205067" y="3559398"/>
            <a:ext cx="1120443" cy="251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F1B5D-CBDA-4D1D-9917-4881871B80A0}"/>
              </a:ext>
            </a:extLst>
          </p:cNvPr>
          <p:cNvSpPr txBox="1"/>
          <p:nvPr/>
        </p:nvSpPr>
        <p:spPr>
          <a:xfrm>
            <a:off x="6508396" y="2786574"/>
            <a:ext cx="4778039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solidFill>
                  <a:schemeClr val="accent2"/>
                </a:solidFill>
                <a:latin typeface="Arial" panose="020B0604020202020204" pitchFamily="34" charset="0"/>
              </a:rPr>
              <a:t>Objetivos principais:</a:t>
            </a:r>
          </a:p>
          <a:p>
            <a:pPr marL="180000" indent="-180000" algn="just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spc="211" dirty="0">
                <a:latin typeface="Arial" panose="020B0604020202020204" pitchFamily="34" charset="0"/>
              </a:rPr>
              <a:t>Minimizar o custo de transporte</a:t>
            </a:r>
          </a:p>
          <a:p>
            <a:pPr marL="180000" indent="-180000" algn="just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spc="211" dirty="0">
                <a:latin typeface="Arial" panose="020B0604020202020204" pitchFamily="34" charset="0"/>
              </a:rPr>
              <a:t>Minimizar o custo operacional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1AB22-7537-4938-BC05-5DF80F226AC1}"/>
              </a:ext>
            </a:extLst>
          </p:cNvPr>
          <p:cNvSpPr txBox="1"/>
          <p:nvPr/>
        </p:nvSpPr>
        <p:spPr>
          <a:xfrm>
            <a:off x="436210" y="4898927"/>
            <a:ext cx="9850790" cy="1375248"/>
          </a:xfrm>
          <a:prstGeom prst="rect">
            <a:avLst/>
          </a:prstGeom>
          <a:noFill/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80000" indent="-180000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84" spc="211">
                <a:latin typeface="Brandon Grotesque Light"/>
              </a:defRPr>
            </a:lvl1pPr>
          </a:lstStyle>
          <a:p>
            <a:pPr marL="0" indent="0">
              <a:buNone/>
            </a:pP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Outros</a:t>
            </a:r>
            <a:r>
              <a:rPr lang="pt-PT" sz="2000" dirty="0">
                <a:latin typeface="Arial" panose="020B0604020202020204" pitchFamily="34" charset="0"/>
              </a:rPr>
              <a:t> 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objetivos:</a:t>
            </a:r>
          </a:p>
          <a:p>
            <a:r>
              <a:rPr lang="pt-PT" sz="1600" dirty="0">
                <a:latin typeface="Arial" panose="020B0604020202020204" pitchFamily="34" charset="0"/>
              </a:rPr>
              <a:t>Eliminação de trabalho manual no dimensionamento de packs</a:t>
            </a:r>
          </a:p>
          <a:p>
            <a:r>
              <a:rPr lang="pt-PT" sz="1600" dirty="0">
                <a:latin typeface="Arial" panose="020B0604020202020204" pitchFamily="34" charset="0"/>
              </a:rPr>
              <a:t>Melhor estimativa de custo de transporte</a:t>
            </a:r>
          </a:p>
          <a:p>
            <a:r>
              <a:rPr lang="pt-PT" sz="1600" dirty="0">
                <a:latin typeface="Arial" panose="020B0604020202020204" pitchFamily="34" charset="0"/>
              </a:rPr>
              <a:t>Orçamentação de custos em (quase) tempo real</a:t>
            </a:r>
          </a:p>
          <a:p>
            <a:r>
              <a:rPr lang="pt-PT" sz="1600" dirty="0">
                <a:latin typeface="Arial" panose="020B0604020202020204" pitchFamily="34" charset="0"/>
              </a:rPr>
              <a:t>Conversão de mais clientes através de um serviço e preço mais apetecível</a:t>
            </a:r>
          </a:p>
        </p:txBody>
      </p:sp>
      <p:pic>
        <p:nvPicPr>
          <p:cNvPr id="12" name="Picture 11" descr="Trinomio">
            <a:extLst>
              <a:ext uri="{FF2B5EF4-FFF2-40B4-BE49-F238E27FC236}">
                <a16:creationId xmlns:a16="http://schemas.microsoft.com/office/drawing/2014/main" id="{16A26974-DE0E-49FF-85D9-6B557345C15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14" y="2695865"/>
            <a:ext cx="3584639" cy="20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F22950-352F-4463-9F3D-B6B2BDB92850}"/>
              </a:ext>
            </a:extLst>
          </p:cNvPr>
          <p:cNvSpPr/>
          <p:nvPr/>
        </p:nvSpPr>
        <p:spPr>
          <a:xfrm>
            <a:off x="436210" y="4654853"/>
            <a:ext cx="28643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8420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1200" spc="211" dirty="0">
                <a:latin typeface="Arial" panose="020B0604020202020204" pitchFamily="34" charset="0"/>
              </a:rPr>
              <a:t>Fonte: (Guedes </a:t>
            </a:r>
            <a:r>
              <a:rPr lang="pt-PT" sz="1200" spc="211" dirty="0" err="1">
                <a:latin typeface="Arial" panose="020B0604020202020204" pitchFamily="34" charset="0"/>
              </a:rPr>
              <a:t>et</a:t>
            </a:r>
            <a:r>
              <a:rPr lang="pt-PT" sz="1200" spc="211" dirty="0">
                <a:latin typeface="Arial" panose="020B0604020202020204" pitchFamily="34" charset="0"/>
              </a:rPr>
              <a:t> al., 2010)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19692C-5C32-4416-B5C7-A6AF24E6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E750D53A-F91C-402A-B54E-58F402C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8746" y="6366491"/>
            <a:ext cx="7574507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6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A309-A894-48F8-888A-5F16CA6E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6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noProof="0" dirty="0">
                <a:solidFill>
                  <a:schemeClr val="accent2"/>
                </a:solidFill>
              </a:rPr>
              <a:t>Motivação: </a:t>
            </a:r>
            <a:r>
              <a:rPr lang="pt-PT" noProof="0" dirty="0"/>
              <a:t>o modelo de negócio da HUUB carece de uma boa estimativa das unidades logísticas e custos de transporte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A7234-CD48-48EB-85A0-C073C7866DE6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B82978-6938-442C-A862-E0E06FF08F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projeto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44164-07DB-40CE-9AFB-9F0C8E61C00B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EA172-565C-4F7A-82A8-44AC8DC41B1A}"/>
              </a:ext>
            </a:extLst>
          </p:cNvPr>
          <p:cNvSpPr txBox="1"/>
          <p:nvPr/>
        </p:nvSpPr>
        <p:spPr>
          <a:xfrm>
            <a:off x="838201" y="2948270"/>
            <a:ext cx="5185228" cy="26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Os preços de transporte são transmitidos às marcas antes do início da </a:t>
            </a:r>
            <a:r>
              <a:rPr lang="pt-PT" sz="1684" i="1" spc="211" dirty="0" err="1">
                <a:latin typeface="Arial" panose="020B0604020202020204" pitchFamily="34" charset="0"/>
              </a:rPr>
              <a:t>season</a:t>
            </a:r>
            <a:endParaRPr lang="pt-PT" sz="1684" i="1" spc="211" dirty="0">
              <a:latin typeface="Arial" panose="020B0604020202020204" pitchFamily="34" charset="0"/>
            </a:endParaRPr>
          </a:p>
          <a:p>
            <a:pPr marL="180000" indent="-180000" algn="just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PT" sz="1684" i="1" spc="211" dirty="0">
              <a:latin typeface="Arial" panose="020B0604020202020204" pitchFamily="34" charset="0"/>
            </a:endParaRPr>
          </a:p>
          <a:p>
            <a:pPr marL="180000" indent="-180000" algn="just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As receções de itens são feitas diretamente para a caixa de expedição</a:t>
            </a:r>
          </a:p>
          <a:p>
            <a:pPr marL="180000" indent="-180000" algn="just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PT" sz="1684" spc="211" dirty="0">
              <a:latin typeface="Arial" panose="020B0604020202020204" pitchFamily="34" charset="0"/>
            </a:endParaRPr>
          </a:p>
          <a:p>
            <a:pPr marL="180000" indent="-180000" algn="just" defTabSz="58420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Caso os packs selecionados não sejam os mais apropriados existe a necessidade de retrabalho</a:t>
            </a:r>
          </a:p>
        </p:txBody>
      </p:sp>
      <p:pic>
        <p:nvPicPr>
          <p:cNvPr id="10" name="Picture 9" descr="principal processes">
            <a:extLst>
              <a:ext uri="{FF2B5EF4-FFF2-40B4-BE49-F238E27FC236}">
                <a16:creationId xmlns:a16="http://schemas.microsoft.com/office/drawing/2014/main" id="{FD5BFEFB-AA3F-4A0E-B7D4-FD25F4CEA8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62" y="3104223"/>
            <a:ext cx="4961979" cy="29828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50E21-FD39-473F-928F-6CF6AB5B3351}"/>
              </a:ext>
            </a:extLst>
          </p:cNvPr>
          <p:cNvSpPr txBox="1"/>
          <p:nvPr/>
        </p:nvSpPr>
        <p:spPr>
          <a:xfrm>
            <a:off x="6934829" y="2596849"/>
            <a:ext cx="2838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8420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Receção</a:t>
            </a:r>
            <a:r>
              <a:rPr lang="en-US" sz="2000" spc="211" dirty="0">
                <a:solidFill>
                  <a:schemeClr val="accent2"/>
                </a:solidFill>
                <a:latin typeface="Arial" panose="020B0604020202020204" pitchFamily="34" charset="0"/>
              </a:rPr>
              <a:t> e picking: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18978-8CE1-4C57-9BE6-34BBE33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003870F-7E8F-409B-A6D3-9AE18D6A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8746" y="6366491"/>
            <a:ext cx="7574507" cy="365125"/>
          </a:xfrm>
        </p:spPr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8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D98C0-3B0E-4E7D-88ED-57168135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Otimização da alocação de unidades logísticas a encomendas 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71792F-4A93-40FF-B30A-9723F3AB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noProof="0" dirty="0">
                <a:solidFill>
                  <a:schemeClr val="accent2"/>
                </a:solidFill>
              </a:rPr>
              <a:t>Processo </a:t>
            </a:r>
            <a:r>
              <a:rPr lang="pt-PT" noProof="0" dirty="0" err="1">
                <a:solidFill>
                  <a:schemeClr val="accent2"/>
                </a:solidFill>
              </a:rPr>
              <a:t>As-Is</a:t>
            </a:r>
            <a:r>
              <a:rPr lang="pt-PT" noProof="0" dirty="0">
                <a:solidFill>
                  <a:schemeClr val="accent2"/>
                </a:solidFill>
              </a:rPr>
              <a:t>:</a:t>
            </a:r>
            <a:endParaRPr lang="pt-PT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BFAF4A-08AF-4F69-B7A6-ADF4CD678E37}"/>
              </a:ext>
            </a:extLst>
          </p:cNvPr>
          <p:cNvSpPr/>
          <p:nvPr/>
        </p:nvSpPr>
        <p:spPr>
          <a:xfrm>
            <a:off x="0" y="-8994"/>
            <a:ext cx="12192000" cy="152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cap="small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A69299-D641-498C-9374-EE04742C4E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projeto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7DC35-FFF3-4DF3-B55D-2A5DC6AF5FEA}"/>
              </a:ext>
            </a:extLst>
          </p:cNvPr>
          <p:cNvSpPr/>
          <p:nvPr/>
        </p:nvSpPr>
        <p:spPr>
          <a:xfrm>
            <a:off x="-1" y="1451449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ABBB7-2414-404F-90E8-9BFD01ECAC17}"/>
              </a:ext>
            </a:extLst>
          </p:cNvPr>
          <p:cNvSpPr txBox="1"/>
          <p:nvPr/>
        </p:nvSpPr>
        <p:spPr>
          <a:xfrm>
            <a:off x="8590586" y="4029271"/>
            <a:ext cx="3296614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Razões para mudar: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Processo </a:t>
            </a:r>
            <a:r>
              <a:rPr lang="pt-PT" sz="1684" spc="211" dirty="0" err="1">
                <a:latin typeface="Arial" panose="020B0604020202020204" pitchFamily="34" charset="0"/>
              </a:rPr>
              <a:t>semi-manual</a:t>
            </a:r>
            <a:endParaRPr lang="pt-PT" sz="1684" spc="21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Subjetividade humana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Taxa de erro considerável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Solução não escalável</a:t>
            </a:r>
          </a:p>
          <a:p>
            <a:endParaRPr lang="pt-PT" dirty="0">
              <a:latin typeface="Arial" panose="020B0604020202020204" pitchFamily="34" charset="0"/>
            </a:endParaRPr>
          </a:p>
          <a:p>
            <a:endParaRPr lang="pt-PT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44C872-1DCF-4FA7-A405-43BB80144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53" r="639" b="1"/>
          <a:stretch/>
        </p:blipFill>
        <p:spPr>
          <a:xfrm>
            <a:off x="879136" y="2628900"/>
            <a:ext cx="4883490" cy="2757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7823D-D1A6-4F38-98F5-C21E947D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2760519"/>
            <a:ext cx="3609975" cy="3057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22C4CC-962D-48FE-97B9-821F7E28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860" y="2926629"/>
            <a:ext cx="4761392" cy="261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E194F-9ADA-44F3-9CC7-138A93CA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130" y="3601440"/>
            <a:ext cx="6478927" cy="2394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3370B1-E8F2-4604-92AF-1B54D67ACFFE}"/>
              </a:ext>
            </a:extLst>
          </p:cNvPr>
          <p:cNvSpPr txBox="1"/>
          <p:nvPr/>
        </p:nvSpPr>
        <p:spPr>
          <a:xfrm>
            <a:off x="8489729" y="1782615"/>
            <a:ext cx="3397471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</a:rPr>
              <a:t>Solução: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Ficheiro </a:t>
            </a:r>
            <a:r>
              <a:rPr lang="pt-PT" sz="1684" spc="211" dirty="0" err="1">
                <a:latin typeface="Arial" panose="020B0604020202020204" pitchFamily="34" charset="0"/>
              </a:rPr>
              <a:t>excel</a:t>
            </a:r>
            <a:endParaRPr lang="pt-PT" sz="1684" spc="21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Previsão do volume total da encomenda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84" spc="211" dirty="0">
                <a:latin typeface="Arial" panose="020B0604020202020204" pitchFamily="34" charset="0"/>
              </a:rPr>
              <a:t>Sugestão do número de packs mínimo (única restrição – volume)</a:t>
            </a:r>
          </a:p>
          <a:p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0377F-CF47-4382-BF58-35F2341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2017-B1D0-9D4B-A064-5E23A4F94E7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8C2D1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sis">
      <a:majorFont>
        <a:latin typeface="Brandon Grotesque Medium"/>
        <a:ea typeface=""/>
        <a:cs typeface=""/>
      </a:majorFont>
      <a:minorFont>
        <a:latin typeface="Brandon Grotesque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8857</TotalTime>
  <Words>3891</Words>
  <Application>Microsoft Office PowerPoint</Application>
  <PresentationFormat>Widescreen</PresentationFormat>
  <Paragraphs>565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Brandon Grotesque Light</vt:lpstr>
      <vt:lpstr>Brandon Grotesque Regular</vt:lpstr>
      <vt:lpstr>Calibri</vt:lpstr>
      <vt:lpstr>Cambria Math</vt:lpstr>
      <vt:lpstr>Gill Sans</vt:lpstr>
      <vt:lpstr>Times New Roman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HUUB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Estimação de volume de itens</vt:lpstr>
      <vt:lpstr>PowerPoint Presentation</vt:lpstr>
      <vt:lpstr>PowerPoint Presentation</vt:lpstr>
      <vt:lpstr>PowerPoint Presentation</vt:lpstr>
      <vt:lpstr>PowerPoint Presentation</vt:lpstr>
      <vt:lpstr>Estimação de volume de itens</vt:lpstr>
      <vt:lpstr>Definição de packs ótimos</vt:lpstr>
      <vt:lpstr>Definição de packs ótimos</vt:lpstr>
      <vt:lpstr>Definição de packs ótimos</vt:lpstr>
      <vt:lpstr>Estimação de volume de itens</vt:lpstr>
      <vt:lpstr>Soluções desenvolvidas</vt:lpstr>
      <vt:lpstr>Soluções desenvolvidas</vt:lpstr>
      <vt:lpstr>Conclusões e trabalhos futuros</vt:lpstr>
      <vt:lpstr>Conclusões e trabalhos futuros</vt:lpstr>
      <vt:lpstr>PowerPoint Presentation</vt:lpstr>
      <vt:lpstr>PowerPoint Presentation</vt:lpstr>
      <vt:lpstr>HUUB</vt:lpstr>
      <vt:lpstr>PowerPoint Presentation</vt:lpstr>
      <vt:lpstr>Estimação de volume de itens</vt:lpstr>
      <vt:lpstr>Estimação de volume de itens</vt:lpstr>
      <vt:lpstr>Definição de packs ótimos</vt:lpstr>
      <vt:lpstr>Definição de packs ótimos</vt:lpstr>
      <vt:lpstr>Definição de packs ótimos</vt:lpstr>
      <vt:lpstr>Definição de packs ótimos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Carreiro</dc:creator>
  <cp:lastModifiedBy>Jorge Ferreira</cp:lastModifiedBy>
  <cp:revision>375</cp:revision>
  <dcterms:created xsi:type="dcterms:W3CDTF">2016-10-18T13:20:12Z</dcterms:created>
  <dcterms:modified xsi:type="dcterms:W3CDTF">2018-07-07T02:29:54Z</dcterms:modified>
</cp:coreProperties>
</file>