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7" r:id="rId3"/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Sniglet"/>
      <p:regular r:id="rId48"/>
    </p:embeddedFont>
    <p:embeddedFont>
      <p:font typeface="Roboto Slab"/>
      <p:regular r:id="rId49"/>
      <p:bold r:id="rId50"/>
    </p:embeddedFont>
    <p:embeddedFont>
      <p:font typeface="Bangers"/>
      <p:regular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Sniglet-regular.fntdata"/><Relationship Id="rId47" Type="http://schemas.openxmlformats.org/officeDocument/2006/relationships/slide" Target="slides/slide42.xml"/><Relationship Id="rId49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Bangers-regular.fntdata"/><Relationship Id="rId50" Type="http://schemas.openxmlformats.org/officeDocument/2006/relationships/font" Target="fonts/RobotoSlab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4.png" id="9" name="Shape 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/>
          <p:nvPr/>
        </p:nvSpPr>
        <p:spPr>
          <a:xfrm>
            <a:off x="1315275" y="921225"/>
            <a:ext cx="6411650" cy="3910600"/>
          </a:xfrm>
          <a:custGeom>
            <a:pathLst>
              <a:path extrusionOk="0" h="156424" w="256466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1010475" y="616425"/>
            <a:ext cx="6411650" cy="3910600"/>
          </a:xfrm>
          <a:custGeom>
            <a:pathLst>
              <a:path extrusionOk="0" h="156424" w="256466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400"/>
            </a:lvl1pPr>
            <a:lvl2pPr lvl="1">
              <a:spcBef>
                <a:spcPts val="0"/>
              </a:spcBef>
              <a:buSzPct val="100000"/>
              <a:defRPr sz="6400"/>
            </a:lvl2pPr>
            <a:lvl3pPr lvl="2">
              <a:spcBef>
                <a:spcPts val="0"/>
              </a:spcBef>
              <a:buSzPct val="100000"/>
              <a:defRPr sz="6400"/>
            </a:lvl3pPr>
            <a:lvl4pPr lvl="3">
              <a:spcBef>
                <a:spcPts val="0"/>
              </a:spcBef>
              <a:buSzPct val="100000"/>
              <a:defRPr sz="6400"/>
            </a:lvl4pPr>
            <a:lvl5pPr lvl="4">
              <a:spcBef>
                <a:spcPts val="0"/>
              </a:spcBef>
              <a:buSzPct val="100000"/>
              <a:defRPr sz="6400"/>
            </a:lvl5pPr>
            <a:lvl6pPr lvl="5">
              <a:spcBef>
                <a:spcPts val="0"/>
              </a:spcBef>
              <a:buSzPct val="100000"/>
              <a:defRPr sz="6400"/>
            </a:lvl6pPr>
            <a:lvl7pPr lvl="6">
              <a:spcBef>
                <a:spcPts val="0"/>
              </a:spcBef>
              <a:buSzPct val="100000"/>
              <a:defRPr sz="6400"/>
            </a:lvl7pPr>
            <a:lvl8pPr lvl="7">
              <a:spcBef>
                <a:spcPts val="0"/>
              </a:spcBef>
              <a:buSzPct val="100000"/>
              <a:defRPr sz="6400"/>
            </a:lvl8pPr>
            <a:lvl9pPr lvl="8">
              <a:spcBef>
                <a:spcPts val="0"/>
              </a:spcBef>
              <a:buSzPct val="100000"/>
              <a:defRPr sz="6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9" name="Shape 59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60" name="Shape 60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Shape 61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000"/>
            </a:lvl1pPr>
            <a:lvl2pPr lvl="1" rtl="0" algn="ctr">
              <a:spcBef>
                <a:spcPts val="0"/>
              </a:spcBef>
              <a:buSzPct val="100000"/>
              <a:defRPr sz="4000"/>
            </a:lvl2pPr>
            <a:lvl3pPr lvl="2" rtl="0" algn="ctr">
              <a:spcBef>
                <a:spcPts val="0"/>
              </a:spcBef>
              <a:buSzPct val="100000"/>
              <a:defRPr sz="4000"/>
            </a:lvl3pPr>
            <a:lvl4pPr lvl="3" rtl="0" algn="ctr">
              <a:spcBef>
                <a:spcPts val="0"/>
              </a:spcBef>
              <a:buSzPct val="100000"/>
              <a:defRPr sz="4000"/>
            </a:lvl4pPr>
            <a:lvl5pPr lvl="4" rtl="0" algn="ctr">
              <a:spcBef>
                <a:spcPts val="0"/>
              </a:spcBef>
              <a:buSzPct val="100000"/>
              <a:defRPr sz="4000"/>
            </a:lvl5pPr>
            <a:lvl6pPr lvl="5" rtl="0" algn="ctr">
              <a:spcBef>
                <a:spcPts val="0"/>
              </a:spcBef>
              <a:buSzPct val="100000"/>
              <a:defRPr sz="4000"/>
            </a:lvl6pPr>
            <a:lvl7pPr lvl="6" rtl="0" algn="ctr">
              <a:spcBef>
                <a:spcPts val="0"/>
              </a:spcBef>
              <a:buSzPct val="100000"/>
              <a:defRPr sz="4000"/>
            </a:lvl7pPr>
            <a:lvl8pPr lvl="7" rtl="0" algn="ctr">
              <a:spcBef>
                <a:spcPts val="0"/>
              </a:spcBef>
              <a:buSzPct val="100000"/>
              <a:defRPr sz="4000"/>
            </a:lvl8pPr>
            <a:lvl9pPr lvl="8" rtl="0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4.png" id="68" name="Shape 6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/>
          <p:nvPr/>
        </p:nvSpPr>
        <p:spPr>
          <a:xfrm>
            <a:off x="1315275" y="921225"/>
            <a:ext cx="6411650" cy="3910600"/>
          </a:xfrm>
          <a:custGeom>
            <a:pathLst>
              <a:path extrusionOk="0" h="156424" w="256466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70" name="Shape 70"/>
          <p:cNvSpPr/>
          <p:nvPr/>
        </p:nvSpPr>
        <p:spPr>
          <a:xfrm>
            <a:off x="1010475" y="616425"/>
            <a:ext cx="6411650" cy="3910600"/>
          </a:xfrm>
          <a:custGeom>
            <a:pathLst>
              <a:path extrusionOk="0" h="156424" w="256466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71" name="Shape 71"/>
          <p:cNvSpPr txBox="1"/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6400"/>
            </a:lvl1pPr>
            <a:lvl2pPr lvl="1" rtl="0">
              <a:spcBef>
                <a:spcPts val="0"/>
              </a:spcBef>
              <a:buSzPct val="100000"/>
              <a:defRPr sz="6400"/>
            </a:lvl2pPr>
            <a:lvl3pPr lvl="2" rtl="0">
              <a:spcBef>
                <a:spcPts val="0"/>
              </a:spcBef>
              <a:buSzPct val="100000"/>
              <a:defRPr sz="6400"/>
            </a:lvl3pPr>
            <a:lvl4pPr lvl="3" rtl="0">
              <a:spcBef>
                <a:spcPts val="0"/>
              </a:spcBef>
              <a:buSzPct val="100000"/>
              <a:defRPr sz="6400"/>
            </a:lvl4pPr>
            <a:lvl5pPr lvl="4" rtl="0">
              <a:spcBef>
                <a:spcPts val="0"/>
              </a:spcBef>
              <a:buSzPct val="100000"/>
              <a:defRPr sz="6400"/>
            </a:lvl5pPr>
            <a:lvl6pPr lvl="5" rtl="0">
              <a:spcBef>
                <a:spcPts val="0"/>
              </a:spcBef>
              <a:buSzPct val="100000"/>
              <a:defRPr sz="6400"/>
            </a:lvl6pPr>
            <a:lvl7pPr lvl="6" rtl="0">
              <a:spcBef>
                <a:spcPts val="0"/>
              </a:spcBef>
              <a:buSzPct val="100000"/>
              <a:defRPr sz="6400"/>
            </a:lvl7pPr>
            <a:lvl8pPr lvl="7" rtl="0">
              <a:spcBef>
                <a:spcPts val="0"/>
              </a:spcBef>
              <a:buSzPct val="100000"/>
              <a:defRPr sz="6400"/>
            </a:lvl8pPr>
            <a:lvl9pPr lvl="8" rtl="0">
              <a:spcBef>
                <a:spcPts val="0"/>
              </a:spcBef>
              <a:buSzPct val="100000"/>
              <a:defRPr sz="64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4.png" id="73" name="Shape 7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/>
          <p:nvPr/>
        </p:nvSpPr>
        <p:spPr>
          <a:xfrm flipH="1" rot="169468">
            <a:off x="3608972" y="646195"/>
            <a:ext cx="5247975" cy="3809531"/>
          </a:xfrm>
          <a:prstGeom prst="wedgeEllipseCallout">
            <a:avLst>
              <a:gd fmla="val -42509" name="adj1"/>
              <a:gd fmla="val 62980" name="adj2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 flipH="1" rot="169468">
            <a:off x="3380372" y="417595"/>
            <a:ext cx="5247975" cy="3809531"/>
          </a:xfrm>
          <a:prstGeom prst="wedgeEllipseCallout">
            <a:avLst>
              <a:gd fmla="val -42509" name="adj1"/>
              <a:gd fmla="val 62980" name="adj2"/>
            </a:avLst>
          </a:pr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77" name="Shape 77"/>
          <p:cNvSpPr txBox="1"/>
          <p:nvPr>
            <p:ph idx="1" type="subTitle"/>
          </p:nvPr>
        </p:nvSpPr>
        <p:spPr>
          <a:xfrm>
            <a:off x="4101125" y="2687650"/>
            <a:ext cx="3767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000000"/>
              </a:buClr>
              <a:buSzPct val="100000"/>
              <a:buNone/>
              <a:defRPr sz="1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000000"/>
              </a:buClr>
              <a:buSzPct val="1000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000000"/>
              </a:buClr>
              <a:buSzPct val="1000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2.png" id="79" name="Shape 7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/>
          <p:nvPr/>
        </p:nvSpPr>
        <p:spPr>
          <a:xfrm>
            <a:off x="1992350" y="37775"/>
            <a:ext cx="5616576" cy="5220439"/>
          </a:xfrm>
          <a:custGeom>
            <a:pathLst>
              <a:path extrusionOk="0" h="106692" w="114788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1763750" y="-114625"/>
            <a:ext cx="5616576" cy="5220439"/>
          </a:xfrm>
          <a:custGeom>
            <a:pathLst>
              <a:path extrusionOk="0" h="106692" w="114788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2905799" y="2161800"/>
            <a:ext cx="3332400" cy="819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rtl="0" algn="ctr">
              <a:spcBef>
                <a:spcPts val="0"/>
              </a:spcBef>
              <a:buClr>
                <a:srgbClr val="000000"/>
              </a:buClr>
              <a:buFont typeface="Bangers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rtl="0" algn="ctr">
              <a:spcBef>
                <a:spcPts val="0"/>
              </a:spcBef>
              <a:buClr>
                <a:srgbClr val="000000"/>
              </a:buClr>
              <a:buFont typeface="Bangers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rtl="0" algn="ctr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rtl="0" algn="ctr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rtl="0" algn="ctr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rtl="0" algn="ctr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rtl="0" algn="ctr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rtl="0" algn="ctr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84" name="Shape 8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734600" y="7635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86" name="Shape 86"/>
          <p:cNvSpPr/>
          <p:nvPr/>
        </p:nvSpPr>
        <p:spPr>
          <a:xfrm>
            <a:off x="506000" y="5349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87" name="Shape 87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1052050" y="1545941"/>
            <a:ext cx="7710900" cy="3303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90" name="Shape 9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/>
          <p:nvPr/>
        </p:nvSpPr>
        <p:spPr>
          <a:xfrm>
            <a:off x="734600" y="7635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92" name="Shape 92"/>
          <p:cNvSpPr/>
          <p:nvPr/>
        </p:nvSpPr>
        <p:spPr>
          <a:xfrm>
            <a:off x="506000" y="5349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93" name="Shape 93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200"/>
            </a:lvl1pPr>
            <a:lvl2pPr lvl="1" rtl="0">
              <a:spcBef>
                <a:spcPts val="0"/>
              </a:spcBef>
              <a:buSzPct val="100000"/>
              <a:defRPr sz="2200"/>
            </a:lvl2pPr>
            <a:lvl3pPr lvl="2" rtl="0">
              <a:spcBef>
                <a:spcPts val="0"/>
              </a:spcBef>
              <a:buSzPct val="100000"/>
              <a:defRPr sz="2200"/>
            </a:lvl3pPr>
            <a:lvl4pPr lvl="3" rtl="0">
              <a:spcBef>
                <a:spcPts val="0"/>
              </a:spcBef>
              <a:buSzPct val="100000"/>
              <a:defRPr sz="2200"/>
            </a:lvl4pPr>
            <a:lvl5pPr lvl="4" rtl="0">
              <a:spcBef>
                <a:spcPts val="0"/>
              </a:spcBef>
              <a:buSzPct val="100000"/>
              <a:defRPr sz="2200"/>
            </a:lvl5pPr>
            <a:lvl6pPr lvl="5" rtl="0">
              <a:spcBef>
                <a:spcPts val="0"/>
              </a:spcBef>
              <a:buSzPct val="100000"/>
              <a:defRPr sz="2200"/>
            </a:lvl6pPr>
            <a:lvl7pPr lvl="6" rtl="0">
              <a:spcBef>
                <a:spcPts val="0"/>
              </a:spcBef>
              <a:buSzPct val="100000"/>
              <a:defRPr sz="2200"/>
            </a:lvl7pPr>
            <a:lvl8pPr lvl="7" rtl="0">
              <a:spcBef>
                <a:spcPts val="0"/>
              </a:spcBef>
              <a:buSzPct val="100000"/>
              <a:defRPr sz="2200"/>
            </a:lvl8pPr>
            <a:lvl9pPr lvl="8" rtl="0">
              <a:spcBef>
                <a:spcPts val="0"/>
              </a:spcBef>
              <a:buSzPct val="100000"/>
              <a:defRPr sz="2200"/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200"/>
            </a:lvl1pPr>
            <a:lvl2pPr lvl="1" rtl="0">
              <a:spcBef>
                <a:spcPts val="0"/>
              </a:spcBef>
              <a:buSzPct val="100000"/>
              <a:defRPr sz="2200"/>
            </a:lvl2pPr>
            <a:lvl3pPr lvl="2" rtl="0">
              <a:spcBef>
                <a:spcPts val="0"/>
              </a:spcBef>
              <a:buSzPct val="100000"/>
              <a:defRPr sz="2200"/>
            </a:lvl3pPr>
            <a:lvl4pPr lvl="3" rtl="0">
              <a:spcBef>
                <a:spcPts val="0"/>
              </a:spcBef>
              <a:buSzPct val="100000"/>
              <a:defRPr sz="2200"/>
            </a:lvl4pPr>
            <a:lvl5pPr lvl="4" rtl="0">
              <a:spcBef>
                <a:spcPts val="0"/>
              </a:spcBef>
              <a:buSzPct val="100000"/>
              <a:defRPr sz="2200"/>
            </a:lvl5pPr>
            <a:lvl6pPr lvl="5" rtl="0">
              <a:spcBef>
                <a:spcPts val="0"/>
              </a:spcBef>
              <a:buSzPct val="100000"/>
              <a:defRPr sz="2200"/>
            </a:lvl6pPr>
            <a:lvl7pPr lvl="6" rtl="0">
              <a:spcBef>
                <a:spcPts val="0"/>
              </a:spcBef>
              <a:buSzPct val="100000"/>
              <a:defRPr sz="2200"/>
            </a:lvl7pPr>
            <a:lvl8pPr lvl="7" rtl="0">
              <a:spcBef>
                <a:spcPts val="0"/>
              </a:spcBef>
              <a:buSzPct val="100000"/>
              <a:defRPr sz="2200"/>
            </a:lvl8pPr>
            <a:lvl9pPr lvl="8" rtl="0">
              <a:spcBef>
                <a:spcPts val="0"/>
              </a:spcBef>
              <a:buSzPct val="100000"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97" name="Shape 9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/>
          <p:nvPr/>
        </p:nvSpPr>
        <p:spPr>
          <a:xfrm>
            <a:off x="734600" y="7635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99" name="Shape 99"/>
          <p:cNvSpPr/>
          <p:nvPr/>
        </p:nvSpPr>
        <p:spPr>
          <a:xfrm>
            <a:off x="506000" y="5349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100" name="Shape 100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902950" y="1556175"/>
            <a:ext cx="2295300" cy="282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3315992" y="1556175"/>
            <a:ext cx="2295300" cy="282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3" type="body"/>
          </p:nvPr>
        </p:nvSpPr>
        <p:spPr>
          <a:xfrm>
            <a:off x="5729035" y="1556175"/>
            <a:ext cx="2295299" cy="282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105" name="Shape 10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/>
          <p:nvPr/>
        </p:nvSpPr>
        <p:spPr>
          <a:xfrm>
            <a:off x="734600" y="7635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07" name="Shape 107"/>
          <p:cNvSpPr/>
          <p:nvPr/>
        </p:nvSpPr>
        <p:spPr>
          <a:xfrm>
            <a:off x="506000" y="5349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108" name="Shape 108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110" name="Shape 11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/>
          <p:nvPr/>
        </p:nvSpPr>
        <p:spPr>
          <a:xfrm>
            <a:off x="734600" y="7635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12" name="Shape 112"/>
          <p:cNvSpPr/>
          <p:nvPr/>
        </p:nvSpPr>
        <p:spPr>
          <a:xfrm>
            <a:off x="506000" y="5349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 rot="-120953">
            <a:off x="457215" y="4025231"/>
            <a:ext cx="8229893" cy="519622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360"/>
              </a:spcBef>
              <a:buSzPct val="100000"/>
              <a:buNone/>
              <a:defRPr sz="1400"/>
            </a:lvl1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3.png" id="115" name="Shape 115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4.png" id="14" name="Shape 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 flipH="1" rot="169468">
            <a:off x="3608972" y="646195"/>
            <a:ext cx="5247975" cy="3809531"/>
          </a:xfrm>
          <a:prstGeom prst="wedgeEllipseCallout">
            <a:avLst>
              <a:gd fmla="val -42509" name="adj1"/>
              <a:gd fmla="val 62980" name="adj2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 flipH="1" rot="169468">
            <a:off x="3380372" y="417595"/>
            <a:ext cx="5247975" cy="3809531"/>
          </a:xfrm>
          <a:prstGeom prst="wedgeEllipseCallout">
            <a:avLst>
              <a:gd fmla="val -42509" name="adj1"/>
              <a:gd fmla="val 62980" name="adj2"/>
            </a:avLst>
          </a:pr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4101125" y="2687650"/>
            <a:ext cx="3767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000000"/>
              </a:buClr>
              <a:buSzPct val="100000"/>
              <a:buNone/>
              <a:defRPr sz="1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000000"/>
              </a:buClr>
              <a:buSzPct val="1000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000000"/>
              </a:buClr>
              <a:buSzPct val="1000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2.png" id="20" name="Shape 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/>
          <p:nvPr/>
        </p:nvSpPr>
        <p:spPr>
          <a:xfrm>
            <a:off x="1992350" y="37775"/>
            <a:ext cx="5616576" cy="5220439"/>
          </a:xfrm>
          <a:custGeom>
            <a:pathLst>
              <a:path extrusionOk="0" h="106692" w="114788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1763750" y="-114625"/>
            <a:ext cx="5616576" cy="5220439"/>
          </a:xfrm>
          <a:custGeom>
            <a:pathLst>
              <a:path extrusionOk="0" h="106692" w="114788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2905799" y="2161800"/>
            <a:ext cx="3332400" cy="819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rtl="0" algn="ctr">
              <a:spcBef>
                <a:spcPts val="0"/>
              </a:spcBef>
              <a:buClr>
                <a:srgbClr val="000000"/>
              </a:buClr>
              <a:buFont typeface="Bangers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rtl="0" algn="ctr">
              <a:spcBef>
                <a:spcPts val="0"/>
              </a:spcBef>
              <a:buClr>
                <a:srgbClr val="000000"/>
              </a:buClr>
              <a:buFont typeface="Bangers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rtl="0" algn="ctr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rtl="0" algn="ctr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rtl="0" algn="ctr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rtl="0" algn="ctr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rtl="0" algn="ctr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algn="ctr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25" name="Shape 2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/>
          <p:nvPr/>
        </p:nvSpPr>
        <p:spPr>
          <a:xfrm>
            <a:off x="734600" y="7635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7" name="Shape 27"/>
          <p:cNvSpPr/>
          <p:nvPr/>
        </p:nvSpPr>
        <p:spPr>
          <a:xfrm>
            <a:off x="506000" y="5349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28" name="Shape 28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1052050" y="1545941"/>
            <a:ext cx="7710900" cy="3303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31" name="Shape 3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/>
          <p:nvPr/>
        </p:nvSpPr>
        <p:spPr>
          <a:xfrm>
            <a:off x="734600" y="7635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506000" y="5349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34" name="Shape 34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38" name="Shape 3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/>
          <p:nvPr/>
        </p:nvSpPr>
        <p:spPr>
          <a:xfrm>
            <a:off x="734600" y="7635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0" name="Shape 40"/>
          <p:cNvSpPr/>
          <p:nvPr/>
        </p:nvSpPr>
        <p:spPr>
          <a:xfrm>
            <a:off x="506000" y="5349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41" name="Shape 41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902950" y="1556175"/>
            <a:ext cx="2295300" cy="282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3315992" y="1556175"/>
            <a:ext cx="2295300" cy="282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5729035" y="1556175"/>
            <a:ext cx="2295299" cy="282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46" name="Shape 4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/>
          <p:nvPr/>
        </p:nvSpPr>
        <p:spPr>
          <a:xfrm>
            <a:off x="734600" y="7635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8" name="Shape 48"/>
          <p:cNvSpPr/>
          <p:nvPr/>
        </p:nvSpPr>
        <p:spPr>
          <a:xfrm>
            <a:off x="506000" y="5349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49" name="Shape 49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51" name="Shape 5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/>
          <p:nvPr/>
        </p:nvSpPr>
        <p:spPr>
          <a:xfrm>
            <a:off x="734600" y="7635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53" name="Shape 53"/>
          <p:cNvSpPr/>
          <p:nvPr/>
        </p:nvSpPr>
        <p:spPr>
          <a:xfrm>
            <a:off x="506000" y="5349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 rot="-120953">
            <a:off x="457215" y="4025231"/>
            <a:ext cx="8229893" cy="519622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4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3.png" id="56" name="Shape 56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A7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052050" y="1545941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A7EB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1052050" y="1545941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chemeClr val="dk1"/>
              </a:buClr>
              <a:buSzPct val="100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rtl="0">
              <a:spcBef>
                <a:spcPts val="480"/>
              </a:spcBef>
              <a:buClr>
                <a:schemeClr val="dk1"/>
              </a:buClr>
              <a:buSzPct val="1000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rtl="0">
              <a:spcBef>
                <a:spcPts val="480"/>
              </a:spcBef>
              <a:buClr>
                <a:schemeClr val="dk1"/>
              </a:buClr>
              <a:buSzPct val="1000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rtl="0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rtl="0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rtl="0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rtl="0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rtl="0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rtl="0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Relationship Id="rId4" Type="http://schemas.openxmlformats.org/officeDocument/2006/relationships/image" Target="../media/image18.jpg"/><Relationship Id="rId5" Type="http://schemas.openxmlformats.org/officeDocument/2006/relationships/image" Target="../media/image19.jpg"/><Relationship Id="rId6" Type="http://schemas.openxmlformats.org/officeDocument/2006/relationships/image" Target="../media/image21.jpg"/><Relationship Id="rId7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png"/><Relationship Id="rId4" Type="http://schemas.openxmlformats.org/officeDocument/2006/relationships/image" Target="../media/image0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www.sas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311708" y="168052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-419" sz="8000"/>
              <a:t>SAS DATA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-419" sz="8000"/>
              <a:t>INTEGRATION STUDIO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FUNCIONALIDADES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870975" y="1600725"/>
            <a:ext cx="7403400" cy="324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-419" sz="2400"/>
              <a:t>Importación y exportación de metadatos (reuso) usando SAS metadata bridge.</a:t>
            </a:r>
          </a:p>
          <a:p>
            <a:pPr indent="-228600" lvl="0" marL="457200">
              <a:spcBef>
                <a:spcPts val="0"/>
              </a:spcBef>
            </a:pPr>
            <a:r>
              <a:rPr lang="es-419"/>
              <a:t>Uso de Jobs 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5.png"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875" y="3030650"/>
            <a:ext cx="4802049" cy="8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FUNCIONALIDADES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1052050" y="1545949"/>
            <a:ext cx="7398900" cy="3008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 u="sng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Manejo de Versiones con Versions.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Trabaja con Clusters.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Trabaja con Haddop.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 rot="161729">
            <a:off x="781135" y="818172"/>
            <a:ext cx="7029878" cy="549905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FUNCIONALIDADES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772125" y="1216374"/>
            <a:ext cx="7398900" cy="3008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 u="sng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s-419" sz="1800"/>
              <a:t>Análisis de Impacto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3.PNG"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574" y="1943425"/>
            <a:ext cx="2734049" cy="22052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.PNG" id="199" name="Shape 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162" y="1987437"/>
            <a:ext cx="2495562" cy="211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A6CD02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6000"/>
              <a:t>UTILIZACIÓN</a:t>
            </a:r>
          </a:p>
        </p:txBody>
      </p:sp>
      <p:sp>
        <p:nvSpPr>
          <p:cNvPr id="205" name="Shape 205"/>
          <p:cNvSpPr txBox="1"/>
          <p:nvPr>
            <p:ph idx="1" type="subTitle"/>
          </p:nvPr>
        </p:nvSpPr>
        <p:spPr>
          <a:xfrm>
            <a:off x="4101125" y="2687650"/>
            <a:ext cx="37674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¿Qué empresas usan SAS Data Integration Studio?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UTILIZACIÓN</a:t>
            </a:r>
          </a:p>
        </p:txBody>
      </p:sp>
      <p:pic>
        <p:nvPicPr>
          <p:cNvPr descr="scotiabank-logo.jpg" id="211" name="Shape 211"/>
          <p:cNvPicPr preferRelativeResize="0"/>
          <p:nvPr/>
        </p:nvPicPr>
        <p:blipFill rotWithShape="1">
          <a:blip r:embed="rId3">
            <a:alphaModFix/>
          </a:blip>
          <a:srcRect b="17015" l="6493" r="6572" t="19448"/>
          <a:stretch/>
        </p:blipFill>
        <p:spPr>
          <a:xfrm>
            <a:off x="962300" y="1583300"/>
            <a:ext cx="3185125" cy="858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l_h_pos_3d_4cp_200mm.jpg" id="212" name="Shape 212"/>
          <p:cNvPicPr preferRelativeResize="0"/>
          <p:nvPr/>
        </p:nvPicPr>
        <p:blipFill rotWithShape="1">
          <a:blip r:embed="rId4">
            <a:alphaModFix/>
          </a:blip>
          <a:srcRect b="13392" l="4303" r="1534" t="15372"/>
          <a:stretch/>
        </p:blipFill>
        <p:spPr>
          <a:xfrm>
            <a:off x="3243925" y="2902350"/>
            <a:ext cx="2656148" cy="1336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stle1.jpg" id="213" name="Shape 2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300" y="2653025"/>
            <a:ext cx="1834975" cy="183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rectv-logo-fb-150x150.jpg" id="214" name="Shape 214"/>
          <p:cNvPicPr preferRelativeResize="0"/>
          <p:nvPr/>
        </p:nvPicPr>
        <p:blipFill rotWithShape="1">
          <a:blip r:embed="rId6">
            <a:alphaModFix/>
          </a:blip>
          <a:srcRect b="0" l="18391" r="18536" t="0"/>
          <a:stretch/>
        </p:blipFill>
        <p:spPr>
          <a:xfrm>
            <a:off x="6085800" y="2702662"/>
            <a:ext cx="2085300" cy="1735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/>
        </p:nvSpPr>
        <p:spPr>
          <a:xfrm>
            <a:off x="9454125" y="461450"/>
            <a:ext cx="64827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rint-logo.png" id="216" name="Shape 2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16175" y="1484125"/>
            <a:ext cx="3354929" cy="95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824BB0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4294967295" type="ctrTitle"/>
          </p:nvPr>
        </p:nvSpPr>
        <p:spPr>
          <a:xfrm>
            <a:off x="618000" y="998850"/>
            <a:ext cx="44442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10400">
                <a:solidFill>
                  <a:srgbClr val="FAD900"/>
                </a:solidFill>
              </a:rPr>
              <a:t>CASO</a:t>
            </a:r>
          </a:p>
        </p:txBody>
      </p:sp>
      <p:sp>
        <p:nvSpPr>
          <p:cNvPr id="222" name="Shape 222"/>
          <p:cNvSpPr txBox="1"/>
          <p:nvPr>
            <p:ph idx="4294967295" type="subTitle"/>
          </p:nvPr>
        </p:nvSpPr>
        <p:spPr>
          <a:xfrm>
            <a:off x="961000" y="3532175"/>
            <a:ext cx="55557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400">
                <a:solidFill>
                  <a:srgbClr val="FFFFFF"/>
                </a:solidFill>
              </a:rPr>
              <a:t>En esta oportunidad, desarrollamos en el software SAS Data Integration Studio</a:t>
            </a:r>
          </a:p>
        </p:txBody>
      </p:sp>
      <p:sp>
        <p:nvSpPr>
          <p:cNvPr id="223" name="Shape 223"/>
          <p:cNvSpPr/>
          <p:nvPr/>
        </p:nvSpPr>
        <p:spPr>
          <a:xfrm>
            <a:off x="8164731" y="2012328"/>
            <a:ext cx="229545" cy="219177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BC00"/>
              </a:solidFill>
            </a:endParaRPr>
          </a:p>
        </p:txBody>
      </p:sp>
      <p:grpSp>
        <p:nvGrpSpPr>
          <p:cNvPr id="224" name="Shape 224"/>
          <p:cNvGrpSpPr/>
          <p:nvPr/>
        </p:nvGrpSpPr>
        <p:grpSpPr>
          <a:xfrm>
            <a:off x="7841459" y="572165"/>
            <a:ext cx="983353" cy="983618"/>
            <a:chOff x="6654650" y="3665275"/>
            <a:chExt cx="409100" cy="409125"/>
          </a:xfrm>
        </p:grpSpPr>
        <p:sp>
          <p:nvSpPr>
            <p:cNvPr id="225" name="Shape 225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BC00"/>
                </a:solidFill>
              </a:endParaRPr>
            </a:p>
          </p:txBody>
        </p:sp>
      </p:grpSp>
      <p:grpSp>
        <p:nvGrpSpPr>
          <p:cNvPr id="227" name="Shape 227"/>
          <p:cNvGrpSpPr/>
          <p:nvPr/>
        </p:nvGrpSpPr>
        <p:grpSpPr>
          <a:xfrm rot="324429">
            <a:off x="6927937" y="1797035"/>
            <a:ext cx="649665" cy="649742"/>
            <a:chOff x="570875" y="4322250"/>
            <a:chExt cx="443300" cy="443325"/>
          </a:xfrm>
        </p:grpSpPr>
        <p:sp>
          <p:nvSpPr>
            <p:cNvPr id="228" name="Shape 228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BC00"/>
                </a:solidFill>
              </a:endParaRPr>
            </a:p>
          </p:txBody>
        </p:sp>
      </p:grpSp>
      <p:sp>
        <p:nvSpPr>
          <p:cNvPr id="232" name="Shape 232"/>
          <p:cNvSpPr/>
          <p:nvPr/>
        </p:nvSpPr>
        <p:spPr>
          <a:xfrm rot="2466625">
            <a:off x="6519198" y="911735"/>
            <a:ext cx="318881" cy="304479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BC00"/>
              </a:solidFill>
            </a:endParaRPr>
          </a:p>
        </p:txBody>
      </p:sp>
      <p:sp>
        <p:nvSpPr>
          <p:cNvPr id="233" name="Shape 233"/>
          <p:cNvSpPr/>
          <p:nvPr/>
        </p:nvSpPr>
        <p:spPr>
          <a:xfrm rot="-1609120">
            <a:off x="7280206" y="1244154"/>
            <a:ext cx="229508" cy="219142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BC00"/>
              </a:solidFill>
            </a:endParaRPr>
          </a:p>
        </p:txBody>
      </p:sp>
      <p:sp>
        <p:nvSpPr>
          <p:cNvPr id="234" name="Shape 234"/>
          <p:cNvSpPr/>
          <p:nvPr/>
        </p:nvSpPr>
        <p:spPr>
          <a:xfrm rot="2926137">
            <a:off x="8426693" y="1496694"/>
            <a:ext cx="171867" cy="164104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BC00"/>
              </a:solidFill>
            </a:endParaRPr>
          </a:p>
        </p:txBody>
      </p:sp>
      <p:sp>
        <p:nvSpPr>
          <p:cNvPr id="235" name="Shape 235"/>
          <p:cNvSpPr/>
          <p:nvPr/>
        </p:nvSpPr>
        <p:spPr>
          <a:xfrm rot="-1608940">
            <a:off x="7711478" y="397342"/>
            <a:ext cx="154840" cy="147846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BC00"/>
              </a:solidFill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1208799" y="1958800"/>
            <a:ext cx="2522746" cy="12259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38100">
                  <a:solidFill>
                    <a:srgbClr val="FFFFFF"/>
                  </a:solidFill>
                  <a:prstDash val="solid"/>
                  <a:miter/>
                  <a:headEnd len="med" w="med" type="none"/>
                  <a:tailEnd len="med" w="med" type="none"/>
                </a:ln>
                <a:solidFill>
                  <a:srgbClr val="001936">
                    <a:alpha val="21920"/>
                  </a:srgbClr>
                </a:solidFill>
                <a:latin typeface="Bangers"/>
              </a:rPr>
              <a:t>REAL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CASO PRÁCTICO</a:t>
            </a:r>
          </a:p>
        </p:txBody>
      </p:sp>
      <p:pic>
        <p:nvPicPr>
          <p:cNvPr descr="m348_oracle.png"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382" y="2026800"/>
            <a:ext cx="4561231" cy="108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CASO PRÁCTICO</a:t>
            </a:r>
          </a:p>
        </p:txBody>
      </p:sp>
      <p:pic>
        <p:nvPicPr>
          <p:cNvPr descr="1_oracle.png" id="248" name="Shape 248"/>
          <p:cNvPicPr preferRelativeResize="0"/>
          <p:nvPr/>
        </p:nvPicPr>
        <p:blipFill rotWithShape="1">
          <a:blip r:embed="rId3">
            <a:alphaModFix/>
          </a:blip>
          <a:srcRect b="0" l="0" r="9575" t="0"/>
          <a:stretch/>
        </p:blipFill>
        <p:spPr>
          <a:xfrm>
            <a:off x="494575" y="1590400"/>
            <a:ext cx="649420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_oracle.png" id="249" name="Shape 2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8824" y="2742525"/>
            <a:ext cx="3743200" cy="200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CASO PRÁCTICO</a:t>
            </a:r>
          </a:p>
        </p:txBody>
      </p:sp>
      <p:pic>
        <p:nvPicPr>
          <p:cNvPr descr="3.1.png"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325" y="1801925"/>
            <a:ext cx="602932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CASO PRÁCTICO</a:t>
            </a:r>
          </a:p>
        </p:txBody>
      </p:sp>
      <p:pic>
        <p:nvPicPr>
          <p:cNvPr descr="3_CREACION TABLA EN ORACLE.png"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7700" y="712012"/>
            <a:ext cx="4236074" cy="418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ctrTitle"/>
          </p:nvPr>
        </p:nvSpPr>
        <p:spPr>
          <a:xfrm>
            <a:off x="1680301" y="873775"/>
            <a:ext cx="5783400" cy="1457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s-419" sz="5200">
                <a:latin typeface="Sniglet"/>
                <a:ea typeface="Sniglet"/>
                <a:cs typeface="Sniglet"/>
                <a:sym typeface="Sniglet"/>
              </a:rPr>
              <a:t>INTEGRANTES</a:t>
            </a:r>
          </a:p>
        </p:txBody>
      </p:sp>
      <p:sp>
        <p:nvSpPr>
          <p:cNvPr id="126" name="Shape 126"/>
          <p:cNvSpPr txBox="1"/>
          <p:nvPr>
            <p:ph idx="1" type="subTitle"/>
          </p:nvPr>
        </p:nvSpPr>
        <p:spPr>
          <a:xfrm>
            <a:off x="1680301" y="2331175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Sniglet"/>
              <a:buChar char="●"/>
            </a:pPr>
            <a:r>
              <a:rPr lang="es-419" sz="2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Armas Yalico, Camilo Armas</a:t>
            </a: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Sniglet"/>
              <a:buChar char="●"/>
            </a:pPr>
            <a:r>
              <a:rPr lang="es-419" sz="2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Chavez Arzapalo, Alejandro</a:t>
            </a: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Sniglet"/>
              <a:buChar char="●"/>
            </a:pPr>
            <a:r>
              <a:rPr lang="es-419" sz="2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Arotuma Martinez, Victor Miguel</a:t>
            </a: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Sniglet"/>
              <a:buChar char="●"/>
            </a:pPr>
            <a:r>
              <a:rPr lang="es-419" sz="2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De la Cruz Padilla, Jorge Alberto</a:t>
            </a: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Sniglet"/>
              <a:buChar char="●"/>
            </a:pPr>
            <a:r>
              <a:rPr lang="es-419" sz="2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Guerra Cruzado, Diego Alonso</a:t>
            </a:r>
          </a:p>
          <a:p>
            <a:pPr indent="-355600" lvl="0" marL="45720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Sniglet"/>
              <a:buChar char="●"/>
            </a:pPr>
            <a:r>
              <a:rPr lang="es-419" sz="2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Huaypar Sotelo, Shany Sonaly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-810350" y="799100"/>
            <a:ext cx="6482699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CASO PRÁCTICO</a:t>
            </a:r>
          </a:p>
        </p:txBody>
      </p:sp>
      <p:pic>
        <p:nvPicPr>
          <p:cNvPr descr="4_CAMPOS EN ORACLE EXTRAIDOS.png"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75" y="1859051"/>
            <a:ext cx="8254849" cy="288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CASO PRÁCTICO</a:t>
            </a:r>
          </a:p>
        </p:txBody>
      </p:sp>
      <p:pic>
        <p:nvPicPr>
          <p:cNvPr descr="5_ODS EN ORACLE.png"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450" y="1588099"/>
            <a:ext cx="7439500" cy="330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CASO PRÁCTICO</a:t>
            </a:r>
          </a:p>
        </p:txBody>
      </p:sp>
      <p:pic>
        <p:nvPicPr>
          <p:cNvPr descr="6_LIBRERIAS DE ORACLE A SASpng.png"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3075" y="219387"/>
            <a:ext cx="1977850" cy="470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CASO PRÁCTICO</a:t>
            </a:r>
          </a:p>
        </p:txBody>
      </p:sp>
      <p:pic>
        <p:nvPicPr>
          <p:cNvPr descr="7_TABLA SAS_oracle.png"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25" y="1801925"/>
            <a:ext cx="8553749" cy="249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CASO PRÁCTICO</a:t>
            </a:r>
          </a:p>
        </p:txBody>
      </p:sp>
      <p:pic>
        <p:nvPicPr>
          <p:cNvPr descr="8_WORK_oracle.png"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362" y="1718425"/>
            <a:ext cx="8621276" cy="25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CASO PRÁCTICO</a:t>
            </a:r>
          </a:p>
        </p:txBody>
      </p:sp>
      <p:pic>
        <p:nvPicPr>
          <p:cNvPr descr="sas-logo.png"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637" y="1978500"/>
            <a:ext cx="4190724" cy="118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CASO PRÁCTICO</a:t>
            </a:r>
          </a:p>
        </p:txBody>
      </p:sp>
      <p:pic>
        <p:nvPicPr>
          <p:cNvPr descr="1_SAS.png" id="303" name="Shape 303"/>
          <p:cNvPicPr preferRelativeResize="0"/>
          <p:nvPr/>
        </p:nvPicPr>
        <p:blipFill rotWithShape="1">
          <a:blip r:embed="rId3">
            <a:alphaModFix/>
          </a:blip>
          <a:srcRect b="28652" l="0" r="0" t="0"/>
          <a:stretch/>
        </p:blipFill>
        <p:spPr>
          <a:xfrm>
            <a:off x="620112" y="1741775"/>
            <a:ext cx="7903775" cy="317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CASO PRÁCTICO</a:t>
            </a:r>
          </a:p>
        </p:txBody>
      </p:sp>
      <p:pic>
        <p:nvPicPr>
          <p:cNvPr descr="4_SAS.png" id="309" name="Shape 309"/>
          <p:cNvPicPr preferRelativeResize="0"/>
          <p:nvPr/>
        </p:nvPicPr>
        <p:blipFill rotWithShape="1">
          <a:blip r:embed="rId3">
            <a:alphaModFix/>
          </a:blip>
          <a:srcRect b="7859" l="0" r="0" t="0"/>
          <a:stretch/>
        </p:blipFill>
        <p:spPr>
          <a:xfrm>
            <a:off x="1342088" y="1633099"/>
            <a:ext cx="6298223" cy="326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CASO PRÁCTICO</a:t>
            </a:r>
          </a:p>
        </p:txBody>
      </p:sp>
      <p:pic>
        <p:nvPicPr>
          <p:cNvPr descr="AVAL_SIT_SAS.png" id="315" name="Shape 315"/>
          <p:cNvPicPr preferRelativeResize="0"/>
          <p:nvPr/>
        </p:nvPicPr>
        <p:blipFill rotWithShape="1">
          <a:blip r:embed="rId3">
            <a:alphaModFix/>
          </a:blip>
          <a:srcRect b="19021" l="0" r="44736" t="0"/>
          <a:stretch/>
        </p:blipFill>
        <p:spPr>
          <a:xfrm>
            <a:off x="3477750" y="490212"/>
            <a:ext cx="5053448" cy="416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CASO PRÁCTICO</a:t>
            </a:r>
          </a:p>
        </p:txBody>
      </p:sp>
      <p:pic>
        <p:nvPicPr>
          <p:cNvPr descr="data txt_SAS.png" id="321" name="Shape 321"/>
          <p:cNvPicPr preferRelativeResize="0"/>
          <p:nvPr/>
        </p:nvPicPr>
        <p:blipFill rotWithShape="1">
          <a:blip r:embed="rId3">
            <a:alphaModFix/>
          </a:blip>
          <a:srcRect b="0" l="0" r="22088" t="0"/>
          <a:stretch/>
        </p:blipFill>
        <p:spPr>
          <a:xfrm>
            <a:off x="1775150" y="1625399"/>
            <a:ext cx="5593698" cy="334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5C4CA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419" sz="6500"/>
              <a:t>ANTECEDENTES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CASO PRÁCTICO</a:t>
            </a:r>
          </a:p>
        </p:txBody>
      </p:sp>
      <p:pic>
        <p:nvPicPr>
          <p:cNvPr descr="exportar_DATA_SAS.png" id="327" name="Shape 327"/>
          <p:cNvPicPr preferRelativeResize="0"/>
          <p:nvPr/>
        </p:nvPicPr>
        <p:blipFill rotWithShape="1">
          <a:blip r:embed="rId3">
            <a:alphaModFix/>
          </a:blip>
          <a:srcRect b="8079" l="0" r="30704" t="0"/>
          <a:stretch/>
        </p:blipFill>
        <p:spPr>
          <a:xfrm>
            <a:off x="3230175" y="490037"/>
            <a:ext cx="5582449" cy="41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CASO PRÁCTICO</a:t>
            </a:r>
          </a:p>
        </p:txBody>
      </p:sp>
      <p:pic>
        <p:nvPicPr>
          <p:cNvPr descr="Importar Data_SAS.png"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450" y="1524199"/>
            <a:ext cx="7701499" cy="354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CASO PRÁCTICO</a:t>
            </a:r>
          </a:p>
        </p:txBody>
      </p:sp>
      <p:pic>
        <p:nvPicPr>
          <p:cNvPr descr="sasbase_SAS.png" id="339" name="Shape 339"/>
          <p:cNvPicPr preferRelativeResize="0"/>
          <p:nvPr/>
        </p:nvPicPr>
        <p:blipFill rotWithShape="1">
          <a:blip r:embed="rId3">
            <a:alphaModFix/>
          </a:blip>
          <a:srcRect b="24715" l="0" r="13344" t="0"/>
          <a:stretch/>
        </p:blipFill>
        <p:spPr>
          <a:xfrm>
            <a:off x="1070812" y="1644350"/>
            <a:ext cx="6840764" cy="334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CASO PRÁCTICO</a:t>
            </a:r>
          </a:p>
        </p:txBody>
      </p:sp>
      <p:pic>
        <p:nvPicPr>
          <p:cNvPr descr="txt de donde importa la data a sas_SAS.png" id="345" name="Shape 345"/>
          <p:cNvPicPr preferRelativeResize="0"/>
          <p:nvPr/>
        </p:nvPicPr>
        <p:blipFill rotWithShape="1">
          <a:blip r:embed="rId3">
            <a:alphaModFix/>
          </a:blip>
          <a:srcRect b="9140" l="3722" r="19039" t="0"/>
          <a:stretch/>
        </p:blipFill>
        <p:spPr>
          <a:xfrm>
            <a:off x="1339937" y="1671600"/>
            <a:ext cx="6302525" cy="334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CASO PRÁCTICO</a:t>
            </a:r>
          </a:p>
        </p:txBody>
      </p:sp>
      <p:pic>
        <p:nvPicPr>
          <p:cNvPr descr="VARIABLES ESTATICAS_SAS.png" id="351" name="Shape 351"/>
          <p:cNvPicPr preferRelativeResize="0"/>
          <p:nvPr/>
        </p:nvPicPr>
        <p:blipFill rotWithShape="1">
          <a:blip r:embed="rId3">
            <a:alphaModFix/>
          </a:blip>
          <a:srcRect b="0" l="2614" r="2670" t="0"/>
          <a:stretch/>
        </p:blipFill>
        <p:spPr>
          <a:xfrm>
            <a:off x="990925" y="2224087"/>
            <a:ext cx="70005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824BB0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4294967295" type="ctrTitle"/>
          </p:nvPr>
        </p:nvSpPr>
        <p:spPr>
          <a:xfrm>
            <a:off x="618000" y="998850"/>
            <a:ext cx="44442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10400">
                <a:solidFill>
                  <a:srgbClr val="FAD900"/>
                </a:solidFill>
              </a:rPr>
              <a:t>CASO</a:t>
            </a:r>
          </a:p>
        </p:txBody>
      </p:sp>
      <p:sp>
        <p:nvSpPr>
          <p:cNvPr id="357" name="Shape 357"/>
          <p:cNvSpPr txBox="1"/>
          <p:nvPr>
            <p:ph idx="4294967295" type="subTitle"/>
          </p:nvPr>
        </p:nvSpPr>
        <p:spPr>
          <a:xfrm>
            <a:off x="961000" y="3532175"/>
            <a:ext cx="55557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400">
                <a:solidFill>
                  <a:srgbClr val="FFFFFF"/>
                </a:solidFill>
              </a:rPr>
              <a:t>En esta oportunidad, desarrollamos en el software SAS Deployment Wizard</a:t>
            </a:r>
          </a:p>
        </p:txBody>
      </p:sp>
      <p:sp>
        <p:nvSpPr>
          <p:cNvPr id="358" name="Shape 358"/>
          <p:cNvSpPr/>
          <p:nvPr/>
        </p:nvSpPr>
        <p:spPr>
          <a:xfrm>
            <a:off x="8164731" y="2012328"/>
            <a:ext cx="229545" cy="219177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BC00"/>
              </a:solidFill>
            </a:endParaRPr>
          </a:p>
        </p:txBody>
      </p:sp>
      <p:grpSp>
        <p:nvGrpSpPr>
          <p:cNvPr id="359" name="Shape 359"/>
          <p:cNvGrpSpPr/>
          <p:nvPr/>
        </p:nvGrpSpPr>
        <p:grpSpPr>
          <a:xfrm>
            <a:off x="7841459" y="572165"/>
            <a:ext cx="983353" cy="983618"/>
            <a:chOff x="6654650" y="3665275"/>
            <a:chExt cx="409100" cy="409125"/>
          </a:xfrm>
        </p:grpSpPr>
        <p:sp>
          <p:nvSpPr>
            <p:cNvPr id="360" name="Shape 360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BC00"/>
                </a:solidFill>
              </a:endParaRPr>
            </a:p>
          </p:txBody>
        </p:sp>
      </p:grpSp>
      <p:grpSp>
        <p:nvGrpSpPr>
          <p:cNvPr id="362" name="Shape 362"/>
          <p:cNvGrpSpPr/>
          <p:nvPr/>
        </p:nvGrpSpPr>
        <p:grpSpPr>
          <a:xfrm rot="324429">
            <a:off x="6927937" y="1797035"/>
            <a:ext cx="649665" cy="649742"/>
            <a:chOff x="570875" y="4322250"/>
            <a:chExt cx="443300" cy="443325"/>
          </a:xfrm>
        </p:grpSpPr>
        <p:sp>
          <p:nvSpPr>
            <p:cNvPr id="363" name="Shape 363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BC00"/>
                </a:solidFill>
              </a:endParaRPr>
            </a:p>
          </p:txBody>
        </p:sp>
      </p:grpSp>
      <p:sp>
        <p:nvSpPr>
          <p:cNvPr id="367" name="Shape 367"/>
          <p:cNvSpPr/>
          <p:nvPr/>
        </p:nvSpPr>
        <p:spPr>
          <a:xfrm rot="2466625">
            <a:off x="6519198" y="911735"/>
            <a:ext cx="318881" cy="304479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BC00"/>
              </a:solidFill>
            </a:endParaRPr>
          </a:p>
        </p:txBody>
      </p:sp>
      <p:sp>
        <p:nvSpPr>
          <p:cNvPr id="368" name="Shape 368"/>
          <p:cNvSpPr/>
          <p:nvPr/>
        </p:nvSpPr>
        <p:spPr>
          <a:xfrm rot="-1609120">
            <a:off x="7280206" y="1244154"/>
            <a:ext cx="229508" cy="219142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BC00"/>
              </a:solidFill>
            </a:endParaRPr>
          </a:p>
        </p:txBody>
      </p:sp>
      <p:sp>
        <p:nvSpPr>
          <p:cNvPr id="369" name="Shape 369"/>
          <p:cNvSpPr/>
          <p:nvPr/>
        </p:nvSpPr>
        <p:spPr>
          <a:xfrm rot="2926137">
            <a:off x="8426693" y="1496694"/>
            <a:ext cx="171867" cy="164104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BC00"/>
              </a:solidFill>
            </a:endParaRPr>
          </a:p>
        </p:txBody>
      </p:sp>
      <p:sp>
        <p:nvSpPr>
          <p:cNvPr id="370" name="Shape 370"/>
          <p:cNvSpPr/>
          <p:nvPr/>
        </p:nvSpPr>
        <p:spPr>
          <a:xfrm rot="-1608940">
            <a:off x="7711478" y="397342"/>
            <a:ext cx="154840" cy="147846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BC00"/>
              </a:solidFill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1163774" y="1369599"/>
            <a:ext cx="5294633" cy="182317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38100">
                  <a:solidFill>
                    <a:srgbClr val="FFFFFF"/>
                  </a:solidFill>
                  <a:prstDash val="solid"/>
                  <a:miter/>
                  <a:headEnd len="med" w="med" type="none"/>
                  <a:tailEnd len="med" w="med" type="none"/>
                </a:ln>
                <a:solidFill>
                  <a:srgbClr val="001936">
                    <a:alpha val="21920"/>
                  </a:srgbClr>
                </a:solidFill>
                <a:latin typeface="Bangers"/>
              </a:rPr>
              <a:t>PRÁCTICO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A300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idx="1" type="body"/>
          </p:nvPr>
        </p:nvSpPr>
        <p:spPr>
          <a:xfrm>
            <a:off x="2905799" y="2161800"/>
            <a:ext cx="3332400" cy="81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419" sz="4800">
                <a:solidFill>
                  <a:schemeClr val="dk1"/>
                </a:solidFill>
              </a:rPr>
              <a:t>LIMITACIONES Y/O PROBLEMAS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s-419"/>
              <a:t>EN SAS DATA INTEGRATION STUDIO</a:t>
            </a:r>
          </a:p>
        </p:txBody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1052050" y="1545941"/>
            <a:ext cx="7710900" cy="330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lnSpc>
                <a:spcPct val="150000"/>
              </a:lnSpc>
              <a:spcBef>
                <a:spcPts val="1000"/>
              </a:spcBef>
            </a:pPr>
            <a:r>
              <a:rPr lang="es-419"/>
              <a:t>Accesibilidad al software</a:t>
            </a:r>
          </a:p>
          <a:p>
            <a:pPr indent="-228600" lvl="0" marL="457200" rtl="0" algn="just">
              <a:lnSpc>
                <a:spcPct val="150000"/>
              </a:lnSpc>
              <a:spcBef>
                <a:spcPts val="1000"/>
              </a:spcBef>
            </a:pPr>
            <a:r>
              <a:rPr lang="es-419"/>
              <a:t>Entorno de desarrollo</a:t>
            </a:r>
          </a:p>
          <a:p>
            <a:pPr indent="-228600" lvl="0" marL="457200" rtl="0" algn="just">
              <a:lnSpc>
                <a:spcPct val="150000"/>
              </a:lnSpc>
              <a:spcBef>
                <a:spcPts val="1000"/>
              </a:spcBef>
            </a:pPr>
            <a:r>
              <a:rPr lang="es-419"/>
              <a:t>Lado del usuario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EN SAS DEPLOYMENT WIZARD</a:t>
            </a:r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1052050" y="1545941"/>
            <a:ext cx="7710900" cy="330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-419"/>
              <a:t>Básica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No intuitivo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Lado del programador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idx="4294967295" type="title"/>
          </p:nvPr>
        </p:nvSpPr>
        <p:spPr>
          <a:xfrm>
            <a:off x="387100" y="556700"/>
            <a:ext cx="4754100" cy="13800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419" sz="6000">
                <a:solidFill>
                  <a:srgbClr val="FFFFFF"/>
                </a:solidFill>
              </a:rPr>
              <a:t>CONCLUSIONES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 rot="161729">
            <a:off x="922785" y="80205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ANTECEDENTES: sas step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855375" y="1492525"/>
            <a:ext cx="6861000" cy="153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-419" sz="1400"/>
              <a:t>Primero hablemos acerca de SAS como un conjunto de                                                           herramientas.</a:t>
            </a:r>
          </a:p>
          <a:p>
            <a:pPr lvl="0">
              <a:spcBef>
                <a:spcPts val="0"/>
              </a:spcBef>
              <a:buNone/>
            </a:pPr>
            <a:r>
              <a:rPr lang="es-419" sz="1400"/>
              <a:t>Uno de los primeros inventos en SAS fue el </a:t>
            </a:r>
            <a:r>
              <a:rPr b="1" lang="es-419" sz="1400"/>
              <a:t>DATA STEP</a:t>
            </a:r>
            <a:r>
              <a:rPr lang="es-419" sz="1400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s-419" sz="1400"/>
              <a:t>&lt;&lt; La respuesta del software de SAS a cómo procesamos los registros de datos, sigue siendo un componente central y base del sistema y productos SAS.&gt;&gt;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just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algn="just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7050" y="951725"/>
            <a:ext cx="2088074" cy="134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3300" y="3107089"/>
            <a:ext cx="2088075" cy="126617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3240175" y="3197325"/>
            <a:ext cx="46623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s-419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Así que cuando pensamos en una sola pieza (ETL) dentro de toda esa arquitectura de la información, no olvidemos que </a:t>
            </a:r>
            <a:r>
              <a:rPr b="1" lang="es-419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una clara ventaja de SAS es que lo hace responder a la llamada de una plataforma integrada</a:t>
            </a:r>
            <a:r>
              <a:rPr lang="es-419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EN SAS DATA INTEGRATION STUDIO</a:t>
            </a:r>
          </a:p>
        </p:txBody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1052050" y="1545941"/>
            <a:ext cx="7710900" cy="330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-419"/>
              <a:t>Interfaz amigable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Construcción de almacenes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Procesamiento de datos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Visualización de cubos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Business intelligence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-419"/>
              <a:t>EN SAS DEPLOYMENT WIZARD</a:t>
            </a:r>
          </a:p>
        </p:txBody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1052050" y="1545941"/>
            <a:ext cx="7710900" cy="330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-419"/>
              <a:t>Software base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Orientado a la programación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Estadístico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824BB0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idx="4294967295" type="ctrTitle"/>
          </p:nvPr>
        </p:nvSpPr>
        <p:spPr>
          <a:xfrm>
            <a:off x="762000" y="2471150"/>
            <a:ext cx="47772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12000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411" name="Shape 411"/>
          <p:cNvSpPr txBox="1"/>
          <p:nvPr>
            <p:ph idx="4294967295" type="subTitle"/>
          </p:nvPr>
        </p:nvSpPr>
        <p:spPr>
          <a:xfrm>
            <a:off x="762000" y="3296868"/>
            <a:ext cx="6593700" cy="146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-419" sz="1800">
                <a:solidFill>
                  <a:srgbClr val="FFFFFF"/>
                </a:solidFill>
              </a:rPr>
              <a:t>¿Alguna pregunta?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s-419" sz="1800">
                <a:solidFill>
                  <a:srgbClr val="FFFFFF"/>
                </a:solidFill>
              </a:rPr>
              <a:t>Para conocer más sobre el SAS Data Integration Studio o el SAS Deployment Wizard, puedes visitar:  </a:t>
            </a:r>
            <a:r>
              <a:rPr b="1" lang="es-419" sz="1800" u="sng">
                <a:solidFill>
                  <a:srgbClr val="D9D9D9"/>
                </a:solidFill>
                <a:hlinkClick r:id="rId3"/>
              </a:rPr>
              <a:t>Web Oficial SAS</a:t>
            </a:r>
          </a:p>
        </p:txBody>
      </p:sp>
      <p:sp>
        <p:nvSpPr>
          <p:cNvPr id="412" name="Shape 412"/>
          <p:cNvSpPr/>
          <p:nvPr/>
        </p:nvSpPr>
        <p:spPr>
          <a:xfrm>
            <a:off x="5608400" y="449600"/>
            <a:ext cx="2818200" cy="2653800"/>
          </a:xfrm>
          <a:prstGeom prst="wedgeEllipseCallout">
            <a:avLst>
              <a:gd fmla="val -57425" name="adj1"/>
              <a:gd fmla="val 37651" name="adj2"/>
            </a:avLst>
          </a:pr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6452211" y="1206813"/>
            <a:ext cx="1134976" cy="1134976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 rot="161729">
            <a:off x="869335" y="812730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ventajas EN...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1112125" y="1604000"/>
            <a:ext cx="58812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chemeClr val="dk1"/>
              </a:buClr>
              <a:buFont typeface="Sniglet"/>
              <a:buChar char="●"/>
            </a:pPr>
            <a:r>
              <a:rPr lang="es-419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CONTROL DE VERSIONES, DE CAMBIOS, PROMOCIÓN,                            BACKUP Y RECUPERACIÓN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228600" lvl="0" marL="457200">
              <a:spcBef>
                <a:spcPts val="0"/>
              </a:spcBef>
              <a:buClr>
                <a:schemeClr val="dk1"/>
              </a:buClr>
              <a:buFont typeface="Sniglet"/>
              <a:buChar char="●"/>
            </a:pPr>
            <a:r>
              <a:rPr lang="es-419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PROGRAMACIÓN, DEPENDENCIA Y GESTIÓN DE RESTABLECIMIENTO (INCLUYENDO PARALELIZACIÓN)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228600" lvl="0" marL="457200">
              <a:spcBef>
                <a:spcPts val="0"/>
              </a:spcBef>
              <a:buClr>
                <a:schemeClr val="dk1"/>
              </a:buClr>
              <a:buFont typeface="Sniglet"/>
              <a:buChar char="●"/>
            </a:pPr>
            <a:r>
              <a:rPr lang="es-419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GESTIÓN DE METADATOS, SEGURIDAD                                                                          Y ANÁLISIS DE IMPACTO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199" y="908899"/>
            <a:ext cx="1646849" cy="131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 rotWithShape="1">
          <a:blip r:embed="rId4">
            <a:alphaModFix/>
          </a:blip>
          <a:srcRect b="0" l="0" r="9379" t="0"/>
          <a:stretch/>
        </p:blipFill>
        <p:spPr>
          <a:xfrm flipH="1">
            <a:off x="4555375" y="2647425"/>
            <a:ext cx="2170624" cy="180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4026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4294967295" type="ctrTitle"/>
          </p:nvPr>
        </p:nvSpPr>
        <p:spPr>
          <a:xfrm>
            <a:off x="705725" y="1930925"/>
            <a:ext cx="52368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6000"/>
              <a:t>CARACTERÍSTICAS</a:t>
            </a:r>
          </a:p>
        </p:txBody>
      </p:sp>
      <p:sp>
        <p:nvSpPr>
          <p:cNvPr id="155" name="Shape 155"/>
          <p:cNvSpPr txBox="1"/>
          <p:nvPr>
            <p:ph idx="4294967295" type="subTitle"/>
          </p:nvPr>
        </p:nvSpPr>
        <p:spPr>
          <a:xfrm>
            <a:off x="762000" y="3296868"/>
            <a:ext cx="6593700" cy="146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s-419" sz="1800">
                <a:solidFill>
                  <a:srgbClr val="FFFFFF"/>
                </a:solidFill>
              </a:rPr>
              <a:t>Apuntes sobre el software SAS Data Integration Studio</a:t>
            </a:r>
          </a:p>
        </p:txBody>
      </p:sp>
      <p:pic>
        <p:nvPicPr>
          <p:cNvPr descr="photo-1434030216411-0b793f4b4173.jpg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6000" y="428850"/>
            <a:ext cx="2515200" cy="2515200"/>
          </a:xfrm>
          <a:prstGeom prst="wedgeEllipseCallout">
            <a:avLst>
              <a:gd fmla="val -60049" name="adj1"/>
              <a:gd fmla="val 3441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-419"/>
              <a:t>CARACTERÍSTICAS principales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507425" y="1556650"/>
            <a:ext cx="4662300" cy="218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b="1" lang="es-419" sz="1600"/>
              <a:t>Diseño y elaboración de perfiles de datos.</a:t>
            </a:r>
          </a:p>
          <a:p>
            <a:pPr lvl="0">
              <a:spcBef>
                <a:spcPts val="0"/>
              </a:spcBef>
              <a:buNone/>
            </a:pPr>
            <a:r>
              <a:rPr lang="es-419" sz="1400"/>
              <a:t>	Esta herramienta automatiza el descubrimiento de anomalías en los datos.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b="1" lang="es-419" sz="1600"/>
              <a:t>Fuente de extracción de datos.</a:t>
            </a:r>
          </a:p>
          <a:p>
            <a:pPr lvl="0">
              <a:spcBef>
                <a:spcPts val="0"/>
              </a:spcBef>
              <a:buNone/>
            </a:pPr>
            <a:r>
              <a:rPr lang="es-419" sz="1400"/>
              <a:t>	Tiene la capacidad de llegar a casi cualquier fuente de datos en el mundo. 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b="1" lang="es-419" sz="1600"/>
              <a:t>Transformación y carga.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/>
              <a:t>	Usamos documentos SMT (fuente - movimiento - objetivo)</a:t>
            </a: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b="3756" l="3426" r="4449" t="3941"/>
          <a:stretch/>
        </p:blipFill>
        <p:spPr>
          <a:xfrm>
            <a:off x="908925" y="1988975"/>
            <a:ext cx="2497175" cy="175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-419"/>
              <a:t>y seguimos ...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834050" y="1203775"/>
            <a:ext cx="7314300" cy="330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 sz="1100"/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b="1" lang="es-419" sz="1600"/>
              <a:t>Captura de datos modificados.</a:t>
            </a:r>
          </a:p>
          <a:p>
            <a:pPr lvl="0">
              <a:spcBef>
                <a:spcPts val="0"/>
              </a:spcBef>
              <a:buNone/>
            </a:pPr>
            <a:r>
              <a:rPr lang="es-419" sz="1400"/>
              <a:t>	Una de las decisiones fundamentales de</a:t>
            </a:r>
            <a:r>
              <a:rPr lang="es-419" sz="1400"/>
              <a:t>  diseño                                                                                                     al re</a:t>
            </a:r>
            <a:r>
              <a:rPr lang="es-419" sz="1400"/>
              <a:t>specto es cómo hacer frente a cambios en el tiempo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b="1" lang="es-419" sz="1600"/>
              <a:t>Estudio de la calidad, auditoría y manejo de excepciones / gestión.</a:t>
            </a:r>
          </a:p>
          <a:p>
            <a:pPr lvl="0">
              <a:spcBef>
                <a:spcPts val="0"/>
              </a:spcBef>
              <a:buNone/>
            </a:pPr>
            <a:r>
              <a:rPr lang="es-419" sz="1400"/>
              <a:t>	“programación defensiva” y es lo que le da la característica al proceso de ETL como autorregulado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b="1" lang="es-419" sz="1600"/>
              <a:t>La integración con el entorno de producción y componentes de procesos de negocio.</a:t>
            </a:r>
          </a:p>
          <a:p>
            <a:pPr lvl="0">
              <a:spcBef>
                <a:spcPts val="0"/>
              </a:spcBef>
              <a:buNone/>
            </a:pPr>
            <a:r>
              <a:rPr lang="es-419" sz="1400"/>
              <a:t>	La integración de productos como Base SAS Data Integration Studio y en la forma de pensar acerca de su estrategia de ETL es crítica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/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b="5033" l="0" r="0" t="7576"/>
          <a:stretch/>
        </p:blipFill>
        <p:spPr>
          <a:xfrm flipH="1">
            <a:off x="5453600" y="1005149"/>
            <a:ext cx="2694749" cy="1323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4965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419" sz="4800"/>
              <a:t>FUNCIONALIDADES</a:t>
            </a:r>
          </a:p>
        </p:txBody>
      </p:sp>
      <p:sp>
        <p:nvSpPr>
          <p:cNvPr id="176" name="Shape 176"/>
          <p:cNvSpPr/>
          <p:nvPr/>
        </p:nvSpPr>
        <p:spPr>
          <a:xfrm rot="-152142">
            <a:off x="1333736" y="2074149"/>
            <a:ext cx="2264817" cy="1840196"/>
          </a:xfrm>
          <a:prstGeom prst="homePlate">
            <a:avLst>
              <a:gd fmla="val 30129" name="adj"/>
            </a:avLst>
          </a:prstGeom>
          <a:solidFill>
            <a:srgbClr val="A6CD02"/>
          </a:solidFill>
          <a:ln cap="flat" cmpd="sng" w="762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1800">
                <a:latin typeface="Sniglet"/>
                <a:ea typeface="Sniglet"/>
                <a:cs typeface="Sniglet"/>
                <a:sym typeface="Sniglet"/>
              </a:rPr>
              <a:t>Paso 1</a:t>
            </a:r>
          </a:p>
        </p:txBody>
      </p:sp>
      <p:sp>
        <p:nvSpPr>
          <p:cNvPr id="177" name="Shape 177"/>
          <p:cNvSpPr/>
          <p:nvPr/>
        </p:nvSpPr>
        <p:spPr>
          <a:xfrm rot="-151954">
            <a:off x="3295809" y="1986429"/>
            <a:ext cx="2308354" cy="1840196"/>
          </a:xfrm>
          <a:prstGeom prst="chevron">
            <a:avLst>
              <a:gd fmla="val 29853" name="adj"/>
            </a:avLst>
          </a:prstGeom>
          <a:solidFill>
            <a:srgbClr val="FAD900"/>
          </a:solidFill>
          <a:ln cap="flat" cmpd="sng" w="762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Paso </a:t>
            </a:r>
            <a:r>
              <a:rPr lang="es-419" sz="1800">
                <a:latin typeface="Sniglet"/>
                <a:ea typeface="Sniglet"/>
                <a:cs typeface="Sniglet"/>
                <a:sym typeface="Sniglet"/>
              </a:rPr>
              <a:t>2</a:t>
            </a:r>
          </a:p>
        </p:txBody>
      </p:sp>
      <p:sp>
        <p:nvSpPr>
          <p:cNvPr id="178" name="Shape 178"/>
          <p:cNvSpPr/>
          <p:nvPr/>
        </p:nvSpPr>
        <p:spPr>
          <a:xfrm rot="-151954">
            <a:off x="5301410" y="1897683"/>
            <a:ext cx="2308354" cy="1840196"/>
          </a:xfrm>
          <a:prstGeom prst="chevron">
            <a:avLst>
              <a:gd fmla="val 29853" name="adj"/>
            </a:avLst>
          </a:prstGeom>
          <a:solidFill>
            <a:srgbClr val="FFA300"/>
          </a:solidFill>
          <a:ln cap="flat" cmpd="sng" w="762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Paso </a:t>
            </a:r>
            <a:r>
              <a:rPr lang="es-419" sz="1800">
                <a:latin typeface="Sniglet"/>
                <a:ea typeface="Sniglet"/>
                <a:cs typeface="Sniglet"/>
                <a:sym typeface="Sniglet"/>
              </a:rPr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achim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Jachim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