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73"/>
  </p:notesMasterIdLst>
  <p:handoutMasterIdLst>
    <p:handoutMasterId r:id="rId74"/>
  </p:handoutMasterIdLst>
  <p:sldIdLst>
    <p:sldId id="362" r:id="rId2"/>
    <p:sldId id="405" r:id="rId3"/>
    <p:sldId id="367" r:id="rId4"/>
    <p:sldId id="406" r:id="rId5"/>
    <p:sldId id="407" r:id="rId6"/>
    <p:sldId id="408" r:id="rId7"/>
    <p:sldId id="409" r:id="rId8"/>
    <p:sldId id="410" r:id="rId9"/>
    <p:sldId id="411" r:id="rId10"/>
    <p:sldId id="413" r:id="rId11"/>
    <p:sldId id="414" r:id="rId12"/>
    <p:sldId id="415" r:id="rId13"/>
    <p:sldId id="416" r:id="rId14"/>
    <p:sldId id="483" r:id="rId15"/>
    <p:sldId id="427" r:id="rId16"/>
    <p:sldId id="428" r:id="rId17"/>
    <p:sldId id="429" r:id="rId18"/>
    <p:sldId id="430" r:id="rId19"/>
    <p:sldId id="481"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64" r:id="rId49"/>
    <p:sldId id="459" r:id="rId50"/>
    <p:sldId id="460" r:id="rId51"/>
    <p:sldId id="461" r:id="rId52"/>
    <p:sldId id="462" r:id="rId53"/>
    <p:sldId id="463" r:id="rId54"/>
    <p:sldId id="480" r:id="rId55"/>
    <p:sldId id="465" r:id="rId56"/>
    <p:sldId id="466" r:id="rId57"/>
    <p:sldId id="467" r:id="rId58"/>
    <p:sldId id="468" r:id="rId59"/>
    <p:sldId id="469" r:id="rId60"/>
    <p:sldId id="470" r:id="rId61"/>
    <p:sldId id="471" r:id="rId62"/>
    <p:sldId id="472" r:id="rId63"/>
    <p:sldId id="482" r:id="rId64"/>
    <p:sldId id="473" r:id="rId65"/>
    <p:sldId id="474" r:id="rId66"/>
    <p:sldId id="475" r:id="rId67"/>
    <p:sldId id="476" r:id="rId68"/>
    <p:sldId id="477" r:id="rId69"/>
    <p:sldId id="478" r:id="rId70"/>
    <p:sldId id="479" r:id="rId71"/>
    <p:sldId id="363" r:id="rId72"/>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7C120"/>
    <a:srgbClr val="B4DE86"/>
    <a:srgbClr val="CC9900"/>
    <a:srgbClr val="DBBD67"/>
    <a:srgbClr val="0099FF"/>
    <a:srgbClr val="CCCC00"/>
    <a:srgbClr val="CCFFFF"/>
    <a:srgbClr val="808080"/>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409" autoAdjust="0"/>
  </p:normalViewPr>
  <p:slideViewPr>
    <p:cSldViewPr>
      <p:cViewPr varScale="1">
        <p:scale>
          <a:sx n="93" d="100"/>
          <a:sy n="93" d="100"/>
        </p:scale>
        <p:origin x="-8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4018"/>
    </p:cViewPr>
  </p:sorterViewPr>
  <p:notesViewPr>
    <p:cSldViewPr>
      <p:cViewPr varScale="1">
        <p:scale>
          <a:sx n="33" d="100"/>
          <a:sy n="33" d="100"/>
        </p:scale>
        <p:origin x="-1094" y="-5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endParaRPr lang="es-ES_tradnl"/>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endParaRPr lang="es-ES_tradnl"/>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endParaRPr lang="es-ES_tradnl"/>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fld id="{8767236D-3251-4EF1-A8F1-1F57EE1103C0}" type="slidenum">
              <a:rPr lang="es-ES_tradnl"/>
              <a:pPr/>
              <a:t>‹Nº›</a:t>
            </a:fld>
            <a:endParaRPr lang="es-ES_tradnl"/>
          </a:p>
        </p:txBody>
      </p:sp>
    </p:spTree>
    <p:extLst>
      <p:ext uri="{BB962C8B-B14F-4D97-AF65-F5344CB8AC3E}">
        <p14:creationId xmlns="" xmlns:p14="http://schemas.microsoft.com/office/powerpoint/2010/main" val="2708730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endParaRPr lang="es-ES_tradnl"/>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endParaRPr lang="es-ES_tradnl"/>
          </a:p>
        </p:txBody>
      </p:sp>
      <p:sp>
        <p:nvSpPr>
          <p:cNvPr id="2052"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endParaRPr lang="es-ES_tradnl"/>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fld id="{9ADBF13B-5F5C-4E98-ACAA-9340AA2633B4}" type="slidenum">
              <a:rPr lang="es-ES_tradnl"/>
              <a:pPr/>
              <a:t>‹Nº›</a:t>
            </a:fld>
            <a:endParaRPr lang="es-ES_tradnl"/>
          </a:p>
        </p:txBody>
      </p:sp>
    </p:spTree>
    <p:extLst>
      <p:ext uri="{BB962C8B-B14F-4D97-AF65-F5344CB8AC3E}">
        <p14:creationId xmlns="" xmlns:p14="http://schemas.microsoft.com/office/powerpoint/2010/main" val="26377066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p:nvPr>
        </p:nvSpPr>
        <p:spPr>
          <a:noFill/>
        </p:spPr>
        <p:txBody>
          <a:bodyPr/>
          <a:lstStyle/>
          <a:p>
            <a:fld id="{F94233F6-267F-4E7F-912C-A491C6A3D690}" type="slidenum">
              <a:rPr lang="es-ES_tradnl" smtClean="0"/>
              <a:pPr/>
              <a:t>1</a:t>
            </a:fld>
            <a:endParaRPr lang="es-ES_tradnl" smtClean="0"/>
          </a:p>
        </p:txBody>
      </p:sp>
      <p:sp>
        <p:nvSpPr>
          <p:cNvPr id="26627" name="Rectangle 1"/>
          <p:cNvSpPr>
            <a:spLocks noGrp="1" noRot="1" noChangeAspect="1" noChangeArrowheads="1" noTextEdit="1"/>
          </p:cNvSpPr>
          <p:nvPr>
            <p:ph type="sldImg"/>
          </p:nvPr>
        </p:nvSpPr>
        <p:spPr>
          <a:xfrm>
            <a:off x="1141413" y="685800"/>
            <a:ext cx="4575175" cy="3430588"/>
          </a:xfrm>
          <a:ln/>
        </p:spPr>
      </p:sp>
      <p:sp>
        <p:nvSpPr>
          <p:cNvPr id="26628" name="Rectangle 2"/>
          <p:cNvSpPr>
            <a:spLocks noGrp="1" noChangeArrowheads="1"/>
          </p:cNvSpPr>
          <p:nvPr>
            <p:ph type="body" idx="1"/>
          </p:nvPr>
        </p:nvSpPr>
        <p:spPr>
          <a:xfrm>
            <a:off x="913991" y="4344357"/>
            <a:ext cx="5030018" cy="4113169"/>
          </a:xfrm>
          <a:noFill/>
          <a:ln/>
        </p:spPr>
        <p:txBody>
          <a:bodyPr wrap="none" anchor="ct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0962"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198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301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403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914400" y="4343400"/>
            <a:ext cx="5029200" cy="40259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914400" y="4343400"/>
            <a:ext cx="5029200" cy="40259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710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813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915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0178"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891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1202"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222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325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427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5298"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6322"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734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837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5939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60418"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9938"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61442"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6246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6349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6451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13314"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14338"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15362"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16386"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txBox="1">
            <a:spLocks noGrp="1" noRot="1" noChangeAspect="1" noChangeArrowheads="1"/>
          </p:cNvSpPr>
          <p:nvPr>
            <p:ph type="sldImg"/>
          </p:nvPr>
        </p:nvSpPr>
        <p:spPr bwMode="auto">
          <a:xfrm>
            <a:off x="1143000" y="685800"/>
            <a:ext cx="4570413" cy="3427413"/>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914400" y="4343400"/>
            <a:ext cx="5027613" cy="4024313"/>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3554"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0962"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4578"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5602"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6626"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7650"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8674"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29698"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0722"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0722"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1746"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2770"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4198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1143000" y="685800"/>
            <a:ext cx="4570413" cy="3427413"/>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914400" y="4343400"/>
            <a:ext cx="5027613" cy="4024313"/>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4818"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5842"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43000" y="685800"/>
            <a:ext cx="4572000" cy="3429000"/>
          </a:xfrm>
          <a:prstGeom prst="rect">
            <a:avLst/>
          </a:prstGeom>
          <a:solidFill>
            <a:srgbClr val="FFFFFF"/>
          </a:solidFill>
          <a:ln w="9360" cap="flat">
            <a:solidFill>
              <a:srgbClr val="000000"/>
            </a:solidFill>
            <a:miter lim="800000"/>
            <a:headEnd/>
            <a:tailEnd/>
          </a:ln>
          <a:effectLst/>
        </p:spPr>
        <p:txBody>
          <a:bodyPr wrap="none" anchor="ctr"/>
          <a:lstStyle/>
          <a:p>
            <a:endParaRPr lang="es-MX"/>
          </a:p>
        </p:txBody>
      </p:sp>
      <p:sp>
        <p:nvSpPr>
          <p:cNvPr id="36866" name="Rectangle 2"/>
          <p:cNvSpPr txBox="1">
            <a:spLocks noGrp="1" noChangeArrowheads="1"/>
          </p:cNvSpPr>
          <p:nvPr>
            <p:ph type="body"/>
          </p:nvPr>
        </p:nvSpPr>
        <p:spPr bwMode="auto">
          <a:xfrm>
            <a:off x="914400" y="4343400"/>
            <a:ext cx="5027613"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43000" y="685800"/>
            <a:ext cx="4570413" cy="3427413"/>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914400" y="4343400"/>
            <a:ext cx="5027613" cy="4024313"/>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DED68DB3-EE57-4874-ACC8-353C3EC48E76}" type="slidenum">
              <a:rPr lang="es-ES_tradnl" smtClean="0"/>
              <a:pPr/>
              <a:t>71</a:t>
            </a:fld>
            <a:endParaRPr lang="es-ES_tradnl" smtClean="0"/>
          </a:p>
        </p:txBody>
      </p:sp>
      <p:sp>
        <p:nvSpPr>
          <p:cNvPr id="49155" name="Rectangle 1"/>
          <p:cNvSpPr>
            <a:spLocks noGrp="1" noRot="1" noChangeAspect="1" noChangeArrowheads="1" noTextEdit="1"/>
          </p:cNvSpPr>
          <p:nvPr>
            <p:ph type="sldImg"/>
          </p:nvPr>
        </p:nvSpPr>
        <p:spPr>
          <a:xfrm>
            <a:off x="1141413" y="685800"/>
            <a:ext cx="4575175" cy="3430588"/>
          </a:xfrm>
          <a:ln/>
        </p:spPr>
      </p:sp>
      <p:sp>
        <p:nvSpPr>
          <p:cNvPr id="49156" name="Rectangle 2"/>
          <p:cNvSpPr>
            <a:spLocks noGrp="1" noChangeArrowheads="1"/>
          </p:cNvSpPr>
          <p:nvPr>
            <p:ph type="body" idx="1"/>
          </p:nvPr>
        </p:nvSpPr>
        <p:spPr>
          <a:xfrm>
            <a:off x="913991" y="4344357"/>
            <a:ext cx="5030018" cy="4113169"/>
          </a:xfrm>
          <a:noFill/>
          <a:ln/>
        </p:spPr>
        <p:txBody>
          <a:bodyPr wrap="none" anchor="ct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6866"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7890"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8914"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s-MX"/>
          </a:p>
        </p:txBody>
      </p:sp>
      <p:sp>
        <p:nvSpPr>
          <p:cNvPr id="39938" name="Rectangle 2"/>
          <p:cNvSpPr txBox="1">
            <a:spLocks noGrp="1" noChangeArrowheads="1"/>
          </p:cNvSpPr>
          <p:nvPr>
            <p:ph type="body"/>
          </p:nvPr>
        </p:nvSpPr>
        <p:spPr bwMode="auto">
          <a:xfrm>
            <a:off x="914400" y="4343400"/>
            <a:ext cx="5029200" cy="4114800"/>
          </a:xfrm>
          <a:prstGeom prst="rect">
            <a:avLst/>
          </a:prstGeom>
          <a:noFill/>
          <a:ln cap="flat">
            <a:round/>
            <a:headEnd/>
            <a:tailEnd/>
          </a:ln>
        </p:spPr>
        <p:txBody>
          <a:bodyPr wrap="none" anchor="ctr"/>
          <a:lstStyle/>
          <a:p>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4643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pPr algn="ctr"/>
            <a:endParaRPr kumimoji="1" lang="es-ES"/>
          </a:p>
        </p:txBody>
      </p:sp>
      <p:sp>
        <p:nvSpPr>
          <p:cNvPr id="146435" name="Rectangle 3"/>
          <p:cNvSpPr>
            <a:spLocks noGrp="1" noChangeArrowheads="1"/>
          </p:cNvSpPr>
          <p:nvPr>
            <p:ph type="ctrTitle"/>
          </p:nvPr>
        </p:nvSpPr>
        <p:spPr>
          <a:xfrm>
            <a:off x="990600" y="165100"/>
            <a:ext cx="7467600" cy="3111500"/>
          </a:xfrm>
        </p:spPr>
        <p:txBody>
          <a:bodyPr>
            <a:spAutoFit/>
          </a:bodyPr>
          <a:lstStyle>
            <a:lvl1pPr>
              <a:defRPr sz="6600">
                <a:solidFill>
                  <a:srgbClr val="CCFFFF"/>
                </a:solidFill>
              </a:defRPr>
            </a:lvl1pPr>
          </a:lstStyle>
          <a:p>
            <a:r>
              <a:rPr lang="es-ES"/>
              <a:t>Haga clic para modificar el estilo de título del patrón</a:t>
            </a:r>
          </a:p>
        </p:txBody>
      </p:sp>
      <p:sp>
        <p:nvSpPr>
          <p:cNvPr id="146436"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s-ES"/>
              <a:t>Haga clic para modificar el estilo de subtítulo del patrón</a:t>
            </a:r>
          </a:p>
        </p:txBody>
      </p:sp>
      <p:sp>
        <p:nvSpPr>
          <p:cNvPr id="146437" name="Rectangle 5"/>
          <p:cNvSpPr>
            <a:spLocks noGrp="1" noChangeArrowheads="1"/>
          </p:cNvSpPr>
          <p:nvPr>
            <p:ph type="dt" sz="half" idx="2"/>
          </p:nvPr>
        </p:nvSpPr>
        <p:spPr>
          <a:xfrm>
            <a:off x="838200" y="6248400"/>
            <a:ext cx="1752600" cy="457200"/>
          </a:xfrm>
        </p:spPr>
        <p:txBody>
          <a:bodyPr/>
          <a:lstStyle>
            <a:lvl1pPr>
              <a:defRPr>
                <a:solidFill>
                  <a:srgbClr val="CCECFF"/>
                </a:solidFill>
              </a:defRPr>
            </a:lvl1pPr>
          </a:lstStyle>
          <a:p>
            <a:fld id="{B92881D6-E36F-4E88-9097-1F62807DC8FD}" type="datetime1">
              <a:rPr lang="es-ES_tradnl"/>
              <a:pPr/>
              <a:t>23/05/2016</a:t>
            </a:fld>
            <a:endParaRPr lang="es-ES"/>
          </a:p>
        </p:txBody>
      </p:sp>
      <p:sp>
        <p:nvSpPr>
          <p:cNvPr id="146438" name="Rectangle 6"/>
          <p:cNvSpPr>
            <a:spLocks noGrp="1" noChangeArrowheads="1"/>
          </p:cNvSpPr>
          <p:nvPr>
            <p:ph type="ftr" sz="quarter" idx="3"/>
          </p:nvPr>
        </p:nvSpPr>
        <p:spPr>
          <a:xfrm>
            <a:off x="3276600" y="6248400"/>
            <a:ext cx="2895600" cy="457200"/>
          </a:xfrm>
        </p:spPr>
        <p:txBody>
          <a:bodyPr/>
          <a:lstStyle>
            <a:lvl1pPr>
              <a:defRPr>
                <a:solidFill>
                  <a:srgbClr val="CCECFF"/>
                </a:solidFill>
              </a:defRPr>
            </a:lvl1pPr>
          </a:lstStyle>
          <a:p>
            <a:r>
              <a:rPr lang="es-ES"/>
              <a:t>Marco FLORES</a:t>
            </a:r>
          </a:p>
        </p:txBody>
      </p:sp>
      <p:sp>
        <p:nvSpPr>
          <p:cNvPr id="146439" name="Rectangle 7"/>
          <p:cNvSpPr>
            <a:spLocks noGrp="1" noChangeArrowheads="1"/>
          </p:cNvSpPr>
          <p:nvPr>
            <p:ph type="sldNum" sz="quarter" idx="4"/>
          </p:nvPr>
        </p:nvSpPr>
        <p:spPr>
          <a:xfrm>
            <a:off x="6934200" y="6248400"/>
            <a:ext cx="1905000" cy="457200"/>
          </a:xfrm>
        </p:spPr>
        <p:txBody>
          <a:bodyPr/>
          <a:lstStyle>
            <a:lvl1pPr>
              <a:defRPr>
                <a:solidFill>
                  <a:srgbClr val="CCECFF"/>
                </a:solidFill>
              </a:defRPr>
            </a:lvl1pPr>
          </a:lstStyle>
          <a:p>
            <a:fld id="{9C3E0C4C-7F8D-4C7E-BECF-443D64D01AE3}" type="slidenum">
              <a:rPr lang="es-ES"/>
              <a:pPr/>
              <a:t>‹Nº›</a:t>
            </a:fld>
            <a:endParaRPr lang="es-ES"/>
          </a:p>
        </p:txBody>
      </p:sp>
      <p:sp>
        <p:nvSpPr>
          <p:cNvPr id="146440" name="Rectangle 8"/>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pPr algn="ctr"/>
            <a:endParaRPr kumimoji="1"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fld id="{C4192532-5F07-4A66-BE0E-262B33749B74}" type="datetime1">
              <a:rPr lang="es-ES_tradnl"/>
              <a:pPr/>
              <a:t>23/05/2016</a:t>
            </a:fld>
            <a:endParaRPr lang="es-ES"/>
          </a:p>
        </p:txBody>
      </p:sp>
      <p:sp>
        <p:nvSpPr>
          <p:cNvPr id="5" name="4 Marcador de pie de página"/>
          <p:cNvSpPr>
            <a:spLocks noGrp="1"/>
          </p:cNvSpPr>
          <p:nvPr>
            <p:ph type="ftr" sz="quarter" idx="11"/>
          </p:nvPr>
        </p:nvSpPr>
        <p:spPr/>
        <p:txBody>
          <a:bodyPr/>
          <a:lstStyle>
            <a:lvl1pPr>
              <a:defRPr/>
            </a:lvl1pPr>
          </a:lstStyle>
          <a:p>
            <a:r>
              <a:rPr lang="es-ES"/>
              <a:t>Marco FLORES</a:t>
            </a:r>
          </a:p>
        </p:txBody>
      </p:sp>
      <p:sp>
        <p:nvSpPr>
          <p:cNvPr id="6" name="5 Marcador de número de diapositiva"/>
          <p:cNvSpPr>
            <a:spLocks noGrp="1"/>
          </p:cNvSpPr>
          <p:nvPr>
            <p:ph type="sldNum" sz="quarter" idx="12"/>
          </p:nvPr>
        </p:nvSpPr>
        <p:spPr/>
        <p:txBody>
          <a:bodyPr/>
          <a:lstStyle>
            <a:lvl1pPr>
              <a:defRPr/>
            </a:lvl1pPr>
          </a:lstStyle>
          <a:p>
            <a:fld id="{FED34106-A16C-4890-9F0B-0D575E95F646}"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00800" y="457200"/>
            <a:ext cx="2057400" cy="5638800"/>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228600" y="457200"/>
            <a:ext cx="60198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fld id="{9783F734-55A8-492F-BCF1-F2A0AD586232}" type="datetime1">
              <a:rPr lang="es-ES_tradnl"/>
              <a:pPr/>
              <a:t>23/05/2016</a:t>
            </a:fld>
            <a:endParaRPr lang="es-ES"/>
          </a:p>
        </p:txBody>
      </p:sp>
      <p:sp>
        <p:nvSpPr>
          <p:cNvPr id="5" name="4 Marcador de pie de página"/>
          <p:cNvSpPr>
            <a:spLocks noGrp="1"/>
          </p:cNvSpPr>
          <p:nvPr>
            <p:ph type="ftr" sz="quarter" idx="11"/>
          </p:nvPr>
        </p:nvSpPr>
        <p:spPr/>
        <p:txBody>
          <a:bodyPr/>
          <a:lstStyle>
            <a:lvl1pPr>
              <a:defRPr/>
            </a:lvl1pPr>
          </a:lstStyle>
          <a:p>
            <a:r>
              <a:rPr lang="es-ES"/>
              <a:t>Marco FLORES</a:t>
            </a:r>
          </a:p>
        </p:txBody>
      </p:sp>
      <p:sp>
        <p:nvSpPr>
          <p:cNvPr id="6" name="5 Marcador de número de diapositiva"/>
          <p:cNvSpPr>
            <a:spLocks noGrp="1"/>
          </p:cNvSpPr>
          <p:nvPr>
            <p:ph type="sldNum" sz="quarter" idx="12"/>
          </p:nvPr>
        </p:nvSpPr>
        <p:spPr/>
        <p:txBody>
          <a:bodyPr/>
          <a:lstStyle>
            <a:lvl1pPr>
              <a:defRPr/>
            </a:lvl1pPr>
          </a:lstStyle>
          <a:p>
            <a:fld id="{61212E34-B108-45BA-9C40-096E5BB0F04F}"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fld id="{ED85AE3F-590F-425F-A3B8-DBF7C6869679}" type="datetime1">
              <a:rPr lang="es-ES_tradnl"/>
              <a:pPr/>
              <a:t>23/05/2016</a:t>
            </a:fld>
            <a:endParaRPr lang="es-ES"/>
          </a:p>
        </p:txBody>
      </p:sp>
      <p:sp>
        <p:nvSpPr>
          <p:cNvPr id="5" name="4 Marcador de pie de página"/>
          <p:cNvSpPr>
            <a:spLocks noGrp="1"/>
          </p:cNvSpPr>
          <p:nvPr>
            <p:ph type="ftr" sz="quarter" idx="11"/>
          </p:nvPr>
        </p:nvSpPr>
        <p:spPr/>
        <p:txBody>
          <a:bodyPr/>
          <a:lstStyle>
            <a:lvl1pPr>
              <a:defRPr/>
            </a:lvl1pPr>
          </a:lstStyle>
          <a:p>
            <a:r>
              <a:rPr lang="es-ES"/>
              <a:t>Marco FLORES</a:t>
            </a:r>
          </a:p>
        </p:txBody>
      </p:sp>
      <p:sp>
        <p:nvSpPr>
          <p:cNvPr id="6" name="5 Marcador de número de diapositiva"/>
          <p:cNvSpPr>
            <a:spLocks noGrp="1"/>
          </p:cNvSpPr>
          <p:nvPr>
            <p:ph type="sldNum" sz="quarter" idx="12"/>
          </p:nvPr>
        </p:nvSpPr>
        <p:spPr/>
        <p:txBody>
          <a:bodyPr/>
          <a:lstStyle>
            <a:lvl1pPr>
              <a:defRPr/>
            </a:lvl1pPr>
          </a:lstStyle>
          <a:p>
            <a:fld id="{5C617957-2D6B-4FCF-87CA-6EF38870B55A}"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F90B9D45-067C-4BA8-98A7-68B0BA862002}" type="datetime1">
              <a:rPr lang="es-ES_tradnl"/>
              <a:pPr/>
              <a:t>23/05/2016</a:t>
            </a:fld>
            <a:endParaRPr lang="es-ES"/>
          </a:p>
        </p:txBody>
      </p:sp>
      <p:sp>
        <p:nvSpPr>
          <p:cNvPr id="5" name="4 Marcador de pie de página"/>
          <p:cNvSpPr>
            <a:spLocks noGrp="1"/>
          </p:cNvSpPr>
          <p:nvPr>
            <p:ph type="ftr" sz="quarter" idx="11"/>
          </p:nvPr>
        </p:nvSpPr>
        <p:spPr/>
        <p:txBody>
          <a:bodyPr/>
          <a:lstStyle>
            <a:lvl1pPr>
              <a:defRPr/>
            </a:lvl1pPr>
          </a:lstStyle>
          <a:p>
            <a:r>
              <a:rPr lang="es-ES"/>
              <a:t>Marco FLORES</a:t>
            </a:r>
          </a:p>
        </p:txBody>
      </p:sp>
      <p:sp>
        <p:nvSpPr>
          <p:cNvPr id="6" name="5 Marcador de número de diapositiva"/>
          <p:cNvSpPr>
            <a:spLocks noGrp="1"/>
          </p:cNvSpPr>
          <p:nvPr>
            <p:ph type="sldNum" sz="quarter" idx="12"/>
          </p:nvPr>
        </p:nvSpPr>
        <p:spPr/>
        <p:txBody>
          <a:bodyPr/>
          <a:lstStyle>
            <a:lvl1pPr>
              <a:defRPr/>
            </a:lvl1pPr>
          </a:lstStyle>
          <a:p>
            <a:fld id="{8A79F814-7105-4511-ABDD-50829072FC0A}"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lvl1pPr>
              <a:defRPr/>
            </a:lvl1pPr>
          </a:lstStyle>
          <a:p>
            <a:fld id="{1C639CFB-D6C7-4AF2-AB62-D3D4A4A04335}" type="datetime1">
              <a:rPr lang="es-ES_tradnl"/>
              <a:pPr/>
              <a:t>23/05/2016</a:t>
            </a:fld>
            <a:endParaRPr lang="es-ES"/>
          </a:p>
        </p:txBody>
      </p:sp>
      <p:sp>
        <p:nvSpPr>
          <p:cNvPr id="6" name="5 Marcador de pie de página"/>
          <p:cNvSpPr>
            <a:spLocks noGrp="1"/>
          </p:cNvSpPr>
          <p:nvPr>
            <p:ph type="ftr" sz="quarter" idx="11"/>
          </p:nvPr>
        </p:nvSpPr>
        <p:spPr/>
        <p:txBody>
          <a:bodyPr/>
          <a:lstStyle>
            <a:lvl1pPr>
              <a:defRPr/>
            </a:lvl1pPr>
          </a:lstStyle>
          <a:p>
            <a:r>
              <a:rPr lang="es-ES"/>
              <a:t>Marco FLORES</a:t>
            </a:r>
          </a:p>
        </p:txBody>
      </p:sp>
      <p:sp>
        <p:nvSpPr>
          <p:cNvPr id="7" name="6 Marcador de número de diapositiva"/>
          <p:cNvSpPr>
            <a:spLocks noGrp="1"/>
          </p:cNvSpPr>
          <p:nvPr>
            <p:ph type="sldNum" sz="quarter" idx="12"/>
          </p:nvPr>
        </p:nvSpPr>
        <p:spPr/>
        <p:txBody>
          <a:bodyPr/>
          <a:lstStyle>
            <a:lvl1pPr>
              <a:defRPr/>
            </a:lvl1pPr>
          </a:lstStyle>
          <a:p>
            <a:fld id="{82A738D6-8725-44FD-9E89-1B3BF445084E}"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lvl1pPr>
              <a:defRPr/>
            </a:lvl1pPr>
          </a:lstStyle>
          <a:p>
            <a:fld id="{D1C4C4B1-3719-41EB-B8F5-B373E7F11DA5}" type="datetime1">
              <a:rPr lang="es-ES_tradnl"/>
              <a:pPr/>
              <a:t>23/05/2016</a:t>
            </a:fld>
            <a:endParaRPr lang="es-ES"/>
          </a:p>
        </p:txBody>
      </p:sp>
      <p:sp>
        <p:nvSpPr>
          <p:cNvPr id="8" name="7 Marcador de pie de página"/>
          <p:cNvSpPr>
            <a:spLocks noGrp="1"/>
          </p:cNvSpPr>
          <p:nvPr>
            <p:ph type="ftr" sz="quarter" idx="11"/>
          </p:nvPr>
        </p:nvSpPr>
        <p:spPr/>
        <p:txBody>
          <a:bodyPr/>
          <a:lstStyle>
            <a:lvl1pPr>
              <a:defRPr/>
            </a:lvl1pPr>
          </a:lstStyle>
          <a:p>
            <a:r>
              <a:rPr lang="es-ES"/>
              <a:t>Marco FLORES</a:t>
            </a:r>
          </a:p>
        </p:txBody>
      </p:sp>
      <p:sp>
        <p:nvSpPr>
          <p:cNvPr id="9" name="8 Marcador de número de diapositiva"/>
          <p:cNvSpPr>
            <a:spLocks noGrp="1"/>
          </p:cNvSpPr>
          <p:nvPr>
            <p:ph type="sldNum" sz="quarter" idx="12"/>
          </p:nvPr>
        </p:nvSpPr>
        <p:spPr/>
        <p:txBody>
          <a:bodyPr/>
          <a:lstStyle>
            <a:lvl1pPr>
              <a:defRPr/>
            </a:lvl1pPr>
          </a:lstStyle>
          <a:p>
            <a:fld id="{4A3EA2A2-D33A-46DF-8445-0734D7CBB5B9}"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lvl1pPr>
              <a:defRPr/>
            </a:lvl1pPr>
          </a:lstStyle>
          <a:p>
            <a:fld id="{A7C20D5C-85BE-4BCD-A8BD-60093A6FA52F}" type="datetime1">
              <a:rPr lang="es-ES_tradnl"/>
              <a:pPr/>
              <a:t>23/05/2016</a:t>
            </a:fld>
            <a:endParaRPr lang="es-ES"/>
          </a:p>
        </p:txBody>
      </p:sp>
      <p:sp>
        <p:nvSpPr>
          <p:cNvPr id="4" name="3 Marcador de pie de página"/>
          <p:cNvSpPr>
            <a:spLocks noGrp="1"/>
          </p:cNvSpPr>
          <p:nvPr>
            <p:ph type="ftr" sz="quarter" idx="11"/>
          </p:nvPr>
        </p:nvSpPr>
        <p:spPr/>
        <p:txBody>
          <a:bodyPr/>
          <a:lstStyle>
            <a:lvl1pPr>
              <a:defRPr/>
            </a:lvl1pPr>
          </a:lstStyle>
          <a:p>
            <a:r>
              <a:rPr lang="es-ES"/>
              <a:t>Marco FLORES</a:t>
            </a:r>
          </a:p>
        </p:txBody>
      </p:sp>
      <p:sp>
        <p:nvSpPr>
          <p:cNvPr id="5" name="4 Marcador de número de diapositiva"/>
          <p:cNvSpPr>
            <a:spLocks noGrp="1"/>
          </p:cNvSpPr>
          <p:nvPr>
            <p:ph type="sldNum" sz="quarter" idx="12"/>
          </p:nvPr>
        </p:nvSpPr>
        <p:spPr/>
        <p:txBody>
          <a:bodyPr/>
          <a:lstStyle>
            <a:lvl1pPr>
              <a:defRPr/>
            </a:lvl1pPr>
          </a:lstStyle>
          <a:p>
            <a:fld id="{F5395ABD-D1D0-44E4-8DB5-04D0BA353A23}"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247A8E9F-0ABC-496A-B489-197A2BDA2DB2}" type="datetime1">
              <a:rPr lang="es-ES_tradnl"/>
              <a:pPr/>
              <a:t>23/05/2016</a:t>
            </a:fld>
            <a:endParaRPr lang="es-ES"/>
          </a:p>
        </p:txBody>
      </p:sp>
      <p:sp>
        <p:nvSpPr>
          <p:cNvPr id="3" name="2 Marcador de pie de página"/>
          <p:cNvSpPr>
            <a:spLocks noGrp="1"/>
          </p:cNvSpPr>
          <p:nvPr>
            <p:ph type="ftr" sz="quarter" idx="11"/>
          </p:nvPr>
        </p:nvSpPr>
        <p:spPr/>
        <p:txBody>
          <a:bodyPr/>
          <a:lstStyle>
            <a:lvl1pPr>
              <a:defRPr/>
            </a:lvl1pPr>
          </a:lstStyle>
          <a:p>
            <a:r>
              <a:rPr lang="es-ES"/>
              <a:t>Marco FLORES</a:t>
            </a:r>
          </a:p>
        </p:txBody>
      </p:sp>
      <p:sp>
        <p:nvSpPr>
          <p:cNvPr id="4" name="3 Marcador de número de diapositiva"/>
          <p:cNvSpPr>
            <a:spLocks noGrp="1"/>
          </p:cNvSpPr>
          <p:nvPr>
            <p:ph type="sldNum" sz="quarter" idx="12"/>
          </p:nvPr>
        </p:nvSpPr>
        <p:spPr/>
        <p:txBody>
          <a:bodyPr/>
          <a:lstStyle>
            <a:lvl1pPr>
              <a:defRPr/>
            </a:lvl1pPr>
          </a:lstStyle>
          <a:p>
            <a:fld id="{68730E65-CBFD-413A-9295-FF188EA7105C}"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39458811-067B-4768-BED4-3BE8B9C84129}" type="datetime1">
              <a:rPr lang="es-ES_tradnl"/>
              <a:pPr/>
              <a:t>23/05/2016</a:t>
            </a:fld>
            <a:endParaRPr lang="es-ES"/>
          </a:p>
        </p:txBody>
      </p:sp>
      <p:sp>
        <p:nvSpPr>
          <p:cNvPr id="6" name="5 Marcador de pie de página"/>
          <p:cNvSpPr>
            <a:spLocks noGrp="1"/>
          </p:cNvSpPr>
          <p:nvPr>
            <p:ph type="ftr" sz="quarter" idx="11"/>
          </p:nvPr>
        </p:nvSpPr>
        <p:spPr/>
        <p:txBody>
          <a:bodyPr/>
          <a:lstStyle>
            <a:lvl1pPr>
              <a:defRPr/>
            </a:lvl1pPr>
          </a:lstStyle>
          <a:p>
            <a:r>
              <a:rPr lang="es-ES"/>
              <a:t>Marco FLORES</a:t>
            </a:r>
          </a:p>
        </p:txBody>
      </p:sp>
      <p:sp>
        <p:nvSpPr>
          <p:cNvPr id="7" name="6 Marcador de número de diapositiva"/>
          <p:cNvSpPr>
            <a:spLocks noGrp="1"/>
          </p:cNvSpPr>
          <p:nvPr>
            <p:ph type="sldNum" sz="quarter" idx="12"/>
          </p:nvPr>
        </p:nvSpPr>
        <p:spPr/>
        <p:txBody>
          <a:bodyPr/>
          <a:lstStyle>
            <a:lvl1pPr>
              <a:defRPr/>
            </a:lvl1pPr>
          </a:lstStyle>
          <a:p>
            <a:fld id="{F6825011-E163-4D9A-80AB-004A0C11FAC4}"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DC419504-0857-4B69-9772-8A574B500DE8}" type="datetime1">
              <a:rPr lang="es-ES_tradnl"/>
              <a:pPr/>
              <a:t>23/05/2016</a:t>
            </a:fld>
            <a:endParaRPr lang="es-ES"/>
          </a:p>
        </p:txBody>
      </p:sp>
      <p:sp>
        <p:nvSpPr>
          <p:cNvPr id="6" name="5 Marcador de pie de página"/>
          <p:cNvSpPr>
            <a:spLocks noGrp="1"/>
          </p:cNvSpPr>
          <p:nvPr>
            <p:ph type="ftr" sz="quarter" idx="11"/>
          </p:nvPr>
        </p:nvSpPr>
        <p:spPr/>
        <p:txBody>
          <a:bodyPr/>
          <a:lstStyle>
            <a:lvl1pPr>
              <a:defRPr/>
            </a:lvl1pPr>
          </a:lstStyle>
          <a:p>
            <a:r>
              <a:rPr lang="es-ES"/>
              <a:t>Marco FLORES</a:t>
            </a:r>
          </a:p>
        </p:txBody>
      </p:sp>
      <p:sp>
        <p:nvSpPr>
          <p:cNvPr id="7" name="6 Marcador de número de diapositiva"/>
          <p:cNvSpPr>
            <a:spLocks noGrp="1"/>
          </p:cNvSpPr>
          <p:nvPr>
            <p:ph type="sldNum" sz="quarter" idx="12"/>
          </p:nvPr>
        </p:nvSpPr>
        <p:spPr/>
        <p:txBody>
          <a:bodyPr/>
          <a:lstStyle>
            <a:lvl1pPr>
              <a:defRPr/>
            </a:lvl1pPr>
          </a:lstStyle>
          <a:p>
            <a:fld id="{3E9A96EA-E4E3-4DE5-B4A0-281E91D2181C}"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7C120"/>
            </a:gs>
            <a:gs pos="50000">
              <a:srgbClr val="9CB86E"/>
            </a:gs>
            <a:gs pos="100000">
              <a:srgbClr val="156B13"/>
            </a:gs>
          </a:gsLst>
          <a:lin ang="8100000" scaled="1"/>
          <a:tileRect/>
        </a:gra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p>
        </p:txBody>
      </p:sp>
      <p:sp>
        <p:nvSpPr>
          <p:cNvPr id="145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454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fld id="{00E00F53-432A-4144-BF12-85B5D14718EA}" type="datetime1">
              <a:rPr lang="es-ES_tradnl"/>
              <a:pPr/>
              <a:t>23/05/2016</a:t>
            </a:fld>
            <a:endParaRPr lang="es-ES"/>
          </a:p>
        </p:txBody>
      </p:sp>
      <p:sp>
        <p:nvSpPr>
          <p:cNvPr id="1454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r>
              <a:rPr lang="es-ES"/>
              <a:t>Marco FLORES</a:t>
            </a:r>
          </a:p>
        </p:txBody>
      </p:sp>
      <p:sp>
        <p:nvSpPr>
          <p:cNvPr id="1454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4A19ABFF-49F9-430A-BAC5-9E66099C8AE4}" type="slidenum">
              <a:rPr lang="es-ES"/>
              <a:pPr/>
              <a:t>‹Nº›</a:t>
            </a:fld>
            <a:endParaRPr lang="es-ES"/>
          </a:p>
        </p:txBody>
      </p:sp>
      <p:sp>
        <p:nvSpPr>
          <p:cNvPr id="14541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pPr algn="ctr"/>
            <a:endParaRPr kumimoji="1" lang="es-ES"/>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accent1"/>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1"/>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elo.utfsm.cl/imgmenu/header.jp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www.root-servers.org/"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elo.utfsm.c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cstate="print"/>
          <a:srcRect/>
          <a:stretch>
            <a:fillRect/>
          </a:stretch>
        </p:blipFill>
        <p:spPr bwMode="auto">
          <a:xfrm>
            <a:off x="3886200" y="2819400"/>
            <a:ext cx="1652588" cy="1744663"/>
          </a:xfrm>
          <a:prstGeom prst="rect">
            <a:avLst/>
          </a:prstGeom>
          <a:noFill/>
          <a:ln w="9525">
            <a:noFill/>
            <a:round/>
            <a:headEnd/>
            <a:tailEnd/>
          </a:ln>
        </p:spPr>
      </p:pic>
      <p:sp>
        <p:nvSpPr>
          <p:cNvPr id="2051" name="Rectangle 2"/>
          <p:cNvSpPr>
            <a:spLocks noChangeArrowheads="1"/>
          </p:cNvSpPr>
          <p:nvPr/>
        </p:nvSpPr>
        <p:spPr bwMode="auto">
          <a:xfrm>
            <a:off x="952500" y="304800"/>
            <a:ext cx="7391400" cy="2556727"/>
          </a:xfrm>
          <a:prstGeom prst="rect">
            <a:avLst/>
          </a:prstGeom>
          <a:noFill/>
          <a:ln w="9525">
            <a:noFill/>
            <a:round/>
            <a:headEnd/>
            <a:tailEnd/>
          </a:ln>
        </p:spPr>
        <p:txBody>
          <a:bodyPr lIns="90000" tIns="46800" rIns="90000" bIns="46800">
            <a:spAutoFit/>
          </a:bodyPr>
          <a:lstStyle/>
          <a:p>
            <a:pPr indent="447675" algn="ctr">
              <a:buClr>
                <a:srgbClr val="000000"/>
              </a:buClr>
              <a:buSzPct val="100000"/>
              <a:buFont typeface="Brochure"/>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4000" b="1" dirty="0">
                <a:solidFill>
                  <a:srgbClr val="000000"/>
                </a:solidFill>
                <a:effectLst>
                  <a:outerShdw blurRad="38100" dist="38100" dir="2700000" algn="tl">
                    <a:srgbClr val="000000">
                      <a:alpha val="43137"/>
                    </a:srgbClr>
                  </a:outerShdw>
                </a:effectLst>
                <a:latin typeface="Brochure"/>
                <a:cs typeface="Times New Roman" pitchFamily="18" charset="0"/>
              </a:rPr>
              <a:t>UNIVERSIDAD NACIONAL</a:t>
            </a:r>
          </a:p>
          <a:p>
            <a:pPr indent="447675" algn="ctr">
              <a:buClr>
                <a:srgbClr val="000000"/>
              </a:buClr>
              <a:buSzPct val="100000"/>
              <a:buFont typeface="Brochure"/>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4000" b="1" dirty="0">
                <a:solidFill>
                  <a:srgbClr val="000000"/>
                </a:solidFill>
                <a:effectLst>
                  <a:outerShdw blurRad="38100" dist="38100" dir="2700000" algn="tl">
                    <a:srgbClr val="000000">
                      <a:alpha val="43137"/>
                    </a:srgbClr>
                  </a:outerShdw>
                </a:effectLst>
                <a:latin typeface="Brochure"/>
                <a:cs typeface="Times New Roman" pitchFamily="18" charset="0"/>
              </a:rPr>
              <a:t>MAYOR DE SAN MARCOS</a:t>
            </a:r>
          </a:p>
          <a:p>
            <a:pPr indent="447675"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800" b="1" dirty="0">
                <a:solidFill>
                  <a:srgbClr val="000000"/>
                </a:solidFill>
              </a:rPr>
              <a:t>Decana de América</a:t>
            </a:r>
          </a:p>
          <a:p>
            <a:pPr indent="447675" algn="ctr">
              <a:buClr>
                <a:srgbClr val="000000"/>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600" b="1" dirty="0">
                <a:solidFill>
                  <a:srgbClr val="000000"/>
                </a:solidFill>
                <a:latin typeface="Arial Black" pitchFamily="34" charset="0"/>
                <a:cs typeface="Times New Roman" pitchFamily="18" charset="0"/>
              </a:rPr>
              <a:t>FACULTAD  DE INGENIERÍA DE</a:t>
            </a:r>
          </a:p>
          <a:p>
            <a:pPr indent="447675" algn="ctr">
              <a:buClr>
                <a:srgbClr val="000000"/>
              </a:buClr>
              <a:buSzPct val="100000"/>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2600" b="1" dirty="0">
                <a:solidFill>
                  <a:srgbClr val="000000"/>
                </a:solidFill>
                <a:latin typeface="Arial Black" pitchFamily="34" charset="0"/>
                <a:cs typeface="Times New Roman" pitchFamily="18" charset="0"/>
              </a:rPr>
              <a:t> SISTEMAS E INFORMATICA</a:t>
            </a:r>
          </a:p>
        </p:txBody>
      </p:sp>
      <p:sp>
        <p:nvSpPr>
          <p:cNvPr id="2052" name="Rectangle 3"/>
          <p:cNvSpPr>
            <a:spLocks noChangeArrowheads="1"/>
          </p:cNvSpPr>
          <p:nvPr/>
        </p:nvSpPr>
        <p:spPr bwMode="auto">
          <a:xfrm>
            <a:off x="146050" y="-1657350"/>
            <a:ext cx="1588" cy="1587"/>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s-ES"/>
          </a:p>
        </p:txBody>
      </p:sp>
      <p:sp>
        <p:nvSpPr>
          <p:cNvPr id="2053" name="Rectangle 4"/>
          <p:cNvSpPr>
            <a:spLocks noChangeArrowheads="1"/>
          </p:cNvSpPr>
          <p:nvPr/>
        </p:nvSpPr>
        <p:spPr bwMode="auto">
          <a:xfrm>
            <a:off x="57150" y="-1657350"/>
            <a:ext cx="9144000" cy="458787"/>
          </a:xfrm>
          <a:prstGeom prst="rect">
            <a:avLst/>
          </a:prstGeom>
          <a:noFill/>
          <a:ln w="9525">
            <a:noFill/>
            <a:round/>
            <a:headEnd/>
            <a:tailEnd/>
          </a:ln>
        </p:spPr>
        <p:txBody>
          <a:bodyPr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200">
                <a:solidFill>
                  <a:srgbClr val="000000"/>
                </a:solidFill>
                <a:cs typeface="Times New Roman" pitchFamily="18" charset="0"/>
              </a:rPr>
              <a:t> </a:t>
            </a:r>
          </a:p>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_tradnl" sz="1200">
              <a:solidFill>
                <a:srgbClr val="000000"/>
              </a:solidFill>
              <a:cs typeface="Times New Roman" pitchFamily="18" charset="0"/>
            </a:endParaRPr>
          </a:p>
        </p:txBody>
      </p:sp>
      <p:sp>
        <p:nvSpPr>
          <p:cNvPr id="2054" name="Rectangle 5"/>
          <p:cNvSpPr>
            <a:spLocks noChangeArrowheads="1"/>
          </p:cNvSpPr>
          <p:nvPr/>
        </p:nvSpPr>
        <p:spPr bwMode="auto">
          <a:xfrm>
            <a:off x="57150" y="1247775"/>
            <a:ext cx="9144000" cy="457200"/>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s-ES"/>
          </a:p>
        </p:txBody>
      </p:sp>
      <p:sp>
        <p:nvSpPr>
          <p:cNvPr id="8" name="Rectangle 5"/>
          <p:cNvSpPr>
            <a:spLocks noChangeArrowheads="1"/>
          </p:cNvSpPr>
          <p:nvPr/>
        </p:nvSpPr>
        <p:spPr bwMode="auto">
          <a:xfrm>
            <a:off x="704850" y="4800600"/>
            <a:ext cx="7543800" cy="1769715"/>
          </a:xfrm>
          <a:prstGeom prst="rect">
            <a:avLst/>
          </a:prstGeom>
          <a:noFill/>
          <a:ln w="9525">
            <a:noFill/>
            <a:miter lim="800000"/>
            <a:headEnd/>
            <a:tailEnd/>
          </a:ln>
          <a:effectLst/>
        </p:spPr>
        <p:txBody>
          <a:bodyPr bIns="0">
            <a:spAutoFit/>
          </a:bodyPr>
          <a:lstStyle/>
          <a:p>
            <a:pPr algn="ctr"/>
            <a:r>
              <a:rPr lang="es-MX" sz="2800" b="1" dirty="0" smtClean="0">
                <a:solidFill>
                  <a:schemeClr val="accent2">
                    <a:lumMod val="50000"/>
                  </a:schemeClr>
                </a:solidFill>
                <a:effectLst>
                  <a:outerShdw blurRad="38100" dist="38100" dir="2700000" algn="tl">
                    <a:srgbClr val="C0C0C0"/>
                  </a:outerShdw>
                </a:effectLst>
                <a:latin typeface="Rockwell" pitchFamily="18" charset="0"/>
              </a:rPr>
              <a:t>REDES Y TRANSMISION DE DATOS</a:t>
            </a:r>
            <a:endParaRPr lang="es-ES_tradnl" sz="2800" b="1" dirty="0">
              <a:solidFill>
                <a:schemeClr val="accent2">
                  <a:lumMod val="50000"/>
                </a:schemeClr>
              </a:solidFill>
              <a:effectLst>
                <a:outerShdw blurRad="38100" dist="38100" dir="2700000" algn="tl">
                  <a:srgbClr val="C0C0C0"/>
                </a:outerShdw>
              </a:effectLst>
              <a:latin typeface="Rockwell" pitchFamily="18" charset="0"/>
            </a:endParaRPr>
          </a:p>
          <a:p>
            <a:pPr algn="ctr"/>
            <a:r>
              <a:rPr lang="es-ES_tradnl" sz="2800" b="1" dirty="0" err="1">
                <a:solidFill>
                  <a:schemeClr val="accent2">
                    <a:lumMod val="50000"/>
                  </a:schemeClr>
                </a:solidFill>
                <a:effectLst>
                  <a:outerShdw blurRad="38100" dist="38100" dir="2700000" algn="tl">
                    <a:srgbClr val="C0C0C0"/>
                  </a:outerShdw>
                </a:effectLst>
                <a:latin typeface="Rockwell" pitchFamily="18" charset="0"/>
              </a:rPr>
              <a:t>Mg.</a:t>
            </a:r>
            <a:r>
              <a:rPr lang="es-ES_tradnl" sz="2800" b="1" dirty="0">
                <a:solidFill>
                  <a:schemeClr val="accent2">
                    <a:lumMod val="50000"/>
                  </a:schemeClr>
                </a:solidFill>
                <a:effectLst>
                  <a:outerShdw blurRad="38100" dist="38100" dir="2700000" algn="tl">
                    <a:srgbClr val="C0C0C0"/>
                  </a:outerShdw>
                </a:effectLst>
                <a:latin typeface="Rockwell" pitchFamily="18" charset="0"/>
              </a:rPr>
              <a:t>  </a:t>
            </a:r>
            <a:r>
              <a:rPr lang="es-ES" sz="2800" b="1" dirty="0">
                <a:solidFill>
                  <a:schemeClr val="accent2">
                    <a:lumMod val="50000"/>
                  </a:schemeClr>
                </a:solidFill>
                <a:effectLst>
                  <a:outerShdw blurRad="38100" dist="38100" dir="2700000" algn="tl">
                    <a:srgbClr val="C0C0C0"/>
                  </a:outerShdw>
                </a:effectLst>
                <a:latin typeface="Rockwell" pitchFamily="18" charset="0"/>
              </a:rPr>
              <a:t>JUAN CARLOS GONZALES SUAREZ</a:t>
            </a:r>
          </a:p>
          <a:p>
            <a:pPr algn="ctr"/>
            <a:r>
              <a:rPr lang="es-MX" sz="2800" b="1" dirty="0" smtClean="0">
                <a:solidFill>
                  <a:schemeClr val="accent2">
                    <a:lumMod val="50000"/>
                  </a:schemeClr>
                </a:solidFill>
                <a:effectLst>
                  <a:outerShdw blurRad="38100" dist="38100" dir="2700000" algn="tl">
                    <a:srgbClr val="C0C0C0"/>
                  </a:outerShdw>
                </a:effectLst>
                <a:latin typeface="Rockwell" pitchFamily="18" charset="0"/>
              </a:rPr>
              <a:t>2016-I</a:t>
            </a:r>
          </a:p>
          <a:p>
            <a:pPr algn="ctr"/>
            <a:endParaRPr lang="es-ES" sz="2800" b="1" dirty="0">
              <a:solidFill>
                <a:schemeClr val="accent2">
                  <a:lumMod val="50000"/>
                </a:schemeClr>
              </a:solidFill>
              <a:effectLst>
                <a:outerShdw blurRad="38100" dist="38100" dir="2700000" algn="tl">
                  <a:srgbClr val="C0C0C0"/>
                </a:outerShdw>
              </a:effectLst>
              <a:latin typeface="Rockwell" pitchFamily="18" charset="0"/>
            </a:endParaRPr>
          </a:p>
        </p:txBody>
      </p:sp>
    </p:spTree>
  </p:cSld>
  <p:clrMapOvr>
    <a:masterClrMapping/>
  </p:clrMapOvr>
  <p:transition>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2232248"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smtClean="0">
                <a:solidFill>
                  <a:schemeClr val="bg1"/>
                </a:solidFill>
              </a:rPr>
              <a:t>Sockets</a:t>
            </a:r>
          </a:p>
        </p:txBody>
      </p:sp>
      <p:pic>
        <p:nvPicPr>
          <p:cNvPr id="3" name="Picture 1"/>
          <p:cNvPicPr>
            <a:picLocks noChangeAspect="1" noChangeArrowheads="1"/>
          </p:cNvPicPr>
          <p:nvPr/>
        </p:nvPicPr>
        <p:blipFill>
          <a:blip r:embed="rId2" cstate="print"/>
          <a:srcRect/>
          <a:stretch>
            <a:fillRect/>
          </a:stretch>
        </p:blipFill>
        <p:spPr bwMode="auto">
          <a:xfrm>
            <a:off x="4211960" y="908050"/>
            <a:ext cx="4716016" cy="4356100"/>
          </a:xfrm>
          <a:prstGeom prst="rect">
            <a:avLst/>
          </a:prstGeom>
          <a:noFill/>
          <a:ln w="9525" cap="flat">
            <a:noFill/>
            <a:round/>
            <a:headEnd/>
            <a:tailEnd/>
          </a:ln>
          <a:effectLst/>
        </p:spPr>
      </p:pic>
      <p:sp>
        <p:nvSpPr>
          <p:cNvPr id="4" name="Text Box 3"/>
          <p:cNvSpPr txBox="1">
            <a:spLocks noChangeArrowheads="1"/>
          </p:cNvSpPr>
          <p:nvPr/>
        </p:nvSpPr>
        <p:spPr bwMode="auto">
          <a:xfrm>
            <a:off x="0" y="842963"/>
            <a:ext cx="4202113" cy="4516437"/>
          </a:xfrm>
          <a:prstGeom prst="rect">
            <a:avLst/>
          </a:prstGeom>
          <a:noFill/>
          <a:ln w="9525" cap="flat">
            <a:noFill/>
            <a:round/>
            <a:headEnd/>
            <a:tailEnd/>
          </a:ln>
          <a:effectLst/>
        </p:spPr>
        <p:txBody>
          <a:bodyPr lIns="90000" tIns="83088" rIns="90000" bIns="46800"/>
          <a:lstStyle/>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Un proceso envía/recibe mensajes a/desde su </a:t>
            </a:r>
            <a:r>
              <a:rPr lang="es-ES" b="1" dirty="0">
                <a:solidFill>
                  <a:srgbClr val="FF0000"/>
                </a:solidFill>
                <a:latin typeface="+mj-lt"/>
                <a:ea typeface="DejaVu Sans" charset="0"/>
                <a:cs typeface="DejaVu Sans" charset="0"/>
              </a:rPr>
              <a:t>socket</a:t>
            </a:r>
          </a:p>
          <a:p>
            <a:pPr marL="339725" indent="-339725">
              <a:lnSpc>
                <a:spcPct val="7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socket es un punto de comunicación entre dos partes</a:t>
            </a:r>
            <a:r>
              <a:rPr lang="es-ES" sz="1800" b="1" dirty="0">
                <a:solidFill>
                  <a:srgbClr val="000000"/>
                </a:solidFill>
                <a:latin typeface="+mj-lt"/>
                <a:ea typeface="DejaVu Sans" charset="0"/>
                <a:cs typeface="DejaVu Sans" charset="0"/>
              </a:rPr>
              <a:t> (análogo a una puerta)</a:t>
            </a:r>
          </a:p>
          <a:p>
            <a:pPr marL="739775" lvl="1" indent="-282575">
              <a:lnSpc>
                <a:spcPct val="78000"/>
              </a:lnSpc>
              <a:spcBef>
                <a:spcPts val="5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rgbClr val="000000"/>
                </a:solidFill>
                <a:latin typeface="+mj-lt"/>
                <a:ea typeface="DejaVu Sans" charset="0"/>
                <a:cs typeface="DejaVu Sans" charset="0"/>
              </a:rPr>
              <a:t>Proceso transmisor envía mensajes por un socket</a:t>
            </a:r>
          </a:p>
          <a:p>
            <a:pPr marL="739775" lvl="1" indent="-282575">
              <a:lnSpc>
                <a:spcPct val="78000"/>
              </a:lnSpc>
              <a:spcBef>
                <a:spcPts val="5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smtClean="0">
                <a:solidFill>
                  <a:srgbClr val="000000"/>
                </a:solidFill>
                <a:latin typeface="+mj-lt"/>
                <a:ea typeface="DejaVu Sans" charset="0"/>
                <a:cs typeface="DejaVu Sans" charset="0"/>
              </a:rPr>
              <a:t>Proceso transmisor confía en la infraestructura de transporte al otro lado de la puerta, la cual lleva los mensajes al socket en el proceso receptor</a:t>
            </a:r>
            <a:endParaRPr lang="es-ES" sz="2000" b="1" dirty="0">
              <a:solidFill>
                <a:srgbClr val="000000"/>
              </a:solidFill>
              <a:latin typeface="+mj-lt"/>
              <a:ea typeface="DejaVu Sans" charset="0"/>
              <a:cs typeface="DejaVu Sans" charset="0"/>
            </a:endParaRPr>
          </a:p>
        </p:txBody>
      </p:sp>
      <p:grpSp>
        <p:nvGrpSpPr>
          <p:cNvPr id="6" name="Group 4"/>
          <p:cNvGrpSpPr>
            <a:grpSpLocks/>
          </p:cNvGrpSpPr>
          <p:nvPr/>
        </p:nvGrpSpPr>
        <p:grpSpPr bwMode="auto">
          <a:xfrm>
            <a:off x="179388" y="5229225"/>
            <a:ext cx="8302625" cy="1444625"/>
            <a:chOff x="113" y="3294"/>
            <a:chExt cx="5230" cy="910"/>
          </a:xfrm>
        </p:grpSpPr>
        <p:sp>
          <p:nvSpPr>
            <p:cNvPr id="7" name="AutoShape 5"/>
            <p:cNvSpPr>
              <a:spLocks noChangeArrowheads="1"/>
            </p:cNvSpPr>
            <p:nvPr/>
          </p:nvSpPr>
          <p:spPr bwMode="auto">
            <a:xfrm>
              <a:off x="113" y="3294"/>
              <a:ext cx="5230" cy="798"/>
            </a:xfrm>
            <a:prstGeom prst="roundRect">
              <a:avLst>
                <a:gd name="adj" fmla="val 32"/>
              </a:avLst>
            </a:prstGeom>
            <a:noFill/>
            <a:ln w="9525" cap="flat">
              <a:noFill/>
              <a:round/>
              <a:headEnd/>
              <a:tailEnd/>
            </a:ln>
            <a:effectLst/>
          </p:spPr>
          <p:txBody>
            <a:bodyPr wrap="none" anchor="ctr"/>
            <a:lstStyle/>
            <a:p>
              <a:endParaRPr lang="es-MX" b="1">
                <a:latin typeface="+mj-lt"/>
              </a:endParaRPr>
            </a:p>
          </p:txBody>
        </p:sp>
        <p:sp>
          <p:nvSpPr>
            <p:cNvPr id="8" name="Text Box 6"/>
            <p:cNvSpPr txBox="1">
              <a:spLocks noChangeArrowheads="1"/>
            </p:cNvSpPr>
            <p:nvPr/>
          </p:nvSpPr>
          <p:spPr bwMode="auto">
            <a:xfrm>
              <a:off x="113" y="3294"/>
              <a:ext cx="5230" cy="910"/>
            </a:xfrm>
            <a:prstGeom prst="rect">
              <a:avLst/>
            </a:prstGeom>
            <a:noFill/>
            <a:ln w="9525" cap="flat">
              <a:noFill/>
              <a:round/>
              <a:headEnd/>
              <a:tailEnd/>
            </a:ln>
            <a:effectLst/>
          </p:spPr>
          <p:txBody>
            <a:bodyPr lIns="90000" tIns="46800" rIns="90000" bIns="46800">
              <a:spAutoFit/>
            </a:bodyPr>
            <a:lstStyle/>
            <a:p>
              <a:pPr marL="339725" indent="-339725">
                <a:lnSpc>
                  <a:spcPct val="90000"/>
                </a:lnSpc>
                <a:spcBef>
                  <a:spcPts val="600"/>
                </a:spcBef>
                <a:buClr>
                  <a:srgbClr val="3333CC"/>
                </a:buClr>
                <a:buSzPct val="85000"/>
                <a:buFont typeface="ZapfDingbats" pitchFamily="80" charset="2"/>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b="1" dirty="0">
                  <a:solidFill>
                    <a:srgbClr val="000000"/>
                  </a:solidFill>
                  <a:latin typeface="+mj-lt"/>
                  <a:ea typeface="DejaVu Sans" charset="0"/>
                  <a:cs typeface="DejaVu Sans" charset="0"/>
                </a:rPr>
                <a:t>API: </a:t>
              </a:r>
              <a:r>
                <a:rPr lang="es-ES" b="1" dirty="0">
                  <a:solidFill>
                    <a:srgbClr val="FF0000"/>
                  </a:solidFill>
                  <a:latin typeface="+mj-lt"/>
                  <a:ea typeface="DejaVu Sans" charset="0"/>
                  <a:cs typeface="DejaVu Sans" charset="0"/>
                </a:rPr>
                <a:t>I</a:t>
              </a:r>
              <a:r>
                <a:rPr lang="es-ES" b="1" dirty="0">
                  <a:solidFill>
                    <a:srgbClr val="000000"/>
                  </a:solidFill>
                  <a:latin typeface="+mj-lt"/>
                  <a:ea typeface="DejaVu Sans" charset="0"/>
                  <a:cs typeface="DejaVu Sans" charset="0"/>
                </a:rPr>
                <a:t>nterfaz de </a:t>
              </a:r>
              <a:r>
                <a:rPr lang="es-ES" b="1" dirty="0">
                  <a:solidFill>
                    <a:srgbClr val="FF0000"/>
                  </a:solidFill>
                  <a:latin typeface="+mj-lt"/>
                  <a:ea typeface="DejaVu Sans" charset="0"/>
                  <a:cs typeface="DejaVu Sans" charset="0"/>
                </a:rPr>
                <a:t>P</a:t>
              </a:r>
              <a:r>
                <a:rPr lang="es-ES" b="1" dirty="0">
                  <a:solidFill>
                    <a:srgbClr val="000000"/>
                  </a:solidFill>
                  <a:latin typeface="+mj-lt"/>
                  <a:ea typeface="DejaVu Sans" charset="0"/>
                  <a:cs typeface="DejaVu Sans" charset="0"/>
                </a:rPr>
                <a:t>rogramación de </a:t>
              </a:r>
              <a:r>
                <a:rPr lang="es-ES" b="1" dirty="0">
                  <a:solidFill>
                    <a:srgbClr val="FF0000"/>
                  </a:solidFill>
                  <a:latin typeface="+mj-lt"/>
                  <a:ea typeface="DejaVu Sans" charset="0"/>
                  <a:cs typeface="DejaVu Sans" charset="0"/>
                </a:rPr>
                <a:t>A</a:t>
              </a:r>
              <a:r>
                <a:rPr lang="es-ES" b="1" dirty="0">
                  <a:solidFill>
                    <a:srgbClr val="000000"/>
                  </a:solidFill>
                  <a:latin typeface="+mj-lt"/>
                  <a:ea typeface="DejaVu Sans" charset="0"/>
                  <a:cs typeface="DejaVu Sans" charset="0"/>
                </a:rPr>
                <a:t>plicaciones </a:t>
              </a:r>
              <a:br>
                <a:rPr lang="es-ES" b="1" dirty="0">
                  <a:solidFill>
                    <a:srgbClr val="000000"/>
                  </a:solidFill>
                  <a:latin typeface="+mj-lt"/>
                  <a:ea typeface="DejaVu Sans" charset="0"/>
                  <a:cs typeface="DejaVu Sans" charset="0"/>
                </a:rPr>
              </a:br>
              <a:r>
                <a:rPr lang="es-ES" b="1" dirty="0">
                  <a:solidFill>
                    <a:srgbClr val="000000"/>
                  </a:solidFill>
                  <a:latin typeface="+mj-lt"/>
                  <a:ea typeface="DejaVu Sans" charset="0"/>
                  <a:cs typeface="DejaVu Sans" charset="0"/>
                </a:rPr>
                <a:t>Los lenguajes ofrecen mecanismos para comunicarse con el sistema operativo y la capa de transporte. </a:t>
              </a:r>
            </a:p>
          </p:txBody>
        </p:sp>
      </p:grpSp>
      <p:sp>
        <p:nvSpPr>
          <p:cNvPr id="9" name="Text Box 7"/>
          <p:cNvSpPr txBox="1">
            <a:spLocks noChangeArrowheads="1"/>
          </p:cNvSpPr>
          <p:nvPr/>
        </p:nvSpPr>
        <p:spPr bwMode="auto">
          <a:xfrm>
            <a:off x="5892800" y="57150"/>
            <a:ext cx="3200400" cy="839788"/>
          </a:xfrm>
          <a:prstGeom prst="rect">
            <a:avLst/>
          </a:prstGeom>
          <a:noFill/>
          <a:ln w="18360" cap="flat">
            <a:solidFill>
              <a:srgbClr val="000000"/>
            </a:solidFill>
            <a:round/>
            <a:headEnd/>
            <a:tailEnd/>
          </a:ln>
          <a:effectLst/>
        </p:spPr>
        <p:txBody>
          <a:bodyPr lIns="99000" tIns="54000" rIns="99000" bIns="54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6666FF"/>
                </a:solidFill>
                <a:latin typeface="+mn-lt"/>
                <a:ea typeface="DejaVu Sans" charset="0"/>
                <a:cs typeface="Symath_IV50" pitchFamily="2" charset="0"/>
              </a:rPr>
              <a:t>Similar a (Python):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6666FF"/>
                </a:solidFill>
                <a:latin typeface="+mn-lt"/>
                <a:ea typeface="DejaVu Sans" charset="0"/>
                <a:cs typeface="Symath_IV50" pitchFamily="2" charset="0"/>
              </a:rPr>
              <a:t>f = open('workfile', 'w')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Direccionamiento</a:t>
            </a:r>
            <a:r>
              <a:rPr lang="en-US" sz="3600" b="1" dirty="0" smtClean="0">
                <a:solidFill>
                  <a:schemeClr val="bg1"/>
                </a:solidFill>
              </a:rPr>
              <a:t> de </a:t>
            </a:r>
            <a:r>
              <a:rPr lang="en-US" sz="3600" b="1" dirty="0" err="1" smtClean="0">
                <a:solidFill>
                  <a:schemeClr val="bg1"/>
                </a:solidFill>
              </a:rPr>
              <a:t>procesos</a:t>
            </a:r>
            <a:endParaRPr lang="en-US" sz="3600" b="1" dirty="0" smtClean="0">
              <a:solidFill>
                <a:schemeClr val="bg1"/>
              </a:solidFill>
            </a:endParaRPr>
          </a:p>
        </p:txBody>
      </p:sp>
      <p:sp>
        <p:nvSpPr>
          <p:cNvPr id="3" name="Text Box 2"/>
          <p:cNvSpPr txBox="1">
            <a:spLocks noChangeArrowheads="1"/>
          </p:cNvSpPr>
          <p:nvPr/>
        </p:nvSpPr>
        <p:spPr bwMode="auto">
          <a:xfrm>
            <a:off x="256480" y="900831"/>
            <a:ext cx="4572000" cy="5624513"/>
          </a:xfrm>
          <a:prstGeom prst="rect">
            <a:avLst/>
          </a:prstGeom>
          <a:noFill/>
          <a:ln w="9525" cap="flat">
            <a:noFill/>
            <a:round/>
            <a:headEnd/>
            <a:tailEnd/>
          </a:ln>
          <a:effectLst/>
        </p:spPr>
        <p:txBody>
          <a:bodyPr lIns="90000" tIns="83088" rIns="90000" bIns="46800"/>
          <a:lstStyle/>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Para que un proceso reciba un mensaje, éste debe tener una forma para identificarlo (diferenciarlo)</a:t>
            </a:r>
          </a:p>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Un terminal/host tiene al menos una dirección IP única de 32 bits.</a:t>
            </a:r>
          </a:p>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70C0"/>
                </a:solidFill>
                <a:latin typeface="+mj-lt"/>
                <a:ea typeface="DejaVu Sans" charset="0"/>
                <a:cs typeface="DejaVu Sans" charset="0"/>
              </a:rPr>
              <a:t>Q: </a:t>
            </a:r>
            <a:r>
              <a:rPr lang="es-ES" b="1" dirty="0">
                <a:solidFill>
                  <a:srgbClr val="000000"/>
                </a:solidFill>
                <a:latin typeface="+mj-lt"/>
                <a:ea typeface="DejaVu Sans" charset="0"/>
                <a:cs typeface="DejaVu Sans" charset="0"/>
              </a:rPr>
              <a:t>¿Es suficiente la dirección IP para identificar un proceso en un host?</a:t>
            </a:r>
          </a:p>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70C0"/>
                </a:solidFill>
                <a:latin typeface="+mj-lt"/>
                <a:ea typeface="DejaVu Sans" charset="0"/>
                <a:cs typeface="DejaVu Sans" charset="0"/>
              </a:rPr>
              <a:t>Respuesta: </a:t>
            </a:r>
            <a:r>
              <a:rPr lang="es-ES" b="1" dirty="0">
                <a:solidFill>
                  <a:srgbClr val="000000"/>
                </a:solidFill>
                <a:latin typeface="+mj-lt"/>
                <a:ea typeface="DejaVu Sans" charset="0"/>
                <a:cs typeface="DejaVu Sans" charset="0"/>
              </a:rPr>
              <a:t>No, muchos procesos pueden estar corriendo en el mismo host (= computador).</a:t>
            </a:r>
          </a:p>
        </p:txBody>
      </p:sp>
      <p:sp>
        <p:nvSpPr>
          <p:cNvPr id="4" name="Text Box 3"/>
          <p:cNvSpPr txBox="1">
            <a:spLocks noChangeArrowheads="1"/>
          </p:cNvSpPr>
          <p:nvPr/>
        </p:nvSpPr>
        <p:spPr bwMode="auto">
          <a:xfrm>
            <a:off x="4828480" y="1034181"/>
            <a:ext cx="4064000" cy="4648200"/>
          </a:xfrm>
          <a:prstGeom prst="rect">
            <a:avLst/>
          </a:prstGeom>
          <a:noFill/>
          <a:ln w="9525" cap="flat">
            <a:noFill/>
            <a:round/>
            <a:headEnd/>
            <a:tailEnd/>
          </a:ln>
          <a:effectLst/>
        </p:spPr>
        <p:txBody>
          <a:bodyPr lIns="90000" tIns="83088" rIns="90000" bIns="46800"/>
          <a:lstStyle/>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El identificador de proceso incluye la dirección IP y un </a:t>
            </a:r>
            <a:r>
              <a:rPr lang="es-ES" b="1" dirty="0">
                <a:solidFill>
                  <a:srgbClr val="0070C0"/>
                </a:solidFill>
                <a:latin typeface="+mj-lt"/>
                <a:ea typeface="DejaVu Sans" charset="0"/>
                <a:cs typeface="DejaVu Sans" charset="0"/>
              </a:rPr>
              <a:t>número de puerto (</a:t>
            </a:r>
            <a:r>
              <a:rPr lang="es-ES" b="1" dirty="0" err="1">
                <a:solidFill>
                  <a:srgbClr val="0070C0"/>
                </a:solidFill>
                <a:latin typeface="+mj-lt"/>
                <a:ea typeface="DejaVu Sans" charset="0"/>
                <a:cs typeface="DejaVu Sans" charset="0"/>
              </a:rPr>
              <a:t>port</a:t>
            </a:r>
            <a:r>
              <a:rPr lang="es-ES" b="1" dirty="0">
                <a:solidFill>
                  <a:srgbClr val="0070C0"/>
                </a:solidFill>
                <a:latin typeface="+mj-lt"/>
                <a:ea typeface="DejaVu Sans" charset="0"/>
                <a:cs typeface="DejaVu Sans" charset="0"/>
              </a:rPr>
              <a:t>) </a:t>
            </a:r>
            <a:r>
              <a:rPr lang="es-ES" b="1" dirty="0">
                <a:solidFill>
                  <a:srgbClr val="000000"/>
                </a:solidFill>
                <a:latin typeface="+mj-lt"/>
                <a:ea typeface="DejaVu Sans" charset="0"/>
                <a:cs typeface="DejaVu Sans" charset="0"/>
              </a:rPr>
              <a:t>asociado con el proceso en el host.</a:t>
            </a:r>
          </a:p>
          <a:p>
            <a:pPr marL="339725" indent="-339725">
              <a:lnSpc>
                <a:spcPct val="88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rgbClr val="000000"/>
                </a:solidFill>
                <a:latin typeface="+mj-lt"/>
                <a:ea typeface="DejaVu Sans" charset="0"/>
                <a:cs typeface="DejaVu Sans" charset="0"/>
              </a:rPr>
              <a:t>Ejemplo de número de puerto (</a:t>
            </a:r>
            <a:r>
              <a:rPr lang="es-ES" b="1" dirty="0" err="1">
                <a:solidFill>
                  <a:srgbClr val="000000"/>
                </a:solidFill>
                <a:latin typeface="+mj-lt"/>
                <a:ea typeface="DejaVu Sans" charset="0"/>
                <a:cs typeface="DejaVu Sans" charset="0"/>
              </a:rPr>
              <a:t>port</a:t>
            </a:r>
            <a:r>
              <a:rPr lang="es-ES" b="1" dirty="0">
                <a:solidFill>
                  <a:srgbClr val="000000"/>
                </a:solidFill>
                <a:latin typeface="+mj-lt"/>
                <a:ea typeface="DejaVu Sans" charset="0"/>
                <a:cs typeface="DejaVu Sans" charset="0"/>
              </a:rPr>
              <a:t> </a:t>
            </a:r>
            <a:r>
              <a:rPr lang="es-ES" b="1" dirty="0" err="1">
                <a:solidFill>
                  <a:srgbClr val="000000"/>
                </a:solidFill>
                <a:latin typeface="+mj-lt"/>
                <a:ea typeface="DejaVu Sans" charset="0"/>
                <a:cs typeface="DejaVu Sans" charset="0"/>
              </a:rPr>
              <a:t>number</a:t>
            </a:r>
            <a:r>
              <a:rPr lang="es-ES" b="1" dirty="0">
                <a:solidFill>
                  <a:srgbClr val="000000"/>
                </a:solidFill>
                <a:latin typeface="+mj-lt"/>
                <a:ea typeface="DejaVu Sans" charset="0"/>
                <a:cs typeface="DejaVu Sans" charset="0"/>
              </a:rPr>
              <a:t>):</a:t>
            </a:r>
          </a:p>
          <a:p>
            <a:pPr marL="739775" lvl="1" indent="-282575">
              <a:lnSpc>
                <a:spcPct val="88000"/>
              </a:lnSpc>
              <a:spcBef>
                <a:spcPts val="5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rgbClr val="000000"/>
                </a:solidFill>
                <a:latin typeface="+mj-lt"/>
                <a:ea typeface="DejaVu Sans" charset="0"/>
                <a:cs typeface="DejaVu Sans" charset="0"/>
              </a:rPr>
              <a:t>Servidor HTTP(web): 80</a:t>
            </a:r>
          </a:p>
          <a:p>
            <a:pPr marL="739775" lvl="1" indent="-282575">
              <a:lnSpc>
                <a:spcPct val="88000"/>
              </a:lnSpc>
              <a:spcBef>
                <a:spcPts val="5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rgbClr val="000000"/>
                </a:solidFill>
                <a:latin typeface="+mj-lt"/>
                <a:ea typeface="DejaVu Sans" charset="0"/>
                <a:cs typeface="DejaVu Sans" charset="0"/>
              </a:rPr>
              <a:t>Servidor de Mail: 25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Observando</a:t>
            </a:r>
            <a:r>
              <a:rPr lang="en-US" sz="3600" b="1" dirty="0" smtClean="0">
                <a:solidFill>
                  <a:schemeClr val="bg1"/>
                </a:solidFill>
              </a:rPr>
              <a:t> </a:t>
            </a:r>
            <a:r>
              <a:rPr lang="en-US" sz="3600" b="1" dirty="0" err="1" smtClean="0">
                <a:solidFill>
                  <a:schemeClr val="bg1"/>
                </a:solidFill>
              </a:rPr>
              <a:t>conexiones</a:t>
            </a:r>
            <a:endParaRPr lang="en-US" sz="3600" b="1" dirty="0" smtClean="0">
              <a:solidFill>
                <a:schemeClr val="bg1"/>
              </a:solidFill>
            </a:endParaRPr>
          </a:p>
        </p:txBody>
      </p:sp>
      <p:sp>
        <p:nvSpPr>
          <p:cNvPr id="3" name="Rectangle 2"/>
          <p:cNvSpPr txBox="1">
            <a:spLocks noChangeArrowheads="1"/>
          </p:cNvSpPr>
          <p:nvPr/>
        </p:nvSpPr>
        <p:spPr>
          <a:xfrm>
            <a:off x="533400" y="1124744"/>
            <a:ext cx="7696200" cy="2057400"/>
          </a:xfrm>
          <a:prstGeom prst="rect">
            <a:avLst/>
          </a:prstGeom>
          <a:ln/>
        </p:spPr>
        <p:txBody>
          <a:bodyPr/>
          <a:lstStyle/>
          <a:p>
            <a:pPr marL="339725" marR="0" lvl="0" indent="-339725" algn="l" defTabSz="914400" rtl="0" eaLnBrk="1" fontAlgn="base" latinLnBrk="0" hangingPunct="1">
              <a:lnSpc>
                <a:spcPct val="100000"/>
              </a:lnSpc>
              <a:spcBef>
                <a:spcPct val="20000"/>
              </a:spcBef>
              <a:spcAft>
                <a:spcPct val="0"/>
              </a:spcAft>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3200" b="1" i="0" u="none" strike="noStrike" kern="0" cap="none" spc="0" normalizeH="0" baseline="0" noProof="0" dirty="0" smtClean="0">
                <a:ln>
                  <a:noFill/>
                </a:ln>
                <a:solidFill>
                  <a:schemeClr val="accent4">
                    <a:lumMod val="10000"/>
                  </a:schemeClr>
                </a:solidFill>
                <a:uLnTx/>
                <a:uFillTx/>
                <a:latin typeface="+mj-lt"/>
                <a:ea typeface="+mn-ea"/>
                <a:cs typeface="+mn-cs"/>
              </a:rPr>
              <a:t>En Linux (Network </a:t>
            </a:r>
            <a:r>
              <a:rPr kumimoji="0" lang="es-ES" sz="3200" b="1" i="0" u="none" strike="noStrike" kern="0" cap="none" spc="0" normalizeH="0" baseline="0" noProof="0" dirty="0" err="1" smtClean="0">
                <a:ln>
                  <a:noFill/>
                </a:ln>
                <a:solidFill>
                  <a:schemeClr val="accent4">
                    <a:lumMod val="10000"/>
                  </a:schemeClr>
                </a:solidFill>
                <a:uLnTx/>
                <a:uFillTx/>
                <a:latin typeface="+mj-lt"/>
                <a:ea typeface="+mn-ea"/>
                <a:cs typeface="+mn-cs"/>
              </a:rPr>
              <a:t>Statistic</a:t>
            </a:r>
            <a:r>
              <a:rPr kumimoji="0" lang="es-ES" sz="3200" b="1" i="0" u="none" strike="noStrike" kern="0" cap="none" spc="0" normalizeH="0" baseline="0" noProof="0" dirty="0" smtClean="0">
                <a:ln>
                  <a:noFill/>
                </a:ln>
                <a:solidFill>
                  <a:schemeClr val="accent4">
                    <a:lumMod val="10000"/>
                  </a:schemeClr>
                </a:solidFill>
                <a:uLnTx/>
                <a:uFillTx/>
                <a:latin typeface="+mj-lt"/>
                <a:ea typeface="+mn-ea"/>
                <a:cs typeface="+mn-cs"/>
              </a:rPr>
              <a:t>):</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800" b="1" i="0" u="none" strike="noStrike" kern="0" cap="none" spc="0" normalizeH="0" baseline="0" noProof="0" dirty="0" err="1" smtClean="0">
                <a:ln>
                  <a:noFill/>
                </a:ln>
                <a:solidFill>
                  <a:schemeClr val="accent4">
                    <a:lumMod val="10000"/>
                  </a:schemeClr>
                </a:solidFill>
                <a:uLnTx/>
                <a:uFillTx/>
                <a:latin typeface="+mj-lt"/>
              </a:rPr>
              <a:t>netstat</a:t>
            </a:r>
            <a:r>
              <a:rPr kumimoji="0" lang="es-ES" sz="2800" b="1" i="0" u="none" strike="noStrike" kern="0" cap="none" spc="0" normalizeH="0" baseline="0" noProof="0" dirty="0" smtClean="0">
                <a:ln>
                  <a:noFill/>
                </a:ln>
                <a:solidFill>
                  <a:schemeClr val="accent4">
                    <a:lumMod val="10000"/>
                  </a:schemeClr>
                </a:solidFill>
                <a:uLnTx/>
                <a:uFillTx/>
                <a:latin typeface="+mj-lt"/>
              </a:rPr>
              <a:t> -t  para ver conexiones TCP</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800" b="1" i="0" u="none" strike="noStrike" kern="0" cap="none" spc="0" normalizeH="0" baseline="0" noProof="0" dirty="0" err="1" smtClean="0">
                <a:ln>
                  <a:noFill/>
                </a:ln>
                <a:solidFill>
                  <a:schemeClr val="accent4">
                    <a:lumMod val="10000"/>
                  </a:schemeClr>
                </a:solidFill>
                <a:uLnTx/>
                <a:uFillTx/>
                <a:latin typeface="+mj-lt"/>
              </a:rPr>
              <a:t>netstat</a:t>
            </a:r>
            <a:r>
              <a:rPr kumimoji="0" lang="es-ES" sz="2800" b="1" i="0" u="none" strike="noStrike" kern="0" cap="none" spc="0" normalizeH="0" baseline="0" noProof="0" dirty="0" smtClean="0">
                <a:ln>
                  <a:noFill/>
                </a:ln>
                <a:solidFill>
                  <a:schemeClr val="accent4">
                    <a:lumMod val="10000"/>
                  </a:schemeClr>
                </a:solidFill>
                <a:uLnTx/>
                <a:uFillTx/>
                <a:latin typeface="+mj-lt"/>
              </a:rPr>
              <a:t> -u para ver conexiones UDP</a:t>
            </a:r>
            <a:endParaRPr kumimoji="0" lang="es-ES" sz="2800" b="1" i="0" u="none" strike="noStrike" kern="0" cap="none" spc="0" normalizeH="0" baseline="0" noProof="0" dirty="0">
              <a:ln>
                <a:noFill/>
              </a:ln>
              <a:solidFill>
                <a:schemeClr val="accent4">
                  <a:lumMod val="10000"/>
                </a:schemeClr>
              </a:solidFill>
              <a:uLnTx/>
              <a:uFillTx/>
              <a:latin typeface="+mj-lt"/>
            </a:endParaRPr>
          </a:p>
        </p:txBody>
      </p:sp>
      <p:sp>
        <p:nvSpPr>
          <p:cNvPr id="4" name="Text Box 3"/>
          <p:cNvSpPr txBox="1">
            <a:spLocks noChangeArrowheads="1"/>
          </p:cNvSpPr>
          <p:nvPr/>
        </p:nvSpPr>
        <p:spPr bwMode="auto">
          <a:xfrm>
            <a:off x="611560" y="3212976"/>
            <a:ext cx="7696200" cy="2573337"/>
          </a:xfrm>
          <a:prstGeom prst="rect">
            <a:avLst/>
          </a:prstGeom>
          <a:noFill/>
          <a:ln w="9525" cap="flat">
            <a:noFill/>
            <a:round/>
            <a:headEnd/>
            <a:tailEnd/>
          </a:ln>
          <a:effectLst/>
        </p:spPr>
        <p:txBody>
          <a:bodyPr lIns="0" tIns="7056" rIns="0" bIns="0"/>
          <a:lstStyle/>
          <a:p>
            <a:pPr marL="339725" indent="-339725">
              <a:lnSpc>
                <a:spcPct val="9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b="1" dirty="0">
                <a:solidFill>
                  <a:schemeClr val="accent4">
                    <a:lumMod val="10000"/>
                  </a:schemeClr>
                </a:solidFill>
                <a:latin typeface="+mj-lt"/>
                <a:ea typeface="DejaVu Sans" charset="0"/>
                <a:cs typeface="DejaVu Sans" charset="0"/>
              </a:rPr>
              <a:t>Hasta aquí sabemos:</a:t>
            </a:r>
          </a:p>
          <a:p>
            <a:pPr marL="739775" lvl="1" indent="-282575">
              <a:lnSpc>
                <a:spcPct val="98000"/>
              </a:lnSpc>
              <a:spcBef>
                <a:spcPts val="6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accent4">
                    <a:lumMod val="10000"/>
                  </a:schemeClr>
                </a:solidFill>
                <a:latin typeface="+mj-lt"/>
                <a:ea typeface="DejaVu Sans" charset="0"/>
                <a:cs typeface="DejaVu Sans" charset="0"/>
              </a:rPr>
              <a:t>Relación entre aplicación y proceso</a:t>
            </a:r>
          </a:p>
          <a:p>
            <a:pPr marL="739775" lvl="1" indent="-282575">
              <a:lnSpc>
                <a:spcPct val="98000"/>
              </a:lnSpc>
              <a:spcBef>
                <a:spcPts val="6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accent4">
                    <a:lumMod val="10000"/>
                  </a:schemeClr>
                </a:solidFill>
                <a:latin typeface="+mj-lt"/>
                <a:ea typeface="DejaVu Sans" charset="0"/>
                <a:cs typeface="DejaVu Sans" charset="0"/>
              </a:rPr>
              <a:t>Necesidad de los puertos</a:t>
            </a:r>
          </a:p>
          <a:p>
            <a:pPr marL="739775" lvl="1" indent="-282575">
              <a:lnSpc>
                <a:spcPct val="98000"/>
              </a:lnSpc>
              <a:spcBef>
                <a:spcPts val="6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accent4">
                    <a:lumMod val="10000"/>
                  </a:schemeClr>
                </a:solidFill>
                <a:latin typeface="+mj-lt"/>
                <a:ea typeface="DejaVu Sans" charset="0"/>
                <a:cs typeface="DejaVu Sans" charset="0"/>
              </a:rPr>
              <a:t>Mecanismo de software usado para pedir servicios a capa </a:t>
            </a:r>
            <a:r>
              <a:rPr lang="es-ES" b="1" dirty="0" smtClean="0">
                <a:solidFill>
                  <a:schemeClr val="accent4">
                    <a:lumMod val="10000"/>
                  </a:schemeClr>
                </a:solidFill>
                <a:latin typeface="+mj-lt"/>
                <a:ea typeface="DejaVu Sans" charset="0"/>
                <a:cs typeface="DejaVu Sans" charset="0"/>
              </a:rPr>
              <a:t>transporte</a:t>
            </a:r>
            <a:endParaRPr lang="es-ES" b="1" dirty="0">
              <a:solidFill>
                <a:schemeClr val="accent4">
                  <a:lumMod val="10000"/>
                </a:schemeClr>
              </a:solidFill>
              <a:latin typeface="+mj-lt"/>
              <a:ea typeface="DejaVu Sans" charset="0"/>
              <a:cs typeface="DejaVu San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Definiciones</a:t>
            </a:r>
            <a:r>
              <a:rPr lang="en-US" sz="3600" b="1" dirty="0" smtClean="0">
                <a:solidFill>
                  <a:schemeClr val="bg1"/>
                </a:solidFill>
              </a:rPr>
              <a:t> en </a:t>
            </a:r>
            <a:r>
              <a:rPr lang="en-US" sz="3600" b="1" dirty="0" err="1" smtClean="0">
                <a:solidFill>
                  <a:schemeClr val="bg1"/>
                </a:solidFill>
              </a:rPr>
              <a:t>Capa</a:t>
            </a:r>
            <a:r>
              <a:rPr lang="en-US" sz="3600" b="1" dirty="0" smtClean="0">
                <a:solidFill>
                  <a:schemeClr val="bg1"/>
                </a:solidFill>
              </a:rPr>
              <a:t> de </a:t>
            </a:r>
            <a:r>
              <a:rPr lang="en-US" sz="3600" b="1" dirty="0" err="1" smtClean="0">
                <a:solidFill>
                  <a:schemeClr val="bg1"/>
                </a:solidFill>
              </a:rPr>
              <a:t>Aplicacion</a:t>
            </a:r>
            <a:endParaRPr lang="en-US" sz="3600" b="1" dirty="0" smtClean="0">
              <a:solidFill>
                <a:schemeClr val="bg1"/>
              </a:solidFill>
            </a:endParaRPr>
          </a:p>
        </p:txBody>
      </p:sp>
      <p:sp>
        <p:nvSpPr>
          <p:cNvPr id="3" name="Rectangle 2"/>
          <p:cNvSpPr txBox="1">
            <a:spLocks noChangeArrowheads="1"/>
          </p:cNvSpPr>
          <p:nvPr/>
        </p:nvSpPr>
        <p:spPr>
          <a:xfrm>
            <a:off x="533400" y="1371600"/>
            <a:ext cx="4090988" cy="5122863"/>
          </a:xfrm>
          <a:prstGeom prst="rect">
            <a:avLst/>
          </a:prstGeom>
          <a:ln/>
        </p:spPr>
        <p:txBody>
          <a:bodyPr lIns="90000" tIns="77040" rIns="90000" bIns="46800"/>
          <a:lstStyle/>
          <a:p>
            <a:pPr marL="339725" marR="0" lvl="0" indent="-339725" algn="l" defTabSz="914400" rtl="0" eaLnBrk="1" fontAlgn="base" latinLnBrk="0" hangingPunct="1">
              <a:lnSpc>
                <a:spcPct val="88000"/>
              </a:lnSpc>
              <a:spcBef>
                <a:spcPts val="600"/>
              </a:spcBef>
              <a:spcAft>
                <a:spcPct val="0"/>
              </a:spcAft>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000" b="1" i="0" u="none" strike="noStrike" kern="0" cap="none" spc="0" normalizeH="0" baseline="0" noProof="0" dirty="0" smtClean="0">
                <a:ln>
                  <a:noFill/>
                </a:ln>
                <a:solidFill>
                  <a:schemeClr val="bg1"/>
                </a:solidFill>
                <a:uLnTx/>
                <a:uFillTx/>
                <a:latin typeface="+mj-lt"/>
                <a:ea typeface="+mn-ea"/>
                <a:cs typeface="+mn-cs"/>
              </a:rPr>
              <a:t>Tipos de mensajes </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intercambiados, </a:t>
            </a: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e.g.</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 mensajes de requerimiento y respuesta</a:t>
            </a:r>
          </a:p>
          <a:p>
            <a:pPr marL="339725" marR="0" lvl="0" indent="-339725" algn="l" defTabSz="914400" rtl="0" eaLnBrk="1" fontAlgn="base" latinLnBrk="0" hangingPunct="1">
              <a:lnSpc>
                <a:spcPct val="88000"/>
              </a:lnSpc>
              <a:spcBef>
                <a:spcPts val="600"/>
              </a:spcBef>
              <a:spcAft>
                <a:spcPct val="0"/>
              </a:spcAft>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000" b="1" i="0" u="none" strike="noStrike" kern="0" cap="none" spc="0" normalizeH="0" baseline="0" noProof="0" dirty="0" smtClean="0">
                <a:ln>
                  <a:noFill/>
                </a:ln>
                <a:solidFill>
                  <a:schemeClr val="bg1"/>
                </a:solidFill>
                <a:uLnTx/>
                <a:uFillTx/>
                <a:latin typeface="+mj-lt"/>
                <a:ea typeface="+mn-ea"/>
                <a:cs typeface="+mn-cs"/>
              </a:rPr>
              <a:t>Sintaxis de los mensajes: </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los campos en los mensajes &amp; cómo éstos son delimitados.</a:t>
            </a:r>
          </a:p>
          <a:p>
            <a:pPr marL="339725" marR="0" lvl="0" indent="-339725" algn="l" defTabSz="914400" rtl="0" eaLnBrk="1" fontAlgn="base" latinLnBrk="0" hangingPunct="1">
              <a:lnSpc>
                <a:spcPct val="88000"/>
              </a:lnSpc>
              <a:spcBef>
                <a:spcPts val="600"/>
              </a:spcBef>
              <a:spcAft>
                <a:spcPct val="0"/>
              </a:spcAft>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000" b="1" i="0" u="none" strike="noStrike" kern="0" cap="none" spc="0" normalizeH="0" baseline="0" noProof="0" dirty="0" smtClean="0">
                <a:ln>
                  <a:noFill/>
                </a:ln>
                <a:solidFill>
                  <a:schemeClr val="bg1"/>
                </a:solidFill>
                <a:uLnTx/>
                <a:uFillTx/>
                <a:latin typeface="+mj-lt"/>
                <a:ea typeface="+mn-ea"/>
                <a:cs typeface="+mn-cs"/>
              </a:rPr>
              <a:t>Semántica de los campos, </a:t>
            </a: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i.e</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 significado de la información en los campos</a:t>
            </a:r>
          </a:p>
          <a:p>
            <a:pPr marL="339725" marR="0" lvl="0" indent="-339725" algn="l" defTabSz="914400" rtl="0" eaLnBrk="1" fontAlgn="base" latinLnBrk="0" hangingPunct="1">
              <a:lnSpc>
                <a:spcPct val="88000"/>
              </a:lnSpc>
              <a:spcBef>
                <a:spcPts val="600"/>
              </a:spcBef>
              <a:spcAft>
                <a:spcPct val="0"/>
              </a:spcAft>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000" b="1" i="0" u="none" strike="noStrike" kern="0" cap="none" spc="0" normalizeH="0" baseline="0" noProof="0" dirty="0" smtClean="0">
                <a:ln>
                  <a:noFill/>
                </a:ln>
                <a:solidFill>
                  <a:schemeClr val="bg1"/>
                </a:solidFill>
                <a:uLnTx/>
                <a:uFillTx/>
                <a:latin typeface="+mj-lt"/>
                <a:ea typeface="+mn-ea"/>
                <a:cs typeface="+mn-cs"/>
              </a:rPr>
              <a:t>Reglas </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para cuándo y cómo los procesos envían y responden a mensajes</a:t>
            </a:r>
            <a:endParaRPr kumimoji="0" lang="es-ES" sz="2000" b="1" i="0" u="none" strike="noStrike" kern="0" cap="none" spc="0" normalizeH="0" baseline="0" noProof="0" dirty="0">
              <a:ln>
                <a:noFill/>
              </a:ln>
              <a:solidFill>
                <a:schemeClr val="accent4">
                  <a:lumMod val="10000"/>
                </a:schemeClr>
              </a:solidFill>
              <a:uLnTx/>
              <a:uFillTx/>
              <a:latin typeface="+mj-lt"/>
              <a:ea typeface="+mn-ea"/>
              <a:cs typeface="+mn-cs"/>
            </a:endParaRPr>
          </a:p>
        </p:txBody>
      </p:sp>
      <p:sp>
        <p:nvSpPr>
          <p:cNvPr id="4" name="Rectangle 3"/>
          <p:cNvSpPr txBox="1">
            <a:spLocks noChangeArrowheads="1"/>
          </p:cNvSpPr>
          <p:nvPr/>
        </p:nvSpPr>
        <p:spPr>
          <a:xfrm>
            <a:off x="4827588" y="1371600"/>
            <a:ext cx="4090987" cy="5122863"/>
          </a:xfrm>
          <a:prstGeom prst="rect">
            <a:avLst/>
          </a:prstGeom>
          <a:ln/>
        </p:spPr>
        <p:txBody>
          <a:bodyPr lIns="90000" tIns="77040" rIns="90000" bIns="46800"/>
          <a:lstStyle/>
          <a:p>
            <a:pPr marL="341313" marR="0" lvl="0" indent="-339725" algn="l" defTabSz="914400" rtl="0" eaLnBrk="1" fontAlgn="base" latinLnBrk="0" hangingPunct="1">
              <a:lnSpc>
                <a:spcPct val="88000"/>
              </a:lnSpc>
              <a:spcBef>
                <a:spcPts val="600"/>
              </a:spcBef>
              <a:spcAft>
                <a:spcPct val="0"/>
              </a:spcAft>
              <a:buClr>
                <a:schemeClr val="accent1"/>
              </a:buClr>
              <a:buSzPct val="80000"/>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Protocolos de dominio público:</a:t>
            </a:r>
          </a:p>
          <a:p>
            <a:pPr marL="796925" lvl="1" indent="-339725">
              <a:lnSpc>
                <a:spcPct val="88000"/>
              </a:lnSpc>
              <a:spcBef>
                <a:spcPts val="600"/>
              </a:spcBef>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Definidos en </a:t>
            </a: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RFCs</a:t>
            </a:r>
            <a:endPar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endParaRPr>
          </a:p>
          <a:p>
            <a:pPr marL="796925" lvl="1" indent="-339725">
              <a:lnSpc>
                <a:spcPct val="88000"/>
              </a:lnSpc>
              <a:spcBef>
                <a:spcPts val="600"/>
              </a:spcBef>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Permite inter-operatividad</a:t>
            </a:r>
          </a:p>
          <a:p>
            <a:pPr marL="796925" lvl="1" indent="-339725">
              <a:lnSpc>
                <a:spcPct val="88000"/>
              </a:lnSpc>
              <a:spcBef>
                <a:spcPts val="600"/>
              </a:spcBef>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Ej</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 HTTP (WEB), SMTP (email)</a:t>
            </a:r>
          </a:p>
          <a:p>
            <a:pPr marL="341313" marR="0" lvl="0" indent="-339725" algn="l" defTabSz="914400" rtl="0" eaLnBrk="1" fontAlgn="base" latinLnBrk="0" hangingPunct="1">
              <a:lnSpc>
                <a:spcPct val="88000"/>
              </a:lnSpc>
              <a:spcBef>
                <a:spcPts val="600"/>
              </a:spcBef>
              <a:spcAft>
                <a:spcPct val="0"/>
              </a:spcAft>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endParaRPr>
          </a:p>
          <a:p>
            <a:pPr marL="341313" marR="0" lvl="0" indent="-339725" algn="l" defTabSz="914400" rtl="0" eaLnBrk="1" fontAlgn="base" latinLnBrk="0" hangingPunct="1">
              <a:lnSpc>
                <a:spcPct val="88000"/>
              </a:lnSpc>
              <a:spcBef>
                <a:spcPts val="600"/>
              </a:spcBef>
              <a:spcAft>
                <a:spcPct val="0"/>
              </a:spcAft>
              <a:buClrTx/>
              <a:buSzTx/>
              <a:buFont typeface="Wingdings" pitchFamily="2"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Protocolos propietarios:</a:t>
            </a:r>
          </a:p>
          <a:p>
            <a:pPr marL="796925" lvl="1" indent="-339725">
              <a:lnSpc>
                <a:spcPct val="88000"/>
              </a:lnSpc>
              <a:spcBef>
                <a:spcPts val="600"/>
              </a:spcBef>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Ej</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 </a:t>
            </a: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KaZaA</a:t>
            </a:r>
            <a:r>
              <a:rPr kumimoji="0" lang="es-ES" sz="2000" b="1" i="0" u="none" strike="noStrike" kern="0" cap="none" spc="0" normalizeH="0" baseline="0" noProof="0" dirty="0" smtClean="0">
                <a:ln>
                  <a:noFill/>
                </a:ln>
                <a:solidFill>
                  <a:schemeClr val="accent4">
                    <a:lumMod val="10000"/>
                  </a:schemeClr>
                </a:solidFill>
                <a:uLnTx/>
                <a:uFillTx/>
                <a:latin typeface="+mj-lt"/>
                <a:ea typeface="+mn-ea"/>
                <a:cs typeface="+mn-cs"/>
              </a:rPr>
              <a:t>, </a:t>
            </a:r>
          </a:p>
          <a:p>
            <a:pPr marL="796925" lvl="1" indent="-339725">
              <a:lnSpc>
                <a:spcPct val="88000"/>
              </a:lnSpc>
              <a:spcBef>
                <a:spcPts val="600"/>
              </a:spcBef>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kumimoji="0" lang="es-ES" sz="2000" b="1" i="0" u="none" strike="noStrike" kern="0" cap="none" spc="0" normalizeH="0" baseline="0" noProof="0" dirty="0" err="1" smtClean="0">
                <a:ln>
                  <a:noFill/>
                </a:ln>
                <a:solidFill>
                  <a:schemeClr val="accent4">
                    <a:lumMod val="10000"/>
                  </a:schemeClr>
                </a:solidFill>
                <a:uLnTx/>
                <a:uFillTx/>
                <a:latin typeface="+mj-lt"/>
                <a:ea typeface="+mn-ea"/>
                <a:cs typeface="+mn-cs"/>
              </a:rPr>
              <a:t>Skype</a:t>
            </a:r>
            <a:endParaRPr kumimoji="0" lang="es-ES" sz="2000" b="1" i="0" u="none" strike="noStrike" kern="0" cap="none" spc="0" normalizeH="0" baseline="0" noProof="0" dirty="0">
              <a:ln>
                <a:noFill/>
              </a:ln>
              <a:solidFill>
                <a:schemeClr val="accent4">
                  <a:lumMod val="10000"/>
                </a:schemeClr>
              </a:solidFill>
              <a:uLnTx/>
              <a:uFillTx/>
              <a:latin typeface="+mj-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3568" y="116632"/>
            <a:ext cx="7772400" cy="649287"/>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b="1" dirty="0" smtClean="0">
                <a:solidFill>
                  <a:schemeClr val="bg1"/>
                </a:solidFill>
              </a:rPr>
              <a:t>RFCs: </a:t>
            </a:r>
            <a:r>
              <a:rPr lang="en-US" sz="3600" b="1" dirty="0" err="1" smtClean="0">
                <a:solidFill>
                  <a:schemeClr val="bg1"/>
                </a:solidFill>
              </a:rPr>
              <a:t>Petición</a:t>
            </a:r>
            <a:r>
              <a:rPr lang="en-US" sz="3600" b="1" dirty="0" smtClean="0">
                <a:solidFill>
                  <a:schemeClr val="bg1"/>
                </a:solidFill>
              </a:rPr>
              <a:t> de </a:t>
            </a:r>
            <a:r>
              <a:rPr lang="en-US" sz="3600" b="1" dirty="0" err="1" smtClean="0">
                <a:solidFill>
                  <a:schemeClr val="bg1"/>
                </a:solidFill>
              </a:rPr>
              <a:t>Comentarios</a:t>
            </a:r>
            <a:r>
              <a:rPr lang="en-US" sz="3600" b="1" dirty="0" smtClean="0">
                <a:solidFill>
                  <a:schemeClr val="bg1"/>
                </a:solidFill>
              </a:rPr>
              <a:t> </a:t>
            </a:r>
            <a:br>
              <a:rPr lang="en-US" sz="3600" b="1" dirty="0" smtClean="0">
                <a:solidFill>
                  <a:schemeClr val="bg1"/>
                </a:solidFill>
              </a:rPr>
            </a:br>
            <a:r>
              <a:rPr lang="en-US" b="1" dirty="0" smtClean="0">
                <a:solidFill>
                  <a:schemeClr val="bg1"/>
                </a:solidFill>
              </a:rPr>
              <a:t>(Request For Comments)</a:t>
            </a:r>
            <a:endParaRPr lang="es-ES" sz="3600" b="1" dirty="0" smtClean="0">
              <a:solidFill>
                <a:schemeClr val="bg1"/>
              </a:solidFill>
            </a:endParaRPr>
          </a:p>
        </p:txBody>
      </p:sp>
      <p:sp>
        <p:nvSpPr>
          <p:cNvPr id="6" name="Rectangle 10"/>
          <p:cNvSpPr txBox="1">
            <a:spLocks noChangeArrowheads="1"/>
          </p:cNvSpPr>
          <p:nvPr/>
        </p:nvSpPr>
        <p:spPr>
          <a:xfrm>
            <a:off x="684213" y="5084763"/>
            <a:ext cx="7772400" cy="158432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itchFamily="2" charset="2"/>
              <a:buChar char="n"/>
              <a:tabLst/>
              <a:defRPr/>
            </a:pPr>
            <a:r>
              <a:rPr kumimoji="0" lang="es-ES" sz="2000" b="0" i="0" u="sng"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Notas sobre Internet</a:t>
            </a:r>
            <a:r>
              <a:rPr kumimoji="0" lang="es-ES" sz="20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 que comenzaron a publicarse en 1969.</a:t>
            </a: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itchFamily="2" charset="2"/>
              <a:buChar char="n"/>
              <a:tabLst/>
              <a:defRPr/>
            </a:pPr>
            <a:r>
              <a:rPr kumimoji="0" lang="es-MX" sz="20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Los protocolos de la suite de TCP/IP generalmente se define como RFC</a:t>
            </a:r>
          </a:p>
          <a:p>
            <a:pPr marL="342900" marR="0" lvl="0" indent="-342900" algn="l" defTabSz="914400" rtl="0" eaLnBrk="1" fontAlgn="base" latinLnBrk="0" hangingPunct="1">
              <a:lnSpc>
                <a:spcPct val="90000"/>
              </a:lnSpc>
              <a:spcBef>
                <a:spcPct val="20000"/>
              </a:spcBef>
              <a:spcAft>
                <a:spcPct val="0"/>
              </a:spcAft>
              <a:buClr>
                <a:schemeClr val="accent1"/>
              </a:buClr>
              <a:buSzPct val="80000"/>
              <a:buFont typeface="Wingdings" pitchFamily="2" charset="2"/>
              <a:buChar char="n"/>
              <a:tabLst/>
              <a:defRPr/>
            </a:pPr>
            <a:r>
              <a:rPr kumimoji="0" lang="es-MX" sz="20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Son mantenidos por la </a:t>
            </a:r>
            <a:r>
              <a:rPr kumimoji="0" lang="es-MX" sz="2000" b="1"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IETF</a:t>
            </a:r>
            <a:r>
              <a:rPr kumimoji="0" lang="es-MX" sz="20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 </a:t>
            </a:r>
            <a:r>
              <a:rPr kumimoji="0" lang="es-MX"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a:t>
            </a:r>
            <a:r>
              <a:rPr kumimoji="0" lang="en-US" sz="1600" b="0" i="0" u="sng"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I</a:t>
            </a:r>
            <a:r>
              <a:rPr kumimoji="0" lang="en-US"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nternet </a:t>
            </a:r>
            <a:r>
              <a:rPr kumimoji="0" lang="en-US" sz="1600" b="0" i="0" u="sng"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E</a:t>
            </a:r>
            <a:r>
              <a:rPr kumimoji="0" lang="en-US"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ngineering </a:t>
            </a:r>
            <a:r>
              <a:rPr kumimoji="0" lang="en-US" sz="1600" b="0" i="0" u="sng"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T</a:t>
            </a:r>
            <a:r>
              <a:rPr kumimoji="0" lang="en-US"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ask </a:t>
            </a:r>
            <a:r>
              <a:rPr kumimoji="0" lang="en-US" sz="1600" b="0" i="0" u="sng"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F</a:t>
            </a:r>
            <a:r>
              <a:rPr kumimoji="0" lang="en-US"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orce</a:t>
            </a:r>
            <a:r>
              <a:rPr kumimoji="0" lang="es-MX" sz="16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rPr>
              <a:t>)</a:t>
            </a:r>
            <a:endParaRPr kumimoji="0" lang="es-ES" sz="2800" b="0" i="0" u="none" strike="noStrike" kern="0" cap="none" spc="0" normalizeH="0" baseline="0" noProof="0" dirty="0" smtClean="0">
              <a:ln>
                <a:noFill/>
              </a:ln>
              <a:solidFill>
                <a:srgbClr val="0000FF"/>
              </a:solidFill>
              <a:effectLst>
                <a:outerShdw blurRad="38100" dist="38100" dir="2700000" algn="tl">
                  <a:srgbClr val="000000"/>
                </a:outerShdw>
              </a:effectLst>
              <a:uLnTx/>
              <a:uFillTx/>
              <a:latin typeface="+mn-lt"/>
              <a:ea typeface="+mn-ea"/>
              <a:cs typeface="+mn-cs"/>
            </a:endParaRPr>
          </a:p>
        </p:txBody>
      </p:sp>
      <p:grpSp>
        <p:nvGrpSpPr>
          <p:cNvPr id="7" name="Group 17"/>
          <p:cNvGrpSpPr>
            <a:grpSpLocks/>
          </p:cNvGrpSpPr>
          <p:nvPr/>
        </p:nvGrpSpPr>
        <p:grpSpPr bwMode="auto">
          <a:xfrm>
            <a:off x="944563" y="1150938"/>
            <a:ext cx="6732587" cy="3790950"/>
            <a:chOff x="595" y="815"/>
            <a:chExt cx="4241" cy="2388"/>
          </a:xfrm>
        </p:grpSpPr>
        <p:pic>
          <p:nvPicPr>
            <p:cNvPr id="8" name="Picture 13" descr="img1"/>
            <p:cNvPicPr>
              <a:picLocks noChangeAspect="1" noChangeArrowheads="1"/>
            </p:cNvPicPr>
            <p:nvPr/>
          </p:nvPicPr>
          <p:blipFill>
            <a:blip r:embed="rId2" cstate="print"/>
            <a:srcRect/>
            <a:stretch>
              <a:fillRect/>
            </a:stretch>
          </p:blipFill>
          <p:spPr bwMode="auto">
            <a:xfrm>
              <a:off x="612" y="815"/>
              <a:ext cx="4224" cy="2246"/>
            </a:xfrm>
            <a:prstGeom prst="rect">
              <a:avLst/>
            </a:prstGeom>
            <a:noFill/>
            <a:ln w="9525">
              <a:noFill/>
              <a:miter lim="800000"/>
              <a:headEnd/>
              <a:tailEnd/>
            </a:ln>
          </p:spPr>
        </p:pic>
        <p:pic>
          <p:nvPicPr>
            <p:cNvPr id="9" name="Picture 14" descr="img2"/>
            <p:cNvPicPr>
              <a:picLocks noChangeAspect="1" noChangeArrowheads="1"/>
            </p:cNvPicPr>
            <p:nvPr/>
          </p:nvPicPr>
          <p:blipFill>
            <a:blip r:embed="rId3" cstate="print"/>
            <a:srcRect/>
            <a:stretch>
              <a:fillRect/>
            </a:stretch>
          </p:blipFill>
          <p:spPr bwMode="auto">
            <a:xfrm>
              <a:off x="595" y="1629"/>
              <a:ext cx="4190" cy="1574"/>
            </a:xfrm>
            <a:prstGeom prst="rect">
              <a:avLst/>
            </a:prstGeom>
            <a:noFill/>
            <a:ln w="9525">
              <a:noFill/>
              <a:miter lim="800000"/>
              <a:headEnd/>
              <a:tailEnd/>
            </a:ln>
          </p:spPr>
        </p:pic>
        <p:pic>
          <p:nvPicPr>
            <p:cNvPr id="10" name="Picture 16" descr="img3"/>
            <p:cNvPicPr>
              <a:picLocks noChangeAspect="1" noChangeArrowheads="1"/>
            </p:cNvPicPr>
            <p:nvPr/>
          </p:nvPicPr>
          <p:blipFill>
            <a:blip r:embed="rId4" cstate="print"/>
            <a:srcRect/>
            <a:stretch>
              <a:fillRect/>
            </a:stretch>
          </p:blipFill>
          <p:spPr bwMode="auto">
            <a:xfrm>
              <a:off x="1474" y="1480"/>
              <a:ext cx="2323" cy="192"/>
            </a:xfrm>
            <a:prstGeom prst="rect">
              <a:avLst/>
            </a:prstGeom>
            <a:noFill/>
            <a:ln w="9525">
              <a:noFill/>
              <a:miter lim="800000"/>
              <a:headEnd/>
              <a:tailEnd/>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58267" y="96838"/>
            <a:ext cx="8557133" cy="1093787"/>
          </a:xfrm>
          <a:ln/>
        </p:spPr>
        <p:txBody>
          <a:bodyPr lIns="90000" tIns="95184"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dirty="0">
                <a:solidFill>
                  <a:schemeClr val="bg1"/>
                </a:solidFill>
                <a:effectLst/>
                <a:latin typeface="Times New Roman" pitchFamily="18" charset="0"/>
                <a:cs typeface="Times New Roman" pitchFamily="18" charset="0"/>
              </a:rPr>
              <a:t>¿Qué servicios de la capa transporte necesita una aplicación?</a:t>
            </a:r>
          </a:p>
        </p:txBody>
      </p:sp>
      <p:sp>
        <p:nvSpPr>
          <p:cNvPr id="18434" name="Rectangle 2"/>
          <p:cNvSpPr>
            <a:spLocks noGrp="1" noChangeArrowheads="1"/>
          </p:cNvSpPr>
          <p:nvPr>
            <p:ph type="body" idx="1"/>
          </p:nvPr>
        </p:nvSpPr>
        <p:spPr>
          <a:xfrm>
            <a:off x="179512" y="1174750"/>
            <a:ext cx="4536504" cy="5246688"/>
          </a:xfrm>
          <a:ln/>
        </p:spPr>
        <p:txBody>
          <a:bodyPr tIns="5544" anchorCtr="1"/>
          <a:lstStyle/>
          <a:p>
            <a:pPr marL="0" indent="0">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rgbClr val="C00000"/>
                </a:solidFill>
                <a:effectLst/>
              </a:rPr>
              <a:t>Confiabilidad en la entrega (Sin pérdida de datos)</a:t>
            </a:r>
          </a:p>
          <a:p>
            <a:pPr marL="339725" indent="-339725">
              <a:buClr>
                <a:srgbClr val="3333CC"/>
              </a:buClr>
              <a:buSzPct val="8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chemeClr val="bg2"/>
                </a:solidFill>
                <a:effectLst/>
              </a:rPr>
              <a:t>Algunas aplicaciones (</a:t>
            </a:r>
            <a:r>
              <a:rPr lang="es-ES" sz="2200" b="1" dirty="0" err="1">
                <a:solidFill>
                  <a:schemeClr val="bg2"/>
                </a:solidFill>
                <a:effectLst/>
              </a:rPr>
              <a:t>e.g.</a:t>
            </a:r>
            <a:r>
              <a:rPr lang="es-ES" sz="2200" b="1" dirty="0">
                <a:solidFill>
                  <a:schemeClr val="bg2"/>
                </a:solidFill>
                <a:effectLst/>
              </a:rPr>
              <a:t>, transferencia de archivos, telnet) requieren transferencia 100% confiable</a:t>
            </a:r>
          </a:p>
          <a:p>
            <a:pPr marL="339725" indent="-339725">
              <a:buClr>
                <a:srgbClr val="3333CC"/>
              </a:buClr>
              <a:buSzPct val="8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chemeClr val="bg2"/>
                </a:solidFill>
                <a:effectLst/>
              </a:rPr>
              <a:t>otras (</a:t>
            </a:r>
            <a:r>
              <a:rPr lang="es-ES" sz="2200" b="1" dirty="0" err="1">
                <a:solidFill>
                  <a:schemeClr val="bg2"/>
                </a:solidFill>
                <a:effectLst/>
              </a:rPr>
              <a:t>e.g.</a:t>
            </a:r>
            <a:r>
              <a:rPr lang="es-ES" sz="2200" b="1" dirty="0">
                <a:solidFill>
                  <a:schemeClr val="bg2"/>
                </a:solidFill>
                <a:effectLst/>
              </a:rPr>
              <a:t>, audio) pueden tolerar pérdida</a:t>
            </a:r>
          </a:p>
          <a:p>
            <a:pPr marL="0" indent="0">
              <a:buClrTx/>
              <a:buSzTx/>
              <a:buFontTx/>
              <a:buNone/>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rgbClr val="C00000"/>
                </a:solidFill>
                <a:effectLst/>
              </a:rPr>
              <a:t>Retardo</a:t>
            </a:r>
          </a:p>
          <a:p>
            <a:pPr marL="339725" indent="-339725">
              <a:buClr>
                <a:srgbClr val="3333CC"/>
              </a:buClr>
              <a:buSzPct val="8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chemeClr val="bg2"/>
                </a:solidFill>
                <a:effectLst/>
              </a:rPr>
              <a:t>algunas Aplicaciones (</a:t>
            </a:r>
            <a:r>
              <a:rPr lang="es-ES" sz="2200" b="1" dirty="0" err="1">
                <a:solidFill>
                  <a:schemeClr val="bg2"/>
                </a:solidFill>
                <a:effectLst/>
              </a:rPr>
              <a:t>e.g.</a:t>
            </a:r>
            <a:r>
              <a:rPr lang="es-ES" sz="2200" b="1" dirty="0">
                <a:solidFill>
                  <a:schemeClr val="bg2"/>
                </a:solidFill>
                <a:effectLst/>
              </a:rPr>
              <a:t>, Telefonía en internet, juegos interactivos) requieren bajo retardo para ser “efectivas”</a:t>
            </a:r>
          </a:p>
        </p:txBody>
      </p:sp>
      <p:sp>
        <p:nvSpPr>
          <p:cNvPr id="18435" name="Rectangle 3"/>
          <p:cNvSpPr>
            <a:spLocks noGrp="1" noChangeArrowheads="1"/>
          </p:cNvSpPr>
          <p:nvPr>
            <p:ph type="body" idx="2"/>
          </p:nvPr>
        </p:nvSpPr>
        <p:spPr>
          <a:xfrm>
            <a:off x="5004048" y="1371600"/>
            <a:ext cx="3914528" cy="3113088"/>
          </a:xfrm>
          <a:ln/>
        </p:spPr>
        <p:txBody>
          <a:bodyPr tIns="5544"/>
          <a:lstStyle/>
          <a:p>
            <a:pPr marL="0" indent="0">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rgbClr val="C00000"/>
                </a:solidFill>
                <a:effectLst/>
              </a:rPr>
              <a:t>Tasa de datos (“</a:t>
            </a:r>
            <a:r>
              <a:rPr lang="es-ES" sz="2200" b="1" dirty="0" err="1">
                <a:solidFill>
                  <a:srgbClr val="C00000"/>
                </a:solidFill>
                <a:effectLst/>
              </a:rPr>
              <a:t>Bandwidth</a:t>
            </a:r>
            <a:r>
              <a:rPr lang="es-ES" sz="2200" b="1" dirty="0">
                <a:solidFill>
                  <a:srgbClr val="C00000"/>
                </a:solidFill>
                <a:effectLst/>
              </a:rPr>
              <a:t>”)</a:t>
            </a:r>
          </a:p>
          <a:p>
            <a:pPr marL="339725" indent="-339725">
              <a:buClr>
                <a:srgbClr val="3333CC"/>
              </a:buClr>
              <a:buSzPct val="8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chemeClr val="bg2"/>
                </a:solidFill>
                <a:effectLst/>
              </a:rPr>
              <a:t>algunas aplicaciones (</a:t>
            </a:r>
            <a:r>
              <a:rPr lang="es-ES" sz="2200" b="1" dirty="0" err="1">
                <a:solidFill>
                  <a:schemeClr val="bg2"/>
                </a:solidFill>
                <a:effectLst/>
              </a:rPr>
              <a:t>e.g.</a:t>
            </a:r>
            <a:r>
              <a:rPr lang="es-ES" sz="2200" b="1" dirty="0">
                <a:solidFill>
                  <a:schemeClr val="bg2"/>
                </a:solidFill>
                <a:effectLst/>
              </a:rPr>
              <a:t>, multimedia) requieren cantidad mínima de ancho de banda para ser “efectivas”</a:t>
            </a:r>
          </a:p>
          <a:p>
            <a:pPr marL="339725" indent="-339725">
              <a:buClr>
                <a:srgbClr val="3333CC"/>
              </a:buClr>
              <a:buSzPct val="8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s-ES" sz="2200" b="1" dirty="0">
                <a:solidFill>
                  <a:schemeClr val="bg2"/>
                </a:solidFill>
                <a:effectLst/>
              </a:rPr>
              <a:t>otras (“aplicaciones elásticas”) hacen uso del </a:t>
            </a:r>
            <a:r>
              <a:rPr lang="es-ES" sz="2200" b="1" dirty="0" err="1">
                <a:solidFill>
                  <a:schemeClr val="bg2"/>
                </a:solidFill>
                <a:effectLst/>
              </a:rPr>
              <a:t>bandwidth</a:t>
            </a:r>
            <a:r>
              <a:rPr lang="es-ES" sz="2200" b="1" dirty="0">
                <a:solidFill>
                  <a:schemeClr val="bg2"/>
                </a:solidFill>
                <a:effectLst/>
              </a:rPr>
              <a:t> que obtengan</a:t>
            </a:r>
          </a:p>
        </p:txBody>
      </p:sp>
      <p:grpSp>
        <p:nvGrpSpPr>
          <p:cNvPr id="2" name="Group 4"/>
          <p:cNvGrpSpPr>
            <a:grpSpLocks/>
          </p:cNvGrpSpPr>
          <p:nvPr/>
        </p:nvGrpSpPr>
        <p:grpSpPr bwMode="auto">
          <a:xfrm>
            <a:off x="4944861" y="1423988"/>
            <a:ext cx="3965778" cy="4559300"/>
            <a:chOff x="3166" y="897"/>
            <a:chExt cx="2447" cy="2872"/>
          </a:xfrm>
        </p:grpSpPr>
        <p:sp>
          <p:nvSpPr>
            <p:cNvPr id="18437" name="AutoShape 5"/>
            <p:cNvSpPr>
              <a:spLocks noChangeArrowheads="1"/>
            </p:cNvSpPr>
            <p:nvPr/>
          </p:nvSpPr>
          <p:spPr bwMode="auto">
            <a:xfrm>
              <a:off x="3166" y="897"/>
              <a:ext cx="2447" cy="2302"/>
            </a:xfrm>
            <a:prstGeom prst="roundRect">
              <a:avLst>
                <a:gd name="adj" fmla="val 42"/>
              </a:avLst>
            </a:prstGeom>
            <a:noFill/>
            <a:ln w="9525" cap="flat">
              <a:noFill/>
              <a:round/>
              <a:headEnd/>
              <a:tailEnd/>
            </a:ln>
            <a:effectLst/>
          </p:spPr>
          <p:txBody>
            <a:bodyPr wrap="none" anchor="ctr"/>
            <a:lstStyle/>
            <a:p>
              <a:endParaRPr lang="es-MX" b="1">
                <a:solidFill>
                  <a:schemeClr val="bg2"/>
                </a:solidFill>
              </a:endParaRPr>
            </a:p>
          </p:txBody>
        </p:sp>
        <p:sp>
          <p:nvSpPr>
            <p:cNvPr id="18438" name="Text Box 6"/>
            <p:cNvSpPr txBox="1">
              <a:spLocks noChangeArrowheads="1"/>
            </p:cNvSpPr>
            <p:nvPr/>
          </p:nvSpPr>
          <p:spPr bwMode="auto">
            <a:xfrm>
              <a:off x="3166" y="897"/>
              <a:ext cx="2447" cy="2872"/>
            </a:xfrm>
            <a:prstGeom prst="rect">
              <a:avLst/>
            </a:prstGeom>
            <a:noFill/>
            <a:ln w="9525" cap="flat">
              <a:noFill/>
              <a:round/>
              <a:headEnd/>
              <a:tailEnd/>
            </a:ln>
            <a:effectLst/>
          </p:spPr>
          <p:txBody>
            <a:bodyPr wrap="none" anchor="ctr"/>
            <a:lstStyle/>
            <a:p>
              <a:endParaRPr lang="es-MX" b="1">
                <a:solidFill>
                  <a:schemeClr val="bg2"/>
                </a:solidFill>
              </a:endParaRP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28600"/>
            <a:ext cx="8201025" cy="1143000"/>
          </a:xfrm>
          <a:prstGeom prst="rect">
            <a:avLst/>
          </a:prstGeom>
          <a:noFill/>
          <a:ln w="9525" cap="flat">
            <a:noFill/>
            <a:round/>
            <a:headEnd/>
            <a:tailEnd/>
          </a:ln>
          <a:effectLst/>
        </p:spPr>
        <p:txBody>
          <a:bodyPr lIns="90000" tIns="89136"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u="sng" dirty="0">
                <a:solidFill>
                  <a:srgbClr val="3333CC"/>
                </a:solidFill>
                <a:ea typeface="DejaVu Sans" charset="0"/>
                <a:cs typeface="Times New Roman" pitchFamily="18" charset="0"/>
              </a:rPr>
              <a:t>Requerimientos de servicios de transporte de aplicaciones comunes</a:t>
            </a:r>
          </a:p>
        </p:txBody>
      </p:sp>
      <p:sp>
        <p:nvSpPr>
          <p:cNvPr id="19458" name="AutoShape 2"/>
          <p:cNvSpPr>
            <a:spLocks noChangeArrowheads="1"/>
          </p:cNvSpPr>
          <p:nvPr/>
        </p:nvSpPr>
        <p:spPr bwMode="auto">
          <a:xfrm>
            <a:off x="100387" y="1945423"/>
            <a:ext cx="2743421" cy="3172280"/>
          </a:xfrm>
          <a:prstGeom prst="roundRect">
            <a:avLst>
              <a:gd name="adj" fmla="val 60"/>
            </a:avLst>
          </a:prstGeom>
          <a:noFill/>
          <a:ln w="9525" cap="flat">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Aplicación</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err="1">
                <a:solidFill>
                  <a:srgbClr val="000000"/>
                </a:solidFill>
                <a:latin typeface="Arial" charset="0"/>
                <a:ea typeface="DejaVu Sans" charset="0"/>
                <a:cs typeface="DejaVu Sans" charset="0"/>
              </a:rPr>
              <a:t>file</a:t>
            </a:r>
            <a:r>
              <a:rPr lang="es-ES" sz="2000" b="1" dirty="0">
                <a:solidFill>
                  <a:srgbClr val="000000"/>
                </a:solidFill>
                <a:latin typeface="Arial" charset="0"/>
                <a:ea typeface="DejaVu Sans" charset="0"/>
                <a:cs typeface="DejaVu Sans" charset="0"/>
              </a:rPr>
              <a:t> transfer</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e-mail</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Web </a:t>
            </a:r>
            <a:r>
              <a:rPr lang="es-ES" sz="2000" b="1" dirty="0" err="1">
                <a:solidFill>
                  <a:srgbClr val="000000"/>
                </a:solidFill>
                <a:latin typeface="Arial" charset="0"/>
                <a:ea typeface="DejaVu Sans" charset="0"/>
                <a:cs typeface="DejaVu Sans" charset="0"/>
              </a:rPr>
              <a:t>documents</a:t>
            </a:r>
            <a:endParaRPr lang="es-ES" sz="2000" b="1" dirty="0">
              <a:solidFill>
                <a:srgbClr val="000000"/>
              </a:solidFill>
              <a:latin typeface="Arial" charset="0"/>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real-time audio/video</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err="1">
                <a:solidFill>
                  <a:srgbClr val="000000"/>
                </a:solidFill>
                <a:latin typeface="Arial" charset="0"/>
                <a:ea typeface="DejaVu Sans" charset="0"/>
                <a:cs typeface="DejaVu Sans" charset="0"/>
              </a:rPr>
              <a:t>stored</a:t>
            </a:r>
            <a:r>
              <a:rPr lang="es-ES" sz="2000" b="1" dirty="0">
                <a:solidFill>
                  <a:srgbClr val="000000"/>
                </a:solidFill>
                <a:latin typeface="Arial" charset="0"/>
                <a:ea typeface="DejaVu Sans" charset="0"/>
                <a:cs typeface="DejaVu Sans" charset="0"/>
              </a:rPr>
              <a:t> audio/video</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err="1">
                <a:solidFill>
                  <a:srgbClr val="000000"/>
                </a:solidFill>
                <a:latin typeface="Arial" charset="0"/>
                <a:ea typeface="DejaVu Sans" charset="0"/>
                <a:cs typeface="DejaVu Sans" charset="0"/>
              </a:rPr>
              <a:t>interactive</a:t>
            </a:r>
            <a:r>
              <a:rPr lang="es-ES" sz="2000" b="1" dirty="0">
                <a:solidFill>
                  <a:srgbClr val="000000"/>
                </a:solidFill>
                <a:latin typeface="Arial" charset="0"/>
                <a:ea typeface="DejaVu Sans" charset="0"/>
                <a:cs typeface="DejaVu Sans" charset="0"/>
              </a:rPr>
              <a:t> </a:t>
            </a:r>
            <a:r>
              <a:rPr lang="es-ES" sz="2000" b="1" dirty="0" err="1">
                <a:solidFill>
                  <a:srgbClr val="000000"/>
                </a:solidFill>
                <a:latin typeface="Arial" charset="0"/>
                <a:ea typeface="DejaVu Sans" charset="0"/>
                <a:cs typeface="DejaVu Sans" charset="0"/>
              </a:rPr>
              <a:t>games</a:t>
            </a:r>
            <a:endParaRPr lang="es-ES" sz="2000" b="1" dirty="0">
              <a:solidFill>
                <a:srgbClr val="000000"/>
              </a:solidFill>
              <a:latin typeface="Arial" charset="0"/>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err="1">
                <a:solidFill>
                  <a:srgbClr val="000000"/>
                </a:solidFill>
                <a:latin typeface="Arial" charset="0"/>
                <a:ea typeface="DejaVu Sans" charset="0"/>
                <a:cs typeface="DejaVu Sans" charset="0"/>
              </a:rPr>
              <a:t>instant</a:t>
            </a:r>
            <a:r>
              <a:rPr lang="es-ES" sz="2000" b="1" dirty="0">
                <a:solidFill>
                  <a:srgbClr val="000000"/>
                </a:solidFill>
                <a:latin typeface="Arial" charset="0"/>
                <a:ea typeface="DejaVu Sans" charset="0"/>
                <a:cs typeface="DejaVu Sans" charset="0"/>
              </a:rPr>
              <a:t> </a:t>
            </a:r>
            <a:r>
              <a:rPr lang="es-ES" sz="2000" b="1" dirty="0" err="1">
                <a:solidFill>
                  <a:srgbClr val="000000"/>
                </a:solidFill>
                <a:latin typeface="Arial" charset="0"/>
                <a:ea typeface="DejaVu Sans" charset="0"/>
                <a:cs typeface="DejaVu Sans" charset="0"/>
              </a:rPr>
              <a:t>messaging</a:t>
            </a:r>
            <a:endParaRPr lang="es-ES" sz="2000" b="1" dirty="0">
              <a:solidFill>
                <a:srgbClr val="000000"/>
              </a:solidFill>
              <a:latin typeface="Arial" charset="0"/>
              <a:ea typeface="DejaVu Sans" charset="0"/>
              <a:cs typeface="DejaVu Sans" charset="0"/>
            </a:endParaRPr>
          </a:p>
        </p:txBody>
      </p:sp>
      <p:sp>
        <p:nvSpPr>
          <p:cNvPr id="19459" name="AutoShape 3"/>
          <p:cNvSpPr>
            <a:spLocks noChangeArrowheads="1"/>
          </p:cNvSpPr>
          <p:nvPr/>
        </p:nvSpPr>
        <p:spPr bwMode="auto">
          <a:xfrm>
            <a:off x="2872680" y="1623160"/>
            <a:ext cx="1411288" cy="3448050"/>
          </a:xfrm>
          <a:prstGeom prst="roundRect">
            <a:avLst>
              <a:gd name="adj" fmla="val 97"/>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Tolera</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Pérdidas?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sí</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sí</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sí</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 </a:t>
            </a:r>
          </a:p>
        </p:txBody>
      </p:sp>
      <p:sp>
        <p:nvSpPr>
          <p:cNvPr id="19460" name="Text Box 4"/>
          <p:cNvSpPr txBox="1">
            <a:spLocks noChangeArrowheads="1"/>
          </p:cNvSpPr>
          <p:nvPr/>
        </p:nvSpPr>
        <p:spPr bwMode="auto">
          <a:xfrm>
            <a:off x="4284663" y="1945423"/>
            <a:ext cx="2574925" cy="3787833"/>
          </a:xfrm>
          <a:prstGeom prst="rect">
            <a:avLst/>
          </a:prstGeom>
          <a:noFill/>
          <a:ln w="9525" cap="flat">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Bandwidth</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elastic</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elastic</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elastic</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audio: 5kbps-1Mbps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video:10kbps-5Mbps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Igual al de arriba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few kbps up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Arial" charset="0"/>
                <a:ea typeface="DejaVu Sans" charset="0"/>
                <a:cs typeface="DejaVu Sans" charset="0"/>
              </a:rPr>
              <a:t>elastic</a:t>
            </a:r>
          </a:p>
        </p:txBody>
      </p:sp>
      <p:sp>
        <p:nvSpPr>
          <p:cNvPr id="19461" name="Text Box 5"/>
          <p:cNvSpPr txBox="1">
            <a:spLocks noChangeArrowheads="1"/>
          </p:cNvSpPr>
          <p:nvPr/>
        </p:nvSpPr>
        <p:spPr bwMode="auto">
          <a:xfrm>
            <a:off x="6732588" y="1945423"/>
            <a:ext cx="2411412" cy="3141502"/>
          </a:xfrm>
          <a:prstGeom prst="rect">
            <a:avLst/>
          </a:prstGeom>
          <a:noFill/>
          <a:ln w="9525" cap="flat">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b="1" dirty="0">
                <a:solidFill>
                  <a:srgbClr val="000000"/>
                </a:solidFill>
                <a:latin typeface="Arial" charset="0"/>
                <a:ea typeface="DejaVu Sans" charset="0"/>
                <a:cs typeface="DejaVu Sans" charset="0"/>
              </a:rPr>
              <a:t>Sensible a Tiempo?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no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yes, 100’s </a:t>
            </a:r>
            <a:r>
              <a:rPr lang="es-ES" sz="2000" b="1" dirty="0" err="1">
                <a:solidFill>
                  <a:srgbClr val="000000"/>
                </a:solidFill>
                <a:latin typeface="Arial" charset="0"/>
                <a:ea typeface="DejaVu Sans" charset="0"/>
                <a:cs typeface="DejaVu Sans" charset="0"/>
              </a:rPr>
              <a:t>msec</a:t>
            </a: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yes, </a:t>
            </a:r>
            <a:r>
              <a:rPr lang="es-ES" sz="2000" b="1" dirty="0" err="1">
                <a:solidFill>
                  <a:srgbClr val="000000"/>
                </a:solidFill>
                <a:latin typeface="Arial" charset="0"/>
                <a:ea typeface="DejaVu Sans" charset="0"/>
                <a:cs typeface="DejaVu Sans" charset="0"/>
              </a:rPr>
              <a:t>few</a:t>
            </a:r>
            <a:r>
              <a:rPr lang="es-ES" sz="2000" b="1" dirty="0">
                <a:solidFill>
                  <a:srgbClr val="000000"/>
                </a:solidFill>
                <a:latin typeface="Arial" charset="0"/>
                <a:ea typeface="DejaVu Sans" charset="0"/>
                <a:cs typeface="DejaVu Sans" charset="0"/>
              </a:rPr>
              <a:t> </a:t>
            </a:r>
            <a:r>
              <a:rPr lang="es-ES" sz="2000" b="1" dirty="0" err="1">
                <a:solidFill>
                  <a:srgbClr val="000000"/>
                </a:solidFill>
                <a:latin typeface="Arial" charset="0"/>
                <a:ea typeface="DejaVu Sans" charset="0"/>
                <a:cs typeface="DejaVu Sans" charset="0"/>
              </a:rPr>
              <a:t>secs</a:t>
            </a: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yes, 100’s </a:t>
            </a:r>
            <a:r>
              <a:rPr lang="es-ES" sz="2000" b="1" dirty="0" err="1">
                <a:solidFill>
                  <a:srgbClr val="000000"/>
                </a:solidFill>
                <a:latin typeface="Arial" charset="0"/>
                <a:ea typeface="DejaVu Sans" charset="0"/>
                <a:cs typeface="DejaVu Sans" charset="0"/>
              </a:rPr>
              <a:t>msec</a:t>
            </a:r>
            <a:endParaRPr lang="es-ES" sz="2000" b="1" dirty="0">
              <a:solidFill>
                <a:srgbClr val="000000"/>
              </a:solidFill>
              <a:latin typeface="Arial" charset="0"/>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000000"/>
                </a:solidFill>
                <a:latin typeface="Arial" charset="0"/>
                <a:ea typeface="DejaVu Sans" charset="0"/>
                <a:cs typeface="DejaVu Sans" charset="0"/>
              </a:rPr>
              <a:t>yes and no</a:t>
            </a:r>
          </a:p>
        </p:txBody>
      </p:sp>
      <p:sp>
        <p:nvSpPr>
          <p:cNvPr id="19462" name="Line 6"/>
          <p:cNvSpPr>
            <a:spLocks noChangeShapeType="1"/>
          </p:cNvSpPr>
          <p:nvPr/>
        </p:nvSpPr>
        <p:spPr bwMode="auto">
          <a:xfrm flipV="1">
            <a:off x="895350" y="2302610"/>
            <a:ext cx="7562850" cy="15875"/>
          </a:xfrm>
          <a:prstGeom prst="line">
            <a:avLst/>
          </a:prstGeom>
          <a:noFill/>
          <a:ln w="28440" cap="flat">
            <a:solidFill>
              <a:srgbClr val="3333CC"/>
            </a:solidFill>
            <a:miter lim="800000"/>
            <a:headEnd/>
            <a:tailEnd/>
          </a:ln>
          <a:effectLst/>
        </p:spPr>
        <p:txBody>
          <a:bodyPr/>
          <a:lstStyle/>
          <a:p>
            <a:endParaRPr lang="es-MX" b="1"/>
          </a:p>
        </p:txBody>
      </p:sp>
      <p:sp>
        <p:nvSpPr>
          <p:cNvPr id="19463" name="Line 7"/>
          <p:cNvSpPr>
            <a:spLocks noChangeShapeType="1"/>
          </p:cNvSpPr>
          <p:nvPr/>
        </p:nvSpPr>
        <p:spPr bwMode="auto">
          <a:xfrm>
            <a:off x="847725" y="2905860"/>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4" name="Line 8"/>
          <p:cNvSpPr>
            <a:spLocks noChangeShapeType="1"/>
          </p:cNvSpPr>
          <p:nvPr/>
        </p:nvSpPr>
        <p:spPr bwMode="auto">
          <a:xfrm>
            <a:off x="857250" y="3201135"/>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5" name="Line 9"/>
          <p:cNvSpPr>
            <a:spLocks noChangeShapeType="1"/>
          </p:cNvSpPr>
          <p:nvPr/>
        </p:nvSpPr>
        <p:spPr bwMode="auto">
          <a:xfrm>
            <a:off x="866775" y="3496410"/>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6" name="Line 10"/>
          <p:cNvSpPr>
            <a:spLocks noChangeShapeType="1"/>
          </p:cNvSpPr>
          <p:nvPr/>
        </p:nvSpPr>
        <p:spPr bwMode="auto">
          <a:xfrm>
            <a:off x="885825" y="4106010"/>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7" name="Line 11"/>
          <p:cNvSpPr>
            <a:spLocks noChangeShapeType="1"/>
          </p:cNvSpPr>
          <p:nvPr/>
        </p:nvSpPr>
        <p:spPr bwMode="auto">
          <a:xfrm>
            <a:off x="838200" y="4420335"/>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8" name="Line 12"/>
          <p:cNvSpPr>
            <a:spLocks noChangeShapeType="1"/>
          </p:cNvSpPr>
          <p:nvPr/>
        </p:nvSpPr>
        <p:spPr bwMode="auto">
          <a:xfrm>
            <a:off x="838200" y="4744185"/>
            <a:ext cx="7629525" cy="1588"/>
          </a:xfrm>
          <a:prstGeom prst="line">
            <a:avLst/>
          </a:prstGeom>
          <a:noFill/>
          <a:ln w="12600" cap="flat">
            <a:solidFill>
              <a:srgbClr val="000000"/>
            </a:solidFill>
            <a:miter lim="800000"/>
            <a:headEnd/>
            <a:tailEnd/>
          </a:ln>
          <a:effectLst/>
        </p:spPr>
        <p:txBody>
          <a:bodyPr/>
          <a:lstStyle/>
          <a:p>
            <a:endParaRPr lang="es-MX" b="1"/>
          </a:p>
        </p:txBody>
      </p:sp>
      <p:sp>
        <p:nvSpPr>
          <p:cNvPr id="19469" name="Line 13"/>
          <p:cNvSpPr>
            <a:spLocks noChangeShapeType="1"/>
          </p:cNvSpPr>
          <p:nvPr/>
        </p:nvSpPr>
        <p:spPr bwMode="auto">
          <a:xfrm>
            <a:off x="800100" y="5077560"/>
            <a:ext cx="7629525" cy="1588"/>
          </a:xfrm>
          <a:prstGeom prst="line">
            <a:avLst/>
          </a:prstGeom>
          <a:noFill/>
          <a:ln w="12600" cap="flat">
            <a:solidFill>
              <a:srgbClr val="000000"/>
            </a:solidFill>
            <a:miter lim="800000"/>
            <a:headEnd/>
            <a:tailEnd/>
          </a:ln>
          <a:effectLst/>
        </p:spPr>
        <p:txBody>
          <a:bodyPr/>
          <a:lstStyle/>
          <a:p>
            <a:endParaRPr lang="es-MX" b="1"/>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33400" y="96838"/>
            <a:ext cx="8382000" cy="1093787"/>
          </a:xfrm>
          <a:ln/>
        </p:spPr>
        <p:txBody>
          <a:bodyPr lIns="90000" tIns="95184"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dirty="0">
                <a:solidFill>
                  <a:schemeClr val="bg2"/>
                </a:solidFill>
                <a:effectLst/>
                <a:latin typeface="Times New Roman" pitchFamily="18" charset="0"/>
                <a:cs typeface="Times New Roman" pitchFamily="18" charset="0"/>
              </a:rPr>
              <a:t>Servicios de los protocolos de transporte en Internet</a:t>
            </a:r>
          </a:p>
        </p:txBody>
      </p:sp>
      <p:sp>
        <p:nvSpPr>
          <p:cNvPr id="20482" name="Rectangle 2"/>
          <p:cNvSpPr>
            <a:spLocks noGrp="1" noChangeArrowheads="1"/>
          </p:cNvSpPr>
          <p:nvPr>
            <p:ph type="body" idx="1"/>
          </p:nvPr>
        </p:nvSpPr>
        <p:spPr>
          <a:xfrm>
            <a:off x="481013" y="1371600"/>
            <a:ext cx="4090987" cy="5122863"/>
          </a:xfrm>
          <a:ln/>
        </p:spPr>
        <p:txBody>
          <a:bodyPr lIns="90000" tIns="113328" rIns="90000" bIns="46800"/>
          <a:lstStyle/>
          <a:p>
            <a:pPr marL="341313" indent="-339725">
              <a:lnSpc>
                <a:spcPct val="7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400" b="1" u="sng" dirty="0">
                <a:solidFill>
                  <a:schemeClr val="bg2"/>
                </a:solidFill>
                <a:effectLst/>
                <a:latin typeface="+mj-lt"/>
              </a:rPr>
              <a:t>Servicio TCP </a:t>
            </a:r>
            <a:br>
              <a:rPr lang="es-ES" sz="2400" b="1" u="sng" dirty="0">
                <a:solidFill>
                  <a:schemeClr val="bg2"/>
                </a:solidFill>
                <a:effectLst/>
                <a:latin typeface="+mj-lt"/>
              </a:rPr>
            </a:br>
            <a:r>
              <a:rPr lang="es-ES" sz="1600" b="1" u="sng" dirty="0">
                <a:solidFill>
                  <a:schemeClr val="bg2"/>
                </a:solidFill>
                <a:effectLst/>
                <a:latin typeface="+mj-lt"/>
              </a:rPr>
              <a:t>(</a:t>
            </a:r>
            <a:r>
              <a:rPr lang="es-ES" sz="1600" b="1" u="sng" dirty="0" err="1">
                <a:solidFill>
                  <a:schemeClr val="bg2"/>
                </a:solidFill>
                <a:effectLst/>
                <a:latin typeface="+mj-lt"/>
              </a:rPr>
              <a:t>Transmission</a:t>
            </a:r>
            <a:r>
              <a:rPr lang="es-ES" sz="1600" b="1" u="sng" dirty="0">
                <a:solidFill>
                  <a:schemeClr val="bg2"/>
                </a:solidFill>
                <a:effectLst/>
                <a:latin typeface="+mj-lt"/>
              </a:rPr>
              <a:t> Control </a:t>
            </a:r>
            <a:r>
              <a:rPr lang="es-ES" sz="1600" b="1" u="sng" dirty="0" err="1">
                <a:solidFill>
                  <a:schemeClr val="bg2"/>
                </a:solidFill>
                <a:effectLst/>
                <a:latin typeface="+mj-lt"/>
              </a:rPr>
              <a:t>Protocol</a:t>
            </a:r>
            <a:r>
              <a:rPr lang="es-ES" sz="1600" b="1" u="sng" dirty="0">
                <a:solidFill>
                  <a:schemeClr val="bg2"/>
                </a:solidFill>
                <a:effectLst/>
                <a:latin typeface="+mj-lt"/>
              </a:rPr>
              <a:t>)</a:t>
            </a:r>
            <a:r>
              <a:rPr lang="es-ES" sz="2400" b="1" u="sng" dirty="0">
                <a:solidFill>
                  <a:schemeClr val="bg2"/>
                </a:solidFill>
                <a:effectLst/>
                <a:latin typeface="+mj-lt"/>
              </a:rPr>
              <a:t>:</a:t>
            </a: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i="1" dirty="0">
                <a:solidFill>
                  <a:schemeClr val="bg1"/>
                </a:solidFill>
                <a:effectLst/>
                <a:latin typeface="+mj-lt"/>
              </a:rPr>
              <a:t>Es Orientado a la conexión</a:t>
            </a:r>
            <a:r>
              <a:rPr lang="es-ES" sz="2000" b="1" dirty="0">
                <a:solidFill>
                  <a:schemeClr val="bg1"/>
                </a:solidFill>
                <a:effectLst/>
                <a:latin typeface="+mj-lt"/>
              </a:rPr>
              <a:t> </a:t>
            </a:r>
            <a:r>
              <a:rPr lang="es-ES" sz="2000" b="1" dirty="0">
                <a:solidFill>
                  <a:schemeClr val="bg2"/>
                </a:solidFill>
                <a:effectLst/>
                <a:latin typeface="+mj-lt"/>
              </a:rPr>
              <a:t>establecer conexión (</a:t>
            </a:r>
            <a:r>
              <a:rPr lang="es-ES" sz="2000" b="1" dirty="0" err="1">
                <a:solidFill>
                  <a:schemeClr val="bg2"/>
                </a:solidFill>
                <a:effectLst/>
                <a:latin typeface="+mj-lt"/>
              </a:rPr>
              <a:t>setup</a:t>
            </a:r>
            <a:r>
              <a:rPr lang="es-ES" sz="2000" b="1" dirty="0">
                <a:solidFill>
                  <a:schemeClr val="bg2"/>
                </a:solidFill>
                <a:effectLst/>
                <a:latin typeface="+mj-lt"/>
              </a:rPr>
              <a:t>) requerido entre procesos cliente y servidor antes de transferencia</a:t>
            </a: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i="1" dirty="0">
                <a:solidFill>
                  <a:schemeClr val="bg1"/>
                </a:solidFill>
                <a:effectLst/>
                <a:latin typeface="+mj-lt"/>
              </a:rPr>
              <a:t>Ofrece Transporte confiable </a:t>
            </a:r>
            <a:r>
              <a:rPr lang="es-ES" sz="2000" b="1" dirty="0">
                <a:solidFill>
                  <a:schemeClr val="bg2"/>
                </a:solidFill>
                <a:effectLst/>
                <a:latin typeface="+mj-lt"/>
              </a:rPr>
              <a:t>entre proceso Transmisor (</a:t>
            </a:r>
            <a:r>
              <a:rPr lang="es-ES" sz="2000" b="1" dirty="0" err="1">
                <a:solidFill>
                  <a:schemeClr val="bg2"/>
                </a:solidFill>
                <a:effectLst/>
                <a:latin typeface="+mj-lt"/>
              </a:rPr>
              <a:t>Tx</a:t>
            </a:r>
            <a:r>
              <a:rPr lang="es-ES" sz="2000" b="1" dirty="0">
                <a:solidFill>
                  <a:schemeClr val="bg2"/>
                </a:solidFill>
                <a:effectLst/>
                <a:latin typeface="+mj-lt"/>
              </a:rPr>
              <a:t>) y Receptor (</a:t>
            </a:r>
            <a:r>
              <a:rPr lang="es-ES" sz="2000" b="1" dirty="0" err="1">
                <a:solidFill>
                  <a:schemeClr val="bg2"/>
                </a:solidFill>
                <a:effectLst/>
                <a:latin typeface="+mj-lt"/>
              </a:rPr>
              <a:t>Rx</a:t>
            </a:r>
            <a:r>
              <a:rPr lang="es-ES" sz="2000" b="1" dirty="0">
                <a:solidFill>
                  <a:schemeClr val="bg2"/>
                </a:solidFill>
                <a:effectLst/>
                <a:latin typeface="+mj-lt"/>
              </a:rPr>
              <a:t>)</a:t>
            </a: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i="1" dirty="0">
                <a:solidFill>
                  <a:schemeClr val="bg1"/>
                </a:solidFill>
                <a:effectLst/>
                <a:latin typeface="+mj-lt"/>
              </a:rPr>
              <a:t>Tiene Control de flujo</a:t>
            </a:r>
            <a:r>
              <a:rPr lang="es-ES" sz="2000" b="1" i="1" dirty="0">
                <a:solidFill>
                  <a:schemeClr val="bg2"/>
                </a:solidFill>
                <a:effectLst/>
                <a:latin typeface="+mj-lt"/>
              </a:rPr>
              <a:t>:</a:t>
            </a:r>
            <a:r>
              <a:rPr lang="es-ES" sz="2000" b="1" dirty="0">
                <a:solidFill>
                  <a:schemeClr val="bg2"/>
                </a:solidFill>
                <a:effectLst/>
                <a:latin typeface="+mj-lt"/>
              </a:rPr>
              <a:t> </a:t>
            </a:r>
            <a:r>
              <a:rPr lang="es-ES" sz="2000" b="1" dirty="0" err="1">
                <a:solidFill>
                  <a:schemeClr val="bg2"/>
                </a:solidFill>
                <a:effectLst/>
                <a:latin typeface="+mj-lt"/>
              </a:rPr>
              <a:t>Tx</a:t>
            </a:r>
            <a:r>
              <a:rPr lang="es-ES" sz="2000" b="1" dirty="0">
                <a:solidFill>
                  <a:schemeClr val="bg2"/>
                </a:solidFill>
                <a:effectLst/>
                <a:latin typeface="+mj-lt"/>
              </a:rPr>
              <a:t> no sobrecargará al </a:t>
            </a:r>
            <a:r>
              <a:rPr lang="es-ES" sz="2000" b="1" dirty="0" err="1">
                <a:solidFill>
                  <a:schemeClr val="bg2"/>
                </a:solidFill>
                <a:effectLst/>
                <a:latin typeface="+mj-lt"/>
              </a:rPr>
              <a:t>Rx</a:t>
            </a:r>
            <a:endParaRPr lang="es-ES" sz="2000" b="1" dirty="0">
              <a:solidFill>
                <a:schemeClr val="bg2"/>
              </a:solidFill>
              <a:effectLst/>
              <a:latin typeface="+mj-lt"/>
            </a:endParaRP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i="1" dirty="0">
                <a:solidFill>
                  <a:schemeClr val="bg1"/>
                </a:solidFill>
                <a:effectLst/>
                <a:latin typeface="+mj-lt"/>
              </a:rPr>
              <a:t>Tiene Control de congestión:</a:t>
            </a:r>
            <a:r>
              <a:rPr lang="es-ES" sz="2000" b="1" dirty="0">
                <a:solidFill>
                  <a:schemeClr val="bg1"/>
                </a:solidFill>
                <a:effectLst/>
                <a:latin typeface="+mj-lt"/>
              </a:rPr>
              <a:t> </a:t>
            </a:r>
            <a:r>
              <a:rPr lang="es-ES" sz="2000" b="1" dirty="0">
                <a:solidFill>
                  <a:schemeClr val="bg2"/>
                </a:solidFill>
                <a:effectLst/>
                <a:latin typeface="+mj-lt"/>
              </a:rPr>
              <a:t>el </a:t>
            </a:r>
            <a:r>
              <a:rPr lang="es-ES" sz="2000" b="1" dirty="0" err="1">
                <a:solidFill>
                  <a:schemeClr val="bg2"/>
                </a:solidFill>
                <a:effectLst/>
                <a:latin typeface="+mj-lt"/>
              </a:rPr>
              <a:t>Tx</a:t>
            </a:r>
            <a:r>
              <a:rPr lang="es-ES" sz="2000" b="1" dirty="0">
                <a:solidFill>
                  <a:schemeClr val="bg2"/>
                </a:solidFill>
                <a:effectLst/>
                <a:latin typeface="+mj-lt"/>
              </a:rPr>
              <a:t> se frena cuando la red está sobrecargada</a:t>
            </a: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i="1" dirty="0">
                <a:solidFill>
                  <a:schemeClr val="bg1"/>
                </a:solidFill>
                <a:effectLst/>
                <a:latin typeface="+mj-lt"/>
              </a:rPr>
              <a:t>No provee</a:t>
            </a:r>
            <a:r>
              <a:rPr lang="es-ES" sz="2000" b="1" i="1" dirty="0">
                <a:solidFill>
                  <a:schemeClr val="bg2"/>
                </a:solidFill>
                <a:effectLst/>
                <a:latin typeface="+mj-lt"/>
              </a:rPr>
              <a:t>:</a:t>
            </a:r>
            <a:r>
              <a:rPr lang="es-ES" sz="2000" b="1" dirty="0">
                <a:solidFill>
                  <a:schemeClr val="bg2"/>
                </a:solidFill>
                <a:effectLst/>
                <a:latin typeface="+mj-lt"/>
              </a:rPr>
              <a:t> garantías de retardo ni ancho de banda mínimos</a:t>
            </a:r>
          </a:p>
        </p:txBody>
      </p:sp>
      <p:sp>
        <p:nvSpPr>
          <p:cNvPr id="20483" name="Rectangle 3"/>
          <p:cNvSpPr>
            <a:spLocks noGrp="1" noChangeArrowheads="1"/>
          </p:cNvSpPr>
          <p:nvPr>
            <p:ph type="body" idx="2"/>
          </p:nvPr>
        </p:nvSpPr>
        <p:spPr>
          <a:xfrm>
            <a:off x="4827588" y="1371600"/>
            <a:ext cx="4090987" cy="5122863"/>
          </a:xfrm>
          <a:ln/>
        </p:spPr>
        <p:txBody>
          <a:bodyPr lIns="90000" tIns="113328" rIns="90000" bIns="46800"/>
          <a:lstStyle/>
          <a:p>
            <a:pPr marL="341313" indent="-339725">
              <a:lnSpc>
                <a:spcPct val="7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400" b="1" u="sng" dirty="0">
                <a:solidFill>
                  <a:schemeClr val="bg2"/>
                </a:solidFill>
                <a:effectLst/>
                <a:latin typeface="+mj-lt"/>
              </a:rPr>
              <a:t>Servicio UDP </a:t>
            </a:r>
            <a:br>
              <a:rPr lang="es-ES" sz="2400" b="1" u="sng" dirty="0">
                <a:solidFill>
                  <a:schemeClr val="bg2"/>
                </a:solidFill>
                <a:effectLst/>
                <a:latin typeface="+mj-lt"/>
              </a:rPr>
            </a:br>
            <a:r>
              <a:rPr lang="es-ES" sz="1600" b="1" u="sng" dirty="0">
                <a:solidFill>
                  <a:schemeClr val="bg2"/>
                </a:solidFill>
                <a:effectLst/>
                <a:latin typeface="+mj-lt"/>
              </a:rPr>
              <a:t>(</a:t>
            </a:r>
            <a:r>
              <a:rPr lang="es-ES" sz="1600" b="1" u="sng" dirty="0" err="1">
                <a:solidFill>
                  <a:schemeClr val="bg2"/>
                </a:solidFill>
                <a:effectLst/>
                <a:latin typeface="+mj-lt"/>
              </a:rPr>
              <a:t>User</a:t>
            </a:r>
            <a:r>
              <a:rPr lang="es-ES" sz="1600" b="1" u="sng" dirty="0">
                <a:solidFill>
                  <a:schemeClr val="bg2"/>
                </a:solidFill>
                <a:effectLst/>
                <a:latin typeface="+mj-lt"/>
              </a:rPr>
              <a:t> </a:t>
            </a:r>
            <a:r>
              <a:rPr lang="es-ES" sz="1600" b="1" u="sng" dirty="0" err="1">
                <a:solidFill>
                  <a:schemeClr val="bg2"/>
                </a:solidFill>
                <a:effectLst/>
                <a:latin typeface="+mj-lt"/>
              </a:rPr>
              <a:t>Datagram</a:t>
            </a:r>
            <a:r>
              <a:rPr lang="es-ES" sz="1600" b="1" u="sng" dirty="0">
                <a:solidFill>
                  <a:schemeClr val="bg2"/>
                </a:solidFill>
                <a:effectLst/>
                <a:latin typeface="+mj-lt"/>
              </a:rPr>
              <a:t> </a:t>
            </a:r>
            <a:r>
              <a:rPr lang="es-ES" sz="1600" b="1" u="sng" dirty="0" err="1">
                <a:solidFill>
                  <a:schemeClr val="bg2"/>
                </a:solidFill>
                <a:effectLst/>
                <a:latin typeface="+mj-lt"/>
              </a:rPr>
              <a:t>Protocol</a:t>
            </a:r>
            <a:r>
              <a:rPr lang="es-ES" sz="1600" b="1" u="sng" dirty="0">
                <a:solidFill>
                  <a:schemeClr val="bg2"/>
                </a:solidFill>
                <a:effectLst/>
                <a:latin typeface="+mj-lt"/>
              </a:rPr>
              <a:t>)</a:t>
            </a:r>
            <a:r>
              <a:rPr lang="es-ES" sz="2400" b="1" u="sng" dirty="0">
                <a:solidFill>
                  <a:schemeClr val="bg2"/>
                </a:solidFill>
                <a:effectLst/>
                <a:latin typeface="+mj-lt"/>
              </a:rPr>
              <a:t>:</a:t>
            </a: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1"/>
                </a:solidFill>
                <a:effectLst/>
                <a:latin typeface="+mj-lt"/>
              </a:rPr>
              <a:t>Transferencia de datos no confiable </a:t>
            </a:r>
            <a:r>
              <a:rPr lang="es-ES" sz="2000" b="1" dirty="0">
                <a:solidFill>
                  <a:schemeClr val="bg2"/>
                </a:solidFill>
                <a:effectLst/>
                <a:latin typeface="+mj-lt"/>
              </a:rPr>
              <a:t>entre proceso </a:t>
            </a:r>
            <a:r>
              <a:rPr lang="es-ES" sz="2000" b="1" dirty="0" err="1">
                <a:solidFill>
                  <a:schemeClr val="bg2"/>
                </a:solidFill>
                <a:effectLst/>
                <a:latin typeface="+mj-lt"/>
              </a:rPr>
              <a:t>Tx</a:t>
            </a:r>
            <a:r>
              <a:rPr lang="es-ES" sz="2000" b="1" dirty="0">
                <a:solidFill>
                  <a:schemeClr val="bg2"/>
                </a:solidFill>
                <a:effectLst/>
                <a:latin typeface="+mj-lt"/>
              </a:rPr>
              <a:t> y </a:t>
            </a:r>
            <a:r>
              <a:rPr lang="es-ES" sz="2000" b="1" dirty="0" err="1">
                <a:solidFill>
                  <a:schemeClr val="bg2"/>
                </a:solidFill>
                <a:effectLst/>
                <a:latin typeface="+mj-lt"/>
              </a:rPr>
              <a:t>Rx.</a:t>
            </a:r>
            <a:endParaRPr lang="es-ES" sz="2000" b="1" dirty="0">
              <a:solidFill>
                <a:schemeClr val="bg2"/>
              </a:solidFill>
              <a:effectLst/>
              <a:latin typeface="+mj-lt"/>
            </a:endParaRPr>
          </a:p>
          <a:p>
            <a:pPr marL="339725" indent="-339725">
              <a:lnSpc>
                <a:spcPct val="78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1"/>
                </a:solidFill>
                <a:effectLst/>
                <a:latin typeface="+mj-lt"/>
              </a:rPr>
              <a:t>No provee</a:t>
            </a:r>
            <a:r>
              <a:rPr lang="es-ES" sz="2000" b="1" dirty="0">
                <a:solidFill>
                  <a:schemeClr val="bg2"/>
                </a:solidFill>
                <a:effectLst/>
                <a:latin typeface="+mj-lt"/>
              </a:rPr>
              <a:t>: establecimiento conexión, confiabilidad, control de flujo, control de congestión, garantías de retardo o ancho de banda</a:t>
            </a:r>
          </a:p>
          <a:p>
            <a:pPr marL="341313" indent="-339725">
              <a:lnSpc>
                <a:spcPct val="78000"/>
              </a:lnSpc>
              <a:spcBef>
                <a:spcPts val="5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s-ES" sz="2000" b="1" dirty="0">
              <a:solidFill>
                <a:schemeClr val="bg2"/>
              </a:solidFill>
              <a:effectLst/>
              <a:latin typeface="+mj-lt"/>
            </a:endParaRPr>
          </a:p>
          <a:p>
            <a:pPr marL="341313" indent="-339725">
              <a:lnSpc>
                <a:spcPct val="78000"/>
              </a:lnSpc>
              <a:spcBef>
                <a:spcPts val="5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u="sng" dirty="0">
                <a:solidFill>
                  <a:schemeClr val="bg2"/>
                </a:solidFill>
                <a:effectLst/>
                <a:latin typeface="+mj-lt"/>
              </a:rPr>
              <a:t>Q:</a:t>
            </a:r>
            <a:r>
              <a:rPr lang="es-ES" sz="2000" b="1" dirty="0">
                <a:solidFill>
                  <a:schemeClr val="bg2"/>
                </a:solidFill>
                <a:effectLst/>
                <a:latin typeface="+mj-lt"/>
              </a:rPr>
              <a:t> ¿Por qué existe UDP?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505395" y="228600"/>
            <a:ext cx="7162949" cy="1143000"/>
          </a:xfrm>
          <a:prstGeom prst="rect">
            <a:avLst/>
          </a:prstGeom>
          <a:noFill/>
          <a:ln w="9525" cap="flat">
            <a:noFill/>
            <a:round/>
            <a:headEnd/>
            <a:tailEnd/>
          </a:ln>
          <a:effectLst/>
        </p:spPr>
        <p:txBody>
          <a:bodyPr lIns="90000" tIns="89136"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u="sng" dirty="0">
                <a:solidFill>
                  <a:srgbClr val="3333CC"/>
                </a:solidFill>
                <a:latin typeface="+mj-lt"/>
                <a:ea typeface="DejaVu Sans" charset="0"/>
                <a:cs typeface="DejaVu Sans" charset="0"/>
              </a:rPr>
              <a:t>Aplicaciones Internet:  aplicación, protocolo de transporte</a:t>
            </a:r>
          </a:p>
        </p:txBody>
      </p:sp>
      <p:sp>
        <p:nvSpPr>
          <p:cNvPr id="21506" name="AutoShape 2"/>
          <p:cNvSpPr>
            <a:spLocks noChangeArrowheads="1"/>
          </p:cNvSpPr>
          <p:nvPr/>
        </p:nvSpPr>
        <p:spPr bwMode="auto">
          <a:xfrm>
            <a:off x="204080" y="2397216"/>
            <a:ext cx="3141576" cy="3480056"/>
          </a:xfrm>
          <a:prstGeom prst="roundRect">
            <a:avLst>
              <a:gd name="adj" fmla="val 56"/>
            </a:avLst>
          </a:prstGeom>
          <a:noFill/>
          <a:ln w="9525" cap="flat">
            <a:noFill/>
            <a:round/>
            <a:headEnd/>
            <a:tailEnd/>
          </a:ln>
          <a:effectLst/>
        </p:spPr>
        <p:txBody>
          <a:bodyPr wrap="squar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b="1">
                <a:solidFill>
                  <a:srgbClr val="000000"/>
                </a:solidFill>
                <a:latin typeface="+mj-lt"/>
                <a:ea typeface="DejaVu Sans" charset="0"/>
                <a:cs typeface="DejaVu Sans" charset="0"/>
              </a:rPr>
              <a:t>Aplicación</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latin typeface="+mj-lt"/>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e-mail</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remote terminal access</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Web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file transfer</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streaming multimedia</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latin typeface="+mj-lt"/>
              <a:ea typeface="DejaVu Sans" charset="0"/>
              <a:cs typeface="DejaVu Sans" charset="0"/>
            </a:endParaRP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Internet telephony</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latin typeface="+mj-lt"/>
              <a:ea typeface="DejaVu Sans" charset="0"/>
              <a:cs typeface="DejaVu Sans" charset="0"/>
            </a:endParaRPr>
          </a:p>
        </p:txBody>
      </p:sp>
      <p:sp>
        <p:nvSpPr>
          <p:cNvPr id="21507" name="AutoShape 3"/>
          <p:cNvSpPr>
            <a:spLocks noChangeArrowheads="1"/>
          </p:cNvSpPr>
          <p:nvPr/>
        </p:nvSpPr>
        <p:spPr bwMode="auto">
          <a:xfrm>
            <a:off x="3480370" y="2082891"/>
            <a:ext cx="2891380" cy="3787833"/>
          </a:xfrm>
          <a:prstGeom prst="roundRect">
            <a:avLst>
              <a:gd name="adj" fmla="val 65"/>
            </a:avLst>
          </a:prstGeom>
          <a:noFill/>
          <a:ln w="9525" cap="flat">
            <a:noFill/>
            <a:round/>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b="1" dirty="0">
                <a:solidFill>
                  <a:srgbClr val="000000"/>
                </a:solidFill>
                <a:latin typeface="+mj-lt"/>
                <a:ea typeface="DejaVu Sans" charset="0"/>
                <a:cs typeface="DejaVu Sans" charset="0"/>
              </a:rPr>
              <a:t>Protocolo capa</a:t>
            </a:r>
            <a:r>
              <a:rPr lang="en-GB" sz="2000" b="1" dirty="0">
                <a:solidFill>
                  <a:srgbClr val="000000"/>
                </a:solidFill>
                <a:latin typeface="+mj-lt"/>
                <a:ea typeface="DejaVu Sans" charset="0"/>
                <a:cs typeface="DejaVu Sans"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b="1" dirty="0">
                <a:solidFill>
                  <a:srgbClr val="000000"/>
                </a:solidFill>
                <a:latin typeface="+mj-lt"/>
                <a:ea typeface="DejaVu Sans" charset="0"/>
                <a:cs typeface="DejaVu Sans" charset="0"/>
              </a:rPr>
              <a:t>aplicación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CL" sz="2000" b="1" dirty="0">
              <a:solidFill>
                <a:srgbClr val="000000"/>
              </a:solidFill>
              <a:latin typeface="+mj-lt"/>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SMTP [RFC 2821]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Telnet [RFC 854]</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HTTP [RFC 2616]</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FTP [RFC 959]</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proprietary</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(e.g. </a:t>
            </a:r>
            <a:r>
              <a:rPr lang="en-GB" sz="2000" b="1" dirty="0" err="1">
                <a:solidFill>
                  <a:srgbClr val="000000"/>
                </a:solidFill>
                <a:latin typeface="+mj-lt"/>
                <a:ea typeface="DejaVu Sans" charset="0"/>
                <a:cs typeface="DejaVu Sans" charset="0"/>
              </a:rPr>
              <a:t>RealNetworks</a:t>
            </a:r>
            <a:r>
              <a:rPr lang="en-GB" sz="2000" b="1" dirty="0">
                <a:solidFill>
                  <a:srgbClr val="000000"/>
                </a:solidFill>
                <a:latin typeface="+mj-lt"/>
                <a:ea typeface="DejaVu Sans" charset="0"/>
                <a:cs typeface="DejaVu Sans"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proprietary</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mj-lt"/>
                <a:ea typeface="DejaVu Sans" charset="0"/>
                <a:cs typeface="DejaVu Sans" charset="0"/>
              </a:rPr>
              <a:t>(e.g., </a:t>
            </a:r>
            <a:r>
              <a:rPr lang="en-GB" sz="2000" b="1" dirty="0" err="1">
                <a:solidFill>
                  <a:srgbClr val="000000"/>
                </a:solidFill>
                <a:latin typeface="+mj-lt"/>
                <a:ea typeface="DejaVu Sans" charset="0"/>
                <a:cs typeface="DejaVu Sans" charset="0"/>
              </a:rPr>
              <a:t>Dialpad</a:t>
            </a:r>
            <a:r>
              <a:rPr lang="en-GB" sz="2000" b="1" dirty="0">
                <a:solidFill>
                  <a:srgbClr val="000000"/>
                </a:solidFill>
                <a:latin typeface="+mj-lt"/>
                <a:ea typeface="DejaVu Sans" charset="0"/>
                <a:cs typeface="DejaVu Sans" charset="0"/>
              </a:rPr>
              <a:t>, </a:t>
            </a:r>
            <a:r>
              <a:rPr lang="en-GB" sz="2000" b="1" dirty="0" err="1">
                <a:solidFill>
                  <a:srgbClr val="000000"/>
                </a:solidFill>
                <a:latin typeface="+mj-lt"/>
                <a:ea typeface="DejaVu Sans" charset="0"/>
                <a:cs typeface="DejaVu Sans" charset="0"/>
              </a:rPr>
              <a:t>skype</a:t>
            </a:r>
            <a:r>
              <a:rPr lang="en-GB" sz="2000" b="1" dirty="0">
                <a:solidFill>
                  <a:srgbClr val="000000"/>
                </a:solidFill>
                <a:latin typeface="+mj-lt"/>
                <a:ea typeface="DejaVu Sans" charset="0"/>
                <a:cs typeface="DejaVu Sans" charset="0"/>
              </a:rPr>
              <a:t>)</a:t>
            </a:r>
          </a:p>
        </p:txBody>
      </p:sp>
      <p:sp>
        <p:nvSpPr>
          <p:cNvPr id="21508" name="Text Box 4"/>
          <p:cNvSpPr txBox="1">
            <a:spLocks noChangeArrowheads="1"/>
          </p:cNvSpPr>
          <p:nvPr/>
        </p:nvSpPr>
        <p:spPr bwMode="auto">
          <a:xfrm>
            <a:off x="6414070" y="1820953"/>
            <a:ext cx="2591582" cy="3752850"/>
          </a:xfrm>
          <a:prstGeom prst="rect">
            <a:avLst/>
          </a:prstGeom>
          <a:noFill/>
          <a:ln w="9525" cap="flat">
            <a:noFill/>
            <a:round/>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b="1">
                <a:solidFill>
                  <a:srgbClr val="000000"/>
                </a:solidFill>
                <a:latin typeface="+mj-lt"/>
                <a:ea typeface="DejaVu Sans" charset="0"/>
                <a:cs typeface="DejaVu Sans" charset="0"/>
              </a:rPr>
              <a:t>Protocolo de transporte que lo sustenta</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CL" sz="2000" b="1">
              <a:solidFill>
                <a:srgbClr val="000000"/>
              </a:solidFill>
              <a:latin typeface="+mj-lt"/>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TCP or UDP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latin typeface="+mj-lt"/>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latin typeface="+mj-lt"/>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mj-lt"/>
                <a:ea typeface="DejaVu Sans" charset="0"/>
                <a:cs typeface="DejaVu Sans" charset="0"/>
              </a:rPr>
              <a:t>typically UDP</a:t>
            </a:r>
          </a:p>
        </p:txBody>
      </p:sp>
      <p:sp>
        <p:nvSpPr>
          <p:cNvPr id="21509" name="Line 5"/>
          <p:cNvSpPr>
            <a:spLocks noChangeShapeType="1"/>
          </p:cNvSpPr>
          <p:nvPr/>
        </p:nvSpPr>
        <p:spPr bwMode="auto">
          <a:xfrm>
            <a:off x="1373758" y="2829016"/>
            <a:ext cx="7243259" cy="9525"/>
          </a:xfrm>
          <a:prstGeom prst="line">
            <a:avLst/>
          </a:prstGeom>
          <a:noFill/>
          <a:ln w="28440" cap="flat">
            <a:solidFill>
              <a:srgbClr val="3333CC"/>
            </a:solidFill>
            <a:miter lim="800000"/>
            <a:headEnd/>
            <a:tailEnd/>
          </a:ln>
          <a:effectLst/>
        </p:spPr>
        <p:txBody>
          <a:bodyPr/>
          <a:lstStyle/>
          <a:p>
            <a:endParaRPr lang="es-MX" b="1">
              <a:latin typeface="+mj-lt"/>
            </a:endParaRPr>
          </a:p>
        </p:txBody>
      </p:sp>
      <p:sp>
        <p:nvSpPr>
          <p:cNvPr id="21510" name="Line 6"/>
          <p:cNvSpPr>
            <a:spLocks noChangeShapeType="1"/>
          </p:cNvSpPr>
          <p:nvPr/>
        </p:nvSpPr>
        <p:spPr bwMode="auto">
          <a:xfrm>
            <a:off x="1381696" y="3367178"/>
            <a:ext cx="7233852" cy="1588"/>
          </a:xfrm>
          <a:prstGeom prst="line">
            <a:avLst/>
          </a:prstGeom>
          <a:noFill/>
          <a:ln w="12600" cap="flat">
            <a:solidFill>
              <a:srgbClr val="000000"/>
            </a:solidFill>
            <a:miter lim="800000"/>
            <a:headEnd/>
            <a:tailEnd/>
          </a:ln>
          <a:effectLst/>
        </p:spPr>
        <p:txBody>
          <a:bodyPr/>
          <a:lstStyle/>
          <a:p>
            <a:endParaRPr lang="es-MX" b="1">
              <a:latin typeface="+mj-lt"/>
            </a:endParaRPr>
          </a:p>
        </p:txBody>
      </p:sp>
      <p:sp>
        <p:nvSpPr>
          <p:cNvPr id="21511" name="Line 7"/>
          <p:cNvSpPr>
            <a:spLocks noChangeShapeType="1"/>
          </p:cNvSpPr>
          <p:nvPr/>
        </p:nvSpPr>
        <p:spPr bwMode="auto">
          <a:xfrm>
            <a:off x="1391220" y="3662453"/>
            <a:ext cx="7205631" cy="1588"/>
          </a:xfrm>
          <a:prstGeom prst="line">
            <a:avLst/>
          </a:prstGeom>
          <a:noFill/>
          <a:ln w="12600" cap="flat">
            <a:solidFill>
              <a:srgbClr val="000000"/>
            </a:solidFill>
            <a:miter lim="800000"/>
            <a:headEnd/>
            <a:tailEnd/>
          </a:ln>
          <a:effectLst/>
        </p:spPr>
        <p:txBody>
          <a:bodyPr/>
          <a:lstStyle/>
          <a:p>
            <a:endParaRPr lang="es-MX" b="1">
              <a:latin typeface="+mj-lt"/>
            </a:endParaRPr>
          </a:p>
        </p:txBody>
      </p:sp>
      <p:sp>
        <p:nvSpPr>
          <p:cNvPr id="21512" name="Line 8"/>
          <p:cNvSpPr>
            <a:spLocks noChangeShapeType="1"/>
          </p:cNvSpPr>
          <p:nvPr/>
        </p:nvSpPr>
        <p:spPr bwMode="auto">
          <a:xfrm>
            <a:off x="1400745" y="3957728"/>
            <a:ext cx="7186818" cy="1588"/>
          </a:xfrm>
          <a:prstGeom prst="line">
            <a:avLst/>
          </a:prstGeom>
          <a:noFill/>
          <a:ln w="12600" cap="flat">
            <a:solidFill>
              <a:srgbClr val="000000"/>
            </a:solidFill>
            <a:miter lim="800000"/>
            <a:headEnd/>
            <a:tailEnd/>
          </a:ln>
          <a:effectLst/>
        </p:spPr>
        <p:txBody>
          <a:bodyPr/>
          <a:lstStyle/>
          <a:p>
            <a:endParaRPr lang="es-MX" b="1">
              <a:latin typeface="+mj-lt"/>
            </a:endParaRPr>
          </a:p>
        </p:txBody>
      </p:sp>
      <p:sp>
        <p:nvSpPr>
          <p:cNvPr id="21513" name="Line 9"/>
          <p:cNvSpPr>
            <a:spLocks noChangeShapeType="1"/>
          </p:cNvSpPr>
          <p:nvPr/>
        </p:nvSpPr>
        <p:spPr bwMode="auto">
          <a:xfrm>
            <a:off x="1373758" y="4268878"/>
            <a:ext cx="7224445" cy="1588"/>
          </a:xfrm>
          <a:prstGeom prst="line">
            <a:avLst/>
          </a:prstGeom>
          <a:noFill/>
          <a:ln w="12600" cap="flat">
            <a:solidFill>
              <a:srgbClr val="000000"/>
            </a:solidFill>
            <a:miter lim="800000"/>
            <a:headEnd/>
            <a:tailEnd/>
          </a:ln>
          <a:effectLst/>
        </p:spPr>
        <p:txBody>
          <a:bodyPr/>
          <a:lstStyle/>
          <a:p>
            <a:endParaRPr lang="es-MX" b="1">
              <a:latin typeface="+mj-lt"/>
            </a:endParaRPr>
          </a:p>
        </p:txBody>
      </p:sp>
      <p:sp>
        <p:nvSpPr>
          <p:cNvPr id="21514" name="Line 10"/>
          <p:cNvSpPr>
            <a:spLocks noChangeShapeType="1"/>
          </p:cNvSpPr>
          <p:nvPr/>
        </p:nvSpPr>
        <p:spPr bwMode="auto">
          <a:xfrm>
            <a:off x="1373758" y="4845141"/>
            <a:ext cx="7224445" cy="1587"/>
          </a:xfrm>
          <a:prstGeom prst="line">
            <a:avLst/>
          </a:prstGeom>
          <a:noFill/>
          <a:ln w="12600" cap="flat">
            <a:solidFill>
              <a:srgbClr val="000000"/>
            </a:solidFill>
            <a:miter lim="800000"/>
            <a:headEnd/>
            <a:tailEnd/>
          </a:ln>
          <a:effectLst/>
        </p:spPr>
        <p:txBody>
          <a:bodyPr/>
          <a:lstStyle/>
          <a:p>
            <a:endParaRPr lang="es-MX" b="1">
              <a:latin typeface="+mj-lt"/>
            </a:endParaRPr>
          </a:p>
        </p:txBody>
      </p:sp>
      <p:sp>
        <p:nvSpPr>
          <p:cNvPr id="21515" name="Line 11"/>
          <p:cNvSpPr>
            <a:spLocks noChangeShapeType="1"/>
          </p:cNvSpPr>
          <p:nvPr/>
        </p:nvSpPr>
        <p:spPr bwMode="auto">
          <a:xfrm>
            <a:off x="1373758" y="5565866"/>
            <a:ext cx="7224445" cy="1587"/>
          </a:xfrm>
          <a:prstGeom prst="line">
            <a:avLst/>
          </a:prstGeom>
          <a:noFill/>
          <a:ln w="12600" cap="flat">
            <a:solidFill>
              <a:srgbClr val="000000"/>
            </a:solidFill>
            <a:miter lim="800000"/>
            <a:headEnd/>
            <a:tailEnd/>
          </a:ln>
          <a:effectLst/>
        </p:spPr>
        <p:txBody>
          <a:bodyPr/>
          <a:lstStyle/>
          <a:p>
            <a:endParaRPr lang="es-MX" b="1">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1691680" y="2276872"/>
            <a:ext cx="5616624"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400" b="1" dirty="0" err="1" smtClean="0">
                <a:solidFill>
                  <a:schemeClr val="bg1"/>
                </a:solidFill>
                <a:latin typeface="Algerian" pitchFamily="82" charset="0"/>
                <a:cs typeface="Aharoni" pitchFamily="2" charset="-79"/>
              </a:rPr>
              <a:t>Protocolo</a:t>
            </a:r>
            <a:r>
              <a:rPr lang="en-US" sz="4400" b="1" dirty="0" smtClean="0">
                <a:solidFill>
                  <a:schemeClr val="bg1"/>
                </a:solidFill>
                <a:latin typeface="Algerian" pitchFamily="82" charset="0"/>
                <a:cs typeface="Aharoni" pitchFamily="2" charset="-79"/>
              </a:rPr>
              <a:t>   HTTP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Nivel</a:t>
            </a:r>
            <a:r>
              <a:rPr lang="en-US" sz="3600" b="1" dirty="0" smtClean="0">
                <a:solidFill>
                  <a:schemeClr val="bg1"/>
                </a:solidFill>
              </a:rPr>
              <a:t> de </a:t>
            </a:r>
            <a:r>
              <a:rPr lang="en-US" sz="3600" b="1" dirty="0" err="1" smtClean="0">
                <a:solidFill>
                  <a:schemeClr val="bg1"/>
                </a:solidFill>
              </a:rPr>
              <a:t>Aplicación</a:t>
            </a:r>
            <a:endParaRPr lang="en-US" sz="3600" b="1" dirty="0" smtClean="0">
              <a:solidFill>
                <a:schemeClr val="bg1"/>
              </a:solidFill>
            </a:endParaRPr>
          </a:p>
        </p:txBody>
      </p:sp>
      <p:sp>
        <p:nvSpPr>
          <p:cNvPr id="8" name="Rectangle 2"/>
          <p:cNvSpPr txBox="1">
            <a:spLocks noChangeArrowheads="1"/>
          </p:cNvSpPr>
          <p:nvPr/>
        </p:nvSpPr>
        <p:spPr>
          <a:xfrm>
            <a:off x="533400" y="1119188"/>
            <a:ext cx="4090988" cy="5122862"/>
          </a:xfrm>
          <a:prstGeom prst="rect">
            <a:avLst/>
          </a:prstGeom>
          <a:ln/>
        </p:spPr>
        <p:txBody>
          <a:bodyPr lIns="90000" tIns="113328" rIns="90000" bIns="46800"/>
          <a:lstStyle/>
          <a:p>
            <a:pPr marL="341313" marR="0" lvl="0" indent="-339725" algn="l" defTabSz="914400" rtl="0" eaLnBrk="1" fontAlgn="base" latinLnBrk="0" hangingPunct="1">
              <a:lnSpc>
                <a:spcPct val="78000"/>
              </a:lnSpc>
              <a:spcBef>
                <a:spcPts val="600"/>
              </a:spcBef>
              <a:spcAft>
                <a:spcPct val="0"/>
              </a:spcAft>
              <a:buClr>
                <a:schemeClr val="accent1"/>
              </a:buClr>
              <a:buSzPct val="800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b="1" i="0" u="sng" strike="noStrike" kern="0" cap="none" spc="0" normalizeH="0" baseline="0" noProof="0" dirty="0" smtClean="0">
                <a:ln>
                  <a:noFill/>
                </a:ln>
                <a:solidFill>
                  <a:schemeClr val="bg2"/>
                </a:solidFill>
                <a:uLnTx/>
                <a:uFillTx/>
                <a:latin typeface="+mn-lt"/>
                <a:ea typeface="+mn-ea"/>
                <a:cs typeface="+mn-cs"/>
              </a:rPr>
              <a:t>Objetivos:</a:t>
            </a:r>
            <a:r>
              <a:rPr kumimoji="0" lang="es-ES" b="1" i="0" u="none" strike="noStrike" kern="0" cap="none" spc="0" normalizeH="0" baseline="0" noProof="0" dirty="0" smtClean="0">
                <a:ln>
                  <a:noFill/>
                </a:ln>
                <a:solidFill>
                  <a:schemeClr val="bg2"/>
                </a:solidFill>
                <a:uLnTx/>
                <a:uFillTx/>
                <a:latin typeface="+mn-lt"/>
                <a:ea typeface="+mn-ea"/>
                <a:cs typeface="+mn-cs"/>
              </a:rPr>
              <a:t> </a:t>
            </a:r>
          </a:p>
          <a:p>
            <a:pPr marL="339725" marR="0" lvl="0" indent="-339725" algn="l" defTabSz="914400" rtl="0" eaLnBrk="1" fontAlgn="base" latinLnBrk="0" hangingPunct="1">
              <a:lnSpc>
                <a:spcPct val="100000"/>
              </a:lnSpc>
              <a:spcBef>
                <a:spcPct val="20000"/>
              </a:spcBef>
              <a:spcAft>
                <a:spcPct val="0"/>
              </a:spcAft>
              <a:buClr>
                <a:srgbClr val="3333CC"/>
              </a:buClr>
              <a:buSzPct val="85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i="0" u="none" strike="noStrike" kern="0" cap="none" spc="0" normalizeH="0" baseline="0" noProof="0" dirty="0" smtClean="0">
                <a:ln>
                  <a:noFill/>
                </a:ln>
                <a:solidFill>
                  <a:schemeClr val="bg2"/>
                </a:solidFill>
                <a:uLnTx/>
                <a:uFillTx/>
                <a:latin typeface="+mn-lt"/>
                <a:ea typeface="+mn-ea"/>
                <a:cs typeface="+mn-cs"/>
              </a:rPr>
              <a:t>Veremos los aspectos conceptuales y de implementación de los protocolos de aplicación</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Wingdings" pitchFamily="2" charset="2"/>
              <a:buChar char="Ø"/>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i="0" u="none" strike="noStrike" kern="0" cap="none" spc="0" normalizeH="0" baseline="0" noProof="0" dirty="0" smtClean="0">
                <a:ln>
                  <a:noFill/>
                </a:ln>
                <a:solidFill>
                  <a:schemeClr val="bg2"/>
                </a:solidFill>
                <a:uLnTx/>
                <a:uFillTx/>
                <a:latin typeface="+mn-lt"/>
              </a:rPr>
              <a:t>Modelo de servicio de la capa transporte</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Wingdings" pitchFamily="2" charset="2"/>
              <a:buChar char="Ø"/>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i="0" u="none" strike="noStrike" kern="0" cap="none" spc="0" normalizeH="0" baseline="0" noProof="0" dirty="0" smtClean="0">
                <a:ln>
                  <a:noFill/>
                </a:ln>
                <a:solidFill>
                  <a:schemeClr val="bg2"/>
                </a:solidFill>
                <a:uLnTx/>
                <a:uFillTx/>
                <a:latin typeface="+mn-lt"/>
              </a:rPr>
              <a:t>Paradigma cliente-servidor</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Wingdings" pitchFamily="2" charset="2"/>
              <a:buChar char="Ø"/>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i="0" u="none" strike="noStrike" kern="0" cap="none" spc="0" normalizeH="0" baseline="0" noProof="0" dirty="0" smtClean="0">
                <a:ln>
                  <a:noFill/>
                </a:ln>
                <a:solidFill>
                  <a:schemeClr val="bg2"/>
                </a:solidFill>
                <a:uLnTx/>
                <a:uFillTx/>
                <a:latin typeface="+mn-lt"/>
              </a:rPr>
              <a:t>Paradigma peer-</a:t>
            </a:r>
            <a:r>
              <a:rPr kumimoji="0" lang="es-ES" i="0" u="none" strike="noStrike" kern="0" cap="none" spc="0" normalizeH="0" baseline="0" noProof="0" dirty="0" err="1" smtClean="0">
                <a:ln>
                  <a:noFill/>
                </a:ln>
                <a:solidFill>
                  <a:schemeClr val="bg2"/>
                </a:solidFill>
                <a:uLnTx/>
                <a:uFillTx/>
                <a:latin typeface="+mn-lt"/>
              </a:rPr>
              <a:t>to</a:t>
            </a:r>
            <a:r>
              <a:rPr kumimoji="0" lang="es-ES" i="0" u="none" strike="noStrike" kern="0" cap="none" spc="0" normalizeH="0" baseline="0" noProof="0" dirty="0" smtClean="0">
                <a:ln>
                  <a:noFill/>
                </a:ln>
                <a:solidFill>
                  <a:schemeClr val="bg2"/>
                </a:solidFill>
                <a:uLnTx/>
                <a:uFillTx/>
                <a:latin typeface="+mn-lt"/>
              </a:rPr>
              <a:t>-peer (par-a-par o entre pares)</a:t>
            </a:r>
            <a:endParaRPr kumimoji="0" lang="es-ES" i="0" u="none" strike="noStrike" kern="0" cap="none" spc="0" normalizeH="0" baseline="0" noProof="0" dirty="0">
              <a:ln>
                <a:noFill/>
              </a:ln>
              <a:solidFill>
                <a:schemeClr val="bg2"/>
              </a:solidFill>
              <a:uLnTx/>
              <a:uFillTx/>
              <a:latin typeface="+mn-lt"/>
            </a:endParaRPr>
          </a:p>
        </p:txBody>
      </p:sp>
      <p:sp>
        <p:nvSpPr>
          <p:cNvPr id="9" name="Rectangle 3"/>
          <p:cNvSpPr txBox="1">
            <a:spLocks noChangeArrowheads="1"/>
          </p:cNvSpPr>
          <p:nvPr/>
        </p:nvSpPr>
        <p:spPr>
          <a:xfrm>
            <a:off x="4827588" y="1371600"/>
            <a:ext cx="4090987" cy="5122863"/>
          </a:xfrm>
          <a:prstGeom prst="rect">
            <a:avLst/>
          </a:prstGeom>
          <a:ln/>
        </p:spPr>
        <p:txBody>
          <a:bodyPr lIns="90000" tIns="113328" rIns="90000" bIns="46800"/>
          <a:lstStyle/>
          <a:p>
            <a:pPr marL="339725" marR="0" lvl="0" indent="-339725" algn="l" defTabSz="914400" rtl="0" eaLnBrk="1" fontAlgn="base" latinLnBrk="0" hangingPunct="1">
              <a:lnSpc>
                <a:spcPct val="78000"/>
              </a:lnSpc>
              <a:spcBef>
                <a:spcPts val="600"/>
              </a:spcBef>
              <a:spcAft>
                <a:spcPct val="0"/>
              </a:spcAft>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ea typeface="+mn-ea"/>
                <a:cs typeface="+mn-cs"/>
              </a:rPr>
              <a:t>Aprendizaje de protocolos examinando protocolos de aplicación populares</a:t>
            </a:r>
          </a:p>
          <a:p>
            <a:pPr marL="739775" marR="0" lvl="1" indent="-282575" algn="l" defTabSz="914400" rtl="0" eaLnBrk="1" fontAlgn="base" latinLnBrk="0" hangingPunct="1">
              <a:lnSpc>
                <a:spcPct val="78000"/>
              </a:lnSpc>
              <a:spcBef>
                <a:spcPts val="500"/>
              </a:spcBef>
              <a:spcAft>
                <a:spcPct val="0"/>
              </a:spcAft>
              <a:buClr>
                <a:srgbClr val="3333CC"/>
              </a:buClr>
              <a:buSzPct val="7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rPr>
              <a:t>HTTP</a:t>
            </a:r>
          </a:p>
          <a:p>
            <a:pPr marL="739775" marR="0" lvl="1" indent="-282575" algn="l" defTabSz="914400" rtl="0" eaLnBrk="1" fontAlgn="base" latinLnBrk="0" hangingPunct="1">
              <a:lnSpc>
                <a:spcPct val="78000"/>
              </a:lnSpc>
              <a:spcBef>
                <a:spcPts val="500"/>
              </a:spcBef>
              <a:spcAft>
                <a:spcPct val="0"/>
              </a:spcAft>
              <a:buClr>
                <a:srgbClr val="3333CC"/>
              </a:buClr>
              <a:buSzPct val="7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rPr>
              <a:t>FTP</a:t>
            </a:r>
          </a:p>
          <a:p>
            <a:pPr marL="739775" marR="0" lvl="1" indent="-282575" algn="l" defTabSz="914400" rtl="0" eaLnBrk="1" fontAlgn="base" latinLnBrk="0" hangingPunct="1">
              <a:lnSpc>
                <a:spcPct val="78000"/>
              </a:lnSpc>
              <a:spcBef>
                <a:spcPts val="500"/>
              </a:spcBef>
              <a:spcAft>
                <a:spcPct val="0"/>
              </a:spcAft>
              <a:buClr>
                <a:srgbClr val="3333CC"/>
              </a:buClr>
              <a:buSzPct val="7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rPr>
              <a:t>SMTP / POP3 / IMAP</a:t>
            </a:r>
          </a:p>
          <a:p>
            <a:pPr marL="739775" marR="0" lvl="1" indent="-282575" algn="l" defTabSz="914400" rtl="0" eaLnBrk="1" fontAlgn="base" latinLnBrk="0" hangingPunct="1">
              <a:lnSpc>
                <a:spcPct val="78000"/>
              </a:lnSpc>
              <a:spcBef>
                <a:spcPts val="500"/>
              </a:spcBef>
              <a:spcAft>
                <a:spcPct val="0"/>
              </a:spcAft>
              <a:buClr>
                <a:srgbClr val="3333CC"/>
              </a:buClr>
              <a:buSzPct val="7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rPr>
              <a:t>DNS</a:t>
            </a:r>
          </a:p>
          <a:p>
            <a:pPr marL="339725" marR="0" lvl="0" indent="-339725" algn="l" defTabSz="914400" rtl="0" eaLnBrk="1" fontAlgn="base" latinLnBrk="0" hangingPunct="1">
              <a:lnSpc>
                <a:spcPct val="78000"/>
              </a:lnSpc>
              <a:spcBef>
                <a:spcPts val="600"/>
              </a:spcBef>
              <a:spcAft>
                <a:spcPct val="0"/>
              </a:spcAft>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ea typeface="+mn-ea"/>
                <a:cs typeface="+mn-cs"/>
              </a:rPr>
              <a:t>Programación de aplicaciones de red</a:t>
            </a:r>
          </a:p>
          <a:p>
            <a:pPr marL="739775" marR="0" lvl="1" indent="-282575" algn="l" defTabSz="914400" rtl="0" eaLnBrk="1" fontAlgn="base" latinLnBrk="0" hangingPunct="1">
              <a:lnSpc>
                <a:spcPct val="78000"/>
              </a:lnSpc>
              <a:spcBef>
                <a:spcPts val="500"/>
              </a:spcBef>
              <a:spcAft>
                <a:spcPct val="0"/>
              </a:spcAft>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i="0" u="none" strike="noStrike" kern="0" cap="none" spc="0" normalizeH="0" baseline="0" noProof="0" dirty="0" smtClean="0">
                <a:ln>
                  <a:noFill/>
                </a:ln>
                <a:solidFill>
                  <a:schemeClr val="bg2"/>
                </a:solidFill>
                <a:uLnTx/>
                <a:uFillTx/>
                <a:latin typeface="+mn-lt"/>
              </a:rPr>
              <a:t>API de sockets</a:t>
            </a:r>
            <a:endParaRPr kumimoji="0" lang="es-ES" i="0" u="none" strike="noStrike" kern="0" cap="none" spc="0" normalizeH="0" baseline="0" noProof="0" dirty="0">
              <a:ln>
                <a:noFill/>
              </a:ln>
              <a:solidFill>
                <a:schemeClr val="bg2"/>
              </a:solidFill>
              <a:uLnTx/>
              <a:uFillTx/>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566738" y="228600"/>
            <a:ext cx="7772400" cy="1143000"/>
          </a:xfrm>
          <a:prstGeom prst="rect">
            <a:avLst/>
          </a:prstGeom>
          <a:noFill/>
          <a:ln w="9525" cap="flat">
            <a:noFill/>
            <a:round/>
            <a:headEnd/>
            <a:tailEnd/>
          </a:ln>
          <a:effectLst/>
        </p:spPr>
        <p:txBody>
          <a:bodyPr lIns="90000" tIns="107280"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u="sng" dirty="0" smtClean="0">
                <a:solidFill>
                  <a:srgbClr val="3333CC"/>
                </a:solidFill>
                <a:ea typeface="DejaVu Sans" charset="0"/>
                <a:cs typeface="Times New Roman" pitchFamily="18" charset="0"/>
              </a:rPr>
              <a:t>Protocolo Web - http</a:t>
            </a:r>
            <a:endParaRPr lang="es-CL" sz="3600" u="sng" dirty="0">
              <a:solidFill>
                <a:srgbClr val="3333CC"/>
              </a:solidFill>
              <a:ea typeface="DejaVu Sans" charset="0"/>
              <a:cs typeface="Times New Roman" pitchFamily="18" charset="0"/>
            </a:endParaRPr>
          </a:p>
        </p:txBody>
      </p:sp>
      <p:sp>
        <p:nvSpPr>
          <p:cNvPr id="5122" name="Text Box 2"/>
          <p:cNvSpPr txBox="1">
            <a:spLocks noChangeArrowheads="1"/>
          </p:cNvSpPr>
          <p:nvPr/>
        </p:nvSpPr>
        <p:spPr bwMode="auto">
          <a:xfrm>
            <a:off x="465138" y="1200150"/>
            <a:ext cx="7772400" cy="4648200"/>
          </a:xfrm>
          <a:prstGeom prst="rect">
            <a:avLst/>
          </a:prstGeom>
          <a:noFill/>
          <a:ln w="9525" cap="flat">
            <a:noFill/>
            <a:round/>
            <a:headEnd/>
            <a:tailEnd/>
          </a:ln>
          <a:effectLst/>
        </p:spPr>
        <p:txBody>
          <a:bodyPr lIns="90000" tIns="98208" rIns="90000" bIns="46800"/>
          <a:lstStyle/>
          <a:p>
            <a:pPr marL="338138" indent="-338138">
              <a:lnSpc>
                <a:spcPct val="83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b="1" dirty="0">
                <a:solidFill>
                  <a:srgbClr val="FF0000"/>
                </a:solidFill>
                <a:latin typeface="+mj-lt"/>
                <a:ea typeface="DejaVu Sans" charset="0"/>
                <a:cs typeface="DejaVu Sans" charset="0"/>
              </a:rPr>
              <a:t>Una página Web </a:t>
            </a:r>
            <a:r>
              <a:rPr lang="es-CL" b="1" dirty="0">
                <a:solidFill>
                  <a:srgbClr val="000000"/>
                </a:solidFill>
                <a:latin typeface="+mj-lt"/>
                <a:ea typeface="DejaVu Sans" charset="0"/>
                <a:cs typeface="DejaVu Sans" charset="0"/>
              </a:rPr>
              <a:t>está compuesta de </a:t>
            </a:r>
            <a:r>
              <a:rPr lang="es-CL" b="1" dirty="0">
                <a:solidFill>
                  <a:srgbClr val="FF0000"/>
                </a:solidFill>
                <a:latin typeface="+mj-lt"/>
                <a:ea typeface="DejaVu Sans" charset="0"/>
                <a:cs typeface="DejaVu Sans" charset="0"/>
              </a:rPr>
              <a:t>objetos</a:t>
            </a:r>
          </a:p>
          <a:p>
            <a:pPr marL="338138" indent="-338138">
              <a:lnSpc>
                <a:spcPct val="92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b="1" dirty="0">
                <a:solidFill>
                  <a:srgbClr val="000000"/>
                </a:solidFill>
                <a:latin typeface="+mj-lt"/>
                <a:ea typeface="DejaVu Sans" charset="0"/>
                <a:cs typeface="DejaVu Sans" charset="0"/>
              </a:rPr>
              <a:t>En este contexto objetos pueden ser archivos HTML, imágenes (JPEG, GIF,...), Java </a:t>
            </a:r>
            <a:r>
              <a:rPr lang="es-CL" b="1" dirty="0" err="1">
                <a:solidFill>
                  <a:srgbClr val="000000"/>
                </a:solidFill>
                <a:latin typeface="+mj-lt"/>
                <a:ea typeface="DejaVu Sans" charset="0"/>
                <a:cs typeface="DejaVu Sans" charset="0"/>
              </a:rPr>
              <a:t>applets</a:t>
            </a:r>
            <a:r>
              <a:rPr lang="es-CL" b="1" dirty="0">
                <a:solidFill>
                  <a:srgbClr val="000000"/>
                </a:solidFill>
                <a:latin typeface="+mj-lt"/>
                <a:ea typeface="DejaVu Sans" charset="0"/>
                <a:cs typeface="DejaVu Sans" charset="0"/>
              </a:rPr>
              <a:t>, archivos de audio, archivos de vídeo,…</a:t>
            </a:r>
          </a:p>
          <a:p>
            <a:pPr marL="338138" indent="-338138">
              <a:lnSpc>
                <a:spcPct val="92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b="1" dirty="0">
                <a:solidFill>
                  <a:srgbClr val="000000"/>
                </a:solidFill>
                <a:latin typeface="+mj-lt"/>
                <a:ea typeface="DejaVu Sans" charset="0"/>
                <a:cs typeface="DejaVu Sans" charset="0"/>
              </a:rPr>
              <a:t>Páginas Web consisten generalmente de un </a:t>
            </a:r>
            <a:r>
              <a:rPr lang="es-CL" b="1" dirty="0">
                <a:solidFill>
                  <a:srgbClr val="FF0000"/>
                </a:solidFill>
                <a:latin typeface="+mj-lt"/>
                <a:ea typeface="DejaVu Sans" charset="0"/>
                <a:cs typeface="DejaVu Sans" charset="0"/>
              </a:rPr>
              <a:t>archivo HTML base</a:t>
            </a:r>
            <a:r>
              <a:rPr lang="es-CL" b="1" dirty="0">
                <a:solidFill>
                  <a:srgbClr val="000000"/>
                </a:solidFill>
                <a:latin typeface="+mj-lt"/>
                <a:ea typeface="DejaVu Sans" charset="0"/>
                <a:cs typeface="DejaVu Sans" charset="0"/>
              </a:rPr>
              <a:t> el cual incluye referencias a objetos.</a:t>
            </a:r>
          </a:p>
          <a:p>
            <a:pPr marL="338138" indent="-338138">
              <a:lnSpc>
                <a:spcPct val="92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b="1" dirty="0">
                <a:solidFill>
                  <a:srgbClr val="000000"/>
                </a:solidFill>
                <a:latin typeface="+mj-lt"/>
                <a:ea typeface="DejaVu Sans" charset="0"/>
                <a:cs typeface="DejaVu Sans" charset="0"/>
              </a:rPr>
              <a:t>Cada objeto es </a:t>
            </a:r>
            <a:r>
              <a:rPr lang="es-CL" b="1" dirty="0" err="1">
                <a:solidFill>
                  <a:srgbClr val="000000"/>
                </a:solidFill>
                <a:latin typeface="+mj-lt"/>
                <a:ea typeface="DejaVu Sans" charset="0"/>
                <a:cs typeface="DejaVu Sans" charset="0"/>
              </a:rPr>
              <a:t>direccionable</a:t>
            </a:r>
            <a:r>
              <a:rPr lang="es-CL" b="1" dirty="0">
                <a:solidFill>
                  <a:srgbClr val="000000"/>
                </a:solidFill>
                <a:latin typeface="+mj-lt"/>
                <a:ea typeface="DejaVu Sans" charset="0"/>
                <a:cs typeface="DejaVu Sans" charset="0"/>
              </a:rPr>
              <a:t> por un Universal </a:t>
            </a:r>
            <a:r>
              <a:rPr lang="es-CL" b="1" dirty="0" err="1">
                <a:solidFill>
                  <a:srgbClr val="000000"/>
                </a:solidFill>
                <a:latin typeface="+mj-lt"/>
                <a:ea typeface="DejaVu Sans" charset="0"/>
                <a:cs typeface="DejaVu Sans" charset="0"/>
              </a:rPr>
              <a:t>Resource</a:t>
            </a:r>
            <a:r>
              <a:rPr lang="es-CL" b="1" dirty="0">
                <a:solidFill>
                  <a:srgbClr val="000000"/>
                </a:solidFill>
                <a:latin typeface="+mj-lt"/>
                <a:ea typeface="DejaVu Sans" charset="0"/>
                <a:cs typeface="DejaVu Sans" charset="0"/>
              </a:rPr>
              <a:t> </a:t>
            </a:r>
            <a:r>
              <a:rPr lang="es-CL" b="1" dirty="0" err="1">
                <a:solidFill>
                  <a:srgbClr val="000000"/>
                </a:solidFill>
                <a:latin typeface="+mj-lt"/>
                <a:ea typeface="DejaVu Sans" charset="0"/>
                <a:cs typeface="DejaVu Sans" charset="0"/>
              </a:rPr>
              <a:t>Locator</a:t>
            </a:r>
            <a:r>
              <a:rPr lang="es-CL" b="1" dirty="0">
                <a:solidFill>
                  <a:srgbClr val="000000"/>
                </a:solidFill>
                <a:latin typeface="+mj-lt"/>
                <a:ea typeface="DejaVu Sans" charset="0"/>
                <a:cs typeface="DejaVu Sans" charset="0"/>
              </a:rPr>
              <a:t> (</a:t>
            </a:r>
            <a:r>
              <a:rPr lang="es-CL" b="1" dirty="0">
                <a:solidFill>
                  <a:srgbClr val="FF0000"/>
                </a:solidFill>
                <a:latin typeface="+mj-lt"/>
                <a:ea typeface="DejaVu Sans" charset="0"/>
                <a:cs typeface="DejaVu Sans" charset="0"/>
              </a:rPr>
              <a:t>URL)</a:t>
            </a:r>
          </a:p>
          <a:p>
            <a:pPr marL="338138" indent="-338138">
              <a:lnSpc>
                <a:spcPct val="92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b="1" dirty="0">
                <a:solidFill>
                  <a:srgbClr val="000000"/>
                </a:solidFill>
                <a:latin typeface="+mj-lt"/>
                <a:ea typeface="DejaVu Sans" charset="0"/>
                <a:cs typeface="DejaVu Sans" charset="0"/>
              </a:rPr>
              <a:t>Ejemplo URL:</a:t>
            </a:r>
          </a:p>
          <a:p>
            <a:pPr marL="339725" indent="-338138">
              <a:lnSpc>
                <a:spcPct val="92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CL" b="1" dirty="0">
              <a:solidFill>
                <a:srgbClr val="000000"/>
              </a:solidFill>
              <a:latin typeface="+mj-lt"/>
              <a:ea typeface="DejaVu Sans" charset="0"/>
              <a:cs typeface="DejaVu Sans" charset="0"/>
            </a:endParaRPr>
          </a:p>
        </p:txBody>
      </p:sp>
      <p:grpSp>
        <p:nvGrpSpPr>
          <p:cNvPr id="2" name="Group 3"/>
          <p:cNvGrpSpPr>
            <a:grpSpLocks/>
          </p:cNvGrpSpPr>
          <p:nvPr/>
        </p:nvGrpSpPr>
        <p:grpSpPr bwMode="auto">
          <a:xfrm>
            <a:off x="902419" y="4909715"/>
            <a:ext cx="6765925" cy="747713"/>
            <a:chOff x="379" y="2908"/>
            <a:chExt cx="4262" cy="471"/>
          </a:xfrm>
        </p:grpSpPr>
        <p:sp>
          <p:nvSpPr>
            <p:cNvPr id="5124" name="AutoShape 4"/>
            <p:cNvSpPr>
              <a:spLocks noChangeArrowheads="1"/>
            </p:cNvSpPr>
            <p:nvPr/>
          </p:nvSpPr>
          <p:spPr bwMode="auto">
            <a:xfrm>
              <a:off x="1065" y="2908"/>
              <a:ext cx="3576" cy="270"/>
            </a:xfrm>
            <a:prstGeom prst="roundRect">
              <a:avLst>
                <a:gd name="adj" fmla="val 741"/>
              </a:avLst>
            </a:prstGeom>
            <a:noFill/>
            <a:ln w="9525" cap="flat">
              <a:noFill/>
              <a:round/>
              <a:headEnd/>
              <a:tailEnd/>
            </a:ln>
            <a:effectLst/>
          </p:spPr>
          <p:txBody>
            <a:bodyPr wrap="none" anchor="ctr"/>
            <a:lstStyle/>
            <a:p>
              <a:endParaRPr lang="es-MX">
                <a:latin typeface="+mj-lt"/>
              </a:endParaRPr>
            </a:p>
          </p:txBody>
        </p:sp>
        <p:sp>
          <p:nvSpPr>
            <p:cNvPr id="5125" name="AutoShape 5"/>
            <p:cNvSpPr>
              <a:spLocks noChangeArrowheads="1"/>
            </p:cNvSpPr>
            <p:nvPr/>
          </p:nvSpPr>
          <p:spPr bwMode="auto">
            <a:xfrm>
              <a:off x="379" y="2909"/>
              <a:ext cx="3975" cy="470"/>
            </a:xfrm>
            <a:prstGeom prst="roundRect">
              <a:avLst>
                <a:gd name="adj" fmla="val 370"/>
              </a:avLst>
            </a:prstGeom>
            <a:noFill/>
            <a:ln w="9525" cap="flat">
              <a:noFill/>
              <a:round/>
              <a:headEnd/>
              <a:tailEnd/>
            </a:ln>
            <a:effectLst/>
          </p:spPr>
          <p:txBody>
            <a:bodyPr wrap="none" lIns="90000" tIns="46800" rIns="90000" bIns="46800">
              <a:spAutoFit/>
            </a:bodyPr>
            <a:lstStyle/>
            <a:p>
              <a:pPr>
                <a:lnSpc>
                  <a:spcPct val="9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chemeClr val="accent2">
                      <a:lumMod val="25000"/>
                    </a:schemeClr>
                  </a:solidFill>
                  <a:latin typeface="+mj-lt"/>
                  <a:ea typeface="DejaVu Sans" charset="0"/>
                  <a:cs typeface="DejaVu Sans" charset="0"/>
                  <a:hlinkClick r:id="rId3"/>
                </a:rPr>
                <a:t>http://www.elo.utfsm.cl/imgmenu/header.jpg</a:t>
              </a:r>
              <a:r>
                <a:rPr lang="en-GB" dirty="0">
                  <a:solidFill>
                    <a:schemeClr val="bg2"/>
                  </a:solidFill>
                  <a:latin typeface="+mj-lt"/>
                  <a:ea typeface="DejaVu Sans" charset="0"/>
                  <a:cs typeface="DejaVu Sans" charset="0"/>
                </a:rPr>
                <a:t/>
              </a:r>
              <a:br>
                <a:rPr lang="en-GB" dirty="0">
                  <a:solidFill>
                    <a:schemeClr val="bg2"/>
                  </a:solidFill>
                  <a:latin typeface="+mj-lt"/>
                  <a:ea typeface="DejaVu Sans" charset="0"/>
                  <a:cs typeface="DejaVu Sans" charset="0"/>
                </a:rPr>
              </a:br>
              <a:r>
                <a:rPr lang="en-GB" sz="2200" dirty="0">
                  <a:solidFill>
                    <a:schemeClr val="bg2"/>
                  </a:solidFill>
                  <a:latin typeface="+mj-lt"/>
                  <a:ea typeface="DejaVu Sans" charset="0"/>
                  <a:cs typeface="DejaVu Sans" charset="0"/>
                </a:rPr>
                <a:t>http://www.elo.utfsm.cl:80/imgmenu/header.jpg</a:t>
              </a:r>
            </a:p>
          </p:txBody>
        </p:sp>
      </p:grpSp>
      <p:grpSp>
        <p:nvGrpSpPr>
          <p:cNvPr id="3" name="Group 6"/>
          <p:cNvGrpSpPr>
            <a:grpSpLocks/>
          </p:cNvGrpSpPr>
          <p:nvPr/>
        </p:nvGrpSpPr>
        <p:grpSpPr bwMode="auto">
          <a:xfrm>
            <a:off x="288925" y="5852690"/>
            <a:ext cx="3781425" cy="420688"/>
            <a:chOff x="182" y="3502"/>
            <a:chExt cx="2382" cy="265"/>
          </a:xfrm>
        </p:grpSpPr>
        <p:sp>
          <p:nvSpPr>
            <p:cNvPr id="5127" name="AutoShape 7"/>
            <p:cNvSpPr>
              <a:spLocks noChangeArrowheads="1"/>
            </p:cNvSpPr>
            <p:nvPr/>
          </p:nvSpPr>
          <p:spPr bwMode="auto">
            <a:xfrm>
              <a:off x="483" y="3502"/>
              <a:ext cx="2068" cy="265"/>
            </a:xfrm>
            <a:prstGeom prst="roundRect">
              <a:avLst>
                <a:gd name="adj" fmla="val 750"/>
              </a:avLst>
            </a:prstGeom>
            <a:noFill/>
            <a:ln w="9525" cap="flat">
              <a:noFill/>
              <a:round/>
              <a:headEnd/>
              <a:tailEnd/>
            </a:ln>
            <a:effectLst/>
          </p:spPr>
          <p:txBody>
            <a:bodyPr wrap="none" anchor="ctr"/>
            <a:lstStyle/>
            <a:p>
              <a:endParaRPr lang="es-MX">
                <a:latin typeface="+mj-lt"/>
              </a:endParaRPr>
            </a:p>
          </p:txBody>
        </p:sp>
        <p:sp>
          <p:nvSpPr>
            <p:cNvPr id="5128" name="AutoShape 8"/>
            <p:cNvSpPr>
              <a:spLocks noChangeArrowheads="1"/>
            </p:cNvSpPr>
            <p:nvPr/>
          </p:nvSpPr>
          <p:spPr bwMode="auto">
            <a:xfrm>
              <a:off x="182" y="3503"/>
              <a:ext cx="2382" cy="234"/>
            </a:xfrm>
            <a:prstGeom prst="roundRect">
              <a:avLst>
                <a:gd name="adj" fmla="val 375"/>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000000"/>
                  </a:solidFill>
                  <a:latin typeface="+mj-lt"/>
                  <a:ea typeface="DejaVu Sans" charset="0"/>
                  <a:cs typeface="DejaVu Sans" charset="0"/>
                </a:rPr>
                <a:t>Nombre</a:t>
              </a:r>
              <a:r>
                <a:rPr lang="en-GB" sz="2000">
                  <a:solidFill>
                    <a:srgbClr val="000000"/>
                  </a:solidFill>
                  <a:latin typeface="+mj-lt"/>
                  <a:ea typeface="DejaVu Sans" charset="0"/>
                  <a:cs typeface="DejaVu Sans" charset="0"/>
                </a:rPr>
                <a:t> de la </a:t>
              </a:r>
              <a:r>
                <a:rPr lang="es-ES" sz="2000">
                  <a:solidFill>
                    <a:srgbClr val="000000"/>
                  </a:solidFill>
                  <a:latin typeface="+mj-lt"/>
                  <a:ea typeface="DejaVu Sans" charset="0"/>
                  <a:cs typeface="DejaVu Sans" charset="0"/>
                </a:rPr>
                <a:t>máquina y puerto</a:t>
              </a:r>
            </a:p>
          </p:txBody>
        </p:sp>
      </p:grpSp>
      <p:grpSp>
        <p:nvGrpSpPr>
          <p:cNvPr id="4" name="Group 9"/>
          <p:cNvGrpSpPr>
            <a:grpSpLocks/>
          </p:cNvGrpSpPr>
          <p:nvPr/>
        </p:nvGrpSpPr>
        <p:grpSpPr bwMode="auto">
          <a:xfrm>
            <a:off x="4438650" y="5960640"/>
            <a:ext cx="3957638" cy="420688"/>
            <a:chOff x="2796" y="3570"/>
            <a:chExt cx="2493" cy="265"/>
          </a:xfrm>
        </p:grpSpPr>
        <p:sp>
          <p:nvSpPr>
            <p:cNvPr id="5130" name="AutoShape 10"/>
            <p:cNvSpPr>
              <a:spLocks noChangeArrowheads="1"/>
            </p:cNvSpPr>
            <p:nvPr/>
          </p:nvSpPr>
          <p:spPr bwMode="auto">
            <a:xfrm>
              <a:off x="2796" y="3570"/>
              <a:ext cx="1540" cy="265"/>
            </a:xfrm>
            <a:prstGeom prst="roundRect">
              <a:avLst>
                <a:gd name="adj" fmla="val 750"/>
              </a:avLst>
            </a:prstGeom>
            <a:noFill/>
            <a:ln w="9525" cap="flat">
              <a:noFill/>
              <a:round/>
              <a:headEnd/>
              <a:tailEnd/>
            </a:ln>
            <a:effectLst/>
          </p:spPr>
          <p:txBody>
            <a:bodyPr wrap="none" anchor="ctr"/>
            <a:lstStyle/>
            <a:p>
              <a:endParaRPr lang="es-MX">
                <a:latin typeface="+mj-lt"/>
              </a:endParaRPr>
            </a:p>
          </p:txBody>
        </p:sp>
        <p:sp>
          <p:nvSpPr>
            <p:cNvPr id="5131" name="AutoShape 11"/>
            <p:cNvSpPr>
              <a:spLocks noChangeArrowheads="1"/>
            </p:cNvSpPr>
            <p:nvPr/>
          </p:nvSpPr>
          <p:spPr bwMode="auto">
            <a:xfrm>
              <a:off x="2890" y="3571"/>
              <a:ext cx="2399" cy="234"/>
            </a:xfrm>
            <a:prstGeom prst="roundRect">
              <a:avLst>
                <a:gd name="adj" fmla="val 375"/>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a:solidFill>
                    <a:srgbClr val="000000"/>
                  </a:solidFill>
                  <a:latin typeface="+mj-lt"/>
                  <a:ea typeface="DejaVu Sans" charset="0"/>
                  <a:cs typeface="DejaVu Sans" charset="0"/>
                </a:rPr>
                <a:t>Nombre de camino</a:t>
              </a:r>
              <a:r>
                <a:rPr lang="en-GB" sz="2000">
                  <a:solidFill>
                    <a:srgbClr val="000000"/>
                  </a:solidFill>
                  <a:latin typeface="+mj-lt"/>
                  <a:ea typeface="DejaVu Sans" charset="0"/>
                  <a:cs typeface="DejaVu Sans" charset="0"/>
                </a:rPr>
                <a:t> (path name)</a:t>
              </a:r>
            </a:p>
          </p:txBody>
        </p:sp>
      </p:grpSp>
      <p:sp>
        <p:nvSpPr>
          <p:cNvPr id="5132" name="AutoShape 12"/>
          <p:cNvSpPr>
            <a:spLocks noChangeArrowheads="1"/>
          </p:cNvSpPr>
          <p:nvPr/>
        </p:nvSpPr>
        <p:spPr bwMode="auto">
          <a:xfrm>
            <a:off x="1701801" y="5738489"/>
            <a:ext cx="2582168" cy="1348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8274"/>
              <a:gd name="T5" fmla="*/ 0 h 474"/>
              <a:gd name="T6" fmla="*/ 2147483647 w 8274"/>
              <a:gd name="T7" fmla="*/ 2147483647 h 474"/>
              <a:gd name="T8" fmla="*/ 2147483647 w 8274"/>
              <a:gd name="T9" fmla="*/ 2147483647 h 474"/>
              <a:gd name="T10" fmla="*/ 2147483647 w 8274"/>
              <a:gd name="T11" fmla="*/ 2147483647 h 474"/>
              <a:gd name="T12" fmla="*/ 2147483647 w 8274"/>
              <a:gd name="T13" fmla="*/ 2147483647 h 474"/>
              <a:gd name="T14" fmla="*/ 2147483647 w 8274"/>
              <a:gd name="T15" fmla="*/ 2147483647 h 474"/>
              <a:gd name="T16" fmla="*/ 2147483647 w 8274"/>
              <a:gd name="T17" fmla="*/ 0 h 474"/>
              <a:gd name="T18" fmla="*/ 0 w 8274"/>
              <a:gd name="T19" fmla="*/ 0 h 474"/>
              <a:gd name="T20" fmla="*/ 8274 w 8274"/>
              <a:gd name="T21" fmla="*/ 474 h 474"/>
            </a:gdLst>
            <a:ahLst/>
            <a:cxnLst>
              <a:cxn ang="0">
                <a:pos x="T4" y="T5"/>
              </a:cxn>
              <a:cxn ang="0">
                <a:pos x="T6" y="T7"/>
              </a:cxn>
              <a:cxn ang="0">
                <a:pos x="T8" y="T9"/>
              </a:cxn>
              <a:cxn ang="0">
                <a:pos x="T10" y="T11"/>
              </a:cxn>
              <a:cxn ang="0">
                <a:pos x="T12" y="T13"/>
              </a:cxn>
              <a:cxn ang="0">
                <a:pos x="T14" y="T15"/>
              </a:cxn>
              <a:cxn ang="0">
                <a:pos x="T16" y="T17"/>
              </a:cxn>
            </a:cxnLst>
            <a:rect l="T18" t="T19" r="T20" b="T21"/>
            <a:pathLst>
              <a:path w="8274" h="474">
                <a:moveTo>
                  <a:pt x="0" y="0"/>
                </a:moveTo>
                <a:cubicBezTo>
                  <a:pt x="0" y="119"/>
                  <a:pt x="344" y="237"/>
                  <a:pt x="689" y="237"/>
                </a:cubicBezTo>
                <a:lnTo>
                  <a:pt x="3188" y="237"/>
                </a:lnTo>
                <a:cubicBezTo>
                  <a:pt x="3533" y="237"/>
                  <a:pt x="3878" y="355"/>
                  <a:pt x="3878" y="473"/>
                </a:cubicBezTo>
                <a:cubicBezTo>
                  <a:pt x="3878" y="355"/>
                  <a:pt x="4223" y="237"/>
                  <a:pt x="4567" y="237"/>
                </a:cubicBezTo>
                <a:lnTo>
                  <a:pt x="7584" y="237"/>
                </a:lnTo>
                <a:cubicBezTo>
                  <a:pt x="7929" y="237"/>
                  <a:pt x="8273" y="119"/>
                  <a:pt x="8273" y="0"/>
                </a:cubicBezTo>
              </a:path>
            </a:pathLst>
          </a:custGeom>
          <a:noFill/>
          <a:ln w="9360" cap="flat">
            <a:solidFill>
              <a:srgbClr val="000000"/>
            </a:solidFill>
            <a:round/>
            <a:headEnd/>
            <a:tailEnd/>
          </a:ln>
          <a:effectLst/>
        </p:spPr>
        <p:txBody>
          <a:bodyPr wrap="none" anchor="ctr"/>
          <a:lstStyle/>
          <a:p>
            <a:endParaRPr lang="es-MX">
              <a:latin typeface="+mj-lt"/>
            </a:endParaRPr>
          </a:p>
        </p:txBody>
      </p:sp>
      <p:sp>
        <p:nvSpPr>
          <p:cNvPr id="5133" name="AutoShape 13"/>
          <p:cNvSpPr>
            <a:spLocks noChangeArrowheads="1"/>
          </p:cNvSpPr>
          <p:nvPr/>
        </p:nvSpPr>
        <p:spPr bwMode="auto">
          <a:xfrm>
            <a:off x="4355976" y="5810497"/>
            <a:ext cx="2592288" cy="9785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6801"/>
              <a:gd name="T5" fmla="*/ 0 h 474"/>
              <a:gd name="T6" fmla="*/ 2147483647 w 6801"/>
              <a:gd name="T7" fmla="*/ 2147483647 h 474"/>
              <a:gd name="T8" fmla="*/ 2147483647 w 6801"/>
              <a:gd name="T9" fmla="*/ 2147483647 h 474"/>
              <a:gd name="T10" fmla="*/ 2147483647 w 6801"/>
              <a:gd name="T11" fmla="*/ 2147483647 h 474"/>
              <a:gd name="T12" fmla="*/ 2147483647 w 6801"/>
              <a:gd name="T13" fmla="*/ 2147483647 h 474"/>
              <a:gd name="T14" fmla="*/ 2147483647 w 6801"/>
              <a:gd name="T15" fmla="*/ 2147483647 h 474"/>
              <a:gd name="T16" fmla="*/ 2147483647 w 6801"/>
              <a:gd name="T17" fmla="*/ 0 h 474"/>
              <a:gd name="T18" fmla="*/ 0 w 6801"/>
              <a:gd name="T19" fmla="*/ 0 h 474"/>
              <a:gd name="T20" fmla="*/ 6801 w 6801"/>
              <a:gd name="T21" fmla="*/ 474 h 474"/>
            </a:gdLst>
            <a:ahLst/>
            <a:cxnLst>
              <a:cxn ang="0">
                <a:pos x="T4" y="T5"/>
              </a:cxn>
              <a:cxn ang="0">
                <a:pos x="T6" y="T7"/>
              </a:cxn>
              <a:cxn ang="0">
                <a:pos x="T8" y="T9"/>
              </a:cxn>
              <a:cxn ang="0">
                <a:pos x="T10" y="T11"/>
              </a:cxn>
              <a:cxn ang="0">
                <a:pos x="T12" y="T13"/>
              </a:cxn>
              <a:cxn ang="0">
                <a:pos x="T14" y="T15"/>
              </a:cxn>
              <a:cxn ang="0">
                <a:pos x="T16" y="T17"/>
              </a:cxn>
            </a:cxnLst>
            <a:rect l="T18" t="T19" r="T20" b="T21"/>
            <a:pathLst>
              <a:path w="6801" h="474">
                <a:moveTo>
                  <a:pt x="0" y="0"/>
                </a:moveTo>
                <a:cubicBezTo>
                  <a:pt x="0" y="119"/>
                  <a:pt x="283" y="237"/>
                  <a:pt x="566" y="237"/>
                </a:cubicBezTo>
                <a:lnTo>
                  <a:pt x="2621" y="237"/>
                </a:lnTo>
                <a:cubicBezTo>
                  <a:pt x="2904" y="237"/>
                  <a:pt x="3187" y="355"/>
                  <a:pt x="3187" y="473"/>
                </a:cubicBezTo>
                <a:cubicBezTo>
                  <a:pt x="3187" y="355"/>
                  <a:pt x="3471" y="237"/>
                  <a:pt x="3754" y="237"/>
                </a:cubicBezTo>
                <a:lnTo>
                  <a:pt x="6234" y="237"/>
                </a:lnTo>
                <a:cubicBezTo>
                  <a:pt x="6517" y="237"/>
                  <a:pt x="6800" y="119"/>
                  <a:pt x="6800" y="0"/>
                </a:cubicBezTo>
              </a:path>
            </a:pathLst>
          </a:custGeom>
          <a:noFill/>
          <a:ln w="9360" cap="flat">
            <a:solidFill>
              <a:srgbClr val="000000"/>
            </a:solidFill>
            <a:round/>
            <a:headEnd/>
            <a:tailEnd/>
          </a:ln>
          <a:effectLst/>
        </p:spPr>
        <p:txBody>
          <a:bodyPr wrap="none" anchor="ctr"/>
          <a:lstStyle/>
          <a:p>
            <a:endParaRPr lang="es-MX">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cstate="print"/>
          <a:srcRect/>
          <a:stretch>
            <a:fillRect/>
          </a:stretch>
        </p:blipFill>
        <p:spPr bwMode="auto">
          <a:xfrm>
            <a:off x="4706938" y="1470025"/>
            <a:ext cx="1079500" cy="971550"/>
          </a:xfrm>
          <a:prstGeom prst="rect">
            <a:avLst/>
          </a:prstGeom>
          <a:noFill/>
          <a:ln w="9525" cap="flat">
            <a:noFill/>
            <a:round/>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4732338" y="4221163"/>
            <a:ext cx="1079500" cy="971550"/>
          </a:xfrm>
          <a:prstGeom prst="rect">
            <a:avLst/>
          </a:prstGeom>
          <a:noFill/>
          <a:ln w="9525" cap="flat">
            <a:noFill/>
            <a:round/>
            <a:headEnd/>
            <a:tailEnd/>
          </a:ln>
          <a:effectLst/>
        </p:spPr>
      </p:pic>
      <p:sp>
        <p:nvSpPr>
          <p:cNvPr id="6147" name="Rectangle 3"/>
          <p:cNvSpPr>
            <a:spLocks noGrp="1" noChangeArrowheads="1"/>
          </p:cNvSpPr>
          <p:nvPr>
            <p:ph type="title"/>
          </p:nvPr>
        </p:nvSpPr>
        <p:spPr>
          <a:xfrm>
            <a:off x="533400" y="142875"/>
            <a:ext cx="8382000" cy="77152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200" b="1" dirty="0">
                <a:solidFill>
                  <a:schemeClr val="bg2"/>
                </a:solidFill>
                <a:effectLst/>
                <a:latin typeface="Times New Roman" pitchFamily="18" charset="0"/>
                <a:cs typeface="Times New Roman" pitchFamily="18" charset="0"/>
              </a:rPr>
              <a:t>HTTP Generalidades</a:t>
            </a:r>
          </a:p>
        </p:txBody>
      </p:sp>
      <p:sp>
        <p:nvSpPr>
          <p:cNvPr id="6148" name="Rectangle 4"/>
          <p:cNvSpPr>
            <a:spLocks noGrp="1" noChangeArrowheads="1"/>
          </p:cNvSpPr>
          <p:nvPr>
            <p:ph type="body" idx="1"/>
          </p:nvPr>
        </p:nvSpPr>
        <p:spPr>
          <a:xfrm>
            <a:off x="236538" y="1003300"/>
            <a:ext cx="4664075" cy="4964113"/>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1"/>
                </a:solidFill>
                <a:effectLst/>
              </a:rPr>
              <a:t>HTTP: </a:t>
            </a:r>
            <a:r>
              <a:rPr lang="es-CL" sz="2400" b="1" dirty="0" err="1">
                <a:solidFill>
                  <a:schemeClr val="bg1"/>
                </a:solidFill>
                <a:effectLst/>
              </a:rPr>
              <a:t>hypertext</a:t>
            </a:r>
            <a:r>
              <a:rPr lang="es-CL" sz="2400" b="1" dirty="0">
                <a:solidFill>
                  <a:schemeClr val="bg1"/>
                </a:solidFill>
                <a:effectLst/>
              </a:rPr>
              <a:t> transfer </a:t>
            </a:r>
            <a:r>
              <a:rPr lang="es-CL" sz="2400" b="1" dirty="0" err="1">
                <a:solidFill>
                  <a:schemeClr val="bg1"/>
                </a:solidFill>
                <a:effectLst/>
              </a:rPr>
              <a:t>protocol</a:t>
            </a:r>
            <a:endParaRPr lang="es-CL" sz="2400" b="1" dirty="0">
              <a:solidFill>
                <a:schemeClr val="bg1"/>
              </a:solidFill>
              <a:effectLst/>
            </a:endParaRPr>
          </a:p>
          <a:p>
            <a:pPr marL="338138" indent="-338138">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Protocolo de la capa aplicación usado por la Web</a:t>
            </a:r>
          </a:p>
          <a:p>
            <a:pPr marL="338138" indent="-338138">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1"/>
                </a:solidFill>
                <a:effectLst/>
              </a:rPr>
              <a:t>Modelo cliente/servidor</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i="1" dirty="0">
                <a:solidFill>
                  <a:schemeClr val="bg2"/>
                </a:solidFill>
                <a:effectLst/>
              </a:rPr>
              <a:t>cliente:</a:t>
            </a:r>
            <a:r>
              <a:rPr lang="es-CL" sz="2000" b="1" dirty="0">
                <a:solidFill>
                  <a:schemeClr val="bg2"/>
                </a:solidFill>
                <a:effectLst/>
              </a:rPr>
              <a:t> browser primero requiere y luego recibe y “despliega” objetos Web</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i="1" dirty="0">
                <a:solidFill>
                  <a:schemeClr val="bg2"/>
                </a:solidFill>
                <a:effectLst/>
              </a:rPr>
              <a:t>servidor:</a:t>
            </a:r>
            <a:r>
              <a:rPr lang="es-CL" sz="2000" b="1" dirty="0">
                <a:solidFill>
                  <a:schemeClr val="bg2"/>
                </a:solidFill>
                <a:effectLst/>
              </a:rPr>
              <a:t>  Servidor Web envía objetos en respuesta a requerimientos</a:t>
            </a:r>
          </a:p>
          <a:p>
            <a:pPr marL="338138" indent="-338138">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HTTP 1.0: RFC 1945 (1996)</a:t>
            </a:r>
          </a:p>
          <a:p>
            <a:pPr marL="338138" indent="-338138">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HTTP 1.1: RFC 2068 (1997)</a:t>
            </a:r>
          </a:p>
          <a:p>
            <a:pPr marL="338138" indent="-338138">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HTTP 1.1 Mejorado RFC 2616 (1999)</a:t>
            </a:r>
          </a:p>
        </p:txBody>
      </p:sp>
      <p:grpSp>
        <p:nvGrpSpPr>
          <p:cNvPr id="2" name="Group 5"/>
          <p:cNvGrpSpPr>
            <a:grpSpLocks/>
          </p:cNvGrpSpPr>
          <p:nvPr/>
        </p:nvGrpSpPr>
        <p:grpSpPr bwMode="auto">
          <a:xfrm>
            <a:off x="4816475" y="2455863"/>
            <a:ext cx="1287463" cy="579437"/>
            <a:chOff x="3034" y="1547"/>
            <a:chExt cx="811" cy="365"/>
          </a:xfrm>
        </p:grpSpPr>
        <p:sp>
          <p:nvSpPr>
            <p:cNvPr id="6150" name="AutoShape 6"/>
            <p:cNvSpPr>
              <a:spLocks noChangeArrowheads="1"/>
            </p:cNvSpPr>
            <p:nvPr/>
          </p:nvSpPr>
          <p:spPr bwMode="auto">
            <a:xfrm>
              <a:off x="3075" y="1547"/>
              <a:ext cx="730" cy="364"/>
            </a:xfrm>
            <a:prstGeom prst="roundRect">
              <a:avLst>
                <a:gd name="adj" fmla="val 273"/>
              </a:avLst>
            </a:prstGeom>
            <a:noFill/>
            <a:ln w="9525" cap="flat">
              <a:noFill/>
              <a:round/>
              <a:headEnd/>
              <a:tailEnd/>
            </a:ln>
            <a:effectLst/>
          </p:spPr>
          <p:txBody>
            <a:bodyPr wrap="none" anchor="ctr"/>
            <a:lstStyle/>
            <a:p>
              <a:endParaRPr lang="es-MX"/>
            </a:p>
          </p:txBody>
        </p:sp>
        <p:sp>
          <p:nvSpPr>
            <p:cNvPr id="6151" name="AutoShape 7"/>
            <p:cNvSpPr>
              <a:spLocks noChangeArrowheads="1"/>
            </p:cNvSpPr>
            <p:nvPr/>
          </p:nvSpPr>
          <p:spPr bwMode="auto">
            <a:xfrm>
              <a:off x="3034" y="1547"/>
              <a:ext cx="811"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PC running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Explorer</a:t>
              </a:r>
            </a:p>
          </p:txBody>
        </p:sp>
      </p:grpSp>
      <p:grpSp>
        <p:nvGrpSpPr>
          <p:cNvPr id="3" name="Group 8"/>
          <p:cNvGrpSpPr>
            <a:grpSpLocks/>
          </p:cNvGrpSpPr>
          <p:nvPr/>
        </p:nvGrpSpPr>
        <p:grpSpPr bwMode="auto">
          <a:xfrm>
            <a:off x="7567613" y="3836988"/>
            <a:ext cx="1441450" cy="1066800"/>
            <a:chOff x="4767" y="2417"/>
            <a:chExt cx="908" cy="672"/>
          </a:xfrm>
        </p:grpSpPr>
        <p:sp>
          <p:nvSpPr>
            <p:cNvPr id="6153" name="AutoShape 9"/>
            <p:cNvSpPr>
              <a:spLocks noChangeArrowheads="1"/>
            </p:cNvSpPr>
            <p:nvPr/>
          </p:nvSpPr>
          <p:spPr bwMode="auto">
            <a:xfrm>
              <a:off x="4787" y="2417"/>
              <a:ext cx="869" cy="672"/>
            </a:xfrm>
            <a:prstGeom prst="roundRect">
              <a:avLst>
                <a:gd name="adj" fmla="val 148"/>
              </a:avLst>
            </a:prstGeom>
            <a:noFill/>
            <a:ln w="9525" cap="flat">
              <a:noFill/>
              <a:round/>
              <a:headEnd/>
              <a:tailEnd/>
            </a:ln>
            <a:effectLst/>
          </p:spPr>
          <p:txBody>
            <a:bodyPr wrap="none" anchor="ctr"/>
            <a:lstStyle/>
            <a:p>
              <a:endParaRPr lang="es-MX"/>
            </a:p>
          </p:txBody>
        </p:sp>
        <p:sp>
          <p:nvSpPr>
            <p:cNvPr id="6154" name="AutoShape 10"/>
            <p:cNvSpPr>
              <a:spLocks noChangeArrowheads="1"/>
            </p:cNvSpPr>
            <p:nvPr/>
          </p:nvSpPr>
          <p:spPr bwMode="auto">
            <a:xfrm>
              <a:off x="4767" y="2417"/>
              <a:ext cx="908" cy="672"/>
            </a:xfrm>
            <a:prstGeom prst="roundRect">
              <a:avLst>
                <a:gd name="adj" fmla="val 14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Server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running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Apache Web</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server</a:t>
              </a:r>
            </a:p>
          </p:txBody>
        </p:sp>
      </p:grpSp>
      <p:grpSp>
        <p:nvGrpSpPr>
          <p:cNvPr id="4" name="Group 11"/>
          <p:cNvGrpSpPr>
            <a:grpSpLocks/>
          </p:cNvGrpSpPr>
          <p:nvPr/>
        </p:nvGrpSpPr>
        <p:grpSpPr bwMode="auto">
          <a:xfrm>
            <a:off x="8018463" y="2725738"/>
            <a:ext cx="500062" cy="1066800"/>
            <a:chOff x="5051" y="1717"/>
            <a:chExt cx="315" cy="672"/>
          </a:xfrm>
        </p:grpSpPr>
        <p:sp>
          <p:nvSpPr>
            <p:cNvPr id="6156" name="AutoShape 12"/>
            <p:cNvSpPr>
              <a:spLocks noChangeArrowheads="1"/>
            </p:cNvSpPr>
            <p:nvPr/>
          </p:nvSpPr>
          <p:spPr bwMode="auto">
            <a:xfrm>
              <a:off x="5051" y="2234"/>
              <a:ext cx="313"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6157" name="AutoShape 13"/>
            <p:cNvSpPr>
              <a:spLocks noChangeArrowheads="1"/>
            </p:cNvSpPr>
            <p:nvPr/>
          </p:nvSpPr>
          <p:spPr bwMode="auto">
            <a:xfrm>
              <a:off x="5210" y="1721"/>
              <a:ext cx="143" cy="515"/>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6158" name="AutoShape 14"/>
            <p:cNvSpPr>
              <a:spLocks noChangeArrowheads="1"/>
            </p:cNvSpPr>
            <p:nvPr/>
          </p:nvSpPr>
          <p:spPr bwMode="auto">
            <a:xfrm>
              <a:off x="5053" y="1867"/>
              <a:ext cx="199" cy="516"/>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6159" name="AutoShape 15"/>
            <p:cNvSpPr>
              <a:spLocks noChangeArrowheads="1"/>
            </p:cNvSpPr>
            <p:nvPr/>
          </p:nvSpPr>
          <p:spPr bwMode="auto">
            <a:xfrm>
              <a:off x="5051" y="1717"/>
              <a:ext cx="31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6160" name="Line 16"/>
            <p:cNvSpPr>
              <a:spLocks noChangeShapeType="1"/>
            </p:cNvSpPr>
            <p:nvPr/>
          </p:nvSpPr>
          <p:spPr bwMode="auto">
            <a:xfrm>
              <a:off x="5365" y="1728"/>
              <a:ext cx="0" cy="505"/>
            </a:xfrm>
            <a:prstGeom prst="line">
              <a:avLst/>
            </a:prstGeom>
            <a:noFill/>
            <a:ln w="9360" cap="flat">
              <a:solidFill>
                <a:srgbClr val="000000"/>
              </a:solidFill>
              <a:miter lim="800000"/>
              <a:headEnd/>
              <a:tailEnd/>
            </a:ln>
            <a:effectLst/>
          </p:spPr>
          <p:txBody>
            <a:bodyPr/>
            <a:lstStyle/>
            <a:p>
              <a:endParaRPr lang="es-MX"/>
            </a:p>
          </p:txBody>
        </p:sp>
        <p:sp>
          <p:nvSpPr>
            <p:cNvPr id="6161" name="Line 17"/>
            <p:cNvSpPr>
              <a:spLocks noChangeShapeType="1"/>
            </p:cNvSpPr>
            <p:nvPr/>
          </p:nvSpPr>
          <p:spPr bwMode="auto">
            <a:xfrm flipH="1">
              <a:off x="5249" y="2234"/>
              <a:ext cx="118" cy="150"/>
            </a:xfrm>
            <a:prstGeom prst="line">
              <a:avLst/>
            </a:prstGeom>
            <a:noFill/>
            <a:ln w="9360" cap="flat">
              <a:solidFill>
                <a:srgbClr val="000000"/>
              </a:solidFill>
              <a:miter lim="800000"/>
              <a:headEnd/>
              <a:tailEnd/>
            </a:ln>
            <a:effectLst/>
          </p:spPr>
          <p:txBody>
            <a:bodyPr/>
            <a:lstStyle/>
            <a:p>
              <a:endParaRPr lang="es-MX"/>
            </a:p>
          </p:txBody>
        </p:sp>
        <p:sp>
          <p:nvSpPr>
            <p:cNvPr id="6162" name="AutoShape 18"/>
            <p:cNvSpPr>
              <a:spLocks noChangeArrowheads="1"/>
            </p:cNvSpPr>
            <p:nvPr/>
          </p:nvSpPr>
          <p:spPr bwMode="auto">
            <a:xfrm>
              <a:off x="5079" y="1937"/>
              <a:ext cx="132" cy="296"/>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6163" name="AutoShape 19"/>
            <p:cNvSpPr>
              <a:spLocks noChangeArrowheads="1"/>
            </p:cNvSpPr>
            <p:nvPr/>
          </p:nvSpPr>
          <p:spPr bwMode="auto">
            <a:xfrm>
              <a:off x="5098" y="2025"/>
              <a:ext cx="100" cy="10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6164" name="Line 20"/>
          <p:cNvSpPr>
            <a:spLocks noChangeShapeType="1"/>
          </p:cNvSpPr>
          <p:nvPr/>
        </p:nvSpPr>
        <p:spPr bwMode="auto">
          <a:xfrm>
            <a:off x="5851525" y="1809750"/>
            <a:ext cx="2085975" cy="962025"/>
          </a:xfrm>
          <a:prstGeom prst="line">
            <a:avLst/>
          </a:prstGeom>
          <a:noFill/>
          <a:ln w="28440" cap="flat">
            <a:solidFill>
              <a:srgbClr val="FF0000"/>
            </a:solidFill>
            <a:miter lim="800000"/>
            <a:headEnd/>
            <a:tailEnd type="triangle" w="med" len="med"/>
          </a:ln>
          <a:effectLst/>
        </p:spPr>
        <p:txBody>
          <a:bodyPr/>
          <a:lstStyle/>
          <a:p>
            <a:endParaRPr lang="es-MX"/>
          </a:p>
        </p:txBody>
      </p:sp>
      <p:sp>
        <p:nvSpPr>
          <p:cNvPr id="6165" name="Line 21"/>
          <p:cNvSpPr>
            <a:spLocks noChangeShapeType="1"/>
          </p:cNvSpPr>
          <p:nvPr/>
        </p:nvSpPr>
        <p:spPr bwMode="auto">
          <a:xfrm flipH="1" flipV="1">
            <a:off x="5903913" y="2328863"/>
            <a:ext cx="1981200" cy="914400"/>
          </a:xfrm>
          <a:prstGeom prst="line">
            <a:avLst/>
          </a:prstGeom>
          <a:noFill/>
          <a:ln w="28440" cap="flat">
            <a:solidFill>
              <a:srgbClr val="FF0000"/>
            </a:solidFill>
            <a:miter lim="800000"/>
            <a:headEnd/>
            <a:tailEnd type="triangle" w="med" len="med"/>
          </a:ln>
          <a:effectLst/>
        </p:spPr>
        <p:txBody>
          <a:bodyPr/>
          <a:lstStyle/>
          <a:p>
            <a:endParaRPr lang="es-MX"/>
          </a:p>
        </p:txBody>
      </p:sp>
      <p:sp>
        <p:nvSpPr>
          <p:cNvPr id="6166" name="Line 22"/>
          <p:cNvSpPr>
            <a:spLocks noChangeShapeType="1"/>
          </p:cNvSpPr>
          <p:nvPr/>
        </p:nvSpPr>
        <p:spPr bwMode="auto">
          <a:xfrm flipV="1">
            <a:off x="5842000" y="3176588"/>
            <a:ext cx="2047875" cy="1104900"/>
          </a:xfrm>
          <a:prstGeom prst="line">
            <a:avLst/>
          </a:prstGeom>
          <a:noFill/>
          <a:ln w="28440" cap="flat">
            <a:solidFill>
              <a:srgbClr val="FF0000"/>
            </a:solidFill>
            <a:miter lim="800000"/>
            <a:headEnd/>
            <a:tailEnd type="triangle" w="med" len="med"/>
          </a:ln>
          <a:effectLst/>
        </p:spPr>
        <p:txBody>
          <a:bodyPr/>
          <a:lstStyle/>
          <a:p>
            <a:endParaRPr lang="es-MX"/>
          </a:p>
        </p:txBody>
      </p:sp>
      <p:sp>
        <p:nvSpPr>
          <p:cNvPr id="6167" name="Line 23"/>
          <p:cNvSpPr>
            <a:spLocks noChangeShapeType="1"/>
          </p:cNvSpPr>
          <p:nvPr/>
        </p:nvSpPr>
        <p:spPr bwMode="auto">
          <a:xfrm flipH="1">
            <a:off x="5913438" y="3629025"/>
            <a:ext cx="2057400" cy="1133475"/>
          </a:xfrm>
          <a:prstGeom prst="line">
            <a:avLst/>
          </a:prstGeom>
          <a:noFill/>
          <a:ln w="28440" cap="flat">
            <a:solidFill>
              <a:srgbClr val="FF0000"/>
            </a:solidFill>
            <a:miter lim="800000"/>
            <a:headEnd/>
            <a:tailEnd type="triangle" w="med" len="med"/>
          </a:ln>
          <a:effectLst/>
        </p:spPr>
        <p:txBody>
          <a:bodyPr/>
          <a:lstStyle/>
          <a:p>
            <a:endParaRPr lang="es-MX"/>
          </a:p>
        </p:txBody>
      </p:sp>
      <p:grpSp>
        <p:nvGrpSpPr>
          <p:cNvPr id="5" name="Group 24"/>
          <p:cNvGrpSpPr>
            <a:grpSpLocks/>
          </p:cNvGrpSpPr>
          <p:nvPr/>
        </p:nvGrpSpPr>
        <p:grpSpPr bwMode="auto">
          <a:xfrm>
            <a:off x="4970463" y="5218113"/>
            <a:ext cx="1435100" cy="579437"/>
            <a:chOff x="3131" y="3287"/>
            <a:chExt cx="904" cy="365"/>
          </a:xfrm>
        </p:grpSpPr>
        <p:sp>
          <p:nvSpPr>
            <p:cNvPr id="6169" name="AutoShape 25"/>
            <p:cNvSpPr>
              <a:spLocks noChangeArrowheads="1"/>
            </p:cNvSpPr>
            <p:nvPr/>
          </p:nvSpPr>
          <p:spPr bwMode="auto">
            <a:xfrm>
              <a:off x="3168" y="3287"/>
              <a:ext cx="831" cy="364"/>
            </a:xfrm>
            <a:prstGeom prst="roundRect">
              <a:avLst>
                <a:gd name="adj" fmla="val 273"/>
              </a:avLst>
            </a:prstGeom>
            <a:noFill/>
            <a:ln w="9525" cap="flat">
              <a:noFill/>
              <a:round/>
              <a:headEnd/>
              <a:tailEnd/>
            </a:ln>
            <a:effectLst/>
          </p:spPr>
          <p:txBody>
            <a:bodyPr wrap="none" anchor="ctr"/>
            <a:lstStyle/>
            <a:p>
              <a:endParaRPr lang="es-MX"/>
            </a:p>
          </p:txBody>
        </p:sp>
        <p:sp>
          <p:nvSpPr>
            <p:cNvPr id="6170" name="AutoShape 26"/>
            <p:cNvSpPr>
              <a:spLocks noChangeArrowheads="1"/>
            </p:cNvSpPr>
            <p:nvPr/>
          </p:nvSpPr>
          <p:spPr bwMode="auto">
            <a:xfrm>
              <a:off x="3131" y="3287"/>
              <a:ext cx="904"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Mac running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Navigator</a:t>
              </a:r>
            </a:p>
          </p:txBody>
        </p:sp>
      </p:grpSp>
      <p:grpSp>
        <p:nvGrpSpPr>
          <p:cNvPr id="6" name="Group 27"/>
          <p:cNvGrpSpPr>
            <a:grpSpLocks/>
          </p:cNvGrpSpPr>
          <p:nvPr/>
        </p:nvGrpSpPr>
        <p:grpSpPr bwMode="auto">
          <a:xfrm>
            <a:off x="6081713" y="1728788"/>
            <a:ext cx="1763712" cy="1457325"/>
            <a:chOff x="3831" y="1089"/>
            <a:chExt cx="1111" cy="918"/>
          </a:xfrm>
        </p:grpSpPr>
        <p:sp>
          <p:nvSpPr>
            <p:cNvPr id="6172" name="AutoShape 28"/>
            <p:cNvSpPr>
              <a:spLocks noChangeArrowheads="1"/>
            </p:cNvSpPr>
            <p:nvPr/>
          </p:nvSpPr>
          <p:spPr bwMode="auto">
            <a:xfrm rot="1440000">
              <a:off x="3909" y="1260"/>
              <a:ext cx="953" cy="577"/>
            </a:xfrm>
            <a:prstGeom prst="roundRect">
              <a:avLst>
                <a:gd name="adj" fmla="val 468"/>
              </a:avLst>
            </a:prstGeom>
            <a:noFill/>
            <a:ln w="9525" cap="flat">
              <a:noFill/>
              <a:round/>
              <a:headEnd/>
              <a:tailEnd/>
            </a:ln>
            <a:effectLst/>
          </p:spPr>
          <p:txBody>
            <a:bodyPr wrap="none" anchor="ctr"/>
            <a:lstStyle/>
            <a:p>
              <a:endParaRPr lang="es-MX"/>
            </a:p>
          </p:txBody>
        </p:sp>
        <p:sp>
          <p:nvSpPr>
            <p:cNvPr id="6173" name="AutoShape 29"/>
            <p:cNvSpPr>
              <a:spLocks noChangeArrowheads="1"/>
            </p:cNvSpPr>
            <p:nvPr/>
          </p:nvSpPr>
          <p:spPr bwMode="auto">
            <a:xfrm rot="1440000">
              <a:off x="3978" y="1275"/>
              <a:ext cx="964" cy="212"/>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request</a:t>
              </a:r>
            </a:p>
          </p:txBody>
        </p:sp>
      </p:grpSp>
      <p:grpSp>
        <p:nvGrpSpPr>
          <p:cNvPr id="7" name="Group 30"/>
          <p:cNvGrpSpPr>
            <a:grpSpLocks/>
          </p:cNvGrpSpPr>
          <p:nvPr/>
        </p:nvGrpSpPr>
        <p:grpSpPr bwMode="auto">
          <a:xfrm>
            <a:off x="5838825" y="3152775"/>
            <a:ext cx="1803400" cy="1593850"/>
            <a:chOff x="3678" y="1986"/>
            <a:chExt cx="1136" cy="1004"/>
          </a:xfrm>
        </p:grpSpPr>
        <p:sp>
          <p:nvSpPr>
            <p:cNvPr id="6175" name="AutoShape 31"/>
            <p:cNvSpPr>
              <a:spLocks noChangeArrowheads="1"/>
            </p:cNvSpPr>
            <p:nvPr/>
          </p:nvSpPr>
          <p:spPr bwMode="auto">
            <a:xfrm rot="19920000">
              <a:off x="3783" y="2176"/>
              <a:ext cx="937" cy="631"/>
            </a:xfrm>
            <a:prstGeom prst="roundRect">
              <a:avLst>
                <a:gd name="adj" fmla="val 468"/>
              </a:avLst>
            </a:prstGeom>
            <a:noFill/>
            <a:ln w="9525" cap="flat">
              <a:noFill/>
              <a:round/>
              <a:headEnd/>
              <a:tailEnd/>
            </a:ln>
            <a:effectLst/>
          </p:spPr>
          <p:txBody>
            <a:bodyPr wrap="none" anchor="ctr"/>
            <a:lstStyle/>
            <a:p>
              <a:endParaRPr lang="es-MX"/>
            </a:p>
          </p:txBody>
        </p:sp>
        <p:sp>
          <p:nvSpPr>
            <p:cNvPr id="6176" name="AutoShape 32"/>
            <p:cNvSpPr>
              <a:spLocks noChangeArrowheads="1"/>
            </p:cNvSpPr>
            <p:nvPr/>
          </p:nvSpPr>
          <p:spPr bwMode="auto">
            <a:xfrm rot="19920000">
              <a:off x="3672" y="2201"/>
              <a:ext cx="964" cy="212"/>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request</a:t>
              </a:r>
            </a:p>
          </p:txBody>
        </p:sp>
      </p:grpSp>
      <p:grpSp>
        <p:nvGrpSpPr>
          <p:cNvPr id="8" name="Group 33"/>
          <p:cNvGrpSpPr>
            <a:grpSpLocks/>
          </p:cNvGrpSpPr>
          <p:nvPr/>
        </p:nvGrpSpPr>
        <p:grpSpPr bwMode="auto">
          <a:xfrm>
            <a:off x="5892800" y="2125663"/>
            <a:ext cx="1897063" cy="1549400"/>
            <a:chOff x="3712" y="1339"/>
            <a:chExt cx="1195" cy="976"/>
          </a:xfrm>
        </p:grpSpPr>
        <p:sp>
          <p:nvSpPr>
            <p:cNvPr id="6178" name="AutoShape 34"/>
            <p:cNvSpPr>
              <a:spLocks noChangeArrowheads="1"/>
            </p:cNvSpPr>
            <p:nvPr/>
          </p:nvSpPr>
          <p:spPr bwMode="auto">
            <a:xfrm rot="1440000">
              <a:off x="3793" y="1527"/>
              <a:ext cx="1017" cy="607"/>
            </a:xfrm>
            <a:prstGeom prst="roundRect">
              <a:avLst>
                <a:gd name="adj" fmla="val 468"/>
              </a:avLst>
            </a:prstGeom>
            <a:noFill/>
            <a:ln w="9525" cap="flat">
              <a:noFill/>
              <a:round/>
              <a:headEnd/>
              <a:tailEnd/>
            </a:ln>
            <a:effectLst/>
          </p:spPr>
          <p:txBody>
            <a:bodyPr wrap="none" anchor="ctr"/>
            <a:lstStyle/>
            <a:p>
              <a:endParaRPr lang="es-MX"/>
            </a:p>
          </p:txBody>
        </p:sp>
        <p:sp>
          <p:nvSpPr>
            <p:cNvPr id="6179" name="AutoShape 35"/>
            <p:cNvSpPr>
              <a:spLocks noChangeArrowheads="1"/>
            </p:cNvSpPr>
            <p:nvPr/>
          </p:nvSpPr>
          <p:spPr bwMode="auto">
            <a:xfrm rot="1440000">
              <a:off x="3853" y="1544"/>
              <a:ext cx="1058" cy="212"/>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response</a:t>
              </a:r>
            </a:p>
          </p:txBody>
        </p:sp>
      </p:grpSp>
      <p:grpSp>
        <p:nvGrpSpPr>
          <p:cNvPr id="9" name="Group 36"/>
          <p:cNvGrpSpPr>
            <a:grpSpLocks/>
          </p:cNvGrpSpPr>
          <p:nvPr/>
        </p:nvGrpSpPr>
        <p:grpSpPr bwMode="auto">
          <a:xfrm>
            <a:off x="6013450" y="3413125"/>
            <a:ext cx="1946275" cy="1730375"/>
            <a:chOff x="3788" y="2150"/>
            <a:chExt cx="1226" cy="1090"/>
          </a:xfrm>
        </p:grpSpPr>
        <p:sp>
          <p:nvSpPr>
            <p:cNvPr id="6181" name="AutoShape 37"/>
            <p:cNvSpPr>
              <a:spLocks noChangeArrowheads="1"/>
            </p:cNvSpPr>
            <p:nvPr/>
          </p:nvSpPr>
          <p:spPr bwMode="auto">
            <a:xfrm rot="19860000">
              <a:off x="3918" y="2365"/>
              <a:ext cx="993" cy="677"/>
            </a:xfrm>
            <a:prstGeom prst="roundRect">
              <a:avLst>
                <a:gd name="adj" fmla="val 468"/>
              </a:avLst>
            </a:prstGeom>
            <a:noFill/>
            <a:ln w="9525" cap="flat">
              <a:noFill/>
              <a:round/>
              <a:headEnd/>
              <a:tailEnd/>
            </a:ln>
            <a:effectLst/>
          </p:spPr>
          <p:txBody>
            <a:bodyPr wrap="none" anchor="ctr"/>
            <a:lstStyle/>
            <a:p>
              <a:endParaRPr lang="es-MX"/>
            </a:p>
          </p:txBody>
        </p:sp>
        <p:sp>
          <p:nvSpPr>
            <p:cNvPr id="6182" name="AutoShape 38"/>
            <p:cNvSpPr>
              <a:spLocks noChangeArrowheads="1"/>
            </p:cNvSpPr>
            <p:nvPr/>
          </p:nvSpPr>
          <p:spPr bwMode="auto">
            <a:xfrm rot="19860000">
              <a:off x="3774" y="2394"/>
              <a:ext cx="1058" cy="212"/>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response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lIns="90000" tIns="107280"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4000" b="1" u="sng" dirty="0">
                <a:solidFill>
                  <a:srgbClr val="3333CC"/>
                </a:solidFill>
                <a:ea typeface="DejaVu Sans" charset="0"/>
                <a:cs typeface="Times New Roman" pitchFamily="18" charset="0"/>
              </a:rPr>
              <a:t>HTTP </a:t>
            </a:r>
            <a:r>
              <a:rPr lang="es-CL" sz="4000" b="1" u="sng" dirty="0" smtClean="0">
                <a:solidFill>
                  <a:srgbClr val="3333CC"/>
                </a:solidFill>
                <a:ea typeface="DejaVu Sans" charset="0"/>
                <a:cs typeface="Times New Roman" pitchFamily="18" charset="0"/>
              </a:rPr>
              <a:t>generalidades</a:t>
            </a:r>
            <a:endParaRPr lang="es-CL" sz="4000" b="1" u="sng" dirty="0">
              <a:solidFill>
                <a:srgbClr val="3333CC"/>
              </a:solidFill>
              <a:ea typeface="DejaVu Sans" charset="0"/>
              <a:cs typeface="Times New Roman" pitchFamily="18" charset="0"/>
            </a:endParaRPr>
          </a:p>
        </p:txBody>
      </p:sp>
      <p:sp>
        <p:nvSpPr>
          <p:cNvPr id="7170" name="Text Box 2"/>
          <p:cNvSpPr txBox="1">
            <a:spLocks noChangeArrowheads="1"/>
          </p:cNvSpPr>
          <p:nvPr/>
        </p:nvSpPr>
        <p:spPr bwMode="auto">
          <a:xfrm>
            <a:off x="533400" y="1526629"/>
            <a:ext cx="3971925" cy="4648200"/>
          </a:xfrm>
          <a:prstGeom prst="rect">
            <a:avLst/>
          </a:prstGeom>
          <a:noFill/>
          <a:ln w="9525" cap="flat">
            <a:noFill/>
            <a:round/>
            <a:headEnd/>
            <a:tailEnd/>
          </a:ln>
          <a:effectLst/>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1"/>
                </a:solidFill>
                <a:latin typeface="FreeSans" pitchFamily="32" charset="0"/>
                <a:ea typeface="DejaVu Sans" charset="0"/>
                <a:cs typeface="DejaVu Sans" charset="0"/>
              </a:rPr>
              <a:t>Usa TCP:</a:t>
            </a:r>
          </a:p>
          <a:p>
            <a:pPr marL="338138" indent="-338138">
              <a:lnSpc>
                <a:spcPct val="83000"/>
              </a:lnSpc>
              <a:spcBef>
                <a:spcPts val="500"/>
              </a:spcBef>
              <a:buClr>
                <a:srgbClr val="3333CC"/>
              </a:buClr>
              <a:buFont typeface="Times New Roman" pitchFamily="16" charset="0"/>
              <a:buAutoNum type="arabi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latin typeface="FreeSans" pitchFamily="32" charset="0"/>
                <a:ea typeface="DejaVu Sans" charset="0"/>
                <a:cs typeface="DejaVu Sans" charset="0"/>
              </a:rPr>
              <a:t>Cliente inicia conexión TCP  (crea socket) al servidor, puerto 80 (puede ser otro!)</a:t>
            </a:r>
          </a:p>
          <a:p>
            <a:pPr marL="338138" indent="-338138">
              <a:lnSpc>
                <a:spcPct val="83000"/>
              </a:lnSpc>
              <a:spcBef>
                <a:spcPts val="500"/>
              </a:spcBef>
              <a:buClr>
                <a:srgbClr val="3333CC"/>
              </a:buClr>
              <a:buFont typeface="Times New Roman" pitchFamily="16" charset="0"/>
              <a:buAutoNum type="arabi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latin typeface="FreeSans" pitchFamily="32" charset="0"/>
                <a:ea typeface="DejaVu Sans" charset="0"/>
                <a:cs typeface="DejaVu Sans" charset="0"/>
              </a:rPr>
              <a:t>Servidor acepta conexión  TCP del cliente</a:t>
            </a:r>
          </a:p>
          <a:p>
            <a:pPr marL="338138" indent="-338138">
              <a:lnSpc>
                <a:spcPct val="83000"/>
              </a:lnSpc>
              <a:spcBef>
                <a:spcPts val="500"/>
              </a:spcBef>
              <a:buClr>
                <a:srgbClr val="3333CC"/>
              </a:buClr>
              <a:buFont typeface="Times New Roman" pitchFamily="16" charset="0"/>
              <a:buAutoNum type="arabi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latin typeface="FreeSans" pitchFamily="32" charset="0"/>
                <a:ea typeface="DejaVu Sans" charset="0"/>
                <a:cs typeface="DejaVu Sans" charset="0"/>
              </a:rPr>
              <a:t>Mensajes HTTP (mensajes del protocolo de capa aplicación) son intercambiados entre browser (cliente HTTP) y servidor Web (servidor HTTP)</a:t>
            </a:r>
          </a:p>
          <a:p>
            <a:pPr marL="338138" indent="-338138">
              <a:lnSpc>
                <a:spcPct val="83000"/>
              </a:lnSpc>
              <a:spcBef>
                <a:spcPts val="500"/>
              </a:spcBef>
              <a:buClr>
                <a:srgbClr val="3333CC"/>
              </a:buClr>
              <a:buFont typeface="Times New Roman" pitchFamily="16" charset="0"/>
              <a:buAutoNum type="arabicParen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latin typeface="FreeSans" pitchFamily="32" charset="0"/>
                <a:ea typeface="DejaVu Sans" charset="0"/>
                <a:cs typeface="DejaVu Sans" charset="0"/>
              </a:rPr>
              <a:t>Se cierra la conexión TCP</a:t>
            </a:r>
          </a:p>
        </p:txBody>
      </p:sp>
      <p:sp>
        <p:nvSpPr>
          <p:cNvPr id="7171" name="Text Box 3"/>
          <p:cNvSpPr txBox="1">
            <a:spLocks noChangeArrowheads="1"/>
          </p:cNvSpPr>
          <p:nvPr/>
        </p:nvSpPr>
        <p:spPr bwMode="auto">
          <a:xfrm>
            <a:off x="4787900" y="1556792"/>
            <a:ext cx="3816350" cy="1511300"/>
          </a:xfrm>
          <a:prstGeom prst="rect">
            <a:avLst/>
          </a:prstGeom>
          <a:noFill/>
          <a:ln w="9525" cap="flat">
            <a:noFill/>
            <a:round/>
            <a:headEnd/>
            <a:tailEnd/>
          </a:ln>
          <a:effectLst/>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1"/>
                </a:solidFill>
                <a:latin typeface="FreeSans" pitchFamily="32" charset="0"/>
                <a:ea typeface="DejaVu Sans" charset="0"/>
                <a:cs typeface="DejaVu Sans" charset="0"/>
              </a:rPr>
              <a:t>HTTP no guarda “estado”</a:t>
            </a:r>
          </a:p>
          <a:p>
            <a:pPr marL="338138" indent="-338138">
              <a:lnSpc>
                <a:spcPct val="8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latin typeface="FreeSans" pitchFamily="32" charset="0"/>
                <a:ea typeface="DejaVu Sans" charset="0"/>
                <a:cs typeface="DejaVu Sans" charset="0"/>
              </a:rPr>
              <a:t>El servidor no mantiene información sobre los requerimientos del clientes</a:t>
            </a:r>
          </a:p>
        </p:txBody>
      </p:sp>
      <p:sp>
        <p:nvSpPr>
          <p:cNvPr id="7172" name="AutoShape 4"/>
          <p:cNvSpPr>
            <a:spLocks noChangeArrowheads="1"/>
          </p:cNvSpPr>
          <p:nvPr/>
        </p:nvSpPr>
        <p:spPr bwMode="auto">
          <a:xfrm>
            <a:off x="4810125" y="3419475"/>
            <a:ext cx="3752850" cy="2847975"/>
          </a:xfrm>
          <a:prstGeom prst="roundRect">
            <a:avLst>
              <a:gd name="adj" fmla="val 56"/>
            </a:avLst>
          </a:prstGeom>
          <a:noFill/>
          <a:ln w="9525" cap="flat">
            <a:noFill/>
            <a:round/>
            <a:headEnd/>
            <a:tailEnd/>
          </a:ln>
          <a:effectLst/>
        </p:spPr>
        <p:txBody>
          <a:bodyPr wrap="none" anchor="ctr"/>
          <a:lstStyle/>
          <a:p>
            <a:endParaRPr lang="es-MX"/>
          </a:p>
        </p:txBody>
      </p:sp>
      <p:sp>
        <p:nvSpPr>
          <p:cNvPr id="7173" name="Text Box 5"/>
          <p:cNvSpPr txBox="1">
            <a:spLocks noChangeArrowheads="1"/>
          </p:cNvSpPr>
          <p:nvPr/>
        </p:nvSpPr>
        <p:spPr bwMode="auto">
          <a:xfrm>
            <a:off x="4826000" y="3362325"/>
            <a:ext cx="3752850" cy="2733920"/>
          </a:xfrm>
          <a:prstGeom prst="rect">
            <a:avLst/>
          </a:prstGeom>
          <a:noFill/>
          <a:ln w="18360" cap="flat">
            <a:solidFill>
              <a:srgbClr val="000080"/>
            </a:solidFill>
            <a:round/>
            <a:headEnd/>
            <a:tailEnd/>
          </a:ln>
          <a:effectLst/>
        </p:spPr>
        <p:txBody>
          <a:bodyPr lIns="99000" tIns="55800" rIns="99000" bIns="55800">
            <a:spAutoFit/>
          </a:bodyPr>
          <a:lstStyle/>
          <a:p>
            <a:pPr marL="338138" indent="-338138">
              <a:lnSpc>
                <a:spcPct val="90000"/>
              </a:lnSpc>
              <a:spcBef>
                <a:spcPts val="500"/>
              </a:spcBef>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CL" sz="2000" b="1" dirty="0">
                <a:solidFill>
                  <a:schemeClr val="bg1"/>
                </a:solidFill>
                <a:latin typeface="FreeSans" pitchFamily="32" charset="0"/>
                <a:ea typeface="DejaVu Sans" charset="0"/>
                <a:cs typeface="DejaVu Sans" charset="0"/>
              </a:rPr>
              <a:t>Protocolos que mantienen “estado” son complejos!</a:t>
            </a:r>
          </a:p>
          <a:p>
            <a:pPr marL="338138" indent="-338138">
              <a:lnSpc>
                <a:spcPct val="90000"/>
              </a:lnSpc>
              <a:spcBef>
                <a:spcPts val="500"/>
              </a:spcBef>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CL" sz="2000" b="1" dirty="0">
                <a:solidFill>
                  <a:schemeClr val="bg2"/>
                </a:solidFill>
                <a:latin typeface="FreeSans" pitchFamily="32" charset="0"/>
                <a:ea typeface="DejaVu Sans" charset="0"/>
                <a:cs typeface="DejaVu Sans" charset="0"/>
              </a:rPr>
              <a:t>Historia pasada (estado) debe ser mantenida</a:t>
            </a:r>
          </a:p>
          <a:p>
            <a:pPr marL="338138" indent="-338138">
              <a:lnSpc>
                <a:spcPct val="90000"/>
              </a:lnSpc>
              <a:spcBef>
                <a:spcPts val="500"/>
              </a:spcBef>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CL" sz="2000" b="1" dirty="0">
                <a:solidFill>
                  <a:schemeClr val="bg2"/>
                </a:solidFill>
                <a:latin typeface="FreeSans" pitchFamily="32" charset="0"/>
                <a:ea typeface="DejaVu Sans" charset="0"/>
                <a:cs typeface="DejaVu Sans" charset="0"/>
              </a:rPr>
              <a:t>Si servidor o cliente se cae, las vistas del estado pueden ser inconsistentes, y deben ser sincronizadas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33400" y="142875"/>
            <a:ext cx="8382000" cy="771525"/>
          </a:xfrm>
          <a:ln/>
        </p:spPr>
        <p:txBody>
          <a:bodyPr lIns="90000" tIns="107280"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4000" b="1" dirty="0">
                <a:solidFill>
                  <a:schemeClr val="bg1"/>
                </a:solidFill>
                <a:effectLst/>
                <a:latin typeface="Times New Roman" pitchFamily="18" charset="0"/>
                <a:cs typeface="Times New Roman" pitchFamily="18" charset="0"/>
              </a:rPr>
              <a:t>Conexiones </a:t>
            </a:r>
            <a:r>
              <a:rPr lang="es-CL" sz="4000" b="1" dirty="0" smtClean="0">
                <a:solidFill>
                  <a:schemeClr val="bg1"/>
                </a:solidFill>
                <a:effectLst/>
                <a:latin typeface="Times New Roman" pitchFamily="18" charset="0"/>
                <a:cs typeface="Times New Roman" pitchFamily="18" charset="0"/>
              </a:rPr>
              <a:t>en HTTP</a:t>
            </a:r>
            <a:endParaRPr lang="es-CL" sz="4000" b="1" dirty="0">
              <a:solidFill>
                <a:schemeClr val="bg1"/>
              </a:solidFill>
              <a:effectLst/>
              <a:latin typeface="Times New Roman" pitchFamily="18" charset="0"/>
              <a:cs typeface="Times New Roman" pitchFamily="18" charset="0"/>
            </a:endParaRPr>
          </a:p>
        </p:txBody>
      </p:sp>
      <p:sp>
        <p:nvSpPr>
          <p:cNvPr id="8194" name="Rectangle 2"/>
          <p:cNvSpPr>
            <a:spLocks noGrp="1" noChangeArrowheads="1"/>
          </p:cNvSpPr>
          <p:nvPr>
            <p:ph type="body" idx="1"/>
          </p:nvPr>
        </p:nvSpPr>
        <p:spPr>
          <a:xfrm>
            <a:off x="124083" y="827088"/>
            <a:ext cx="4303901" cy="3455987"/>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u="sng" dirty="0">
                <a:solidFill>
                  <a:schemeClr val="bg2"/>
                </a:solidFill>
                <a:effectLst/>
              </a:rPr>
              <a:t>HTTP No-persistente</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A lo más un objeto es enviado por una conexión TCP.</a:t>
            </a:r>
            <a:br>
              <a:rPr lang="es-CL" sz="2400" b="1" dirty="0">
                <a:solidFill>
                  <a:schemeClr val="bg2"/>
                </a:solidFill>
                <a:effectLst/>
              </a:rPr>
            </a:br>
            <a:r>
              <a:rPr lang="es-CL" sz="2400" b="1" dirty="0">
                <a:solidFill>
                  <a:schemeClr val="bg2"/>
                </a:solidFill>
                <a:effectLst/>
              </a:rPr>
              <a:t>Es como hacer una llamada por objeto.</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HTTP/1.0 usa HTTP no-persistente</a:t>
            </a:r>
          </a:p>
        </p:txBody>
      </p:sp>
      <p:sp>
        <p:nvSpPr>
          <p:cNvPr id="8195" name="Rectangle 3"/>
          <p:cNvSpPr>
            <a:spLocks noGrp="1" noChangeArrowheads="1"/>
          </p:cNvSpPr>
          <p:nvPr>
            <p:ph type="body" idx="2"/>
          </p:nvPr>
        </p:nvSpPr>
        <p:spPr>
          <a:xfrm>
            <a:off x="4572000" y="898525"/>
            <a:ext cx="4421188" cy="3130550"/>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u="sng" dirty="0">
                <a:solidFill>
                  <a:schemeClr val="bg2"/>
                </a:solidFill>
                <a:effectLst/>
              </a:rPr>
              <a:t>HTTP Persistente</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Múltiples objetos pueden ser enviados por una única conexión TCP entre el cliente y servidor.</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HTTP/1.1 usa conexiones persistentes en su modo por defecto</a:t>
            </a:r>
          </a:p>
        </p:txBody>
      </p:sp>
      <p:pic>
        <p:nvPicPr>
          <p:cNvPr id="8196" name="Picture 4"/>
          <p:cNvPicPr>
            <a:picLocks noChangeAspect="1" noChangeArrowheads="1"/>
          </p:cNvPicPr>
          <p:nvPr/>
        </p:nvPicPr>
        <p:blipFill>
          <a:blip r:embed="rId3" cstate="print"/>
          <a:srcRect/>
          <a:stretch>
            <a:fillRect/>
          </a:stretch>
        </p:blipFill>
        <p:spPr bwMode="auto">
          <a:xfrm>
            <a:off x="2033588" y="4284663"/>
            <a:ext cx="669925" cy="603250"/>
          </a:xfrm>
          <a:prstGeom prst="rect">
            <a:avLst/>
          </a:prstGeom>
          <a:noFill/>
          <a:ln w="9525" cap="flat">
            <a:noFill/>
            <a:round/>
            <a:headEnd/>
            <a:tailEnd/>
          </a:ln>
          <a:effectLst/>
        </p:spPr>
      </p:pic>
      <p:grpSp>
        <p:nvGrpSpPr>
          <p:cNvPr id="2" name="Group 5"/>
          <p:cNvGrpSpPr>
            <a:grpSpLocks/>
          </p:cNvGrpSpPr>
          <p:nvPr/>
        </p:nvGrpSpPr>
        <p:grpSpPr bwMode="auto">
          <a:xfrm>
            <a:off x="1858963" y="4897438"/>
            <a:ext cx="1289050" cy="579437"/>
            <a:chOff x="1171" y="3085"/>
            <a:chExt cx="812" cy="365"/>
          </a:xfrm>
        </p:grpSpPr>
        <p:sp>
          <p:nvSpPr>
            <p:cNvPr id="8198" name="AutoShape 6"/>
            <p:cNvSpPr>
              <a:spLocks noChangeArrowheads="1"/>
            </p:cNvSpPr>
            <p:nvPr/>
          </p:nvSpPr>
          <p:spPr bwMode="auto">
            <a:xfrm>
              <a:off x="1350" y="3085"/>
              <a:ext cx="453" cy="226"/>
            </a:xfrm>
            <a:prstGeom prst="roundRect">
              <a:avLst>
                <a:gd name="adj" fmla="val 273"/>
              </a:avLst>
            </a:prstGeom>
            <a:noFill/>
            <a:ln w="9525" cap="flat">
              <a:noFill/>
              <a:round/>
              <a:headEnd/>
              <a:tailEnd/>
            </a:ln>
            <a:effectLst/>
          </p:spPr>
          <p:txBody>
            <a:bodyPr wrap="none" anchor="ctr"/>
            <a:lstStyle/>
            <a:p>
              <a:endParaRPr lang="es-MX"/>
            </a:p>
          </p:txBody>
        </p:sp>
        <p:sp>
          <p:nvSpPr>
            <p:cNvPr id="8199" name="AutoShape 7"/>
            <p:cNvSpPr>
              <a:spLocks noChangeArrowheads="1"/>
            </p:cNvSpPr>
            <p:nvPr/>
          </p:nvSpPr>
          <p:spPr bwMode="auto">
            <a:xfrm>
              <a:off x="1171" y="3085"/>
              <a:ext cx="812"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PC running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Navegador</a:t>
              </a:r>
            </a:p>
          </p:txBody>
        </p:sp>
      </p:grpSp>
      <p:grpSp>
        <p:nvGrpSpPr>
          <p:cNvPr id="3" name="Group 8"/>
          <p:cNvGrpSpPr>
            <a:grpSpLocks/>
          </p:cNvGrpSpPr>
          <p:nvPr/>
        </p:nvGrpSpPr>
        <p:grpSpPr bwMode="auto">
          <a:xfrm>
            <a:off x="4579938" y="4926013"/>
            <a:ext cx="1441450" cy="1066800"/>
            <a:chOff x="2885" y="3103"/>
            <a:chExt cx="908" cy="672"/>
          </a:xfrm>
        </p:grpSpPr>
        <p:sp>
          <p:nvSpPr>
            <p:cNvPr id="8201" name="AutoShape 9"/>
            <p:cNvSpPr>
              <a:spLocks noChangeArrowheads="1"/>
            </p:cNvSpPr>
            <p:nvPr/>
          </p:nvSpPr>
          <p:spPr bwMode="auto">
            <a:xfrm>
              <a:off x="3070" y="3103"/>
              <a:ext cx="539" cy="417"/>
            </a:xfrm>
            <a:prstGeom prst="roundRect">
              <a:avLst>
                <a:gd name="adj" fmla="val 148"/>
              </a:avLst>
            </a:prstGeom>
            <a:noFill/>
            <a:ln w="9525" cap="flat">
              <a:noFill/>
              <a:round/>
              <a:headEnd/>
              <a:tailEnd/>
            </a:ln>
            <a:effectLst/>
          </p:spPr>
          <p:txBody>
            <a:bodyPr wrap="none" anchor="ctr"/>
            <a:lstStyle/>
            <a:p>
              <a:endParaRPr lang="es-MX"/>
            </a:p>
          </p:txBody>
        </p:sp>
        <p:sp>
          <p:nvSpPr>
            <p:cNvPr id="8202" name="AutoShape 10"/>
            <p:cNvSpPr>
              <a:spLocks noChangeArrowheads="1"/>
            </p:cNvSpPr>
            <p:nvPr/>
          </p:nvSpPr>
          <p:spPr bwMode="auto">
            <a:xfrm>
              <a:off x="2885" y="3103"/>
              <a:ext cx="908" cy="672"/>
            </a:xfrm>
            <a:prstGeom prst="roundRect">
              <a:avLst>
                <a:gd name="adj" fmla="val 14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Server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running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Apache Web</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Comic Sans MS" pitchFamily="64" charset="0"/>
                  <a:ea typeface="DejaVu Sans" charset="0"/>
                  <a:cs typeface="DejaVu Sans" charset="0"/>
                </a:rPr>
                <a:t>server</a:t>
              </a:r>
            </a:p>
          </p:txBody>
        </p:sp>
      </p:grpSp>
      <p:grpSp>
        <p:nvGrpSpPr>
          <p:cNvPr id="4" name="Group 11"/>
          <p:cNvGrpSpPr>
            <a:grpSpLocks/>
          </p:cNvGrpSpPr>
          <p:nvPr/>
        </p:nvGrpSpPr>
        <p:grpSpPr bwMode="auto">
          <a:xfrm>
            <a:off x="5133975" y="4235450"/>
            <a:ext cx="309563" cy="660400"/>
            <a:chOff x="3234" y="2668"/>
            <a:chExt cx="195" cy="416"/>
          </a:xfrm>
        </p:grpSpPr>
        <p:sp>
          <p:nvSpPr>
            <p:cNvPr id="8204" name="AutoShape 12"/>
            <p:cNvSpPr>
              <a:spLocks noChangeArrowheads="1"/>
            </p:cNvSpPr>
            <p:nvPr/>
          </p:nvSpPr>
          <p:spPr bwMode="auto">
            <a:xfrm>
              <a:off x="3234" y="2989"/>
              <a:ext cx="194" cy="9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8205" name="AutoShape 13"/>
            <p:cNvSpPr>
              <a:spLocks noChangeArrowheads="1"/>
            </p:cNvSpPr>
            <p:nvPr/>
          </p:nvSpPr>
          <p:spPr bwMode="auto">
            <a:xfrm>
              <a:off x="3332" y="2671"/>
              <a:ext cx="88" cy="319"/>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8206" name="AutoShape 14"/>
            <p:cNvSpPr>
              <a:spLocks noChangeArrowheads="1"/>
            </p:cNvSpPr>
            <p:nvPr/>
          </p:nvSpPr>
          <p:spPr bwMode="auto">
            <a:xfrm>
              <a:off x="3235" y="2761"/>
              <a:ext cx="123" cy="320"/>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8207" name="AutoShape 15"/>
            <p:cNvSpPr>
              <a:spLocks noChangeArrowheads="1"/>
            </p:cNvSpPr>
            <p:nvPr/>
          </p:nvSpPr>
          <p:spPr bwMode="auto">
            <a:xfrm>
              <a:off x="3234" y="2668"/>
              <a:ext cx="194" cy="9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8208" name="Line 16"/>
            <p:cNvSpPr>
              <a:spLocks noChangeShapeType="1"/>
            </p:cNvSpPr>
            <p:nvPr/>
          </p:nvSpPr>
          <p:spPr bwMode="auto">
            <a:xfrm>
              <a:off x="3429" y="2675"/>
              <a:ext cx="0" cy="313"/>
            </a:xfrm>
            <a:prstGeom prst="line">
              <a:avLst/>
            </a:prstGeom>
            <a:noFill/>
            <a:ln w="9360" cap="flat">
              <a:solidFill>
                <a:srgbClr val="000000"/>
              </a:solidFill>
              <a:miter lim="800000"/>
              <a:headEnd/>
              <a:tailEnd/>
            </a:ln>
            <a:effectLst/>
          </p:spPr>
          <p:txBody>
            <a:bodyPr/>
            <a:lstStyle/>
            <a:p>
              <a:endParaRPr lang="es-MX"/>
            </a:p>
          </p:txBody>
        </p:sp>
        <p:sp>
          <p:nvSpPr>
            <p:cNvPr id="8209" name="Line 17"/>
            <p:cNvSpPr>
              <a:spLocks noChangeShapeType="1"/>
            </p:cNvSpPr>
            <p:nvPr/>
          </p:nvSpPr>
          <p:spPr bwMode="auto">
            <a:xfrm flipH="1">
              <a:off x="3356" y="2989"/>
              <a:ext cx="74" cy="92"/>
            </a:xfrm>
            <a:prstGeom prst="line">
              <a:avLst/>
            </a:prstGeom>
            <a:noFill/>
            <a:ln w="9360" cap="flat">
              <a:solidFill>
                <a:srgbClr val="000000"/>
              </a:solidFill>
              <a:miter lim="800000"/>
              <a:headEnd/>
              <a:tailEnd/>
            </a:ln>
            <a:effectLst/>
          </p:spPr>
          <p:txBody>
            <a:bodyPr/>
            <a:lstStyle/>
            <a:p>
              <a:endParaRPr lang="es-MX"/>
            </a:p>
          </p:txBody>
        </p:sp>
        <p:sp>
          <p:nvSpPr>
            <p:cNvPr id="8210" name="AutoShape 18"/>
            <p:cNvSpPr>
              <a:spLocks noChangeArrowheads="1"/>
            </p:cNvSpPr>
            <p:nvPr/>
          </p:nvSpPr>
          <p:spPr bwMode="auto">
            <a:xfrm>
              <a:off x="3251" y="2805"/>
              <a:ext cx="82" cy="183"/>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8211" name="AutoShape 19"/>
            <p:cNvSpPr>
              <a:spLocks noChangeArrowheads="1"/>
            </p:cNvSpPr>
            <p:nvPr/>
          </p:nvSpPr>
          <p:spPr bwMode="auto">
            <a:xfrm>
              <a:off x="3263" y="2860"/>
              <a:ext cx="62" cy="6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8212" name="Line 20"/>
          <p:cNvSpPr>
            <a:spLocks noChangeShapeType="1"/>
          </p:cNvSpPr>
          <p:nvPr/>
        </p:nvSpPr>
        <p:spPr bwMode="auto">
          <a:xfrm>
            <a:off x="2987675" y="4471988"/>
            <a:ext cx="1876425" cy="28575"/>
          </a:xfrm>
          <a:prstGeom prst="line">
            <a:avLst/>
          </a:prstGeom>
          <a:noFill/>
          <a:ln w="28440" cap="flat">
            <a:solidFill>
              <a:srgbClr val="FF0000"/>
            </a:solidFill>
            <a:miter lim="800000"/>
            <a:headEnd/>
            <a:tailEnd type="triangle" w="med" len="med"/>
          </a:ln>
          <a:effectLst/>
        </p:spPr>
        <p:txBody>
          <a:bodyPr/>
          <a:lstStyle/>
          <a:p>
            <a:endParaRPr lang="es-MX"/>
          </a:p>
        </p:txBody>
      </p:sp>
      <p:sp>
        <p:nvSpPr>
          <p:cNvPr id="8213" name="Line 21"/>
          <p:cNvSpPr>
            <a:spLocks noChangeShapeType="1"/>
          </p:cNvSpPr>
          <p:nvPr/>
        </p:nvSpPr>
        <p:spPr bwMode="auto">
          <a:xfrm flipH="1" flipV="1">
            <a:off x="2959100" y="4768850"/>
            <a:ext cx="1851025" cy="17463"/>
          </a:xfrm>
          <a:prstGeom prst="line">
            <a:avLst/>
          </a:prstGeom>
          <a:noFill/>
          <a:ln w="28440" cap="flat">
            <a:solidFill>
              <a:srgbClr val="FF0000"/>
            </a:solidFill>
            <a:miter lim="800000"/>
            <a:headEnd/>
            <a:tailEnd type="triangle" w="med" len="med"/>
          </a:ln>
          <a:effectLst/>
        </p:spPr>
        <p:txBody>
          <a:bodyPr/>
          <a:lstStyle/>
          <a:p>
            <a:endParaRPr lang="es-MX"/>
          </a:p>
        </p:txBody>
      </p:sp>
      <p:sp>
        <p:nvSpPr>
          <p:cNvPr id="8214" name="AutoShape 22"/>
          <p:cNvSpPr>
            <a:spLocks noChangeArrowheads="1"/>
          </p:cNvSpPr>
          <p:nvPr/>
        </p:nvSpPr>
        <p:spPr bwMode="auto">
          <a:xfrm rot="21600000">
            <a:off x="3662363" y="4181475"/>
            <a:ext cx="588962" cy="357188"/>
          </a:xfrm>
          <a:prstGeom prst="roundRect">
            <a:avLst>
              <a:gd name="adj" fmla="val 468"/>
            </a:avLst>
          </a:prstGeom>
          <a:noFill/>
          <a:ln w="9525" cap="flat">
            <a:noFill/>
            <a:round/>
            <a:headEnd/>
            <a:tailEnd/>
          </a:ln>
          <a:effectLst/>
        </p:spPr>
        <p:txBody>
          <a:bodyPr wrap="none" anchor="ctr"/>
          <a:lstStyle/>
          <a:p>
            <a:endParaRPr lang="es-MX"/>
          </a:p>
        </p:txBody>
      </p:sp>
      <p:sp>
        <p:nvSpPr>
          <p:cNvPr id="8215" name="AutoShape 23"/>
          <p:cNvSpPr>
            <a:spLocks noChangeArrowheads="1"/>
          </p:cNvSpPr>
          <p:nvPr/>
        </p:nvSpPr>
        <p:spPr bwMode="auto">
          <a:xfrm rot="21600000">
            <a:off x="3214688" y="4178300"/>
            <a:ext cx="1531937" cy="338138"/>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request</a:t>
            </a:r>
          </a:p>
        </p:txBody>
      </p:sp>
      <p:grpSp>
        <p:nvGrpSpPr>
          <p:cNvPr id="5" name="Group 24"/>
          <p:cNvGrpSpPr>
            <a:grpSpLocks/>
          </p:cNvGrpSpPr>
          <p:nvPr/>
        </p:nvGrpSpPr>
        <p:grpSpPr bwMode="auto">
          <a:xfrm>
            <a:off x="3576638" y="4940300"/>
            <a:ext cx="1106487" cy="981075"/>
            <a:chOff x="2253" y="3112"/>
            <a:chExt cx="697" cy="618"/>
          </a:xfrm>
        </p:grpSpPr>
        <p:sp>
          <p:nvSpPr>
            <p:cNvPr id="8217" name="AutoShape 25"/>
            <p:cNvSpPr>
              <a:spLocks noChangeArrowheads="1"/>
            </p:cNvSpPr>
            <p:nvPr/>
          </p:nvSpPr>
          <p:spPr bwMode="auto">
            <a:xfrm rot="19920000">
              <a:off x="2310" y="3226"/>
              <a:ext cx="581" cy="391"/>
            </a:xfrm>
            <a:prstGeom prst="roundRect">
              <a:avLst>
                <a:gd name="adj" fmla="val 468"/>
              </a:avLst>
            </a:prstGeom>
            <a:noFill/>
            <a:ln w="9525" cap="flat">
              <a:noFill/>
              <a:round/>
              <a:headEnd/>
              <a:tailEnd/>
            </a:ln>
            <a:effectLst/>
          </p:spPr>
          <p:txBody>
            <a:bodyPr wrap="none" anchor="ctr"/>
            <a:lstStyle/>
            <a:p>
              <a:endParaRPr lang="es-MX"/>
            </a:p>
          </p:txBody>
        </p:sp>
      </p:grpSp>
      <p:sp>
        <p:nvSpPr>
          <p:cNvPr id="8218" name="AutoShape 26"/>
          <p:cNvSpPr>
            <a:spLocks noChangeArrowheads="1"/>
          </p:cNvSpPr>
          <p:nvPr/>
        </p:nvSpPr>
        <p:spPr bwMode="auto">
          <a:xfrm rot="1440000">
            <a:off x="3630613" y="4313238"/>
            <a:ext cx="947737" cy="565150"/>
          </a:xfrm>
          <a:prstGeom prst="roundRect">
            <a:avLst>
              <a:gd name="adj" fmla="val 468"/>
            </a:avLst>
          </a:prstGeom>
          <a:noFill/>
          <a:ln w="9525" cap="flat">
            <a:noFill/>
            <a:round/>
            <a:headEnd/>
            <a:tailEnd/>
          </a:ln>
          <a:effectLst/>
        </p:spPr>
        <p:txBody>
          <a:bodyPr wrap="none" anchor="ctr"/>
          <a:lstStyle/>
          <a:p>
            <a:endParaRPr lang="es-MX"/>
          </a:p>
        </p:txBody>
      </p:sp>
      <p:sp>
        <p:nvSpPr>
          <p:cNvPr id="8219" name="AutoShape 27"/>
          <p:cNvSpPr>
            <a:spLocks noChangeArrowheads="1"/>
          </p:cNvSpPr>
          <p:nvPr/>
        </p:nvSpPr>
        <p:spPr bwMode="auto">
          <a:xfrm>
            <a:off x="3205163" y="4794250"/>
            <a:ext cx="1708150" cy="366713"/>
          </a:xfrm>
          <a:prstGeom prst="roundRect">
            <a:avLst>
              <a:gd name="adj" fmla="val 13991"/>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latin typeface="Comic Sans MS" pitchFamily="64" charset="0"/>
                <a:ea typeface="DejaVu Sans" charset="0"/>
                <a:cs typeface="DejaVu Sans" charset="0"/>
              </a:rPr>
              <a:t>HTTP response</a:t>
            </a:r>
          </a:p>
        </p:txBody>
      </p:sp>
      <p:sp>
        <p:nvSpPr>
          <p:cNvPr id="8220" name="Text Box 28"/>
          <p:cNvSpPr txBox="1">
            <a:spLocks noChangeArrowheads="1"/>
          </p:cNvSpPr>
          <p:nvPr/>
        </p:nvSpPr>
        <p:spPr bwMode="auto">
          <a:xfrm>
            <a:off x="657225" y="5653088"/>
            <a:ext cx="3929063" cy="822325"/>
          </a:xfrm>
          <a:prstGeom prst="rect">
            <a:avLst/>
          </a:prstGeom>
          <a:solidFill>
            <a:srgbClr val="99CCFF"/>
          </a:solidFill>
          <a:ln w="9525" cap="flat">
            <a:solidFill>
              <a:srgbClr val="000000"/>
            </a:solid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00"/>
                </a:solidFill>
                <a:ea typeface="DejaVu Sans" charset="0"/>
                <a:cs typeface="DejaVu Sans" charset="0"/>
              </a:rPr>
              <a:t>Request y response por la misma conexión</a:t>
            </a:r>
          </a:p>
        </p:txBody>
      </p:sp>
      <p:sp>
        <p:nvSpPr>
          <p:cNvPr id="8221" name="Line 29"/>
          <p:cNvSpPr>
            <a:spLocks noChangeShapeType="1"/>
          </p:cNvSpPr>
          <p:nvPr/>
        </p:nvSpPr>
        <p:spPr bwMode="auto">
          <a:xfrm flipV="1">
            <a:off x="3443288" y="5167313"/>
            <a:ext cx="284162" cy="473075"/>
          </a:xfrm>
          <a:prstGeom prst="line">
            <a:avLst/>
          </a:prstGeom>
          <a:noFill/>
          <a:ln w="9525" cap="flat">
            <a:solidFill>
              <a:srgbClr val="000000"/>
            </a:solidFill>
            <a:round/>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Line 1"/>
          <p:cNvSpPr>
            <a:spLocks noChangeShapeType="1"/>
          </p:cNvSpPr>
          <p:nvPr/>
        </p:nvSpPr>
        <p:spPr bwMode="auto">
          <a:xfrm>
            <a:off x="476250" y="2095500"/>
            <a:ext cx="1588" cy="4495800"/>
          </a:xfrm>
          <a:prstGeom prst="line">
            <a:avLst/>
          </a:prstGeom>
          <a:noFill/>
          <a:ln w="19080" cap="flat">
            <a:solidFill>
              <a:srgbClr val="3333CC"/>
            </a:solidFill>
            <a:miter lim="800000"/>
            <a:headEnd/>
            <a:tailEnd type="triangle" w="med" len="med"/>
          </a:ln>
          <a:effectLst/>
        </p:spPr>
        <p:txBody>
          <a:bodyPr/>
          <a:lstStyle/>
          <a:p>
            <a:endParaRPr lang="es-MX"/>
          </a:p>
        </p:txBody>
      </p:sp>
      <p:sp>
        <p:nvSpPr>
          <p:cNvPr id="9218" name="AutoShape 2"/>
          <p:cNvSpPr>
            <a:spLocks noChangeArrowheads="1"/>
          </p:cNvSpPr>
          <p:nvPr/>
        </p:nvSpPr>
        <p:spPr bwMode="auto">
          <a:xfrm>
            <a:off x="238125" y="6019800"/>
            <a:ext cx="657225" cy="295275"/>
          </a:xfrm>
          <a:prstGeom prst="roundRect">
            <a:avLst>
              <a:gd name="adj" fmla="val 537"/>
            </a:avLst>
          </a:prstGeom>
          <a:solidFill>
            <a:srgbClr val="FFFFFF"/>
          </a:solidFill>
          <a:ln w="9525" cap="flat">
            <a:noFill/>
            <a:round/>
            <a:headEnd/>
            <a:tailEnd/>
          </a:ln>
          <a:effectLst/>
        </p:spPr>
        <p:txBody>
          <a:bodyPr wrap="none" anchor="ctr"/>
          <a:lstStyle/>
          <a:p>
            <a:endParaRPr lang="es-MX">
              <a:latin typeface="+mn-lt"/>
            </a:endParaRPr>
          </a:p>
        </p:txBody>
      </p:sp>
      <p:sp>
        <p:nvSpPr>
          <p:cNvPr id="9219" name="Text Box 3"/>
          <p:cNvSpPr txBox="1">
            <a:spLocks noChangeArrowheads="1"/>
          </p:cNvSpPr>
          <p:nvPr/>
        </p:nvSpPr>
        <p:spPr bwMode="auto">
          <a:xfrm>
            <a:off x="542925" y="257175"/>
            <a:ext cx="7772400" cy="866775"/>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smtClean="0">
                <a:solidFill>
                  <a:srgbClr val="3333CC"/>
                </a:solidFill>
                <a:ea typeface="DejaVu Sans" charset="0"/>
                <a:cs typeface="Times New Roman" pitchFamily="18" charset="0"/>
              </a:rPr>
              <a:t>Protocolo HTTP </a:t>
            </a:r>
            <a:r>
              <a:rPr lang="es-CL" sz="3600" b="1" u="sng" dirty="0">
                <a:solidFill>
                  <a:srgbClr val="3333CC"/>
                </a:solidFill>
                <a:ea typeface="DejaVu Sans" charset="0"/>
                <a:cs typeface="Times New Roman" pitchFamily="18" charset="0"/>
              </a:rPr>
              <a:t>no-persistente</a:t>
            </a:r>
          </a:p>
        </p:txBody>
      </p:sp>
      <p:sp>
        <p:nvSpPr>
          <p:cNvPr id="9220" name="Text Box 4"/>
          <p:cNvSpPr txBox="1">
            <a:spLocks noChangeArrowheads="1"/>
          </p:cNvSpPr>
          <p:nvPr/>
        </p:nvSpPr>
        <p:spPr bwMode="auto">
          <a:xfrm>
            <a:off x="0" y="1123950"/>
            <a:ext cx="8343900" cy="865188"/>
          </a:xfrm>
          <a:prstGeom prst="rect">
            <a:avLst/>
          </a:prstGeom>
          <a:noFill/>
          <a:ln w="9525" cap="flat">
            <a:noFill/>
            <a:round/>
            <a:headEnd/>
            <a:tailEnd/>
          </a:ln>
          <a:effectLst/>
        </p:spPr>
        <p:txBody>
          <a:bodyPr lIns="90000" tIns="98208" rIns="90000" bIns="46800"/>
          <a:lstStyle/>
          <a:p>
            <a:pPr marL="339725" indent="-338138">
              <a:lnSpc>
                <a:spcPct val="83000"/>
              </a:lnSpc>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a:solidFill>
                  <a:srgbClr val="000000"/>
                </a:solidFill>
                <a:latin typeface="+mn-lt"/>
                <a:ea typeface="DejaVu Sans" charset="0"/>
                <a:cs typeface="DejaVu Sans" charset="0"/>
              </a:rPr>
              <a:t>Supongamos que el usuario ingresa URL </a:t>
            </a:r>
            <a:r>
              <a:rPr lang="es-CL" sz="2000">
                <a:solidFill>
                  <a:srgbClr val="000000"/>
                </a:solidFill>
                <a:latin typeface="+mn-lt"/>
                <a:ea typeface="DejaVu Sans" charset="0"/>
                <a:cs typeface="DejaVu Sans" charset="0"/>
              </a:rPr>
              <a:t>www.someSchool.edu/someDepartment/home/index</a:t>
            </a:r>
          </a:p>
        </p:txBody>
      </p:sp>
      <p:sp>
        <p:nvSpPr>
          <p:cNvPr id="9221" name="Text Box 5"/>
          <p:cNvSpPr txBox="1">
            <a:spLocks noChangeArrowheads="1"/>
          </p:cNvSpPr>
          <p:nvPr/>
        </p:nvSpPr>
        <p:spPr bwMode="auto">
          <a:xfrm>
            <a:off x="457200" y="2095500"/>
            <a:ext cx="4143375" cy="1905000"/>
          </a:xfrm>
          <a:prstGeom prst="rect">
            <a:avLst/>
          </a:prstGeom>
          <a:noFill/>
          <a:ln w="9525" cap="flat">
            <a:noFill/>
            <a:round/>
            <a:headEnd/>
            <a:tailEnd/>
          </a:ln>
          <a:effectLst/>
        </p:spPr>
        <p:txBody>
          <a:bodyPr lIns="90000" tIns="89640" rIns="90000" bIns="46800"/>
          <a:lstStyle/>
          <a:p>
            <a:pPr marL="339725" indent="-338138">
              <a:lnSpc>
                <a:spcPct val="83000"/>
              </a:lnSpc>
              <a:spcBef>
                <a:spcPts val="45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a:solidFill>
                  <a:srgbClr val="FF0000"/>
                </a:solidFill>
                <a:latin typeface="+mn-lt"/>
                <a:ea typeface="DejaVu Sans" charset="0"/>
                <a:cs typeface="DejaVu Sans" charset="0"/>
              </a:rPr>
              <a:t>1a</a:t>
            </a:r>
            <a:r>
              <a:rPr lang="es-CL" sz="1800">
                <a:solidFill>
                  <a:srgbClr val="FF0000"/>
                </a:solidFill>
                <a:latin typeface="+mn-lt"/>
                <a:ea typeface="DejaVu Sans" charset="0"/>
                <a:cs typeface="DejaVu Sans" charset="0"/>
              </a:rPr>
              <a:t>.</a:t>
            </a:r>
            <a:r>
              <a:rPr lang="es-CL" sz="1800">
                <a:solidFill>
                  <a:srgbClr val="000000"/>
                </a:solidFill>
                <a:latin typeface="+mn-lt"/>
                <a:ea typeface="DejaVu Sans" charset="0"/>
                <a:cs typeface="DejaVu Sans" charset="0"/>
              </a:rPr>
              <a:t> Cliente HTTP inicia una conexión TCP al servidor HTTP (proceso) en www.someSchool.edu en puerto 80</a:t>
            </a:r>
          </a:p>
        </p:txBody>
      </p:sp>
      <p:grpSp>
        <p:nvGrpSpPr>
          <p:cNvPr id="2" name="Group 6"/>
          <p:cNvGrpSpPr>
            <a:grpSpLocks/>
          </p:cNvGrpSpPr>
          <p:nvPr/>
        </p:nvGrpSpPr>
        <p:grpSpPr bwMode="auto">
          <a:xfrm>
            <a:off x="457200" y="3829051"/>
            <a:ext cx="4054475" cy="1617663"/>
            <a:chOff x="288" y="2412"/>
            <a:chExt cx="2554" cy="1019"/>
          </a:xfrm>
        </p:grpSpPr>
        <p:sp>
          <p:nvSpPr>
            <p:cNvPr id="9223" name="AutoShape 7"/>
            <p:cNvSpPr>
              <a:spLocks noChangeArrowheads="1"/>
            </p:cNvSpPr>
            <p:nvPr/>
          </p:nvSpPr>
          <p:spPr bwMode="auto">
            <a:xfrm>
              <a:off x="288" y="2412"/>
              <a:ext cx="2554" cy="676"/>
            </a:xfrm>
            <a:prstGeom prst="roundRect">
              <a:avLst>
                <a:gd name="adj" fmla="val 144"/>
              </a:avLst>
            </a:prstGeom>
            <a:noFill/>
            <a:ln w="9525" cap="flat">
              <a:noFill/>
              <a:round/>
              <a:headEnd/>
              <a:tailEnd/>
            </a:ln>
            <a:effectLst/>
          </p:spPr>
          <p:txBody>
            <a:bodyPr wrap="none" anchor="ctr"/>
            <a:lstStyle/>
            <a:p>
              <a:endParaRPr lang="es-MX">
                <a:latin typeface="+mn-lt"/>
              </a:endParaRPr>
            </a:p>
          </p:txBody>
        </p:sp>
        <p:sp>
          <p:nvSpPr>
            <p:cNvPr id="9224" name="Text Box 8"/>
            <p:cNvSpPr txBox="1">
              <a:spLocks noChangeArrowheads="1"/>
            </p:cNvSpPr>
            <p:nvPr/>
          </p:nvSpPr>
          <p:spPr bwMode="auto">
            <a:xfrm>
              <a:off x="288" y="2412"/>
              <a:ext cx="2554" cy="1019"/>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sz="2000">
                  <a:solidFill>
                    <a:srgbClr val="FF0000"/>
                  </a:solidFill>
                  <a:latin typeface="+mn-lt"/>
                  <a:ea typeface="DejaVu Sans" charset="0"/>
                  <a:cs typeface="DejaVu Sans" charset="0"/>
                </a:rPr>
                <a:t>2.</a:t>
              </a:r>
              <a:r>
                <a:rPr lang="es-ES" sz="2000">
                  <a:solidFill>
                    <a:srgbClr val="000000"/>
                  </a:solidFill>
                  <a:latin typeface="+mn-lt"/>
                  <a:ea typeface="DejaVu Sans" charset="0"/>
                  <a:cs typeface="DejaVu Sans" charset="0"/>
                </a:rPr>
                <a:t> </a:t>
              </a:r>
              <a:r>
                <a:rPr lang="es-ES" sz="1800">
                  <a:solidFill>
                    <a:srgbClr val="000000"/>
                  </a:solidFill>
                  <a:latin typeface="+mn-lt"/>
                  <a:ea typeface="DejaVu Sans" charset="0"/>
                  <a:cs typeface="DejaVu Sans" charset="0"/>
                </a:rPr>
                <a:t>Cliente</a:t>
              </a:r>
              <a:r>
                <a:rPr lang="es-ES" sz="2000">
                  <a:solidFill>
                    <a:srgbClr val="000000"/>
                  </a:solidFill>
                  <a:latin typeface="+mn-lt"/>
                  <a:ea typeface="DejaVu Sans" charset="0"/>
                  <a:cs typeface="DejaVu Sans" charset="0"/>
                </a:rPr>
                <a:t> HTTP</a:t>
              </a:r>
              <a:r>
                <a:rPr lang="es-ES" sz="1800">
                  <a:solidFill>
                    <a:srgbClr val="000000"/>
                  </a:solidFill>
                  <a:latin typeface="+mn-lt"/>
                  <a:ea typeface="DejaVu Sans" charset="0"/>
                  <a:cs typeface="DejaVu Sans" charset="0"/>
                </a:rPr>
                <a:t> envía </a:t>
              </a:r>
              <a:r>
                <a:rPr lang="es-ES" sz="1800" i="1">
                  <a:solidFill>
                    <a:srgbClr val="3333CC"/>
                  </a:solidFill>
                  <a:latin typeface="+mn-lt"/>
                  <a:ea typeface="DejaVu Sans" charset="0"/>
                  <a:cs typeface="DejaVu Sans" charset="0"/>
                </a:rPr>
                <a:t>mensaje de requerimiento</a:t>
              </a:r>
              <a:r>
                <a:rPr lang="es-ES" sz="1800">
                  <a:solidFill>
                    <a:srgbClr val="000000"/>
                  </a:solidFill>
                  <a:latin typeface="+mn-lt"/>
                  <a:ea typeface="DejaVu Sans" charset="0"/>
                  <a:cs typeface="DejaVu Sans" charset="0"/>
                </a:rPr>
                <a:t> (conteniendo el URL) por el socket de la conexión TCP. El mensaje indica que el cliente quiere el objeto someDepartment/home/index</a:t>
              </a:r>
            </a:p>
          </p:txBody>
        </p:sp>
      </p:grpSp>
      <p:grpSp>
        <p:nvGrpSpPr>
          <p:cNvPr id="3" name="Group 9"/>
          <p:cNvGrpSpPr>
            <a:grpSpLocks/>
          </p:cNvGrpSpPr>
          <p:nvPr/>
        </p:nvGrpSpPr>
        <p:grpSpPr bwMode="auto">
          <a:xfrm>
            <a:off x="5176838" y="2524125"/>
            <a:ext cx="3806825" cy="1501775"/>
            <a:chOff x="3261" y="1590"/>
            <a:chExt cx="2398" cy="946"/>
          </a:xfrm>
        </p:grpSpPr>
        <p:sp>
          <p:nvSpPr>
            <p:cNvPr id="9226" name="AutoShape 10"/>
            <p:cNvSpPr>
              <a:spLocks noChangeArrowheads="1"/>
            </p:cNvSpPr>
            <p:nvPr/>
          </p:nvSpPr>
          <p:spPr bwMode="auto">
            <a:xfrm>
              <a:off x="3261" y="1590"/>
              <a:ext cx="2398" cy="946"/>
            </a:xfrm>
            <a:prstGeom prst="roundRect">
              <a:avLst>
                <a:gd name="adj" fmla="val 102"/>
              </a:avLst>
            </a:prstGeom>
            <a:noFill/>
            <a:ln w="9525" cap="flat">
              <a:noFill/>
              <a:round/>
              <a:headEnd/>
              <a:tailEnd/>
            </a:ln>
            <a:effectLst/>
          </p:spPr>
          <p:txBody>
            <a:bodyPr wrap="none" anchor="ctr"/>
            <a:lstStyle/>
            <a:p>
              <a:endParaRPr lang="es-MX"/>
            </a:p>
          </p:txBody>
        </p:sp>
        <p:sp>
          <p:nvSpPr>
            <p:cNvPr id="9227" name="Text Box 11"/>
            <p:cNvSpPr txBox="1">
              <a:spLocks noChangeArrowheads="1"/>
            </p:cNvSpPr>
            <p:nvPr/>
          </p:nvSpPr>
          <p:spPr bwMode="auto">
            <a:xfrm>
              <a:off x="3261" y="1590"/>
              <a:ext cx="2398" cy="852"/>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sz="1800">
                  <a:solidFill>
                    <a:srgbClr val="FF0000"/>
                  </a:solidFill>
                  <a:latin typeface="Comic Sans MS" pitchFamily="64" charset="0"/>
                  <a:ea typeface="DejaVu Sans" charset="0"/>
                  <a:cs typeface="DejaVu Sans" charset="0"/>
                </a:rPr>
                <a:t>1b.</a:t>
              </a:r>
              <a:r>
                <a:rPr lang="es-ES" sz="1800">
                  <a:solidFill>
                    <a:srgbClr val="000000"/>
                  </a:solidFill>
                  <a:latin typeface="Comic Sans MS" pitchFamily="64" charset="0"/>
                  <a:ea typeface="DejaVu Sans" charset="0"/>
                  <a:cs typeface="DejaVu Sans" charset="0"/>
                </a:rPr>
                <a:t> Servidor HTTP en host </a:t>
              </a:r>
              <a:r>
                <a:rPr lang="es-ES" sz="1800">
                  <a:solidFill>
                    <a:srgbClr val="000000"/>
                  </a:solidFill>
                  <a:latin typeface="Arial" charset="0"/>
                  <a:ea typeface="DejaVu Sans" charset="0"/>
                  <a:cs typeface="DejaVu Sans" charset="0"/>
                </a:rPr>
                <a:t>www.someSchool.edu </a:t>
              </a:r>
              <a:r>
                <a:rPr lang="es-ES" sz="1800">
                  <a:solidFill>
                    <a:srgbClr val="000000"/>
                  </a:solidFill>
                  <a:latin typeface="Comic Sans MS" pitchFamily="64" charset="0"/>
                  <a:ea typeface="DejaVu Sans" charset="0"/>
                  <a:cs typeface="DejaVu Sans" charset="0"/>
                </a:rPr>
                <a:t>esperando por conexiones TCP en puerto 80  “acepta” conexión, notifica al cliente</a:t>
              </a:r>
            </a:p>
          </p:txBody>
        </p:sp>
      </p:grpSp>
      <p:grpSp>
        <p:nvGrpSpPr>
          <p:cNvPr id="4" name="Group 12"/>
          <p:cNvGrpSpPr>
            <a:grpSpLocks/>
          </p:cNvGrpSpPr>
          <p:nvPr/>
        </p:nvGrpSpPr>
        <p:grpSpPr bwMode="auto">
          <a:xfrm>
            <a:off x="5119688" y="4381500"/>
            <a:ext cx="3948112" cy="1797050"/>
            <a:chOff x="3225" y="2760"/>
            <a:chExt cx="2487" cy="1132"/>
          </a:xfrm>
        </p:grpSpPr>
        <p:sp>
          <p:nvSpPr>
            <p:cNvPr id="9229" name="AutoShape 13"/>
            <p:cNvSpPr>
              <a:spLocks noChangeArrowheads="1"/>
            </p:cNvSpPr>
            <p:nvPr/>
          </p:nvSpPr>
          <p:spPr bwMode="auto">
            <a:xfrm>
              <a:off x="3225" y="2760"/>
              <a:ext cx="2487" cy="1132"/>
            </a:xfrm>
            <a:prstGeom prst="roundRect">
              <a:avLst>
                <a:gd name="adj" fmla="val 88"/>
              </a:avLst>
            </a:prstGeom>
            <a:noFill/>
            <a:ln w="9525" cap="flat">
              <a:noFill/>
              <a:round/>
              <a:headEnd/>
              <a:tailEnd/>
            </a:ln>
            <a:effectLst/>
          </p:spPr>
          <p:txBody>
            <a:bodyPr wrap="none" anchor="ctr"/>
            <a:lstStyle/>
            <a:p>
              <a:endParaRPr lang="es-MX">
                <a:latin typeface="+mn-lt"/>
              </a:endParaRPr>
            </a:p>
          </p:txBody>
        </p:sp>
        <p:sp>
          <p:nvSpPr>
            <p:cNvPr id="9230" name="Text Box 14"/>
            <p:cNvSpPr txBox="1">
              <a:spLocks noChangeArrowheads="1"/>
            </p:cNvSpPr>
            <p:nvPr/>
          </p:nvSpPr>
          <p:spPr bwMode="auto">
            <a:xfrm>
              <a:off x="3225" y="2760"/>
              <a:ext cx="2487" cy="862"/>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sz="2000">
                  <a:solidFill>
                    <a:srgbClr val="FF0000"/>
                  </a:solidFill>
                  <a:latin typeface="+mn-lt"/>
                  <a:ea typeface="DejaVu Sans" charset="0"/>
                  <a:cs typeface="DejaVu Sans" charset="0"/>
                </a:rPr>
                <a:t>3.</a:t>
              </a:r>
              <a:r>
                <a:rPr lang="es-ES" sz="2000">
                  <a:solidFill>
                    <a:srgbClr val="000000"/>
                  </a:solidFill>
                  <a:latin typeface="+mn-lt"/>
                  <a:ea typeface="DejaVu Sans" charset="0"/>
                  <a:cs typeface="DejaVu Sans" charset="0"/>
                </a:rPr>
                <a:t> </a:t>
              </a:r>
              <a:r>
                <a:rPr lang="es-ES" sz="1800">
                  <a:solidFill>
                    <a:srgbClr val="000000"/>
                  </a:solidFill>
                  <a:latin typeface="+mn-lt"/>
                  <a:ea typeface="DejaVu Sans" charset="0"/>
                  <a:cs typeface="DejaVu Sans" charset="0"/>
                </a:rPr>
                <a:t>El servidor</a:t>
              </a:r>
              <a:r>
                <a:rPr lang="es-ES" sz="2000">
                  <a:solidFill>
                    <a:srgbClr val="000000"/>
                  </a:solidFill>
                  <a:latin typeface="+mn-lt"/>
                  <a:ea typeface="DejaVu Sans" charset="0"/>
                  <a:cs typeface="DejaVu Sans" charset="0"/>
                </a:rPr>
                <a:t> HTTP</a:t>
              </a:r>
              <a:r>
                <a:rPr lang="es-ES" sz="1800">
                  <a:solidFill>
                    <a:srgbClr val="000000"/>
                  </a:solidFill>
                  <a:latin typeface="+mn-lt"/>
                  <a:ea typeface="DejaVu Sans" charset="0"/>
                  <a:cs typeface="DejaVu Sans" charset="0"/>
                </a:rPr>
                <a:t> recibe el mensaje de requerimiento, forma el </a:t>
              </a:r>
              <a:r>
                <a:rPr lang="es-ES" sz="1800" i="1">
                  <a:solidFill>
                    <a:srgbClr val="3333CC"/>
                  </a:solidFill>
                  <a:latin typeface="+mn-lt"/>
                  <a:ea typeface="DejaVu Sans" charset="0"/>
                  <a:cs typeface="DejaVu Sans" charset="0"/>
                </a:rPr>
                <a:t>mensaje de respuesta</a:t>
              </a:r>
              <a:r>
                <a:rPr lang="es-ES" sz="1800">
                  <a:solidFill>
                    <a:srgbClr val="000000"/>
                  </a:solidFill>
                  <a:latin typeface="+mn-lt"/>
                  <a:ea typeface="DejaVu Sans" charset="0"/>
                  <a:cs typeface="DejaVu Sans" charset="0"/>
                </a:rPr>
                <a:t> que contiene el objeto requerido y envía el mensaje por su socket.</a:t>
              </a:r>
            </a:p>
          </p:txBody>
        </p:sp>
      </p:grpSp>
      <p:sp>
        <p:nvSpPr>
          <p:cNvPr id="9231" name="Line 15"/>
          <p:cNvSpPr>
            <a:spLocks noChangeShapeType="1"/>
          </p:cNvSpPr>
          <p:nvPr/>
        </p:nvSpPr>
        <p:spPr bwMode="auto">
          <a:xfrm>
            <a:off x="4533900" y="2727325"/>
            <a:ext cx="949325" cy="444500"/>
          </a:xfrm>
          <a:prstGeom prst="line">
            <a:avLst/>
          </a:prstGeom>
          <a:noFill/>
          <a:ln w="38160" cap="flat">
            <a:solidFill>
              <a:srgbClr val="FF0000"/>
            </a:solidFill>
            <a:miter lim="800000"/>
            <a:headEnd/>
            <a:tailEnd type="triangle" w="med" len="med"/>
          </a:ln>
          <a:effectLst/>
        </p:spPr>
        <p:txBody>
          <a:bodyPr/>
          <a:lstStyle/>
          <a:p>
            <a:endParaRPr lang="es-MX">
              <a:latin typeface="+mn-lt"/>
            </a:endParaRPr>
          </a:p>
        </p:txBody>
      </p:sp>
      <p:sp>
        <p:nvSpPr>
          <p:cNvPr id="9232" name="Line 16"/>
          <p:cNvSpPr>
            <a:spLocks noChangeShapeType="1"/>
          </p:cNvSpPr>
          <p:nvPr/>
        </p:nvSpPr>
        <p:spPr bwMode="auto">
          <a:xfrm>
            <a:off x="4219575" y="4591050"/>
            <a:ext cx="1095375" cy="523875"/>
          </a:xfrm>
          <a:prstGeom prst="line">
            <a:avLst/>
          </a:prstGeom>
          <a:noFill/>
          <a:ln w="38160" cap="flat">
            <a:solidFill>
              <a:srgbClr val="FF0000"/>
            </a:solidFill>
            <a:miter lim="800000"/>
            <a:headEnd/>
            <a:tailEnd type="triangle" w="med" len="med"/>
          </a:ln>
          <a:effectLst/>
        </p:spPr>
        <p:txBody>
          <a:bodyPr/>
          <a:lstStyle/>
          <a:p>
            <a:endParaRPr lang="es-MX">
              <a:latin typeface="+mn-lt"/>
            </a:endParaRPr>
          </a:p>
        </p:txBody>
      </p:sp>
      <p:sp>
        <p:nvSpPr>
          <p:cNvPr id="9233" name="Line 17"/>
          <p:cNvSpPr>
            <a:spLocks noChangeShapeType="1"/>
          </p:cNvSpPr>
          <p:nvPr/>
        </p:nvSpPr>
        <p:spPr bwMode="auto">
          <a:xfrm flipH="1">
            <a:off x="4252913" y="5124450"/>
            <a:ext cx="1104900" cy="523875"/>
          </a:xfrm>
          <a:prstGeom prst="line">
            <a:avLst/>
          </a:prstGeom>
          <a:noFill/>
          <a:ln w="38160" cap="flat">
            <a:solidFill>
              <a:srgbClr val="FF0000"/>
            </a:solidFill>
            <a:miter lim="800000"/>
            <a:headEnd/>
            <a:tailEnd type="triangle" w="med" len="med"/>
          </a:ln>
          <a:effectLst/>
        </p:spPr>
        <p:txBody>
          <a:bodyPr/>
          <a:lstStyle/>
          <a:p>
            <a:endParaRPr lang="es-MX">
              <a:latin typeface="+mn-lt"/>
            </a:endParaRPr>
          </a:p>
        </p:txBody>
      </p:sp>
      <p:grpSp>
        <p:nvGrpSpPr>
          <p:cNvPr id="5" name="Group 18"/>
          <p:cNvGrpSpPr>
            <a:grpSpLocks/>
          </p:cNvGrpSpPr>
          <p:nvPr/>
        </p:nvGrpSpPr>
        <p:grpSpPr bwMode="auto">
          <a:xfrm>
            <a:off x="17462" y="5942013"/>
            <a:ext cx="1133476" cy="427037"/>
            <a:chOff x="11" y="3743"/>
            <a:chExt cx="714" cy="269"/>
          </a:xfrm>
        </p:grpSpPr>
        <p:sp>
          <p:nvSpPr>
            <p:cNvPr id="9235" name="AutoShape 19"/>
            <p:cNvSpPr>
              <a:spLocks noChangeArrowheads="1"/>
            </p:cNvSpPr>
            <p:nvPr/>
          </p:nvSpPr>
          <p:spPr bwMode="auto">
            <a:xfrm>
              <a:off x="11" y="3743"/>
              <a:ext cx="714" cy="263"/>
            </a:xfrm>
            <a:prstGeom prst="roundRect">
              <a:avLst>
                <a:gd name="adj" fmla="val 375"/>
              </a:avLst>
            </a:prstGeom>
            <a:noFill/>
            <a:ln w="9525" cap="flat">
              <a:noFill/>
              <a:round/>
              <a:headEnd/>
              <a:tailEnd/>
            </a:ln>
            <a:effectLst/>
          </p:spPr>
          <p:txBody>
            <a:bodyPr wrap="none" anchor="ctr"/>
            <a:lstStyle/>
            <a:p>
              <a:endParaRPr lang="es-MX">
                <a:latin typeface="+mn-lt"/>
              </a:endParaRPr>
            </a:p>
          </p:txBody>
        </p:sp>
        <p:sp>
          <p:nvSpPr>
            <p:cNvPr id="9236" name="AutoShape 20"/>
            <p:cNvSpPr>
              <a:spLocks noChangeArrowheads="1"/>
            </p:cNvSpPr>
            <p:nvPr/>
          </p:nvSpPr>
          <p:spPr bwMode="auto">
            <a:xfrm>
              <a:off x="18" y="3743"/>
              <a:ext cx="700" cy="269"/>
            </a:xfrm>
            <a:prstGeom prst="roundRect">
              <a:avLst>
                <a:gd name="adj" fmla="val 375"/>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3333CC"/>
                  </a:solidFill>
                  <a:latin typeface="+mn-lt"/>
                  <a:ea typeface="DejaVu Sans" charset="0"/>
                  <a:cs typeface="DejaVu Sans" charset="0"/>
                </a:rPr>
                <a:t>tiempo</a:t>
              </a:r>
            </a:p>
          </p:txBody>
        </p:sp>
      </p:grpSp>
      <p:sp>
        <p:nvSpPr>
          <p:cNvPr id="9237" name="Line 21"/>
          <p:cNvSpPr>
            <a:spLocks noChangeShapeType="1"/>
          </p:cNvSpPr>
          <p:nvPr/>
        </p:nvSpPr>
        <p:spPr bwMode="auto">
          <a:xfrm flipH="1">
            <a:off x="4338638" y="3162300"/>
            <a:ext cx="1104900" cy="523875"/>
          </a:xfrm>
          <a:prstGeom prst="line">
            <a:avLst/>
          </a:prstGeom>
          <a:noFill/>
          <a:ln w="38160" cap="flat">
            <a:solidFill>
              <a:srgbClr val="FF0000"/>
            </a:solidFill>
            <a:miter lim="800000"/>
            <a:headEnd/>
            <a:tailEnd type="triangle" w="med" len="med"/>
          </a:ln>
          <a:effectLst/>
        </p:spPr>
        <p:txBody>
          <a:bodyPr/>
          <a:lstStyle/>
          <a:p>
            <a:endParaRPr lang="es-MX">
              <a:latin typeface="+mn-lt"/>
            </a:endParaRPr>
          </a:p>
        </p:txBody>
      </p:sp>
      <p:grpSp>
        <p:nvGrpSpPr>
          <p:cNvPr id="6" name="Group 22"/>
          <p:cNvGrpSpPr>
            <a:grpSpLocks/>
          </p:cNvGrpSpPr>
          <p:nvPr/>
        </p:nvGrpSpPr>
        <p:grpSpPr bwMode="auto">
          <a:xfrm>
            <a:off x="7205664" y="968375"/>
            <a:ext cx="1971676" cy="925513"/>
            <a:chOff x="4539" y="610"/>
            <a:chExt cx="1242" cy="583"/>
          </a:xfrm>
        </p:grpSpPr>
        <p:sp>
          <p:nvSpPr>
            <p:cNvPr id="9239" name="AutoShape 23"/>
            <p:cNvSpPr>
              <a:spLocks noChangeArrowheads="1"/>
            </p:cNvSpPr>
            <p:nvPr/>
          </p:nvSpPr>
          <p:spPr bwMode="auto">
            <a:xfrm>
              <a:off x="4568" y="610"/>
              <a:ext cx="1185" cy="576"/>
            </a:xfrm>
            <a:prstGeom prst="roundRect">
              <a:avLst>
                <a:gd name="adj" fmla="val 171"/>
              </a:avLst>
            </a:prstGeom>
            <a:noFill/>
            <a:ln w="9525" cap="flat">
              <a:noFill/>
              <a:round/>
              <a:headEnd/>
              <a:tailEnd/>
            </a:ln>
            <a:effectLst/>
          </p:spPr>
          <p:txBody>
            <a:bodyPr wrap="none" anchor="ctr"/>
            <a:lstStyle/>
            <a:p>
              <a:endParaRPr lang="es-MX">
                <a:latin typeface="+mn-lt"/>
              </a:endParaRPr>
            </a:p>
          </p:txBody>
        </p:sp>
        <p:sp>
          <p:nvSpPr>
            <p:cNvPr id="9240" name="AutoShape 24"/>
            <p:cNvSpPr>
              <a:spLocks noChangeArrowheads="1"/>
            </p:cNvSpPr>
            <p:nvPr/>
          </p:nvSpPr>
          <p:spPr bwMode="auto">
            <a:xfrm>
              <a:off x="4539" y="610"/>
              <a:ext cx="1242" cy="583"/>
            </a:xfrm>
            <a:prstGeom prst="roundRect">
              <a:avLst>
                <a:gd name="adj" fmla="val 171"/>
              </a:avLst>
            </a:prstGeom>
            <a:noFill/>
            <a:ln w="9525" cap="flat">
              <a:noFill/>
              <a:round/>
              <a:headEnd/>
              <a:tailEnd/>
            </a:ln>
            <a:effectLst/>
          </p:spPr>
          <p:txBody>
            <a:bodyPr wrap="non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mn-lt"/>
                  <a:ea typeface="DejaVu Sans" charset="0"/>
                  <a:cs typeface="DejaVu Sans" charset="0"/>
                </a:rPr>
                <a:t>(</a:t>
              </a:r>
              <a:r>
                <a:rPr lang="es-ES" sz="1800">
                  <a:solidFill>
                    <a:srgbClr val="000000"/>
                  </a:solidFill>
                  <a:latin typeface="+mn-lt"/>
                  <a:ea typeface="DejaVu Sans" charset="0"/>
                  <a:cs typeface="DejaVu Sans" charset="0"/>
                </a:rPr>
                <a:t>contiene</a:t>
              </a:r>
              <a:r>
                <a:rPr lang="en-GB" sz="1800">
                  <a:solidFill>
                    <a:srgbClr val="000000"/>
                  </a:solidFill>
                  <a:latin typeface="+mn-lt"/>
                  <a:ea typeface="DejaVu Sans" charset="0"/>
                  <a:cs typeface="DejaVu Sans" charset="0"/>
                </a:rPr>
                <a:t> </a:t>
              </a:r>
              <a:r>
                <a:rPr lang="es-ES" sz="1800">
                  <a:solidFill>
                    <a:srgbClr val="000000"/>
                  </a:solidFill>
                  <a:latin typeface="+mn-lt"/>
                  <a:ea typeface="DejaVu Sans" charset="0"/>
                  <a:cs typeface="DejaVu Sans" charset="0"/>
                </a:rPr>
                <a:t>texto</a:t>
              </a:r>
              <a:r>
                <a:rPr lang="en-GB" sz="1800">
                  <a:solidFill>
                    <a:srgbClr val="000000"/>
                  </a:solidFill>
                  <a:latin typeface="+mn-lt"/>
                  <a:ea typeface="DejaVu Sans" charset="0"/>
                  <a:cs typeface="DejaVu Sans" charset="0"/>
                </a:rPr>
                <a:t>, y</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referencias a 10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imágenes</a:t>
              </a:r>
              <a:r>
                <a:rPr lang="en-GB" sz="1800">
                  <a:solidFill>
                    <a:srgbClr val="000000"/>
                  </a:solidFill>
                  <a:latin typeface="+mn-lt"/>
                  <a:ea typeface="DejaVu Sans" charset="0"/>
                  <a:cs typeface="DejaVu Sans" charset="0"/>
                </a:rPr>
                <a:t> jpeg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542925" y="257175"/>
            <a:ext cx="7772400" cy="866775"/>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HTTP no-persistente (cont.)</a:t>
            </a:r>
          </a:p>
        </p:txBody>
      </p:sp>
      <p:sp>
        <p:nvSpPr>
          <p:cNvPr id="10242" name="Text Box 2"/>
          <p:cNvSpPr txBox="1">
            <a:spLocks noChangeArrowheads="1"/>
          </p:cNvSpPr>
          <p:nvPr/>
        </p:nvSpPr>
        <p:spPr bwMode="auto">
          <a:xfrm>
            <a:off x="1095375" y="1916113"/>
            <a:ext cx="3810000" cy="1665287"/>
          </a:xfrm>
          <a:prstGeom prst="rect">
            <a:avLst/>
          </a:prstGeom>
          <a:noFill/>
          <a:ln w="9525" cap="flat">
            <a:noFill/>
            <a:round/>
            <a:headEnd/>
            <a:tailEnd/>
          </a:ln>
          <a:effectLst/>
        </p:spPr>
        <p:txBody>
          <a:bodyPr lIns="90000" tIns="114840" rIns="90000" bIns="46800"/>
          <a:lstStyle/>
          <a:p>
            <a:pPr marL="339725" indent="-338138">
              <a:lnSpc>
                <a:spcPct val="73000"/>
              </a:lnSpc>
              <a:spcBef>
                <a:spcPts val="45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a:solidFill>
                  <a:srgbClr val="FF0000"/>
                </a:solidFill>
                <a:latin typeface="+mn-lt"/>
                <a:ea typeface="DejaVu Sans" charset="0"/>
                <a:cs typeface="DejaVu Sans" charset="0"/>
              </a:rPr>
              <a:t>5</a:t>
            </a:r>
            <a:r>
              <a:rPr lang="es-CL" sz="1800">
                <a:solidFill>
                  <a:srgbClr val="FF0000"/>
                </a:solidFill>
                <a:latin typeface="+mn-lt"/>
                <a:ea typeface="DejaVu Sans" charset="0"/>
                <a:cs typeface="DejaVu Sans" charset="0"/>
              </a:rPr>
              <a:t>.</a:t>
            </a:r>
            <a:r>
              <a:rPr lang="es-CL" sz="1800">
                <a:solidFill>
                  <a:srgbClr val="000000"/>
                </a:solidFill>
                <a:latin typeface="+mn-lt"/>
                <a:ea typeface="DejaVu Sans" charset="0"/>
                <a:cs typeface="DejaVu Sans" charset="0"/>
              </a:rPr>
              <a:t> Cliente HTTP recibe el mensaje respuesta que contiene el archivo html y despliega el html.  Analizando el archivo html file, encuentra 10 referencias a objetos jpeg</a:t>
            </a:r>
          </a:p>
        </p:txBody>
      </p:sp>
      <p:grpSp>
        <p:nvGrpSpPr>
          <p:cNvPr id="2" name="Group 3"/>
          <p:cNvGrpSpPr>
            <a:grpSpLocks/>
          </p:cNvGrpSpPr>
          <p:nvPr/>
        </p:nvGrpSpPr>
        <p:grpSpPr bwMode="auto">
          <a:xfrm>
            <a:off x="1085850" y="3568700"/>
            <a:ext cx="3806825" cy="890588"/>
            <a:chOff x="684" y="2248"/>
            <a:chExt cx="2398" cy="561"/>
          </a:xfrm>
        </p:grpSpPr>
        <p:sp>
          <p:nvSpPr>
            <p:cNvPr id="10244" name="AutoShape 4"/>
            <p:cNvSpPr>
              <a:spLocks noChangeArrowheads="1"/>
            </p:cNvSpPr>
            <p:nvPr/>
          </p:nvSpPr>
          <p:spPr bwMode="auto">
            <a:xfrm>
              <a:off x="684" y="2248"/>
              <a:ext cx="2398" cy="418"/>
            </a:xfrm>
            <a:prstGeom prst="roundRect">
              <a:avLst>
                <a:gd name="adj" fmla="val 236"/>
              </a:avLst>
            </a:prstGeom>
            <a:noFill/>
            <a:ln w="9525" cap="flat">
              <a:noFill/>
              <a:round/>
              <a:headEnd/>
              <a:tailEnd/>
            </a:ln>
            <a:effectLst/>
          </p:spPr>
          <p:txBody>
            <a:bodyPr wrap="none" anchor="ctr"/>
            <a:lstStyle/>
            <a:p>
              <a:endParaRPr lang="es-MX">
                <a:latin typeface="+mn-lt"/>
              </a:endParaRPr>
            </a:p>
          </p:txBody>
        </p:sp>
        <p:sp>
          <p:nvSpPr>
            <p:cNvPr id="10245" name="Text Box 5"/>
            <p:cNvSpPr txBox="1">
              <a:spLocks noChangeArrowheads="1"/>
            </p:cNvSpPr>
            <p:nvPr/>
          </p:nvSpPr>
          <p:spPr bwMode="auto">
            <a:xfrm>
              <a:off x="684" y="2248"/>
              <a:ext cx="2398" cy="561"/>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sz="2000">
                  <a:solidFill>
                    <a:srgbClr val="FF0000"/>
                  </a:solidFill>
                  <a:latin typeface="+mn-lt"/>
                  <a:ea typeface="DejaVu Sans" charset="0"/>
                  <a:cs typeface="DejaVu Sans" charset="0"/>
                </a:rPr>
                <a:t>6.</a:t>
              </a:r>
              <a:r>
                <a:rPr lang="es-ES" sz="2000">
                  <a:solidFill>
                    <a:srgbClr val="000000"/>
                  </a:solidFill>
                  <a:latin typeface="+mn-lt"/>
                  <a:ea typeface="DejaVu Sans" charset="0"/>
                  <a:cs typeface="DejaVu Sans" charset="0"/>
                </a:rPr>
                <a:t> Pasos</a:t>
              </a:r>
              <a:r>
                <a:rPr lang="es-ES" sz="1800">
                  <a:solidFill>
                    <a:srgbClr val="000000"/>
                  </a:solidFill>
                  <a:latin typeface="+mn-lt"/>
                  <a:ea typeface="DejaVu Sans" charset="0"/>
                  <a:cs typeface="DejaVu Sans" charset="0"/>
                </a:rPr>
                <a:t> 1-5 son repetidos para cada uno de los 10 objetos jpeg.</a:t>
              </a:r>
            </a:p>
          </p:txBody>
        </p:sp>
      </p:grpSp>
      <p:grpSp>
        <p:nvGrpSpPr>
          <p:cNvPr id="3" name="Group 6"/>
          <p:cNvGrpSpPr>
            <a:grpSpLocks/>
          </p:cNvGrpSpPr>
          <p:nvPr/>
        </p:nvGrpSpPr>
        <p:grpSpPr bwMode="auto">
          <a:xfrm>
            <a:off x="5032375" y="1492250"/>
            <a:ext cx="3806825" cy="730250"/>
            <a:chOff x="3170" y="940"/>
            <a:chExt cx="2398" cy="460"/>
          </a:xfrm>
        </p:grpSpPr>
        <p:sp>
          <p:nvSpPr>
            <p:cNvPr id="10247" name="AutoShape 7"/>
            <p:cNvSpPr>
              <a:spLocks noChangeArrowheads="1"/>
            </p:cNvSpPr>
            <p:nvPr/>
          </p:nvSpPr>
          <p:spPr bwMode="auto">
            <a:xfrm>
              <a:off x="3170" y="940"/>
              <a:ext cx="2398" cy="460"/>
            </a:xfrm>
            <a:prstGeom prst="roundRect">
              <a:avLst>
                <a:gd name="adj" fmla="val 213"/>
              </a:avLst>
            </a:prstGeom>
            <a:noFill/>
            <a:ln w="9525" cap="flat">
              <a:noFill/>
              <a:round/>
              <a:headEnd/>
              <a:tailEnd/>
            </a:ln>
            <a:effectLst/>
          </p:spPr>
          <p:txBody>
            <a:bodyPr wrap="none" anchor="ctr"/>
            <a:lstStyle/>
            <a:p>
              <a:endParaRPr lang="es-MX">
                <a:latin typeface="+mn-lt"/>
              </a:endParaRPr>
            </a:p>
          </p:txBody>
        </p:sp>
        <p:sp>
          <p:nvSpPr>
            <p:cNvPr id="10248" name="Text Box 8"/>
            <p:cNvSpPr txBox="1">
              <a:spLocks noChangeArrowheads="1"/>
            </p:cNvSpPr>
            <p:nvPr/>
          </p:nvSpPr>
          <p:spPr bwMode="auto">
            <a:xfrm>
              <a:off x="3170" y="940"/>
              <a:ext cx="2398" cy="406"/>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sz="2000">
                  <a:solidFill>
                    <a:srgbClr val="FF0000"/>
                  </a:solidFill>
                  <a:latin typeface="+mn-lt"/>
                  <a:ea typeface="DejaVu Sans" charset="0"/>
                  <a:cs typeface="DejaVu Sans" charset="0"/>
                </a:rPr>
                <a:t>4.</a:t>
              </a:r>
              <a:r>
                <a:rPr lang="es-ES" sz="2000">
                  <a:solidFill>
                    <a:srgbClr val="000000"/>
                  </a:solidFill>
                  <a:latin typeface="+mn-lt"/>
                  <a:ea typeface="DejaVu Sans" charset="0"/>
                  <a:cs typeface="DejaVu Sans" charset="0"/>
                </a:rPr>
                <a:t> Servidor HTTP</a:t>
              </a:r>
              <a:r>
                <a:rPr lang="es-ES" sz="1800">
                  <a:solidFill>
                    <a:srgbClr val="000000"/>
                  </a:solidFill>
                  <a:latin typeface="+mn-lt"/>
                  <a:ea typeface="DejaVu Sans" charset="0"/>
                  <a:cs typeface="DejaVu Sans" charset="0"/>
                </a:rPr>
                <a:t> cierra la conexión. </a:t>
              </a:r>
            </a:p>
          </p:txBody>
        </p:sp>
      </p:grpSp>
      <p:sp>
        <p:nvSpPr>
          <p:cNvPr id="10249" name="Line 9"/>
          <p:cNvSpPr>
            <a:spLocks noChangeShapeType="1"/>
          </p:cNvSpPr>
          <p:nvPr/>
        </p:nvSpPr>
        <p:spPr bwMode="auto">
          <a:xfrm>
            <a:off x="542925" y="1519238"/>
            <a:ext cx="1588" cy="2571750"/>
          </a:xfrm>
          <a:prstGeom prst="line">
            <a:avLst/>
          </a:prstGeom>
          <a:noFill/>
          <a:ln w="19080" cap="flat">
            <a:solidFill>
              <a:srgbClr val="3333CC"/>
            </a:solidFill>
            <a:miter lim="800000"/>
            <a:headEnd/>
            <a:tailEnd type="triangle" w="med" len="med"/>
          </a:ln>
          <a:effectLst/>
        </p:spPr>
        <p:txBody>
          <a:bodyPr/>
          <a:lstStyle/>
          <a:p>
            <a:endParaRPr lang="es-MX">
              <a:latin typeface="+mn-lt"/>
            </a:endParaRPr>
          </a:p>
        </p:txBody>
      </p:sp>
      <p:sp>
        <p:nvSpPr>
          <p:cNvPr id="10250" name="AutoShape 10"/>
          <p:cNvSpPr>
            <a:spLocks noChangeArrowheads="1"/>
          </p:cNvSpPr>
          <p:nvPr/>
        </p:nvSpPr>
        <p:spPr bwMode="auto">
          <a:xfrm>
            <a:off x="304800" y="3519488"/>
            <a:ext cx="342900" cy="295275"/>
          </a:xfrm>
          <a:prstGeom prst="roundRect">
            <a:avLst>
              <a:gd name="adj" fmla="val 537"/>
            </a:avLst>
          </a:prstGeom>
          <a:solidFill>
            <a:srgbClr val="FFFFFF"/>
          </a:solidFill>
          <a:ln w="9525" cap="flat">
            <a:noFill/>
            <a:round/>
            <a:headEnd/>
            <a:tailEnd/>
          </a:ln>
          <a:effectLst/>
        </p:spPr>
        <p:txBody>
          <a:bodyPr wrap="none" anchor="ctr"/>
          <a:lstStyle/>
          <a:p>
            <a:endParaRPr lang="es-MX">
              <a:latin typeface="+mn-lt"/>
            </a:endParaRPr>
          </a:p>
        </p:txBody>
      </p:sp>
      <p:grpSp>
        <p:nvGrpSpPr>
          <p:cNvPr id="4" name="Group 11"/>
          <p:cNvGrpSpPr>
            <a:grpSpLocks/>
          </p:cNvGrpSpPr>
          <p:nvPr/>
        </p:nvGrpSpPr>
        <p:grpSpPr bwMode="auto">
          <a:xfrm>
            <a:off x="-9525" y="3382963"/>
            <a:ext cx="1133475" cy="427037"/>
            <a:chOff x="-6" y="2131"/>
            <a:chExt cx="714" cy="269"/>
          </a:xfrm>
        </p:grpSpPr>
        <p:sp>
          <p:nvSpPr>
            <p:cNvPr id="10252" name="AutoShape 12"/>
            <p:cNvSpPr>
              <a:spLocks noChangeArrowheads="1"/>
            </p:cNvSpPr>
            <p:nvPr/>
          </p:nvSpPr>
          <p:spPr bwMode="auto">
            <a:xfrm>
              <a:off x="-6" y="2131"/>
              <a:ext cx="714" cy="263"/>
            </a:xfrm>
            <a:prstGeom prst="roundRect">
              <a:avLst>
                <a:gd name="adj" fmla="val 375"/>
              </a:avLst>
            </a:prstGeom>
            <a:noFill/>
            <a:ln w="9525" cap="flat">
              <a:noFill/>
              <a:round/>
              <a:headEnd/>
              <a:tailEnd/>
            </a:ln>
            <a:effectLst/>
          </p:spPr>
          <p:txBody>
            <a:bodyPr wrap="none" anchor="ctr"/>
            <a:lstStyle/>
            <a:p>
              <a:endParaRPr lang="es-MX">
                <a:latin typeface="+mn-lt"/>
              </a:endParaRPr>
            </a:p>
          </p:txBody>
        </p:sp>
        <p:sp>
          <p:nvSpPr>
            <p:cNvPr id="10253" name="AutoShape 13"/>
            <p:cNvSpPr>
              <a:spLocks noChangeArrowheads="1"/>
            </p:cNvSpPr>
            <p:nvPr/>
          </p:nvSpPr>
          <p:spPr bwMode="auto">
            <a:xfrm>
              <a:off x="1" y="2131"/>
              <a:ext cx="700" cy="269"/>
            </a:xfrm>
            <a:prstGeom prst="roundRect">
              <a:avLst>
                <a:gd name="adj" fmla="val 375"/>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3333CC"/>
                  </a:solidFill>
                  <a:latin typeface="+mn-lt"/>
                  <a:ea typeface="DejaVu Sans" charset="0"/>
                  <a:cs typeface="DejaVu Sans" charset="0"/>
                </a:rPr>
                <a:t>tiempo</a:t>
              </a:r>
            </a:p>
          </p:txBody>
        </p:sp>
      </p:grpSp>
      <p:sp>
        <p:nvSpPr>
          <p:cNvPr id="10254" name="Line 14"/>
          <p:cNvSpPr>
            <a:spLocks noChangeShapeType="1"/>
          </p:cNvSpPr>
          <p:nvPr/>
        </p:nvSpPr>
        <p:spPr bwMode="auto">
          <a:xfrm flipH="1">
            <a:off x="3757613" y="1449388"/>
            <a:ext cx="1104900" cy="523875"/>
          </a:xfrm>
          <a:prstGeom prst="line">
            <a:avLst/>
          </a:prstGeom>
          <a:noFill/>
          <a:ln w="38160" cap="flat">
            <a:solidFill>
              <a:srgbClr val="FF0000"/>
            </a:solidFill>
            <a:miter lim="800000"/>
            <a:headEnd/>
            <a:tailEnd type="triangle" w="med" len="med"/>
          </a:ln>
          <a:effectLst/>
        </p:spPr>
        <p:txBody>
          <a:bodyPr/>
          <a:lstStyle/>
          <a:p>
            <a:endParaRPr lang="es-MX">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33400" y="142875"/>
            <a:ext cx="8382000" cy="77152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dirty="0">
                <a:solidFill>
                  <a:schemeClr val="bg1"/>
                </a:solidFill>
                <a:effectLst/>
                <a:latin typeface="Times New Roman" pitchFamily="18" charset="0"/>
                <a:cs typeface="Times New Roman" pitchFamily="18" charset="0"/>
              </a:rPr>
              <a:t>Modelo para tiempo de Respuesta</a:t>
            </a:r>
          </a:p>
        </p:txBody>
      </p:sp>
      <p:sp>
        <p:nvSpPr>
          <p:cNvPr id="11266" name="Rectangle 2"/>
          <p:cNvSpPr>
            <a:spLocks noGrp="1" noChangeArrowheads="1"/>
          </p:cNvSpPr>
          <p:nvPr>
            <p:ph type="body" idx="1"/>
          </p:nvPr>
        </p:nvSpPr>
        <p:spPr>
          <a:xfrm>
            <a:off x="179512" y="908720"/>
            <a:ext cx="5328592" cy="5500687"/>
          </a:xfrm>
          <a:ln/>
        </p:spPr>
        <p:txBody>
          <a:bodyPr lIns="90000" tIns="70992" rIns="90000" bIns="46800"/>
          <a:lstStyle/>
          <a:p>
            <a:pPr marL="338138" indent="-319088">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1"/>
                </a:solidFill>
                <a:effectLst/>
              </a:rPr>
              <a:t>Definición de RTT(round-</a:t>
            </a:r>
            <a:r>
              <a:rPr lang="es-CL" sz="2400" b="1" dirty="0" err="1">
                <a:solidFill>
                  <a:schemeClr val="bg1"/>
                </a:solidFill>
                <a:effectLst/>
              </a:rPr>
              <a:t>trip</a:t>
            </a:r>
            <a:r>
              <a:rPr lang="es-CL" sz="2400" b="1" dirty="0">
                <a:solidFill>
                  <a:schemeClr val="bg1"/>
                </a:solidFill>
                <a:effectLst/>
              </a:rPr>
              <a:t> time)</a:t>
            </a:r>
            <a:r>
              <a:rPr lang="es-CL" sz="2400" b="1" dirty="0">
                <a:solidFill>
                  <a:schemeClr val="bg2"/>
                </a:solidFill>
                <a:effectLst/>
              </a:rPr>
              <a:t>: tiempo ocupado desde el envío un paquete pequeño desde el cliente al servidor y hasta su regreso.</a:t>
            </a:r>
          </a:p>
          <a:p>
            <a:pPr marL="338138" indent="-319088">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u="sng" dirty="0">
                <a:solidFill>
                  <a:schemeClr val="bg1"/>
                </a:solidFill>
                <a:effectLst/>
              </a:rPr>
              <a:t>Tiempo de respuesta</a:t>
            </a:r>
            <a:r>
              <a:rPr lang="es-CL" sz="2400" b="1" u="sng" dirty="0">
                <a:solidFill>
                  <a:schemeClr val="bg2"/>
                </a:solidFill>
                <a:effectLst/>
              </a:rPr>
              <a:t>:</a:t>
            </a:r>
          </a:p>
          <a:p>
            <a:pPr marL="676275" indent="-657225">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2"/>
                </a:solidFill>
                <a:effectLst/>
              </a:rPr>
              <a:t>Un RTT para iniciar la conexión</a:t>
            </a:r>
          </a:p>
          <a:p>
            <a:pPr marL="676275" indent="-657225">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2"/>
                </a:solidFill>
                <a:effectLst/>
              </a:rPr>
              <a:t>Un RTT por requerimiento HTTP y primeros bytes de la respuesta</a:t>
            </a:r>
          </a:p>
          <a:p>
            <a:pPr marL="676275" indent="-657225">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2"/>
                </a:solidFill>
                <a:effectLst/>
              </a:rPr>
              <a:t>Tiempo de transmisión del archivo</a:t>
            </a:r>
          </a:p>
          <a:p>
            <a:pPr marL="338138" indent="-319088">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1"/>
                </a:solidFill>
                <a:effectLst/>
              </a:rPr>
              <a:t>total = 2RTT </a:t>
            </a:r>
            <a:r>
              <a:rPr lang="es-CL" sz="2400" b="1" dirty="0" smtClean="0">
                <a:solidFill>
                  <a:schemeClr val="bg1"/>
                </a:solidFill>
                <a:effectLst/>
              </a:rPr>
              <a:t>+ time transmisión</a:t>
            </a:r>
            <a:endParaRPr lang="es-CL" sz="2400" b="1" dirty="0">
              <a:solidFill>
                <a:schemeClr val="bg1"/>
              </a:solidFill>
              <a:effectLst/>
            </a:endParaRPr>
          </a:p>
        </p:txBody>
      </p:sp>
      <p:grpSp>
        <p:nvGrpSpPr>
          <p:cNvPr id="2" name="Group 3"/>
          <p:cNvGrpSpPr>
            <a:grpSpLocks/>
          </p:cNvGrpSpPr>
          <p:nvPr/>
        </p:nvGrpSpPr>
        <p:grpSpPr bwMode="auto">
          <a:xfrm>
            <a:off x="7796337" y="1260475"/>
            <a:ext cx="500062" cy="1066800"/>
            <a:chOff x="4783" y="794"/>
            <a:chExt cx="315" cy="672"/>
          </a:xfrm>
        </p:grpSpPr>
        <p:sp>
          <p:nvSpPr>
            <p:cNvPr id="11268" name="AutoShape 4"/>
            <p:cNvSpPr>
              <a:spLocks noChangeArrowheads="1"/>
            </p:cNvSpPr>
            <p:nvPr/>
          </p:nvSpPr>
          <p:spPr bwMode="auto">
            <a:xfrm>
              <a:off x="4783" y="1311"/>
              <a:ext cx="313"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11269" name="AutoShape 5"/>
            <p:cNvSpPr>
              <a:spLocks noChangeArrowheads="1"/>
            </p:cNvSpPr>
            <p:nvPr/>
          </p:nvSpPr>
          <p:spPr bwMode="auto">
            <a:xfrm>
              <a:off x="4942" y="798"/>
              <a:ext cx="143" cy="515"/>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11270" name="AutoShape 6"/>
            <p:cNvSpPr>
              <a:spLocks noChangeArrowheads="1"/>
            </p:cNvSpPr>
            <p:nvPr/>
          </p:nvSpPr>
          <p:spPr bwMode="auto">
            <a:xfrm>
              <a:off x="4785" y="945"/>
              <a:ext cx="199" cy="516"/>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1271" name="AutoShape 7"/>
            <p:cNvSpPr>
              <a:spLocks noChangeArrowheads="1"/>
            </p:cNvSpPr>
            <p:nvPr/>
          </p:nvSpPr>
          <p:spPr bwMode="auto">
            <a:xfrm>
              <a:off x="4783" y="794"/>
              <a:ext cx="31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1272" name="Line 8"/>
            <p:cNvSpPr>
              <a:spLocks noChangeShapeType="1"/>
            </p:cNvSpPr>
            <p:nvPr/>
          </p:nvSpPr>
          <p:spPr bwMode="auto">
            <a:xfrm>
              <a:off x="5097" y="805"/>
              <a:ext cx="0" cy="505"/>
            </a:xfrm>
            <a:prstGeom prst="line">
              <a:avLst/>
            </a:prstGeom>
            <a:noFill/>
            <a:ln w="9360" cap="flat">
              <a:solidFill>
                <a:srgbClr val="000000"/>
              </a:solidFill>
              <a:miter lim="800000"/>
              <a:headEnd/>
              <a:tailEnd/>
            </a:ln>
            <a:effectLst/>
          </p:spPr>
          <p:txBody>
            <a:bodyPr/>
            <a:lstStyle/>
            <a:p>
              <a:endParaRPr lang="es-MX"/>
            </a:p>
          </p:txBody>
        </p:sp>
        <p:sp>
          <p:nvSpPr>
            <p:cNvPr id="11273" name="Line 9"/>
            <p:cNvSpPr>
              <a:spLocks noChangeShapeType="1"/>
            </p:cNvSpPr>
            <p:nvPr/>
          </p:nvSpPr>
          <p:spPr bwMode="auto">
            <a:xfrm flipH="1">
              <a:off x="4981" y="1311"/>
              <a:ext cx="118" cy="150"/>
            </a:xfrm>
            <a:prstGeom prst="line">
              <a:avLst/>
            </a:prstGeom>
            <a:noFill/>
            <a:ln w="9360" cap="flat">
              <a:solidFill>
                <a:srgbClr val="000000"/>
              </a:solidFill>
              <a:miter lim="800000"/>
              <a:headEnd/>
              <a:tailEnd/>
            </a:ln>
            <a:effectLst/>
          </p:spPr>
          <p:txBody>
            <a:bodyPr/>
            <a:lstStyle/>
            <a:p>
              <a:endParaRPr lang="es-MX"/>
            </a:p>
          </p:txBody>
        </p:sp>
        <p:sp>
          <p:nvSpPr>
            <p:cNvPr id="11274" name="AutoShape 10"/>
            <p:cNvSpPr>
              <a:spLocks noChangeArrowheads="1"/>
            </p:cNvSpPr>
            <p:nvPr/>
          </p:nvSpPr>
          <p:spPr bwMode="auto">
            <a:xfrm>
              <a:off x="4811" y="1013"/>
              <a:ext cx="132" cy="298"/>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1275" name="AutoShape 11"/>
            <p:cNvSpPr>
              <a:spLocks noChangeArrowheads="1"/>
            </p:cNvSpPr>
            <p:nvPr/>
          </p:nvSpPr>
          <p:spPr bwMode="auto">
            <a:xfrm>
              <a:off x="4830" y="1103"/>
              <a:ext cx="100" cy="10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11276" name="Line 12"/>
          <p:cNvSpPr>
            <a:spLocks noChangeShapeType="1"/>
          </p:cNvSpPr>
          <p:nvPr/>
        </p:nvSpPr>
        <p:spPr bwMode="auto">
          <a:xfrm>
            <a:off x="6308849" y="2490788"/>
            <a:ext cx="1588" cy="2832100"/>
          </a:xfrm>
          <a:prstGeom prst="line">
            <a:avLst/>
          </a:prstGeom>
          <a:noFill/>
          <a:ln w="9360" cap="flat">
            <a:solidFill>
              <a:srgbClr val="FF0000"/>
            </a:solidFill>
            <a:prstDash val="sysDot"/>
            <a:miter lim="800000"/>
            <a:headEnd/>
            <a:tailEnd type="triangle" w="med" len="med"/>
          </a:ln>
          <a:effectLst/>
        </p:spPr>
        <p:txBody>
          <a:bodyPr/>
          <a:lstStyle/>
          <a:p>
            <a:endParaRPr lang="es-MX" b="1"/>
          </a:p>
        </p:txBody>
      </p:sp>
      <p:sp>
        <p:nvSpPr>
          <p:cNvPr id="11277" name="Line 13"/>
          <p:cNvSpPr>
            <a:spLocks noChangeShapeType="1"/>
          </p:cNvSpPr>
          <p:nvPr/>
        </p:nvSpPr>
        <p:spPr bwMode="auto">
          <a:xfrm>
            <a:off x="7999537" y="2484438"/>
            <a:ext cx="1587" cy="2881312"/>
          </a:xfrm>
          <a:prstGeom prst="line">
            <a:avLst/>
          </a:prstGeom>
          <a:noFill/>
          <a:ln w="9360" cap="flat">
            <a:solidFill>
              <a:srgbClr val="FF0000"/>
            </a:solidFill>
            <a:prstDash val="sysDot"/>
            <a:miter lim="800000"/>
            <a:headEnd/>
            <a:tailEnd type="triangle" w="med" len="med"/>
          </a:ln>
          <a:effectLst/>
        </p:spPr>
        <p:txBody>
          <a:bodyPr/>
          <a:lstStyle/>
          <a:p>
            <a:endParaRPr lang="es-MX" b="1"/>
          </a:p>
        </p:txBody>
      </p:sp>
      <p:sp>
        <p:nvSpPr>
          <p:cNvPr id="11278" name="Line 14"/>
          <p:cNvSpPr>
            <a:spLocks noChangeShapeType="1"/>
          </p:cNvSpPr>
          <p:nvPr/>
        </p:nvSpPr>
        <p:spPr bwMode="auto">
          <a:xfrm>
            <a:off x="6323137" y="2722563"/>
            <a:ext cx="1684337" cy="390525"/>
          </a:xfrm>
          <a:prstGeom prst="line">
            <a:avLst/>
          </a:prstGeom>
          <a:noFill/>
          <a:ln w="9360" cap="flat">
            <a:solidFill>
              <a:srgbClr val="000000"/>
            </a:solidFill>
            <a:miter lim="800000"/>
            <a:headEnd/>
            <a:tailEnd type="triangle" w="med" len="med"/>
          </a:ln>
          <a:effectLst/>
        </p:spPr>
        <p:txBody>
          <a:bodyPr/>
          <a:lstStyle/>
          <a:p>
            <a:endParaRPr lang="es-MX" b="1"/>
          </a:p>
        </p:txBody>
      </p:sp>
      <p:sp>
        <p:nvSpPr>
          <p:cNvPr id="11279" name="Line 15"/>
          <p:cNvSpPr>
            <a:spLocks noChangeShapeType="1"/>
          </p:cNvSpPr>
          <p:nvPr/>
        </p:nvSpPr>
        <p:spPr bwMode="auto">
          <a:xfrm flipH="1">
            <a:off x="6304087" y="3160713"/>
            <a:ext cx="1682750" cy="403225"/>
          </a:xfrm>
          <a:prstGeom prst="line">
            <a:avLst/>
          </a:prstGeom>
          <a:noFill/>
          <a:ln w="9360" cap="flat">
            <a:solidFill>
              <a:srgbClr val="000000"/>
            </a:solidFill>
            <a:miter lim="800000"/>
            <a:headEnd/>
            <a:tailEnd type="triangle" w="med" len="med"/>
          </a:ln>
          <a:effectLst/>
        </p:spPr>
        <p:txBody>
          <a:bodyPr/>
          <a:lstStyle/>
          <a:p>
            <a:endParaRPr lang="es-MX" b="1"/>
          </a:p>
        </p:txBody>
      </p:sp>
      <p:sp>
        <p:nvSpPr>
          <p:cNvPr id="11280" name="Line 16"/>
          <p:cNvSpPr>
            <a:spLocks noChangeShapeType="1"/>
          </p:cNvSpPr>
          <p:nvPr/>
        </p:nvSpPr>
        <p:spPr bwMode="auto">
          <a:xfrm>
            <a:off x="6316787" y="3668713"/>
            <a:ext cx="1684337" cy="390525"/>
          </a:xfrm>
          <a:prstGeom prst="line">
            <a:avLst/>
          </a:prstGeom>
          <a:noFill/>
          <a:ln w="9360" cap="flat">
            <a:solidFill>
              <a:srgbClr val="000000"/>
            </a:solidFill>
            <a:miter lim="800000"/>
            <a:headEnd/>
            <a:tailEnd type="triangle" w="med" len="med"/>
          </a:ln>
          <a:effectLst/>
        </p:spPr>
        <p:txBody>
          <a:bodyPr/>
          <a:lstStyle/>
          <a:p>
            <a:endParaRPr lang="es-MX" b="1"/>
          </a:p>
        </p:txBody>
      </p:sp>
      <p:sp>
        <p:nvSpPr>
          <p:cNvPr id="11281" name="Line 17"/>
          <p:cNvSpPr>
            <a:spLocks noChangeShapeType="1"/>
          </p:cNvSpPr>
          <p:nvPr/>
        </p:nvSpPr>
        <p:spPr bwMode="auto">
          <a:xfrm flipH="1">
            <a:off x="6327899" y="4151313"/>
            <a:ext cx="1682750" cy="379412"/>
          </a:xfrm>
          <a:prstGeom prst="line">
            <a:avLst/>
          </a:prstGeom>
          <a:noFill/>
          <a:ln w="127080" cap="flat">
            <a:solidFill>
              <a:srgbClr val="000000"/>
            </a:solidFill>
            <a:miter lim="800000"/>
            <a:headEnd/>
            <a:tailEnd/>
          </a:ln>
          <a:effectLst/>
        </p:spPr>
        <p:txBody>
          <a:bodyPr/>
          <a:lstStyle/>
          <a:p>
            <a:endParaRPr lang="es-MX" b="1"/>
          </a:p>
        </p:txBody>
      </p:sp>
      <p:sp>
        <p:nvSpPr>
          <p:cNvPr id="11282" name="AutoShape 18"/>
          <p:cNvSpPr>
            <a:spLocks noChangeArrowheads="1"/>
          </p:cNvSpPr>
          <p:nvPr/>
        </p:nvSpPr>
        <p:spPr bwMode="auto">
          <a:xfrm>
            <a:off x="8078912" y="4067175"/>
            <a:ext cx="74612" cy="1825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b="1"/>
          </a:p>
        </p:txBody>
      </p:sp>
      <p:grpSp>
        <p:nvGrpSpPr>
          <p:cNvPr id="3" name="Group 19"/>
          <p:cNvGrpSpPr>
            <a:grpSpLocks/>
          </p:cNvGrpSpPr>
          <p:nvPr/>
        </p:nvGrpSpPr>
        <p:grpSpPr bwMode="auto">
          <a:xfrm>
            <a:off x="8109074" y="3760788"/>
            <a:ext cx="990600" cy="833437"/>
            <a:chOff x="4980" y="2369"/>
            <a:chExt cx="624" cy="525"/>
          </a:xfrm>
        </p:grpSpPr>
        <p:sp>
          <p:nvSpPr>
            <p:cNvPr id="11284" name="AutoShape 20"/>
            <p:cNvSpPr>
              <a:spLocks noChangeArrowheads="1"/>
            </p:cNvSpPr>
            <p:nvPr/>
          </p:nvSpPr>
          <p:spPr bwMode="auto">
            <a:xfrm>
              <a:off x="4980" y="2369"/>
              <a:ext cx="568" cy="518"/>
            </a:xfrm>
            <a:prstGeom prst="roundRect">
              <a:avLst>
                <a:gd name="adj" fmla="val 190"/>
              </a:avLst>
            </a:prstGeom>
            <a:noFill/>
            <a:ln w="9525" cap="flat">
              <a:noFill/>
              <a:round/>
              <a:headEnd/>
              <a:tailEnd/>
            </a:ln>
            <a:effectLst/>
          </p:spPr>
          <p:txBody>
            <a:bodyPr wrap="none" anchor="ctr"/>
            <a:lstStyle/>
            <a:p>
              <a:endParaRPr lang="es-MX" b="1"/>
            </a:p>
          </p:txBody>
        </p:sp>
        <p:sp>
          <p:nvSpPr>
            <p:cNvPr id="11285" name="AutoShape 21"/>
            <p:cNvSpPr>
              <a:spLocks noChangeArrowheads="1"/>
            </p:cNvSpPr>
            <p:nvPr/>
          </p:nvSpPr>
          <p:spPr bwMode="auto">
            <a:xfrm>
              <a:off x="4982" y="2369"/>
              <a:ext cx="622" cy="525"/>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file</a:t>
              </a:r>
            </a:p>
          </p:txBody>
        </p:sp>
      </p:grpSp>
      <p:sp>
        <p:nvSpPr>
          <p:cNvPr id="11286" name="Line 22"/>
          <p:cNvSpPr>
            <a:spLocks noChangeShapeType="1"/>
          </p:cNvSpPr>
          <p:nvPr/>
        </p:nvSpPr>
        <p:spPr bwMode="auto">
          <a:xfrm>
            <a:off x="5918324" y="2697163"/>
            <a:ext cx="390525" cy="1587"/>
          </a:xfrm>
          <a:prstGeom prst="line">
            <a:avLst/>
          </a:prstGeom>
          <a:noFill/>
          <a:ln w="9360" cap="flat">
            <a:solidFill>
              <a:srgbClr val="000000"/>
            </a:solidFill>
            <a:miter lim="800000"/>
            <a:headEnd/>
            <a:tailEnd/>
          </a:ln>
          <a:effectLst/>
        </p:spPr>
        <p:txBody>
          <a:bodyPr/>
          <a:lstStyle/>
          <a:p>
            <a:endParaRPr lang="es-MX" b="1"/>
          </a:p>
        </p:txBody>
      </p:sp>
      <p:grpSp>
        <p:nvGrpSpPr>
          <p:cNvPr id="4" name="Group 23"/>
          <p:cNvGrpSpPr>
            <a:grpSpLocks/>
          </p:cNvGrpSpPr>
          <p:nvPr/>
        </p:nvGrpSpPr>
        <p:grpSpPr bwMode="auto">
          <a:xfrm>
            <a:off x="4788024" y="2406652"/>
            <a:ext cx="1260475" cy="587376"/>
            <a:chOff x="2888" y="1516"/>
            <a:chExt cx="794" cy="370"/>
          </a:xfrm>
        </p:grpSpPr>
        <p:sp>
          <p:nvSpPr>
            <p:cNvPr id="11288" name="AutoShape 24"/>
            <p:cNvSpPr>
              <a:spLocks noChangeArrowheads="1"/>
            </p:cNvSpPr>
            <p:nvPr/>
          </p:nvSpPr>
          <p:spPr bwMode="auto">
            <a:xfrm>
              <a:off x="2888" y="1516"/>
              <a:ext cx="736" cy="364"/>
            </a:xfrm>
            <a:prstGeom prst="roundRect">
              <a:avLst>
                <a:gd name="adj" fmla="val 273"/>
              </a:avLst>
            </a:prstGeom>
            <a:noFill/>
            <a:ln w="9525" cap="flat">
              <a:noFill/>
              <a:round/>
              <a:headEnd/>
              <a:tailEnd/>
            </a:ln>
            <a:effectLst/>
          </p:spPr>
          <p:txBody>
            <a:bodyPr wrap="none" anchor="ctr"/>
            <a:lstStyle/>
            <a:p>
              <a:endParaRPr lang="es-MX" b="1"/>
            </a:p>
          </p:txBody>
        </p:sp>
        <p:sp>
          <p:nvSpPr>
            <p:cNvPr id="11289" name="AutoShape 25"/>
            <p:cNvSpPr>
              <a:spLocks noChangeArrowheads="1"/>
            </p:cNvSpPr>
            <p:nvPr/>
          </p:nvSpPr>
          <p:spPr bwMode="auto">
            <a:xfrm>
              <a:off x="2890" y="1516"/>
              <a:ext cx="792" cy="37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initiate 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connection</a:t>
              </a:r>
            </a:p>
          </p:txBody>
        </p:sp>
      </p:grpSp>
      <p:sp>
        <p:nvSpPr>
          <p:cNvPr id="11290" name="AutoShape 26"/>
          <p:cNvSpPr>
            <a:spLocks noChangeArrowheads="1"/>
          </p:cNvSpPr>
          <p:nvPr/>
        </p:nvSpPr>
        <p:spPr bwMode="auto">
          <a:xfrm>
            <a:off x="6053262" y="2747963"/>
            <a:ext cx="128587" cy="8032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358"/>
              <a:gd name="T5" fmla="*/ 0 h 2233"/>
              <a:gd name="T6" fmla="*/ 2147483647 w 358"/>
              <a:gd name="T7" fmla="*/ 2147483647 h 2233"/>
              <a:gd name="T8" fmla="*/ 2147483647 w 358"/>
              <a:gd name="T9" fmla="*/ 2147483647 h 2233"/>
              <a:gd name="T10" fmla="*/ 0 w 358"/>
              <a:gd name="T11" fmla="*/ 2147483647 h 2233"/>
              <a:gd name="T12" fmla="*/ 2147483647 w 358"/>
              <a:gd name="T13" fmla="*/ 2147483647 h 2233"/>
              <a:gd name="T14" fmla="*/ 2147483647 w 358"/>
              <a:gd name="T15" fmla="*/ 2147483647 h 2233"/>
              <a:gd name="T16" fmla="*/ 2147483647 w 358"/>
              <a:gd name="T17" fmla="*/ 2147483647 h 2233"/>
              <a:gd name="T18" fmla="*/ 0 w 358"/>
              <a:gd name="T19" fmla="*/ 0 h 2233"/>
              <a:gd name="T20" fmla="*/ 358 w 358"/>
              <a:gd name="T21" fmla="*/ 2233 h 2233"/>
            </a:gdLst>
            <a:ahLst/>
            <a:cxnLst>
              <a:cxn ang="0">
                <a:pos x="T4" y="T5"/>
              </a:cxn>
              <a:cxn ang="0">
                <a:pos x="T6" y="T7"/>
              </a:cxn>
              <a:cxn ang="0">
                <a:pos x="T8" y="T9"/>
              </a:cxn>
              <a:cxn ang="0">
                <a:pos x="T10" y="T11"/>
              </a:cxn>
              <a:cxn ang="0">
                <a:pos x="T12" y="T13"/>
              </a:cxn>
              <a:cxn ang="0">
                <a:pos x="T14" y="T15"/>
              </a:cxn>
              <a:cxn ang="0">
                <a:pos x="T16" y="T17"/>
              </a:cxn>
            </a:cxnLst>
            <a:rect l="T18" t="T19" r="T20" b="T21"/>
            <a:pathLst>
              <a:path w="358" h="2233">
                <a:moveTo>
                  <a:pt x="357" y="0"/>
                </a:moveTo>
                <a:cubicBezTo>
                  <a:pt x="267" y="0"/>
                  <a:pt x="178" y="93"/>
                  <a:pt x="178" y="186"/>
                </a:cubicBezTo>
                <a:lnTo>
                  <a:pt x="178" y="930"/>
                </a:lnTo>
                <a:cubicBezTo>
                  <a:pt x="178" y="1023"/>
                  <a:pt x="88" y="1116"/>
                  <a:pt x="0" y="1116"/>
                </a:cubicBezTo>
                <a:cubicBezTo>
                  <a:pt x="88" y="1116"/>
                  <a:pt x="178" y="1209"/>
                  <a:pt x="178" y="1302"/>
                </a:cubicBezTo>
                <a:lnTo>
                  <a:pt x="178" y="2046"/>
                </a:lnTo>
                <a:cubicBezTo>
                  <a:pt x="178" y="2139"/>
                  <a:pt x="267" y="2232"/>
                  <a:pt x="357" y="2232"/>
                </a:cubicBezTo>
              </a:path>
            </a:pathLst>
          </a:custGeom>
          <a:noFill/>
          <a:ln w="9360" cap="flat">
            <a:solidFill>
              <a:srgbClr val="000000"/>
            </a:solidFill>
            <a:round/>
            <a:headEnd/>
            <a:tailEnd/>
          </a:ln>
          <a:effectLst/>
        </p:spPr>
        <p:txBody>
          <a:bodyPr wrap="none" anchor="ctr"/>
          <a:lstStyle/>
          <a:p>
            <a:endParaRPr lang="es-MX" b="1"/>
          </a:p>
        </p:txBody>
      </p:sp>
      <p:grpSp>
        <p:nvGrpSpPr>
          <p:cNvPr id="5" name="Group 27"/>
          <p:cNvGrpSpPr>
            <a:grpSpLocks/>
          </p:cNvGrpSpPr>
          <p:nvPr/>
        </p:nvGrpSpPr>
        <p:grpSpPr bwMode="auto">
          <a:xfrm>
            <a:off x="5570662" y="2955929"/>
            <a:ext cx="598487" cy="341313"/>
            <a:chOff x="3381" y="1862"/>
            <a:chExt cx="377" cy="215"/>
          </a:xfrm>
        </p:grpSpPr>
        <p:sp>
          <p:nvSpPr>
            <p:cNvPr id="11292" name="AutoShape 28"/>
            <p:cNvSpPr>
              <a:spLocks noChangeArrowheads="1"/>
            </p:cNvSpPr>
            <p:nvPr/>
          </p:nvSpPr>
          <p:spPr bwMode="auto">
            <a:xfrm>
              <a:off x="3381" y="1862"/>
              <a:ext cx="353" cy="210"/>
            </a:xfrm>
            <a:prstGeom prst="roundRect">
              <a:avLst>
                <a:gd name="adj" fmla="val 468"/>
              </a:avLst>
            </a:prstGeom>
            <a:noFill/>
            <a:ln w="9525" cap="flat">
              <a:noFill/>
              <a:round/>
              <a:headEnd/>
              <a:tailEnd/>
            </a:ln>
            <a:effectLst/>
          </p:spPr>
          <p:txBody>
            <a:bodyPr wrap="none" anchor="ctr"/>
            <a:lstStyle/>
            <a:p>
              <a:endParaRPr lang="es-MX" b="1"/>
            </a:p>
          </p:txBody>
        </p:sp>
        <p:sp>
          <p:nvSpPr>
            <p:cNvPr id="11293" name="AutoShape 29"/>
            <p:cNvSpPr>
              <a:spLocks noChangeArrowheads="1"/>
            </p:cNvSpPr>
            <p:nvPr/>
          </p:nvSpPr>
          <p:spPr bwMode="auto">
            <a:xfrm>
              <a:off x="3384" y="1862"/>
              <a:ext cx="374"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ea typeface="DejaVu Sans" charset="0"/>
                  <a:cs typeface="DejaVu Sans" charset="0"/>
                </a:rPr>
                <a:t>RTT</a:t>
              </a:r>
            </a:p>
          </p:txBody>
        </p:sp>
      </p:grpSp>
      <p:sp>
        <p:nvSpPr>
          <p:cNvPr id="11294" name="Line 30"/>
          <p:cNvSpPr>
            <a:spLocks noChangeShapeType="1"/>
          </p:cNvSpPr>
          <p:nvPr/>
        </p:nvSpPr>
        <p:spPr bwMode="auto">
          <a:xfrm>
            <a:off x="5967537" y="3602038"/>
            <a:ext cx="354012" cy="1587"/>
          </a:xfrm>
          <a:prstGeom prst="line">
            <a:avLst/>
          </a:prstGeom>
          <a:noFill/>
          <a:ln w="9360" cap="flat">
            <a:solidFill>
              <a:srgbClr val="000000"/>
            </a:solidFill>
            <a:miter lim="800000"/>
            <a:headEnd/>
            <a:tailEnd/>
          </a:ln>
          <a:effectLst/>
        </p:spPr>
        <p:txBody>
          <a:bodyPr/>
          <a:lstStyle/>
          <a:p>
            <a:endParaRPr lang="es-MX" b="1"/>
          </a:p>
        </p:txBody>
      </p:sp>
      <p:grpSp>
        <p:nvGrpSpPr>
          <p:cNvPr id="6" name="Group 31"/>
          <p:cNvGrpSpPr>
            <a:grpSpLocks/>
          </p:cNvGrpSpPr>
          <p:nvPr/>
        </p:nvGrpSpPr>
        <p:grpSpPr bwMode="auto">
          <a:xfrm>
            <a:off x="5216652" y="3298828"/>
            <a:ext cx="828676" cy="587376"/>
            <a:chOff x="3158" y="2078"/>
            <a:chExt cx="522" cy="370"/>
          </a:xfrm>
        </p:grpSpPr>
        <p:sp>
          <p:nvSpPr>
            <p:cNvPr id="11296" name="AutoShape 32"/>
            <p:cNvSpPr>
              <a:spLocks noChangeArrowheads="1"/>
            </p:cNvSpPr>
            <p:nvPr/>
          </p:nvSpPr>
          <p:spPr bwMode="auto">
            <a:xfrm>
              <a:off x="3158" y="2078"/>
              <a:ext cx="483" cy="364"/>
            </a:xfrm>
            <a:prstGeom prst="roundRect">
              <a:avLst>
                <a:gd name="adj" fmla="val 273"/>
              </a:avLst>
            </a:prstGeom>
            <a:noFill/>
            <a:ln w="9525" cap="flat">
              <a:noFill/>
              <a:round/>
              <a:headEnd/>
              <a:tailEnd/>
            </a:ln>
            <a:effectLst/>
          </p:spPr>
          <p:txBody>
            <a:bodyPr wrap="none" anchor="ctr"/>
            <a:lstStyle/>
            <a:p>
              <a:endParaRPr lang="es-MX" b="1"/>
            </a:p>
          </p:txBody>
        </p:sp>
        <p:sp>
          <p:nvSpPr>
            <p:cNvPr id="11297" name="AutoShape 33"/>
            <p:cNvSpPr>
              <a:spLocks noChangeArrowheads="1"/>
            </p:cNvSpPr>
            <p:nvPr/>
          </p:nvSpPr>
          <p:spPr bwMode="auto">
            <a:xfrm>
              <a:off x="3158" y="2078"/>
              <a:ext cx="522" cy="37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FF0000"/>
                  </a:solidFill>
                  <a:ea typeface="DejaVu Sans" charset="0"/>
                  <a:cs typeface="DejaVu Sans" charset="0"/>
                </a:rPr>
                <a:t>request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FF0000"/>
                  </a:solidFill>
                  <a:ea typeface="DejaVu Sans" charset="0"/>
                  <a:cs typeface="DejaVu Sans" charset="0"/>
                </a:rPr>
                <a:t>file</a:t>
              </a:r>
            </a:p>
          </p:txBody>
        </p:sp>
      </p:grpSp>
      <p:sp>
        <p:nvSpPr>
          <p:cNvPr id="11298" name="AutoShape 34"/>
          <p:cNvSpPr>
            <a:spLocks noChangeArrowheads="1"/>
          </p:cNvSpPr>
          <p:nvPr/>
        </p:nvSpPr>
        <p:spPr bwMode="auto">
          <a:xfrm>
            <a:off x="6059612" y="3657600"/>
            <a:ext cx="128587" cy="8032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359"/>
              <a:gd name="T5" fmla="*/ 0 h 2232"/>
              <a:gd name="T6" fmla="*/ 2147483647 w 359"/>
              <a:gd name="T7" fmla="*/ 2147483647 h 2232"/>
              <a:gd name="T8" fmla="*/ 2147483647 w 359"/>
              <a:gd name="T9" fmla="*/ 2147483647 h 2232"/>
              <a:gd name="T10" fmla="*/ 0 w 359"/>
              <a:gd name="T11" fmla="*/ 2147483647 h 2232"/>
              <a:gd name="T12" fmla="*/ 2147483647 w 359"/>
              <a:gd name="T13" fmla="*/ 2147483647 h 2232"/>
              <a:gd name="T14" fmla="*/ 2147483647 w 359"/>
              <a:gd name="T15" fmla="*/ 2147483647 h 2232"/>
              <a:gd name="T16" fmla="*/ 2147483647 w 359"/>
              <a:gd name="T17" fmla="*/ 2147483647 h 2232"/>
              <a:gd name="T18" fmla="*/ 0 w 359"/>
              <a:gd name="T19" fmla="*/ 0 h 2232"/>
              <a:gd name="T20" fmla="*/ 359 w 359"/>
              <a:gd name="T21" fmla="*/ 2232 h 2232"/>
            </a:gdLst>
            <a:ahLst/>
            <a:cxnLst>
              <a:cxn ang="0">
                <a:pos x="T4" y="T5"/>
              </a:cxn>
              <a:cxn ang="0">
                <a:pos x="T6" y="T7"/>
              </a:cxn>
              <a:cxn ang="0">
                <a:pos x="T8" y="T9"/>
              </a:cxn>
              <a:cxn ang="0">
                <a:pos x="T10" y="T11"/>
              </a:cxn>
              <a:cxn ang="0">
                <a:pos x="T12" y="T13"/>
              </a:cxn>
              <a:cxn ang="0">
                <a:pos x="T14" y="T15"/>
              </a:cxn>
              <a:cxn ang="0">
                <a:pos x="T16" y="T17"/>
              </a:cxn>
            </a:cxnLst>
            <a:rect l="T18" t="T19" r="T20" b="T21"/>
            <a:pathLst>
              <a:path w="359" h="2232">
                <a:moveTo>
                  <a:pt x="358" y="0"/>
                </a:moveTo>
                <a:cubicBezTo>
                  <a:pt x="269" y="0"/>
                  <a:pt x="179" y="92"/>
                  <a:pt x="179" y="185"/>
                </a:cubicBezTo>
                <a:lnTo>
                  <a:pt x="179" y="929"/>
                </a:lnTo>
                <a:cubicBezTo>
                  <a:pt x="179" y="1022"/>
                  <a:pt x="89" y="1115"/>
                  <a:pt x="0" y="1115"/>
                </a:cubicBezTo>
                <a:cubicBezTo>
                  <a:pt x="89" y="1115"/>
                  <a:pt x="179" y="1208"/>
                  <a:pt x="179" y="1301"/>
                </a:cubicBezTo>
                <a:lnTo>
                  <a:pt x="179" y="2045"/>
                </a:lnTo>
                <a:cubicBezTo>
                  <a:pt x="179" y="2138"/>
                  <a:pt x="269" y="2231"/>
                  <a:pt x="358" y="2231"/>
                </a:cubicBezTo>
              </a:path>
            </a:pathLst>
          </a:custGeom>
          <a:noFill/>
          <a:ln w="9360" cap="flat">
            <a:solidFill>
              <a:srgbClr val="000000"/>
            </a:solidFill>
            <a:round/>
            <a:headEnd/>
            <a:tailEnd/>
          </a:ln>
          <a:effectLst/>
        </p:spPr>
        <p:txBody>
          <a:bodyPr wrap="none" anchor="ctr"/>
          <a:lstStyle/>
          <a:p>
            <a:endParaRPr lang="es-MX" b="1"/>
          </a:p>
        </p:txBody>
      </p:sp>
      <p:grpSp>
        <p:nvGrpSpPr>
          <p:cNvPr id="7" name="Group 35"/>
          <p:cNvGrpSpPr>
            <a:grpSpLocks/>
          </p:cNvGrpSpPr>
          <p:nvPr/>
        </p:nvGrpSpPr>
        <p:grpSpPr bwMode="auto">
          <a:xfrm>
            <a:off x="5589712" y="3878269"/>
            <a:ext cx="598487" cy="341313"/>
            <a:chOff x="3393" y="2443"/>
            <a:chExt cx="377" cy="215"/>
          </a:xfrm>
        </p:grpSpPr>
        <p:sp>
          <p:nvSpPr>
            <p:cNvPr id="11300" name="AutoShape 36"/>
            <p:cNvSpPr>
              <a:spLocks noChangeArrowheads="1"/>
            </p:cNvSpPr>
            <p:nvPr/>
          </p:nvSpPr>
          <p:spPr bwMode="auto">
            <a:xfrm>
              <a:off x="3393" y="2443"/>
              <a:ext cx="353" cy="210"/>
            </a:xfrm>
            <a:prstGeom prst="roundRect">
              <a:avLst>
                <a:gd name="adj" fmla="val 468"/>
              </a:avLst>
            </a:prstGeom>
            <a:noFill/>
            <a:ln w="9525" cap="flat">
              <a:noFill/>
              <a:round/>
              <a:headEnd/>
              <a:tailEnd/>
            </a:ln>
            <a:effectLst/>
          </p:spPr>
          <p:txBody>
            <a:bodyPr wrap="none" anchor="ctr"/>
            <a:lstStyle/>
            <a:p>
              <a:endParaRPr lang="es-MX" b="1"/>
            </a:p>
          </p:txBody>
        </p:sp>
        <p:sp>
          <p:nvSpPr>
            <p:cNvPr id="11301" name="AutoShape 37"/>
            <p:cNvSpPr>
              <a:spLocks noChangeArrowheads="1"/>
            </p:cNvSpPr>
            <p:nvPr/>
          </p:nvSpPr>
          <p:spPr bwMode="auto">
            <a:xfrm>
              <a:off x="3396" y="2443"/>
              <a:ext cx="374"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ea typeface="DejaVu Sans" charset="0"/>
                  <a:cs typeface="DejaVu Sans" charset="0"/>
                </a:rPr>
                <a:t>RTT</a:t>
              </a:r>
            </a:p>
          </p:txBody>
        </p:sp>
      </p:grpSp>
      <p:sp>
        <p:nvSpPr>
          <p:cNvPr id="11302" name="Line 38"/>
          <p:cNvSpPr>
            <a:spLocks noChangeShapeType="1"/>
          </p:cNvSpPr>
          <p:nvPr/>
        </p:nvSpPr>
        <p:spPr bwMode="auto">
          <a:xfrm flipH="1">
            <a:off x="5973887" y="4591050"/>
            <a:ext cx="352425" cy="1588"/>
          </a:xfrm>
          <a:prstGeom prst="line">
            <a:avLst/>
          </a:prstGeom>
          <a:noFill/>
          <a:ln w="9360" cap="flat">
            <a:solidFill>
              <a:srgbClr val="000000"/>
            </a:solidFill>
            <a:miter lim="800000"/>
            <a:headEnd/>
            <a:tailEnd/>
          </a:ln>
          <a:effectLst/>
        </p:spPr>
        <p:txBody>
          <a:bodyPr/>
          <a:lstStyle/>
          <a:p>
            <a:endParaRPr lang="es-MX" b="1"/>
          </a:p>
        </p:txBody>
      </p:sp>
      <p:grpSp>
        <p:nvGrpSpPr>
          <p:cNvPr id="8" name="Group 39"/>
          <p:cNvGrpSpPr>
            <a:grpSpLocks/>
          </p:cNvGrpSpPr>
          <p:nvPr/>
        </p:nvGrpSpPr>
        <p:grpSpPr bwMode="auto">
          <a:xfrm>
            <a:off x="5435724" y="4435479"/>
            <a:ext cx="909638" cy="587376"/>
            <a:chOff x="3296" y="2794"/>
            <a:chExt cx="573" cy="370"/>
          </a:xfrm>
        </p:grpSpPr>
        <p:sp>
          <p:nvSpPr>
            <p:cNvPr id="11304" name="AutoShape 40"/>
            <p:cNvSpPr>
              <a:spLocks noChangeArrowheads="1"/>
            </p:cNvSpPr>
            <p:nvPr/>
          </p:nvSpPr>
          <p:spPr bwMode="auto">
            <a:xfrm>
              <a:off x="3296" y="2794"/>
              <a:ext cx="547" cy="364"/>
            </a:xfrm>
            <a:prstGeom prst="roundRect">
              <a:avLst>
                <a:gd name="adj" fmla="val 273"/>
              </a:avLst>
            </a:prstGeom>
            <a:noFill/>
            <a:ln w="9525" cap="flat">
              <a:noFill/>
              <a:round/>
              <a:headEnd/>
              <a:tailEnd/>
            </a:ln>
            <a:effectLst/>
          </p:spPr>
          <p:txBody>
            <a:bodyPr wrap="none" anchor="ctr"/>
            <a:lstStyle/>
            <a:p>
              <a:endParaRPr lang="es-MX" b="1"/>
            </a:p>
          </p:txBody>
        </p:sp>
        <p:sp>
          <p:nvSpPr>
            <p:cNvPr id="11305" name="AutoShape 41"/>
            <p:cNvSpPr>
              <a:spLocks noChangeArrowheads="1"/>
            </p:cNvSpPr>
            <p:nvPr/>
          </p:nvSpPr>
          <p:spPr bwMode="auto">
            <a:xfrm>
              <a:off x="3296" y="2794"/>
              <a:ext cx="573" cy="37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file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F0000"/>
                  </a:solidFill>
                  <a:ea typeface="DejaVu Sans" charset="0"/>
                  <a:cs typeface="DejaVu Sans" charset="0"/>
                </a:rPr>
                <a:t>received</a:t>
              </a:r>
            </a:p>
          </p:txBody>
        </p:sp>
      </p:grpSp>
      <p:grpSp>
        <p:nvGrpSpPr>
          <p:cNvPr id="9" name="Group 42"/>
          <p:cNvGrpSpPr>
            <a:grpSpLocks/>
          </p:cNvGrpSpPr>
          <p:nvPr/>
        </p:nvGrpSpPr>
        <p:grpSpPr bwMode="auto">
          <a:xfrm>
            <a:off x="6083424" y="5337183"/>
            <a:ext cx="573088" cy="341313"/>
            <a:chOff x="3704" y="3362"/>
            <a:chExt cx="361" cy="215"/>
          </a:xfrm>
        </p:grpSpPr>
        <p:sp>
          <p:nvSpPr>
            <p:cNvPr id="11307" name="AutoShape 43"/>
            <p:cNvSpPr>
              <a:spLocks noChangeArrowheads="1"/>
            </p:cNvSpPr>
            <p:nvPr/>
          </p:nvSpPr>
          <p:spPr bwMode="auto">
            <a:xfrm>
              <a:off x="3704" y="3362"/>
              <a:ext cx="341" cy="210"/>
            </a:xfrm>
            <a:prstGeom prst="roundRect">
              <a:avLst>
                <a:gd name="adj" fmla="val 468"/>
              </a:avLst>
            </a:prstGeom>
            <a:noFill/>
            <a:ln w="9525" cap="flat">
              <a:noFill/>
              <a:round/>
              <a:headEnd/>
              <a:tailEnd/>
            </a:ln>
            <a:effectLst/>
          </p:spPr>
          <p:txBody>
            <a:bodyPr wrap="none" anchor="ctr"/>
            <a:lstStyle/>
            <a:p>
              <a:endParaRPr lang="es-MX" b="1"/>
            </a:p>
          </p:txBody>
        </p:sp>
        <p:sp>
          <p:nvSpPr>
            <p:cNvPr id="11308" name="AutoShape 44"/>
            <p:cNvSpPr>
              <a:spLocks noChangeArrowheads="1"/>
            </p:cNvSpPr>
            <p:nvPr/>
          </p:nvSpPr>
          <p:spPr bwMode="auto">
            <a:xfrm>
              <a:off x="3705" y="3362"/>
              <a:ext cx="360"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ea typeface="DejaVu Sans" charset="0"/>
                  <a:cs typeface="DejaVu Sans" charset="0"/>
                </a:rPr>
                <a:t>time</a:t>
              </a:r>
            </a:p>
          </p:txBody>
        </p:sp>
      </p:grpSp>
      <p:grpSp>
        <p:nvGrpSpPr>
          <p:cNvPr id="10" name="Group 45"/>
          <p:cNvGrpSpPr>
            <a:grpSpLocks/>
          </p:cNvGrpSpPr>
          <p:nvPr/>
        </p:nvGrpSpPr>
        <p:grpSpPr bwMode="auto">
          <a:xfrm>
            <a:off x="7761412" y="5319721"/>
            <a:ext cx="573087" cy="341313"/>
            <a:chOff x="4761" y="3351"/>
            <a:chExt cx="361" cy="215"/>
          </a:xfrm>
        </p:grpSpPr>
        <p:sp>
          <p:nvSpPr>
            <p:cNvPr id="11310" name="AutoShape 46"/>
            <p:cNvSpPr>
              <a:spLocks noChangeArrowheads="1"/>
            </p:cNvSpPr>
            <p:nvPr/>
          </p:nvSpPr>
          <p:spPr bwMode="auto">
            <a:xfrm>
              <a:off x="4761" y="3351"/>
              <a:ext cx="341" cy="210"/>
            </a:xfrm>
            <a:prstGeom prst="roundRect">
              <a:avLst>
                <a:gd name="adj" fmla="val 468"/>
              </a:avLst>
            </a:prstGeom>
            <a:noFill/>
            <a:ln w="9525" cap="flat">
              <a:noFill/>
              <a:round/>
              <a:headEnd/>
              <a:tailEnd/>
            </a:ln>
            <a:effectLst/>
          </p:spPr>
          <p:txBody>
            <a:bodyPr wrap="none" anchor="ctr"/>
            <a:lstStyle/>
            <a:p>
              <a:endParaRPr lang="es-MX" b="1"/>
            </a:p>
          </p:txBody>
        </p:sp>
        <p:sp>
          <p:nvSpPr>
            <p:cNvPr id="11311" name="AutoShape 47"/>
            <p:cNvSpPr>
              <a:spLocks noChangeArrowheads="1"/>
            </p:cNvSpPr>
            <p:nvPr/>
          </p:nvSpPr>
          <p:spPr bwMode="auto">
            <a:xfrm>
              <a:off x="4762" y="3351"/>
              <a:ext cx="360"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ea typeface="DejaVu Sans" charset="0"/>
                  <a:cs typeface="DejaVu Sans" charset="0"/>
                </a:rPr>
                <a:t>time</a:t>
              </a:r>
            </a:p>
          </p:txBody>
        </p:sp>
      </p:grpSp>
      <p:pic>
        <p:nvPicPr>
          <p:cNvPr id="11312" name="Picture 48"/>
          <p:cNvPicPr>
            <a:picLocks noChangeAspect="1" noChangeArrowheads="1"/>
          </p:cNvPicPr>
          <p:nvPr/>
        </p:nvPicPr>
        <p:blipFill>
          <a:blip r:embed="rId3" cstate="print"/>
          <a:srcRect/>
          <a:stretch>
            <a:fillRect/>
          </a:stretch>
        </p:blipFill>
        <p:spPr bwMode="auto">
          <a:xfrm>
            <a:off x="5783387" y="1484313"/>
            <a:ext cx="863600" cy="777875"/>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33400" y="142875"/>
            <a:ext cx="8382000" cy="771525"/>
          </a:xfrm>
          <a:ln/>
        </p:spPr>
        <p:txBody>
          <a:bodyPr lIns="90000" tIns="95184"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dirty="0" smtClean="0">
                <a:solidFill>
                  <a:schemeClr val="bg1"/>
                </a:solidFill>
                <a:effectLst/>
                <a:latin typeface="Times New Roman" pitchFamily="18" charset="0"/>
                <a:cs typeface="Times New Roman" pitchFamily="18" charset="0"/>
              </a:rPr>
              <a:t>Protocolo HTTP </a:t>
            </a:r>
            <a:r>
              <a:rPr lang="es-CL" sz="3600" b="1" dirty="0">
                <a:solidFill>
                  <a:schemeClr val="bg1"/>
                </a:solidFill>
                <a:effectLst/>
                <a:latin typeface="Times New Roman" pitchFamily="18" charset="0"/>
                <a:cs typeface="Times New Roman" pitchFamily="18" charset="0"/>
              </a:rPr>
              <a:t>Persistente</a:t>
            </a:r>
          </a:p>
        </p:txBody>
      </p:sp>
      <p:sp>
        <p:nvSpPr>
          <p:cNvPr id="12290" name="Rectangle 2"/>
          <p:cNvSpPr>
            <a:spLocks noGrp="1" noChangeArrowheads="1"/>
          </p:cNvSpPr>
          <p:nvPr>
            <p:ph type="body" idx="1"/>
          </p:nvPr>
        </p:nvSpPr>
        <p:spPr>
          <a:xfrm>
            <a:off x="173038" y="887413"/>
            <a:ext cx="8755062" cy="1530350"/>
          </a:xfrm>
          <a:ln>
            <a:solidFill>
              <a:srgbClr val="FF0000"/>
            </a:solidFill>
          </a:ln>
        </p:spPr>
        <p:txBody>
          <a:bodyPr lIns="90000" tIns="89640" rIns="90000" bIns="46800"/>
          <a:lstStyle/>
          <a:p>
            <a:pPr marL="339725" indent="-338138">
              <a:lnSpc>
                <a:spcPct val="83000"/>
              </a:lnSpc>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u="sng" dirty="0">
                <a:solidFill>
                  <a:srgbClr val="FF0000"/>
                </a:solidFill>
                <a:effectLst/>
              </a:rPr>
              <a:t>Problemas de HTTP no-persistente:</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requiere al menos 2 </a:t>
            </a:r>
            <a:r>
              <a:rPr lang="es-CL" sz="2000" b="1" dirty="0" err="1">
                <a:solidFill>
                  <a:schemeClr val="bg2"/>
                </a:solidFill>
                <a:effectLst/>
              </a:rPr>
              <a:t>RTTs</a:t>
            </a:r>
            <a:r>
              <a:rPr lang="es-CL" sz="2000" b="1" dirty="0">
                <a:solidFill>
                  <a:schemeClr val="bg2"/>
                </a:solidFill>
                <a:effectLst/>
              </a:rPr>
              <a:t> por objeto</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el navegador abre conexiones paralelas generalmente para traer objetos referenciados. =&gt; OS debe trabajar y dedicar recursos para cada conexión TCP</a:t>
            </a:r>
          </a:p>
        </p:txBody>
      </p:sp>
      <p:sp>
        <p:nvSpPr>
          <p:cNvPr id="12291" name="Rectangle 3"/>
          <p:cNvSpPr>
            <a:spLocks noGrp="1" noChangeArrowheads="1"/>
          </p:cNvSpPr>
          <p:nvPr>
            <p:ph type="body" idx="2"/>
          </p:nvPr>
        </p:nvSpPr>
        <p:spPr>
          <a:xfrm>
            <a:off x="5043488" y="2573338"/>
            <a:ext cx="3941762" cy="3879850"/>
          </a:xfrm>
          <a:ln>
            <a:solidFill>
              <a:srgbClr val="0000FF"/>
            </a:solidFill>
          </a:ln>
        </p:spPr>
        <p:txBody>
          <a:bodyPr lIns="90000" tIns="89640" rIns="90000" bIns="46800"/>
          <a:lstStyle/>
          <a:p>
            <a:pPr marL="339725" indent="-338138">
              <a:lnSpc>
                <a:spcPct val="83000"/>
              </a:lnSpc>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u="sng" dirty="0">
                <a:solidFill>
                  <a:srgbClr val="FF0000"/>
                </a:solidFill>
                <a:effectLst/>
              </a:rPr>
              <a:t>Persistencia sin </a:t>
            </a:r>
            <a:r>
              <a:rPr lang="es-CL" sz="2000" b="1" u="sng" dirty="0" err="1">
                <a:solidFill>
                  <a:srgbClr val="FF0000"/>
                </a:solidFill>
                <a:effectLst/>
              </a:rPr>
              <a:t>pipelining</a:t>
            </a:r>
            <a:r>
              <a:rPr lang="es-CL" sz="2000" b="1" u="sng" dirty="0">
                <a:solidFill>
                  <a:srgbClr val="FF0000"/>
                </a:solidFill>
                <a:effectLst/>
              </a:rPr>
              <a:t>:</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cliente envía nuevo requerimiento sólo cuando el previo ha sido recibido</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un RTT por cada objeto referenciado</a:t>
            </a:r>
          </a:p>
          <a:p>
            <a:pPr marL="339725" indent="-338138">
              <a:lnSpc>
                <a:spcPct val="73000"/>
              </a:lnSpc>
              <a:spcBef>
                <a:spcPts val="5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u="sng" dirty="0">
                <a:solidFill>
                  <a:srgbClr val="FF0000"/>
                </a:solidFill>
                <a:effectLst/>
              </a:rPr>
              <a:t>Persistencia con </a:t>
            </a:r>
            <a:r>
              <a:rPr lang="es-CL" sz="2000" b="1" u="sng" dirty="0" err="1">
                <a:solidFill>
                  <a:srgbClr val="FF0000"/>
                </a:solidFill>
                <a:effectLst/>
              </a:rPr>
              <a:t>pipelining</a:t>
            </a:r>
            <a:r>
              <a:rPr lang="es-CL" sz="2000" b="1" u="sng" dirty="0">
                <a:solidFill>
                  <a:srgbClr val="FF0000"/>
                </a:solidFill>
                <a:effectLst/>
              </a:rPr>
              <a:t>:</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default en HTTP/1.1</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cliente envía requerimientos tan pronto éste encuentra un objeto referenciado</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tan poco como un RTT para todas las referencias</a:t>
            </a:r>
          </a:p>
        </p:txBody>
      </p:sp>
      <p:sp>
        <p:nvSpPr>
          <p:cNvPr id="12292" name="Line 4"/>
          <p:cNvSpPr>
            <a:spLocks noChangeShapeType="1"/>
          </p:cNvSpPr>
          <p:nvPr/>
        </p:nvSpPr>
        <p:spPr bwMode="auto">
          <a:xfrm flipV="1">
            <a:off x="3951288" y="2771775"/>
            <a:ext cx="1095375" cy="528638"/>
          </a:xfrm>
          <a:prstGeom prst="line">
            <a:avLst/>
          </a:prstGeom>
          <a:noFill/>
          <a:ln w="9525" cap="flat">
            <a:solidFill>
              <a:srgbClr val="000000"/>
            </a:solidFill>
            <a:round/>
            <a:headEnd/>
            <a:tailEnd type="triangle" w="med" len="med"/>
          </a:ln>
          <a:effectLst/>
        </p:spPr>
        <p:txBody>
          <a:bodyPr/>
          <a:lstStyle/>
          <a:p>
            <a:endParaRPr lang="es-MX" b="1"/>
          </a:p>
        </p:txBody>
      </p:sp>
      <p:sp>
        <p:nvSpPr>
          <p:cNvPr id="12293" name="Line 5"/>
          <p:cNvSpPr>
            <a:spLocks noChangeShapeType="1"/>
          </p:cNvSpPr>
          <p:nvPr/>
        </p:nvSpPr>
        <p:spPr bwMode="auto">
          <a:xfrm>
            <a:off x="4022725" y="3411538"/>
            <a:ext cx="895350" cy="1179512"/>
          </a:xfrm>
          <a:prstGeom prst="line">
            <a:avLst/>
          </a:prstGeom>
          <a:noFill/>
          <a:ln w="9525" cap="flat">
            <a:solidFill>
              <a:srgbClr val="000000"/>
            </a:solidFill>
            <a:round/>
            <a:headEnd/>
            <a:tailEnd type="triangle" w="med" len="med"/>
          </a:ln>
          <a:effectLst/>
        </p:spPr>
        <p:txBody>
          <a:bodyPr/>
          <a:lstStyle/>
          <a:p>
            <a:endParaRPr lang="es-MX" b="1"/>
          </a:p>
        </p:txBody>
      </p:sp>
      <p:sp>
        <p:nvSpPr>
          <p:cNvPr id="12294" name="Text Box 6"/>
          <p:cNvSpPr txBox="1">
            <a:spLocks noChangeArrowheads="1"/>
          </p:cNvSpPr>
          <p:nvPr/>
        </p:nvSpPr>
        <p:spPr bwMode="auto">
          <a:xfrm>
            <a:off x="215900" y="3162300"/>
            <a:ext cx="4127500" cy="2781300"/>
          </a:xfrm>
          <a:prstGeom prst="rect">
            <a:avLst/>
          </a:prstGeom>
          <a:noFill/>
          <a:ln w="9525" cap="flat">
            <a:solidFill>
              <a:srgbClr val="0000FF"/>
            </a:solidFill>
            <a:round/>
            <a:headEnd/>
            <a:tailEnd/>
          </a:ln>
          <a:effectLst/>
        </p:spPr>
        <p:txBody>
          <a:bodyPr lIns="90000" tIns="89640" rIns="90000" bIns="46800"/>
          <a:lstStyle/>
          <a:p>
            <a:pPr marL="339725" indent="-338138">
              <a:lnSpc>
                <a:spcPct val="83000"/>
              </a:lnSpc>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u="sng">
                <a:solidFill>
                  <a:srgbClr val="FF0000"/>
                </a:solidFill>
                <a:latin typeface="FreeSans" pitchFamily="32" charset="0"/>
                <a:ea typeface="DejaVu Sans" charset="0"/>
                <a:cs typeface="DejaVu Sans" charset="0"/>
              </a:rPr>
              <a:t>HTTP Persistente</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a:solidFill>
                  <a:srgbClr val="000000"/>
                </a:solidFill>
                <a:latin typeface="FreeSans" pitchFamily="32" charset="0"/>
                <a:ea typeface="DejaVu Sans" charset="0"/>
                <a:cs typeface="DejaVu Sans" charset="0"/>
              </a:rPr>
              <a:t>servidor deja las conexiones abiertas después de enviar la respuesta</a:t>
            </a:r>
          </a:p>
          <a:p>
            <a:pPr marL="338138" indent="-338138">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a:solidFill>
                  <a:srgbClr val="000000"/>
                </a:solidFill>
                <a:latin typeface="FreeSans" pitchFamily="32" charset="0"/>
                <a:ea typeface="DejaVu Sans" charset="0"/>
                <a:cs typeface="DejaVu Sans" charset="0"/>
              </a:rPr>
              <a:t>mensajes HTTP siguientes entre los mismos cliente/servidor son enviados por la conexión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23528" y="82897"/>
            <a:ext cx="8382000" cy="1185863"/>
          </a:xfrm>
          <a:ln/>
        </p:spPr>
        <p:txBody>
          <a:bodyPr tIns="1008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dirty="0">
                <a:solidFill>
                  <a:schemeClr val="bg2"/>
                </a:solidFill>
                <a:effectLst/>
                <a:latin typeface="Times New Roman" pitchFamily="18" charset="0"/>
                <a:cs typeface="Times New Roman" pitchFamily="18" charset="0"/>
              </a:rPr>
              <a:t>HTTP No persistente: </a:t>
            </a:r>
            <a:r>
              <a:rPr lang="es-ES" sz="3600" b="1" dirty="0" smtClean="0">
                <a:solidFill>
                  <a:schemeClr val="bg2"/>
                </a:solidFill>
                <a:effectLst/>
                <a:latin typeface="Times New Roman" pitchFamily="18" charset="0"/>
                <a:cs typeface="Times New Roman" pitchFamily="18" charset="0"/>
              </a:rPr>
              <a:t>una pagina simple </a:t>
            </a:r>
            <a:r>
              <a:rPr lang="es-ES" sz="3600" b="1" dirty="0" err="1" smtClean="0">
                <a:solidFill>
                  <a:schemeClr val="bg2"/>
                </a:solidFill>
                <a:effectLst/>
                <a:latin typeface="Times New Roman" pitchFamily="18" charset="0"/>
                <a:cs typeface="Times New Roman" pitchFamily="18" charset="0"/>
              </a:rPr>
              <a:t>html</a:t>
            </a:r>
            <a:r>
              <a:rPr lang="es-ES" sz="3600" b="1" dirty="0" smtClean="0">
                <a:solidFill>
                  <a:schemeClr val="bg2"/>
                </a:solidFill>
                <a:effectLst/>
                <a:latin typeface="Times New Roman" pitchFamily="18" charset="0"/>
                <a:cs typeface="Times New Roman" pitchFamily="18" charset="0"/>
              </a:rPr>
              <a:t> con </a:t>
            </a:r>
            <a:r>
              <a:rPr lang="es-ES" sz="3600" b="1" dirty="0">
                <a:solidFill>
                  <a:schemeClr val="bg2"/>
                </a:solidFill>
                <a:effectLst/>
                <a:latin typeface="Times New Roman" pitchFamily="18" charset="0"/>
                <a:cs typeface="Times New Roman" pitchFamily="18" charset="0"/>
              </a:rPr>
              <a:t>varios objetos </a:t>
            </a:r>
            <a:r>
              <a:rPr lang="es-ES" sz="3600" b="1" dirty="0" smtClean="0">
                <a:solidFill>
                  <a:schemeClr val="bg2"/>
                </a:solidFill>
                <a:effectLst/>
                <a:latin typeface="Times New Roman" pitchFamily="18" charset="0"/>
                <a:cs typeface="Times New Roman" pitchFamily="18" charset="0"/>
              </a:rPr>
              <a:t>incorporados</a:t>
            </a:r>
            <a:endParaRPr lang="es-ES" sz="3600" b="1" dirty="0">
              <a:solidFill>
                <a:schemeClr val="bg2"/>
              </a:solidFill>
              <a:effectLst/>
              <a:latin typeface="Times New Roman" pitchFamily="18" charset="0"/>
              <a:cs typeface="Times New Roman" pitchFamily="18" charset="0"/>
            </a:endParaRPr>
          </a:p>
        </p:txBody>
      </p:sp>
      <p:grpSp>
        <p:nvGrpSpPr>
          <p:cNvPr id="2" name="Group 2"/>
          <p:cNvGrpSpPr>
            <a:grpSpLocks/>
          </p:cNvGrpSpPr>
          <p:nvPr/>
        </p:nvGrpSpPr>
        <p:grpSpPr bwMode="auto">
          <a:xfrm>
            <a:off x="4929188" y="1268760"/>
            <a:ext cx="500062" cy="1066800"/>
            <a:chOff x="3105" y="703"/>
            <a:chExt cx="315" cy="672"/>
          </a:xfrm>
        </p:grpSpPr>
        <p:sp>
          <p:nvSpPr>
            <p:cNvPr id="13315" name="AutoShape 3"/>
            <p:cNvSpPr>
              <a:spLocks noChangeArrowheads="1"/>
            </p:cNvSpPr>
            <p:nvPr/>
          </p:nvSpPr>
          <p:spPr bwMode="auto">
            <a:xfrm>
              <a:off x="3105" y="1221"/>
              <a:ext cx="313"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13316" name="AutoShape 4"/>
            <p:cNvSpPr>
              <a:spLocks noChangeArrowheads="1"/>
            </p:cNvSpPr>
            <p:nvPr/>
          </p:nvSpPr>
          <p:spPr bwMode="auto">
            <a:xfrm>
              <a:off x="3264" y="707"/>
              <a:ext cx="143" cy="515"/>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13317" name="AutoShape 5"/>
            <p:cNvSpPr>
              <a:spLocks noChangeArrowheads="1"/>
            </p:cNvSpPr>
            <p:nvPr/>
          </p:nvSpPr>
          <p:spPr bwMode="auto">
            <a:xfrm>
              <a:off x="3107" y="854"/>
              <a:ext cx="199" cy="516"/>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3318" name="AutoShape 6"/>
            <p:cNvSpPr>
              <a:spLocks noChangeArrowheads="1"/>
            </p:cNvSpPr>
            <p:nvPr/>
          </p:nvSpPr>
          <p:spPr bwMode="auto">
            <a:xfrm>
              <a:off x="3105" y="703"/>
              <a:ext cx="31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3319" name="Line 7"/>
            <p:cNvSpPr>
              <a:spLocks noChangeShapeType="1"/>
            </p:cNvSpPr>
            <p:nvPr/>
          </p:nvSpPr>
          <p:spPr bwMode="auto">
            <a:xfrm>
              <a:off x="3419" y="714"/>
              <a:ext cx="0" cy="505"/>
            </a:xfrm>
            <a:prstGeom prst="line">
              <a:avLst/>
            </a:prstGeom>
            <a:noFill/>
            <a:ln w="9360" cap="flat">
              <a:solidFill>
                <a:srgbClr val="000000"/>
              </a:solidFill>
              <a:miter lim="800000"/>
              <a:headEnd/>
              <a:tailEnd/>
            </a:ln>
            <a:effectLst/>
          </p:spPr>
          <p:txBody>
            <a:bodyPr/>
            <a:lstStyle/>
            <a:p>
              <a:endParaRPr lang="es-MX"/>
            </a:p>
          </p:txBody>
        </p:sp>
        <p:sp>
          <p:nvSpPr>
            <p:cNvPr id="13320" name="Line 8"/>
            <p:cNvSpPr>
              <a:spLocks noChangeShapeType="1"/>
            </p:cNvSpPr>
            <p:nvPr/>
          </p:nvSpPr>
          <p:spPr bwMode="auto">
            <a:xfrm flipH="1">
              <a:off x="3303" y="1221"/>
              <a:ext cx="118" cy="150"/>
            </a:xfrm>
            <a:prstGeom prst="line">
              <a:avLst/>
            </a:prstGeom>
            <a:noFill/>
            <a:ln w="9360" cap="flat">
              <a:solidFill>
                <a:srgbClr val="000000"/>
              </a:solidFill>
              <a:miter lim="800000"/>
              <a:headEnd/>
              <a:tailEnd/>
            </a:ln>
            <a:effectLst/>
          </p:spPr>
          <p:txBody>
            <a:bodyPr/>
            <a:lstStyle/>
            <a:p>
              <a:endParaRPr lang="es-MX"/>
            </a:p>
          </p:txBody>
        </p:sp>
        <p:sp>
          <p:nvSpPr>
            <p:cNvPr id="13321" name="AutoShape 9"/>
            <p:cNvSpPr>
              <a:spLocks noChangeArrowheads="1"/>
            </p:cNvSpPr>
            <p:nvPr/>
          </p:nvSpPr>
          <p:spPr bwMode="auto">
            <a:xfrm>
              <a:off x="3133" y="922"/>
              <a:ext cx="132" cy="298"/>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3322" name="AutoShape 10"/>
            <p:cNvSpPr>
              <a:spLocks noChangeArrowheads="1"/>
            </p:cNvSpPr>
            <p:nvPr/>
          </p:nvSpPr>
          <p:spPr bwMode="auto">
            <a:xfrm>
              <a:off x="3152" y="1012"/>
              <a:ext cx="100" cy="10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13323" name="Line 11"/>
          <p:cNvSpPr>
            <a:spLocks noChangeShapeType="1"/>
          </p:cNvSpPr>
          <p:nvPr/>
        </p:nvSpPr>
        <p:spPr bwMode="auto">
          <a:xfrm>
            <a:off x="3429000" y="1981547"/>
            <a:ext cx="1588" cy="4114800"/>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3324" name="Line 12"/>
          <p:cNvSpPr>
            <a:spLocks noChangeShapeType="1"/>
          </p:cNvSpPr>
          <p:nvPr/>
        </p:nvSpPr>
        <p:spPr bwMode="auto">
          <a:xfrm>
            <a:off x="5132388" y="1918047"/>
            <a:ext cx="22225" cy="4244975"/>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3325" name="Line 13"/>
          <p:cNvSpPr>
            <a:spLocks noChangeShapeType="1"/>
          </p:cNvSpPr>
          <p:nvPr/>
        </p:nvSpPr>
        <p:spPr bwMode="auto">
          <a:xfrm>
            <a:off x="3455988" y="2156172"/>
            <a:ext cx="1684337" cy="390525"/>
          </a:xfrm>
          <a:prstGeom prst="line">
            <a:avLst/>
          </a:prstGeom>
          <a:noFill/>
          <a:ln w="9360" cap="flat">
            <a:solidFill>
              <a:srgbClr val="FF0000"/>
            </a:solidFill>
            <a:miter lim="800000"/>
            <a:headEnd/>
            <a:tailEnd type="triangle" w="med" len="med"/>
          </a:ln>
          <a:effectLst/>
        </p:spPr>
        <p:txBody>
          <a:bodyPr/>
          <a:lstStyle/>
          <a:p>
            <a:endParaRPr lang="es-MX"/>
          </a:p>
        </p:txBody>
      </p:sp>
      <p:sp>
        <p:nvSpPr>
          <p:cNvPr id="13326" name="Line 14"/>
          <p:cNvSpPr>
            <a:spLocks noChangeShapeType="1"/>
          </p:cNvSpPr>
          <p:nvPr/>
        </p:nvSpPr>
        <p:spPr bwMode="auto">
          <a:xfrm flipH="1">
            <a:off x="3436938" y="2594322"/>
            <a:ext cx="1682750" cy="403225"/>
          </a:xfrm>
          <a:prstGeom prst="line">
            <a:avLst/>
          </a:prstGeom>
          <a:noFill/>
          <a:ln w="9360" cap="flat">
            <a:solidFill>
              <a:srgbClr val="FF0000"/>
            </a:solidFill>
            <a:miter lim="800000"/>
            <a:headEnd/>
            <a:tailEnd type="triangle" w="med" len="med"/>
          </a:ln>
          <a:effectLst/>
        </p:spPr>
        <p:txBody>
          <a:bodyPr/>
          <a:lstStyle/>
          <a:p>
            <a:endParaRPr lang="es-MX"/>
          </a:p>
        </p:txBody>
      </p:sp>
      <p:sp>
        <p:nvSpPr>
          <p:cNvPr id="13327" name="Line 15"/>
          <p:cNvSpPr>
            <a:spLocks noChangeShapeType="1"/>
          </p:cNvSpPr>
          <p:nvPr/>
        </p:nvSpPr>
        <p:spPr bwMode="auto">
          <a:xfrm>
            <a:off x="3449638" y="3102322"/>
            <a:ext cx="1684337" cy="390525"/>
          </a:xfrm>
          <a:prstGeom prst="line">
            <a:avLst/>
          </a:prstGeom>
          <a:noFill/>
          <a:ln w="9360" cap="flat">
            <a:solidFill>
              <a:srgbClr val="000000"/>
            </a:solidFill>
            <a:miter lim="800000"/>
            <a:headEnd/>
            <a:tailEnd type="triangle" w="med" len="med"/>
          </a:ln>
          <a:effectLst/>
        </p:spPr>
        <p:txBody>
          <a:bodyPr/>
          <a:lstStyle/>
          <a:p>
            <a:endParaRPr lang="es-MX"/>
          </a:p>
        </p:txBody>
      </p:sp>
      <p:sp>
        <p:nvSpPr>
          <p:cNvPr id="13328" name="Line 16"/>
          <p:cNvSpPr>
            <a:spLocks noChangeShapeType="1"/>
          </p:cNvSpPr>
          <p:nvPr/>
        </p:nvSpPr>
        <p:spPr bwMode="auto">
          <a:xfrm flipH="1">
            <a:off x="3460750" y="3584922"/>
            <a:ext cx="1682750" cy="379413"/>
          </a:xfrm>
          <a:prstGeom prst="line">
            <a:avLst/>
          </a:prstGeom>
          <a:noFill/>
          <a:ln w="127080" cap="flat">
            <a:solidFill>
              <a:srgbClr val="000000"/>
            </a:solidFill>
            <a:miter lim="800000"/>
            <a:headEnd/>
            <a:tailEnd/>
          </a:ln>
          <a:effectLst/>
        </p:spPr>
        <p:txBody>
          <a:bodyPr/>
          <a:lstStyle/>
          <a:p>
            <a:endParaRPr lang="es-MX"/>
          </a:p>
        </p:txBody>
      </p:sp>
      <p:sp>
        <p:nvSpPr>
          <p:cNvPr id="13329" name="AutoShape 17"/>
          <p:cNvSpPr>
            <a:spLocks noChangeArrowheads="1"/>
          </p:cNvSpPr>
          <p:nvPr/>
        </p:nvSpPr>
        <p:spPr bwMode="auto">
          <a:xfrm>
            <a:off x="5211763" y="3500785"/>
            <a:ext cx="74612" cy="1825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3" name="Group 18"/>
          <p:cNvGrpSpPr>
            <a:grpSpLocks/>
          </p:cNvGrpSpPr>
          <p:nvPr/>
        </p:nvGrpSpPr>
        <p:grpSpPr bwMode="auto">
          <a:xfrm>
            <a:off x="5241925" y="3194397"/>
            <a:ext cx="901700" cy="823913"/>
            <a:chOff x="3302" y="1916"/>
            <a:chExt cx="568" cy="519"/>
          </a:xfrm>
        </p:grpSpPr>
        <p:sp>
          <p:nvSpPr>
            <p:cNvPr id="13331" name="AutoShape 19"/>
            <p:cNvSpPr>
              <a:spLocks noChangeArrowheads="1"/>
            </p:cNvSpPr>
            <p:nvPr/>
          </p:nvSpPr>
          <p:spPr bwMode="auto">
            <a:xfrm>
              <a:off x="3302" y="1916"/>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3332" name="AutoShape 20"/>
            <p:cNvSpPr>
              <a:spLocks noChangeArrowheads="1"/>
            </p:cNvSpPr>
            <p:nvPr/>
          </p:nvSpPr>
          <p:spPr bwMode="auto">
            <a:xfrm>
              <a:off x="3304" y="1916"/>
              <a:ext cx="563" cy="51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3333" name="Line 21"/>
          <p:cNvSpPr>
            <a:spLocks noChangeShapeType="1"/>
          </p:cNvSpPr>
          <p:nvPr/>
        </p:nvSpPr>
        <p:spPr bwMode="auto">
          <a:xfrm>
            <a:off x="3051175" y="2130772"/>
            <a:ext cx="390525" cy="1588"/>
          </a:xfrm>
          <a:prstGeom prst="line">
            <a:avLst/>
          </a:prstGeom>
          <a:noFill/>
          <a:ln w="9360" cap="flat">
            <a:solidFill>
              <a:srgbClr val="000000"/>
            </a:solidFill>
            <a:miter lim="800000"/>
            <a:headEnd/>
            <a:tailEnd/>
          </a:ln>
          <a:effectLst/>
        </p:spPr>
        <p:txBody>
          <a:bodyPr/>
          <a:lstStyle/>
          <a:p>
            <a:endParaRPr lang="es-MX"/>
          </a:p>
        </p:txBody>
      </p:sp>
      <p:sp>
        <p:nvSpPr>
          <p:cNvPr id="13334" name="Line 22"/>
          <p:cNvSpPr>
            <a:spLocks noChangeShapeType="1"/>
          </p:cNvSpPr>
          <p:nvPr/>
        </p:nvSpPr>
        <p:spPr bwMode="auto">
          <a:xfrm>
            <a:off x="3100388" y="3035647"/>
            <a:ext cx="354012" cy="1588"/>
          </a:xfrm>
          <a:prstGeom prst="line">
            <a:avLst/>
          </a:prstGeom>
          <a:noFill/>
          <a:ln w="9360" cap="flat">
            <a:solidFill>
              <a:srgbClr val="000000"/>
            </a:solidFill>
            <a:miter lim="800000"/>
            <a:headEnd/>
            <a:tailEnd/>
          </a:ln>
          <a:effectLst/>
        </p:spPr>
        <p:txBody>
          <a:bodyPr/>
          <a:lstStyle/>
          <a:p>
            <a:endParaRPr lang="es-MX"/>
          </a:p>
        </p:txBody>
      </p:sp>
      <p:grpSp>
        <p:nvGrpSpPr>
          <p:cNvPr id="4" name="Group 23"/>
          <p:cNvGrpSpPr>
            <a:grpSpLocks/>
          </p:cNvGrpSpPr>
          <p:nvPr/>
        </p:nvGrpSpPr>
        <p:grpSpPr bwMode="auto">
          <a:xfrm>
            <a:off x="1908175" y="2732435"/>
            <a:ext cx="1208088" cy="357187"/>
            <a:chOff x="1202" y="1625"/>
            <a:chExt cx="761" cy="225"/>
          </a:xfrm>
        </p:grpSpPr>
        <p:sp>
          <p:nvSpPr>
            <p:cNvPr id="13336" name="AutoShape 24"/>
            <p:cNvSpPr>
              <a:spLocks noChangeArrowheads="1"/>
            </p:cNvSpPr>
            <p:nvPr/>
          </p:nvSpPr>
          <p:spPr bwMode="auto">
            <a:xfrm>
              <a:off x="1202" y="1625"/>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3337" name="AutoShape 25"/>
            <p:cNvSpPr>
              <a:spLocks noChangeArrowheads="1"/>
            </p:cNvSpPr>
            <p:nvPr/>
          </p:nvSpPr>
          <p:spPr bwMode="auto">
            <a:xfrm>
              <a:off x="1202" y="1625"/>
              <a:ext cx="760" cy="225"/>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3338" name="Line 26"/>
          <p:cNvSpPr>
            <a:spLocks noChangeShapeType="1"/>
          </p:cNvSpPr>
          <p:nvPr/>
        </p:nvSpPr>
        <p:spPr bwMode="auto">
          <a:xfrm flipH="1">
            <a:off x="3106738" y="4024660"/>
            <a:ext cx="352425" cy="1587"/>
          </a:xfrm>
          <a:prstGeom prst="line">
            <a:avLst/>
          </a:prstGeom>
          <a:noFill/>
          <a:ln w="9360" cap="flat">
            <a:solidFill>
              <a:srgbClr val="000000"/>
            </a:solidFill>
            <a:miter lim="800000"/>
            <a:headEnd/>
            <a:tailEnd/>
          </a:ln>
          <a:effectLst/>
        </p:spPr>
        <p:txBody>
          <a:bodyPr/>
          <a:lstStyle/>
          <a:p>
            <a:endParaRPr lang="es-MX"/>
          </a:p>
        </p:txBody>
      </p:sp>
      <p:grpSp>
        <p:nvGrpSpPr>
          <p:cNvPr id="5" name="Group 27"/>
          <p:cNvGrpSpPr>
            <a:grpSpLocks/>
          </p:cNvGrpSpPr>
          <p:nvPr/>
        </p:nvGrpSpPr>
        <p:grpSpPr bwMode="auto">
          <a:xfrm>
            <a:off x="1847850" y="3688110"/>
            <a:ext cx="1300163" cy="363537"/>
            <a:chOff x="1164" y="2227"/>
            <a:chExt cx="819" cy="229"/>
          </a:xfrm>
        </p:grpSpPr>
        <p:sp>
          <p:nvSpPr>
            <p:cNvPr id="13340" name="AutoShape 28"/>
            <p:cNvSpPr>
              <a:spLocks noChangeArrowheads="1"/>
            </p:cNvSpPr>
            <p:nvPr/>
          </p:nvSpPr>
          <p:spPr bwMode="auto">
            <a:xfrm>
              <a:off x="1164" y="2227"/>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3341" name="AutoShape 29"/>
            <p:cNvSpPr>
              <a:spLocks noChangeArrowheads="1"/>
            </p:cNvSpPr>
            <p:nvPr/>
          </p:nvSpPr>
          <p:spPr bwMode="auto">
            <a:xfrm>
              <a:off x="1165" y="2227"/>
              <a:ext cx="818" cy="229"/>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grpSp>
        <p:nvGrpSpPr>
          <p:cNvPr id="6" name="Group 30"/>
          <p:cNvGrpSpPr>
            <a:grpSpLocks/>
          </p:cNvGrpSpPr>
          <p:nvPr/>
        </p:nvGrpSpPr>
        <p:grpSpPr bwMode="auto">
          <a:xfrm>
            <a:off x="3108325" y="6210647"/>
            <a:ext cx="541338" cy="336550"/>
            <a:chOff x="1958" y="3816"/>
            <a:chExt cx="341" cy="212"/>
          </a:xfrm>
        </p:grpSpPr>
        <p:sp>
          <p:nvSpPr>
            <p:cNvPr id="13343" name="AutoShape 31"/>
            <p:cNvSpPr>
              <a:spLocks noChangeArrowheads="1"/>
            </p:cNvSpPr>
            <p:nvPr/>
          </p:nvSpPr>
          <p:spPr bwMode="auto">
            <a:xfrm>
              <a:off x="1958" y="3816"/>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3344" name="AutoShape 32"/>
            <p:cNvSpPr>
              <a:spLocks noChangeArrowheads="1"/>
            </p:cNvSpPr>
            <p:nvPr/>
          </p:nvSpPr>
          <p:spPr bwMode="auto">
            <a:xfrm>
              <a:off x="1959" y="3816"/>
              <a:ext cx="340" cy="212"/>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grpSp>
        <p:nvGrpSpPr>
          <p:cNvPr id="7" name="Group 33"/>
          <p:cNvGrpSpPr>
            <a:grpSpLocks/>
          </p:cNvGrpSpPr>
          <p:nvPr/>
        </p:nvGrpSpPr>
        <p:grpSpPr bwMode="auto">
          <a:xfrm>
            <a:off x="4786313" y="6228110"/>
            <a:ext cx="541337" cy="336550"/>
            <a:chOff x="3015" y="3827"/>
            <a:chExt cx="341" cy="212"/>
          </a:xfrm>
        </p:grpSpPr>
        <p:sp>
          <p:nvSpPr>
            <p:cNvPr id="13346" name="AutoShape 34"/>
            <p:cNvSpPr>
              <a:spLocks noChangeArrowheads="1"/>
            </p:cNvSpPr>
            <p:nvPr/>
          </p:nvSpPr>
          <p:spPr bwMode="auto">
            <a:xfrm>
              <a:off x="3015" y="3827"/>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3347" name="AutoShape 35"/>
            <p:cNvSpPr>
              <a:spLocks noChangeArrowheads="1"/>
            </p:cNvSpPr>
            <p:nvPr/>
          </p:nvSpPr>
          <p:spPr bwMode="auto">
            <a:xfrm>
              <a:off x="3016" y="3827"/>
              <a:ext cx="340" cy="212"/>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pic>
        <p:nvPicPr>
          <p:cNvPr id="13348" name="Picture 36"/>
          <p:cNvPicPr>
            <a:picLocks noChangeAspect="1" noChangeArrowheads="1"/>
          </p:cNvPicPr>
          <p:nvPr/>
        </p:nvPicPr>
        <p:blipFill>
          <a:blip r:embed="rId3" cstate="print"/>
          <a:srcRect/>
          <a:stretch>
            <a:fillRect/>
          </a:stretch>
        </p:blipFill>
        <p:spPr bwMode="auto">
          <a:xfrm>
            <a:off x="2916238" y="1276697"/>
            <a:ext cx="863600" cy="777875"/>
          </a:xfrm>
          <a:prstGeom prst="rect">
            <a:avLst/>
          </a:prstGeom>
          <a:noFill/>
          <a:ln w="9525" cap="flat">
            <a:noFill/>
            <a:round/>
            <a:headEnd/>
            <a:tailEnd/>
          </a:ln>
          <a:effectLst/>
        </p:spPr>
      </p:pic>
      <p:sp>
        <p:nvSpPr>
          <p:cNvPr id="13349" name="Line 37"/>
          <p:cNvSpPr>
            <a:spLocks noChangeShapeType="1"/>
          </p:cNvSpPr>
          <p:nvPr/>
        </p:nvSpPr>
        <p:spPr bwMode="auto">
          <a:xfrm>
            <a:off x="3455988" y="4064347"/>
            <a:ext cx="1684337" cy="390525"/>
          </a:xfrm>
          <a:prstGeom prst="line">
            <a:avLst/>
          </a:prstGeom>
          <a:noFill/>
          <a:ln w="10800" cap="flat">
            <a:solidFill>
              <a:srgbClr val="FF0000"/>
            </a:solidFill>
            <a:miter lim="800000"/>
            <a:headEnd/>
            <a:tailEnd type="triangle" w="med" len="med"/>
          </a:ln>
          <a:effectLst/>
        </p:spPr>
        <p:txBody>
          <a:bodyPr/>
          <a:lstStyle/>
          <a:p>
            <a:endParaRPr lang="es-MX"/>
          </a:p>
        </p:txBody>
      </p:sp>
      <p:sp>
        <p:nvSpPr>
          <p:cNvPr id="13350" name="Line 38"/>
          <p:cNvSpPr>
            <a:spLocks noChangeShapeType="1"/>
          </p:cNvSpPr>
          <p:nvPr/>
        </p:nvSpPr>
        <p:spPr bwMode="auto">
          <a:xfrm flipH="1">
            <a:off x="3436938" y="4502497"/>
            <a:ext cx="1682750" cy="403225"/>
          </a:xfrm>
          <a:prstGeom prst="line">
            <a:avLst/>
          </a:prstGeom>
          <a:noFill/>
          <a:ln w="10800" cap="flat">
            <a:solidFill>
              <a:srgbClr val="FF0000"/>
            </a:solidFill>
            <a:miter lim="800000"/>
            <a:headEnd/>
            <a:tailEnd type="triangle" w="med" len="med"/>
          </a:ln>
          <a:effectLst/>
        </p:spPr>
        <p:txBody>
          <a:bodyPr/>
          <a:lstStyle/>
          <a:p>
            <a:endParaRPr lang="es-MX"/>
          </a:p>
        </p:txBody>
      </p:sp>
      <p:sp>
        <p:nvSpPr>
          <p:cNvPr id="13351" name="Line 39"/>
          <p:cNvSpPr>
            <a:spLocks noChangeShapeType="1"/>
          </p:cNvSpPr>
          <p:nvPr/>
        </p:nvSpPr>
        <p:spPr bwMode="auto">
          <a:xfrm>
            <a:off x="3449638" y="5010497"/>
            <a:ext cx="1684337" cy="390525"/>
          </a:xfrm>
          <a:prstGeom prst="line">
            <a:avLst/>
          </a:prstGeom>
          <a:noFill/>
          <a:ln w="9360" cap="flat">
            <a:solidFill>
              <a:srgbClr val="000000"/>
            </a:solidFill>
            <a:miter lim="800000"/>
            <a:headEnd/>
            <a:tailEnd type="triangle" w="med" len="med"/>
          </a:ln>
          <a:effectLst/>
        </p:spPr>
        <p:txBody>
          <a:bodyPr/>
          <a:lstStyle/>
          <a:p>
            <a:endParaRPr lang="es-MX"/>
          </a:p>
        </p:txBody>
      </p:sp>
      <p:sp>
        <p:nvSpPr>
          <p:cNvPr id="13352" name="Line 40"/>
          <p:cNvSpPr>
            <a:spLocks noChangeShapeType="1"/>
          </p:cNvSpPr>
          <p:nvPr/>
        </p:nvSpPr>
        <p:spPr bwMode="auto">
          <a:xfrm flipH="1">
            <a:off x="3460750" y="5493097"/>
            <a:ext cx="1682750" cy="379413"/>
          </a:xfrm>
          <a:prstGeom prst="line">
            <a:avLst/>
          </a:prstGeom>
          <a:noFill/>
          <a:ln w="127080" cap="flat">
            <a:solidFill>
              <a:srgbClr val="000000"/>
            </a:solidFill>
            <a:miter lim="800000"/>
            <a:headEnd/>
            <a:tailEnd/>
          </a:ln>
          <a:effectLst/>
        </p:spPr>
        <p:txBody>
          <a:bodyPr/>
          <a:lstStyle/>
          <a:p>
            <a:endParaRPr lang="es-MX"/>
          </a:p>
        </p:txBody>
      </p:sp>
      <p:sp>
        <p:nvSpPr>
          <p:cNvPr id="13353" name="AutoShape 41"/>
          <p:cNvSpPr>
            <a:spLocks noChangeArrowheads="1"/>
          </p:cNvSpPr>
          <p:nvPr/>
        </p:nvSpPr>
        <p:spPr bwMode="auto">
          <a:xfrm>
            <a:off x="5211763" y="5408960"/>
            <a:ext cx="74612" cy="1825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8" name="Group 42"/>
          <p:cNvGrpSpPr>
            <a:grpSpLocks/>
          </p:cNvGrpSpPr>
          <p:nvPr/>
        </p:nvGrpSpPr>
        <p:grpSpPr bwMode="auto">
          <a:xfrm>
            <a:off x="5241925" y="5102572"/>
            <a:ext cx="901700" cy="823913"/>
            <a:chOff x="3302" y="3118"/>
            <a:chExt cx="568" cy="519"/>
          </a:xfrm>
        </p:grpSpPr>
        <p:sp>
          <p:nvSpPr>
            <p:cNvPr id="13355" name="AutoShape 43"/>
            <p:cNvSpPr>
              <a:spLocks noChangeArrowheads="1"/>
            </p:cNvSpPr>
            <p:nvPr/>
          </p:nvSpPr>
          <p:spPr bwMode="auto">
            <a:xfrm>
              <a:off x="3302" y="3118"/>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3356" name="AutoShape 44"/>
            <p:cNvSpPr>
              <a:spLocks noChangeArrowheads="1"/>
            </p:cNvSpPr>
            <p:nvPr/>
          </p:nvSpPr>
          <p:spPr bwMode="auto">
            <a:xfrm>
              <a:off x="3304" y="3118"/>
              <a:ext cx="563" cy="51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3357" name="Line 45"/>
          <p:cNvSpPr>
            <a:spLocks noChangeShapeType="1"/>
          </p:cNvSpPr>
          <p:nvPr/>
        </p:nvSpPr>
        <p:spPr bwMode="auto">
          <a:xfrm>
            <a:off x="3051175" y="4038947"/>
            <a:ext cx="390525" cy="1588"/>
          </a:xfrm>
          <a:prstGeom prst="line">
            <a:avLst/>
          </a:prstGeom>
          <a:noFill/>
          <a:ln w="9360" cap="flat">
            <a:solidFill>
              <a:srgbClr val="000000"/>
            </a:solidFill>
            <a:miter lim="800000"/>
            <a:headEnd/>
            <a:tailEnd/>
          </a:ln>
          <a:effectLst/>
        </p:spPr>
        <p:txBody>
          <a:bodyPr/>
          <a:lstStyle/>
          <a:p>
            <a:endParaRPr lang="es-MX"/>
          </a:p>
        </p:txBody>
      </p:sp>
      <p:sp>
        <p:nvSpPr>
          <p:cNvPr id="13358" name="AutoShape 46"/>
          <p:cNvSpPr>
            <a:spLocks noChangeArrowheads="1"/>
          </p:cNvSpPr>
          <p:nvPr/>
        </p:nvSpPr>
        <p:spPr bwMode="auto">
          <a:xfrm>
            <a:off x="1660525" y="3964335"/>
            <a:ext cx="1738313" cy="371475"/>
          </a:xfrm>
          <a:prstGeom prst="roundRect">
            <a:avLst>
              <a:gd name="adj" fmla="val 273"/>
            </a:avLst>
          </a:prstGeom>
          <a:noFill/>
          <a:ln w="9525" cap="flat">
            <a:noFill/>
            <a:round/>
            <a:headEnd/>
            <a:tailEnd/>
          </a:ln>
          <a:effectLst/>
        </p:spPr>
        <p:txBody>
          <a:bodyPr wrap="none" anchor="ctr"/>
          <a:lstStyle/>
          <a:p>
            <a:endParaRPr lang="es-MX"/>
          </a:p>
        </p:txBody>
      </p:sp>
      <p:sp>
        <p:nvSpPr>
          <p:cNvPr id="13359" name="AutoShape 47"/>
          <p:cNvSpPr>
            <a:spLocks noChangeArrowheads="1"/>
          </p:cNvSpPr>
          <p:nvPr/>
        </p:nvSpPr>
        <p:spPr bwMode="auto">
          <a:xfrm>
            <a:off x="1303338" y="3964335"/>
            <a:ext cx="1770062" cy="642937"/>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FF0000"/>
                </a:solidFill>
                <a:ea typeface="DejaVu Sans" charset="0"/>
                <a:cs typeface="DejaVu Sans" charset="0"/>
              </a:rPr>
              <a:t>Initiate another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FF0000"/>
                </a:solidFill>
                <a:ea typeface="DejaVu Sans" charset="0"/>
                <a:cs typeface="DejaVu Sans" charset="0"/>
              </a:rPr>
              <a:t>TCP connection</a:t>
            </a:r>
          </a:p>
        </p:txBody>
      </p:sp>
      <p:sp>
        <p:nvSpPr>
          <p:cNvPr id="13360" name="Line 48"/>
          <p:cNvSpPr>
            <a:spLocks noChangeShapeType="1"/>
          </p:cNvSpPr>
          <p:nvPr/>
        </p:nvSpPr>
        <p:spPr bwMode="auto">
          <a:xfrm>
            <a:off x="3100388" y="4943822"/>
            <a:ext cx="354012" cy="1588"/>
          </a:xfrm>
          <a:prstGeom prst="line">
            <a:avLst/>
          </a:prstGeom>
          <a:noFill/>
          <a:ln w="9360" cap="flat">
            <a:solidFill>
              <a:srgbClr val="000000"/>
            </a:solidFill>
            <a:miter lim="800000"/>
            <a:headEnd/>
            <a:tailEnd/>
          </a:ln>
          <a:effectLst/>
        </p:spPr>
        <p:txBody>
          <a:bodyPr/>
          <a:lstStyle/>
          <a:p>
            <a:endParaRPr lang="es-MX"/>
          </a:p>
        </p:txBody>
      </p:sp>
      <p:grpSp>
        <p:nvGrpSpPr>
          <p:cNvPr id="9" name="Group 49"/>
          <p:cNvGrpSpPr>
            <a:grpSpLocks/>
          </p:cNvGrpSpPr>
          <p:nvPr/>
        </p:nvGrpSpPr>
        <p:grpSpPr bwMode="auto">
          <a:xfrm>
            <a:off x="1908175" y="4640610"/>
            <a:ext cx="1208088" cy="357187"/>
            <a:chOff x="1202" y="2827"/>
            <a:chExt cx="761" cy="225"/>
          </a:xfrm>
        </p:grpSpPr>
        <p:sp>
          <p:nvSpPr>
            <p:cNvPr id="13362" name="AutoShape 50"/>
            <p:cNvSpPr>
              <a:spLocks noChangeArrowheads="1"/>
            </p:cNvSpPr>
            <p:nvPr/>
          </p:nvSpPr>
          <p:spPr bwMode="auto">
            <a:xfrm>
              <a:off x="1202" y="2827"/>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3363" name="AutoShape 51"/>
            <p:cNvSpPr>
              <a:spLocks noChangeArrowheads="1"/>
            </p:cNvSpPr>
            <p:nvPr/>
          </p:nvSpPr>
          <p:spPr bwMode="auto">
            <a:xfrm>
              <a:off x="1202" y="2827"/>
              <a:ext cx="760" cy="225"/>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3364" name="Line 52"/>
          <p:cNvSpPr>
            <a:spLocks noChangeShapeType="1"/>
          </p:cNvSpPr>
          <p:nvPr/>
        </p:nvSpPr>
        <p:spPr bwMode="auto">
          <a:xfrm flipH="1">
            <a:off x="3106738" y="5932835"/>
            <a:ext cx="352425" cy="1587"/>
          </a:xfrm>
          <a:prstGeom prst="line">
            <a:avLst/>
          </a:prstGeom>
          <a:noFill/>
          <a:ln w="9360" cap="flat">
            <a:solidFill>
              <a:srgbClr val="000000"/>
            </a:solidFill>
            <a:miter lim="800000"/>
            <a:headEnd/>
            <a:tailEnd/>
          </a:ln>
          <a:effectLst/>
        </p:spPr>
        <p:txBody>
          <a:bodyPr/>
          <a:lstStyle/>
          <a:p>
            <a:endParaRPr lang="es-MX"/>
          </a:p>
        </p:txBody>
      </p:sp>
      <p:grpSp>
        <p:nvGrpSpPr>
          <p:cNvPr id="10" name="Group 53"/>
          <p:cNvGrpSpPr>
            <a:grpSpLocks/>
          </p:cNvGrpSpPr>
          <p:nvPr/>
        </p:nvGrpSpPr>
        <p:grpSpPr bwMode="auto">
          <a:xfrm>
            <a:off x="1847850" y="5813772"/>
            <a:ext cx="1300163" cy="363538"/>
            <a:chOff x="1164" y="3566"/>
            <a:chExt cx="819" cy="229"/>
          </a:xfrm>
        </p:grpSpPr>
        <p:sp>
          <p:nvSpPr>
            <p:cNvPr id="13366" name="AutoShape 54"/>
            <p:cNvSpPr>
              <a:spLocks noChangeArrowheads="1"/>
            </p:cNvSpPr>
            <p:nvPr/>
          </p:nvSpPr>
          <p:spPr bwMode="auto">
            <a:xfrm>
              <a:off x="1164" y="3566"/>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3367" name="AutoShape 55"/>
            <p:cNvSpPr>
              <a:spLocks noChangeArrowheads="1"/>
            </p:cNvSpPr>
            <p:nvPr/>
          </p:nvSpPr>
          <p:spPr bwMode="auto">
            <a:xfrm>
              <a:off x="1165" y="3566"/>
              <a:ext cx="818" cy="229"/>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sp>
        <p:nvSpPr>
          <p:cNvPr id="13368" name="Text Box 56"/>
          <p:cNvSpPr txBox="1">
            <a:spLocks noChangeArrowheads="1"/>
          </p:cNvSpPr>
          <p:nvPr/>
        </p:nvSpPr>
        <p:spPr bwMode="auto">
          <a:xfrm>
            <a:off x="6156325" y="3038822"/>
            <a:ext cx="2732088" cy="2284413"/>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b="1">
                <a:solidFill>
                  <a:srgbClr val="000000"/>
                </a:solidFill>
                <a:ea typeface="DejaVu Sans" charset="0"/>
                <a:cs typeface="DejaVu Sans" charset="0"/>
              </a:rPr>
              <a:t>En todos estos diagramas suponemos que los objetos caben en un segmento (=paquete) TCP.</a:t>
            </a:r>
          </a:p>
        </p:txBody>
      </p:sp>
      <p:sp>
        <p:nvSpPr>
          <p:cNvPr id="13369" name="Text Box 57"/>
          <p:cNvSpPr txBox="1">
            <a:spLocks noChangeArrowheads="1"/>
          </p:cNvSpPr>
          <p:nvPr/>
        </p:nvSpPr>
        <p:spPr bwMode="auto">
          <a:xfrm>
            <a:off x="350838" y="4612035"/>
            <a:ext cx="1931987" cy="1554162"/>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00"/>
                </a:solidFill>
                <a:ea typeface="DejaVu Sans" charset="0"/>
                <a:cs typeface="DejaVu Sans" charset="0"/>
              </a:rPr>
              <a:t>Estas conexiones podrían ser paralelas.</a:t>
            </a:r>
          </a:p>
        </p:txBody>
      </p:sp>
      <p:grpSp>
        <p:nvGrpSpPr>
          <p:cNvPr id="11" name="Group 58"/>
          <p:cNvGrpSpPr>
            <a:grpSpLocks/>
          </p:cNvGrpSpPr>
          <p:nvPr/>
        </p:nvGrpSpPr>
        <p:grpSpPr bwMode="auto">
          <a:xfrm>
            <a:off x="1812925" y="1887885"/>
            <a:ext cx="1168400" cy="579437"/>
            <a:chOff x="1142" y="1093"/>
            <a:chExt cx="736" cy="365"/>
          </a:xfrm>
        </p:grpSpPr>
        <p:sp>
          <p:nvSpPr>
            <p:cNvPr id="13371" name="AutoShape 59"/>
            <p:cNvSpPr>
              <a:spLocks noChangeArrowheads="1"/>
            </p:cNvSpPr>
            <p:nvPr/>
          </p:nvSpPr>
          <p:spPr bwMode="auto">
            <a:xfrm>
              <a:off x="1142" y="1093"/>
              <a:ext cx="736" cy="364"/>
            </a:xfrm>
            <a:prstGeom prst="roundRect">
              <a:avLst>
                <a:gd name="adj" fmla="val 273"/>
              </a:avLst>
            </a:prstGeom>
            <a:noFill/>
            <a:ln w="9525" cap="flat">
              <a:noFill/>
              <a:round/>
              <a:headEnd/>
              <a:tailEnd/>
            </a:ln>
            <a:effectLst/>
          </p:spPr>
          <p:txBody>
            <a:bodyPr wrap="none" anchor="ctr"/>
            <a:lstStyle/>
            <a:p>
              <a:endParaRPr lang="es-MX"/>
            </a:p>
          </p:txBody>
        </p:sp>
        <p:sp>
          <p:nvSpPr>
            <p:cNvPr id="13372" name="AutoShape 60"/>
            <p:cNvSpPr>
              <a:spLocks noChangeArrowheads="1"/>
            </p:cNvSpPr>
            <p:nvPr/>
          </p:nvSpPr>
          <p:spPr bwMode="auto">
            <a:xfrm>
              <a:off x="1143" y="1093"/>
              <a:ext cx="734" cy="365"/>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initiate 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connection</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33400" y="142875"/>
            <a:ext cx="8382000" cy="773113"/>
          </a:xfrm>
          <a:ln/>
        </p:spPr>
        <p:txBody>
          <a:bodyPr tIns="1008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dirty="0" smtClean="0">
                <a:solidFill>
                  <a:schemeClr val="bg1"/>
                </a:solidFill>
                <a:effectLst/>
                <a:latin typeface="Times New Roman" pitchFamily="18" charset="0"/>
                <a:cs typeface="Times New Roman" pitchFamily="18" charset="0"/>
              </a:rPr>
              <a:t>Protocolo HTTP </a:t>
            </a:r>
            <a:r>
              <a:rPr lang="es-ES" sz="3600" b="1" dirty="0">
                <a:solidFill>
                  <a:schemeClr val="bg1"/>
                </a:solidFill>
                <a:effectLst/>
                <a:latin typeface="Times New Roman" pitchFamily="18" charset="0"/>
                <a:cs typeface="Times New Roman" pitchFamily="18" charset="0"/>
              </a:rPr>
              <a:t>persistente</a:t>
            </a:r>
          </a:p>
        </p:txBody>
      </p:sp>
      <p:grpSp>
        <p:nvGrpSpPr>
          <p:cNvPr id="2" name="Group 2"/>
          <p:cNvGrpSpPr>
            <a:grpSpLocks/>
          </p:cNvGrpSpPr>
          <p:nvPr/>
        </p:nvGrpSpPr>
        <p:grpSpPr bwMode="auto">
          <a:xfrm>
            <a:off x="4721225" y="928688"/>
            <a:ext cx="4308475" cy="5265737"/>
            <a:chOff x="2974" y="585"/>
            <a:chExt cx="2714" cy="3317"/>
          </a:xfrm>
        </p:grpSpPr>
        <p:sp>
          <p:nvSpPr>
            <p:cNvPr id="14339" name="AutoShape 3"/>
            <p:cNvSpPr>
              <a:spLocks noChangeArrowheads="1"/>
            </p:cNvSpPr>
            <p:nvPr/>
          </p:nvSpPr>
          <p:spPr bwMode="auto">
            <a:xfrm>
              <a:off x="3007" y="585"/>
              <a:ext cx="2637" cy="3317"/>
            </a:xfrm>
            <a:prstGeom prst="roundRect">
              <a:avLst>
                <a:gd name="adj" fmla="val 16667"/>
              </a:avLst>
            </a:prstGeom>
            <a:noFill/>
            <a:ln w="18360" cap="flat">
              <a:solidFill>
                <a:srgbClr val="000080"/>
              </a:solidFill>
              <a:round/>
              <a:headEnd/>
              <a:tailEnd/>
            </a:ln>
            <a:effectLst/>
          </p:spPr>
          <p:txBody>
            <a:bodyPr wrap="none" anchor="ctr"/>
            <a:lstStyle/>
            <a:p>
              <a:endParaRPr lang="es-MX"/>
            </a:p>
          </p:txBody>
        </p:sp>
        <p:grpSp>
          <p:nvGrpSpPr>
            <p:cNvPr id="3" name="Group 4"/>
            <p:cNvGrpSpPr>
              <a:grpSpLocks/>
            </p:cNvGrpSpPr>
            <p:nvPr/>
          </p:nvGrpSpPr>
          <p:grpSpPr bwMode="auto">
            <a:xfrm>
              <a:off x="4919" y="635"/>
              <a:ext cx="315" cy="672"/>
              <a:chOff x="4919" y="635"/>
              <a:chExt cx="315" cy="672"/>
            </a:xfrm>
          </p:grpSpPr>
          <p:sp>
            <p:nvSpPr>
              <p:cNvPr id="14341" name="AutoShape 5"/>
              <p:cNvSpPr>
                <a:spLocks noChangeArrowheads="1"/>
              </p:cNvSpPr>
              <p:nvPr/>
            </p:nvSpPr>
            <p:spPr bwMode="auto">
              <a:xfrm>
                <a:off x="4919" y="1153"/>
                <a:ext cx="313"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14342" name="AutoShape 6"/>
              <p:cNvSpPr>
                <a:spLocks noChangeArrowheads="1"/>
              </p:cNvSpPr>
              <p:nvPr/>
            </p:nvSpPr>
            <p:spPr bwMode="auto">
              <a:xfrm>
                <a:off x="5078" y="639"/>
                <a:ext cx="143" cy="515"/>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14343" name="AutoShape 7"/>
              <p:cNvSpPr>
                <a:spLocks noChangeArrowheads="1"/>
              </p:cNvSpPr>
              <p:nvPr/>
            </p:nvSpPr>
            <p:spPr bwMode="auto">
              <a:xfrm>
                <a:off x="4921" y="786"/>
                <a:ext cx="199" cy="516"/>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4344" name="AutoShape 8"/>
              <p:cNvSpPr>
                <a:spLocks noChangeArrowheads="1"/>
              </p:cNvSpPr>
              <p:nvPr/>
            </p:nvSpPr>
            <p:spPr bwMode="auto">
              <a:xfrm>
                <a:off x="4919" y="635"/>
                <a:ext cx="31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4345" name="Line 9"/>
              <p:cNvSpPr>
                <a:spLocks noChangeShapeType="1"/>
              </p:cNvSpPr>
              <p:nvPr/>
            </p:nvSpPr>
            <p:spPr bwMode="auto">
              <a:xfrm>
                <a:off x="5233" y="646"/>
                <a:ext cx="0" cy="505"/>
              </a:xfrm>
              <a:prstGeom prst="line">
                <a:avLst/>
              </a:prstGeom>
              <a:noFill/>
              <a:ln w="9360" cap="flat">
                <a:solidFill>
                  <a:srgbClr val="000000"/>
                </a:solidFill>
                <a:miter lim="800000"/>
                <a:headEnd/>
                <a:tailEnd/>
              </a:ln>
              <a:effectLst/>
            </p:spPr>
            <p:txBody>
              <a:bodyPr/>
              <a:lstStyle/>
              <a:p>
                <a:endParaRPr lang="es-MX"/>
              </a:p>
            </p:txBody>
          </p:sp>
          <p:sp>
            <p:nvSpPr>
              <p:cNvPr id="14346" name="Line 10"/>
              <p:cNvSpPr>
                <a:spLocks noChangeShapeType="1"/>
              </p:cNvSpPr>
              <p:nvPr/>
            </p:nvSpPr>
            <p:spPr bwMode="auto">
              <a:xfrm flipH="1">
                <a:off x="5117" y="1153"/>
                <a:ext cx="118" cy="150"/>
              </a:xfrm>
              <a:prstGeom prst="line">
                <a:avLst/>
              </a:prstGeom>
              <a:noFill/>
              <a:ln w="9360" cap="flat">
                <a:solidFill>
                  <a:srgbClr val="000000"/>
                </a:solidFill>
                <a:miter lim="800000"/>
                <a:headEnd/>
                <a:tailEnd/>
              </a:ln>
              <a:effectLst/>
            </p:spPr>
            <p:txBody>
              <a:bodyPr/>
              <a:lstStyle/>
              <a:p>
                <a:endParaRPr lang="es-MX"/>
              </a:p>
            </p:txBody>
          </p:sp>
          <p:sp>
            <p:nvSpPr>
              <p:cNvPr id="14347" name="AutoShape 11"/>
              <p:cNvSpPr>
                <a:spLocks noChangeArrowheads="1"/>
              </p:cNvSpPr>
              <p:nvPr/>
            </p:nvSpPr>
            <p:spPr bwMode="auto">
              <a:xfrm>
                <a:off x="4947" y="854"/>
                <a:ext cx="132" cy="298"/>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4348" name="AutoShape 12"/>
              <p:cNvSpPr>
                <a:spLocks noChangeArrowheads="1"/>
              </p:cNvSpPr>
              <p:nvPr/>
            </p:nvSpPr>
            <p:spPr bwMode="auto">
              <a:xfrm>
                <a:off x="4966" y="944"/>
                <a:ext cx="100" cy="10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14349" name="Line 13"/>
            <p:cNvSpPr>
              <a:spLocks noChangeShapeType="1"/>
            </p:cNvSpPr>
            <p:nvPr/>
          </p:nvSpPr>
          <p:spPr bwMode="auto">
            <a:xfrm flipH="1">
              <a:off x="3957" y="1243"/>
              <a:ext cx="17" cy="2156"/>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4350" name="Line 14"/>
            <p:cNvSpPr>
              <a:spLocks noChangeShapeType="1"/>
            </p:cNvSpPr>
            <p:nvPr/>
          </p:nvSpPr>
          <p:spPr bwMode="auto">
            <a:xfrm>
              <a:off x="5047" y="1202"/>
              <a:ext cx="4" cy="2240"/>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4351" name="Line 15"/>
            <p:cNvSpPr>
              <a:spLocks noChangeShapeType="1"/>
            </p:cNvSpPr>
            <p:nvPr/>
          </p:nvSpPr>
          <p:spPr bwMode="auto">
            <a:xfrm>
              <a:off x="3991" y="1352"/>
              <a:ext cx="1060" cy="245"/>
            </a:xfrm>
            <a:prstGeom prst="line">
              <a:avLst/>
            </a:prstGeom>
            <a:noFill/>
            <a:ln w="9360" cap="flat">
              <a:solidFill>
                <a:srgbClr val="FF0000"/>
              </a:solidFill>
              <a:miter lim="800000"/>
              <a:headEnd/>
              <a:tailEnd type="triangle" w="med" len="med"/>
            </a:ln>
            <a:effectLst/>
          </p:spPr>
          <p:txBody>
            <a:bodyPr/>
            <a:lstStyle/>
            <a:p>
              <a:endParaRPr lang="es-MX"/>
            </a:p>
          </p:txBody>
        </p:sp>
        <p:sp>
          <p:nvSpPr>
            <p:cNvPr id="14352" name="Line 16"/>
            <p:cNvSpPr>
              <a:spLocks noChangeShapeType="1"/>
            </p:cNvSpPr>
            <p:nvPr/>
          </p:nvSpPr>
          <p:spPr bwMode="auto">
            <a:xfrm flipH="1">
              <a:off x="3979" y="1628"/>
              <a:ext cx="1059" cy="253"/>
            </a:xfrm>
            <a:prstGeom prst="line">
              <a:avLst/>
            </a:prstGeom>
            <a:noFill/>
            <a:ln w="9360" cap="flat">
              <a:solidFill>
                <a:srgbClr val="FF0000"/>
              </a:solidFill>
              <a:miter lim="800000"/>
              <a:headEnd/>
              <a:tailEnd type="triangle" w="med" len="med"/>
            </a:ln>
            <a:effectLst/>
          </p:spPr>
          <p:txBody>
            <a:bodyPr/>
            <a:lstStyle/>
            <a:p>
              <a:endParaRPr lang="es-MX"/>
            </a:p>
          </p:txBody>
        </p:sp>
        <p:sp>
          <p:nvSpPr>
            <p:cNvPr id="14353" name="Line 17"/>
            <p:cNvSpPr>
              <a:spLocks noChangeShapeType="1"/>
            </p:cNvSpPr>
            <p:nvPr/>
          </p:nvSpPr>
          <p:spPr bwMode="auto">
            <a:xfrm>
              <a:off x="3987" y="1948"/>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354" name="Line 18"/>
            <p:cNvSpPr>
              <a:spLocks noChangeShapeType="1"/>
            </p:cNvSpPr>
            <p:nvPr/>
          </p:nvSpPr>
          <p:spPr bwMode="auto">
            <a:xfrm flipH="1">
              <a:off x="3994" y="2252"/>
              <a:ext cx="1059" cy="238"/>
            </a:xfrm>
            <a:prstGeom prst="line">
              <a:avLst/>
            </a:prstGeom>
            <a:noFill/>
            <a:ln w="127080" cap="flat">
              <a:solidFill>
                <a:srgbClr val="000000"/>
              </a:solidFill>
              <a:miter lim="800000"/>
              <a:headEnd/>
              <a:tailEnd/>
            </a:ln>
            <a:effectLst/>
          </p:spPr>
          <p:txBody>
            <a:bodyPr/>
            <a:lstStyle/>
            <a:p>
              <a:endParaRPr lang="es-MX"/>
            </a:p>
          </p:txBody>
        </p:sp>
        <p:sp>
          <p:nvSpPr>
            <p:cNvPr id="14355" name="AutoShape 19"/>
            <p:cNvSpPr>
              <a:spLocks noChangeArrowheads="1"/>
            </p:cNvSpPr>
            <p:nvPr/>
          </p:nvSpPr>
          <p:spPr bwMode="auto">
            <a:xfrm>
              <a:off x="5097" y="2199"/>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4" name="Group 20"/>
            <p:cNvGrpSpPr>
              <a:grpSpLocks/>
            </p:cNvGrpSpPr>
            <p:nvPr/>
          </p:nvGrpSpPr>
          <p:grpSpPr bwMode="auto">
            <a:xfrm>
              <a:off x="5113" y="2006"/>
              <a:ext cx="574" cy="529"/>
              <a:chOff x="5113" y="2006"/>
              <a:chExt cx="574" cy="529"/>
            </a:xfrm>
          </p:grpSpPr>
          <p:sp>
            <p:nvSpPr>
              <p:cNvPr id="14357" name="AutoShape 21"/>
              <p:cNvSpPr>
                <a:spLocks noChangeArrowheads="1"/>
              </p:cNvSpPr>
              <p:nvPr/>
            </p:nvSpPr>
            <p:spPr bwMode="auto">
              <a:xfrm>
                <a:off x="5116" y="2006"/>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4358" name="AutoShape 22"/>
              <p:cNvSpPr>
                <a:spLocks noChangeArrowheads="1"/>
              </p:cNvSpPr>
              <p:nvPr/>
            </p:nvSpPr>
            <p:spPr bwMode="auto">
              <a:xfrm>
                <a:off x="5113" y="2006"/>
                <a:ext cx="574" cy="52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4359" name="Line 23"/>
            <p:cNvSpPr>
              <a:spLocks noChangeShapeType="1"/>
            </p:cNvSpPr>
            <p:nvPr/>
          </p:nvSpPr>
          <p:spPr bwMode="auto">
            <a:xfrm>
              <a:off x="3736" y="1336"/>
              <a:ext cx="245" cy="0"/>
            </a:xfrm>
            <a:prstGeom prst="line">
              <a:avLst/>
            </a:prstGeom>
            <a:noFill/>
            <a:ln w="9360" cap="flat">
              <a:solidFill>
                <a:srgbClr val="000000"/>
              </a:solidFill>
              <a:miter lim="800000"/>
              <a:headEnd/>
              <a:tailEnd/>
            </a:ln>
            <a:effectLst/>
          </p:spPr>
          <p:txBody>
            <a:bodyPr/>
            <a:lstStyle/>
            <a:p>
              <a:endParaRPr lang="es-MX"/>
            </a:p>
          </p:txBody>
        </p:sp>
        <p:grpSp>
          <p:nvGrpSpPr>
            <p:cNvPr id="5" name="Group 24"/>
            <p:cNvGrpSpPr>
              <a:grpSpLocks/>
            </p:cNvGrpSpPr>
            <p:nvPr/>
          </p:nvGrpSpPr>
          <p:grpSpPr bwMode="auto">
            <a:xfrm>
              <a:off x="3019" y="1153"/>
              <a:ext cx="745" cy="376"/>
              <a:chOff x="3019" y="1153"/>
              <a:chExt cx="745" cy="376"/>
            </a:xfrm>
          </p:grpSpPr>
          <p:sp>
            <p:nvSpPr>
              <p:cNvPr id="14361" name="AutoShape 25"/>
              <p:cNvSpPr>
                <a:spLocks noChangeArrowheads="1"/>
              </p:cNvSpPr>
              <p:nvPr/>
            </p:nvSpPr>
            <p:spPr bwMode="auto">
              <a:xfrm>
                <a:off x="3024" y="1153"/>
                <a:ext cx="736" cy="364"/>
              </a:xfrm>
              <a:prstGeom prst="roundRect">
                <a:avLst>
                  <a:gd name="adj" fmla="val 273"/>
                </a:avLst>
              </a:prstGeom>
              <a:noFill/>
              <a:ln w="9525" cap="flat">
                <a:noFill/>
                <a:round/>
                <a:headEnd/>
                <a:tailEnd/>
              </a:ln>
              <a:effectLst/>
            </p:spPr>
            <p:txBody>
              <a:bodyPr wrap="none" anchor="ctr"/>
              <a:lstStyle/>
              <a:p>
                <a:endParaRPr lang="es-MX"/>
              </a:p>
            </p:txBody>
          </p:sp>
          <p:sp>
            <p:nvSpPr>
              <p:cNvPr id="14362" name="AutoShape 26"/>
              <p:cNvSpPr>
                <a:spLocks noChangeArrowheads="1"/>
              </p:cNvSpPr>
              <p:nvPr/>
            </p:nvSpPr>
            <p:spPr bwMode="auto">
              <a:xfrm>
                <a:off x="3019" y="1153"/>
                <a:ext cx="745" cy="37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initiate 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connection</a:t>
                </a:r>
              </a:p>
            </p:txBody>
          </p:sp>
        </p:grpSp>
        <p:sp>
          <p:nvSpPr>
            <p:cNvPr id="14363" name="Line 27"/>
            <p:cNvSpPr>
              <a:spLocks noChangeShapeType="1"/>
            </p:cNvSpPr>
            <p:nvPr/>
          </p:nvSpPr>
          <p:spPr bwMode="auto">
            <a:xfrm>
              <a:off x="3767" y="1906"/>
              <a:ext cx="222" cy="0"/>
            </a:xfrm>
            <a:prstGeom prst="line">
              <a:avLst/>
            </a:prstGeom>
            <a:noFill/>
            <a:ln w="9360" cap="flat">
              <a:solidFill>
                <a:srgbClr val="000000"/>
              </a:solidFill>
              <a:miter lim="800000"/>
              <a:headEnd/>
              <a:tailEnd/>
            </a:ln>
            <a:effectLst/>
          </p:spPr>
          <p:txBody>
            <a:bodyPr/>
            <a:lstStyle/>
            <a:p>
              <a:endParaRPr lang="es-MX"/>
            </a:p>
          </p:txBody>
        </p:sp>
        <p:grpSp>
          <p:nvGrpSpPr>
            <p:cNvPr id="6" name="Group 28"/>
            <p:cNvGrpSpPr>
              <a:grpSpLocks/>
            </p:cNvGrpSpPr>
            <p:nvPr/>
          </p:nvGrpSpPr>
          <p:grpSpPr bwMode="auto">
            <a:xfrm>
              <a:off x="3011" y="1715"/>
              <a:ext cx="772" cy="236"/>
              <a:chOff x="3011" y="1715"/>
              <a:chExt cx="772" cy="236"/>
            </a:xfrm>
          </p:grpSpPr>
          <p:sp>
            <p:nvSpPr>
              <p:cNvPr id="14365" name="AutoShape 29"/>
              <p:cNvSpPr>
                <a:spLocks noChangeArrowheads="1"/>
              </p:cNvSpPr>
              <p:nvPr/>
            </p:nvSpPr>
            <p:spPr bwMode="auto">
              <a:xfrm>
                <a:off x="3016" y="1715"/>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366" name="AutoShape 30"/>
              <p:cNvSpPr>
                <a:spLocks noChangeArrowheads="1"/>
              </p:cNvSpPr>
              <p:nvPr/>
            </p:nvSpPr>
            <p:spPr bwMode="auto">
              <a:xfrm>
                <a:off x="3011" y="1715"/>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367" name="Line 31"/>
            <p:cNvSpPr>
              <a:spLocks noChangeShapeType="1"/>
            </p:cNvSpPr>
            <p:nvPr/>
          </p:nvSpPr>
          <p:spPr bwMode="auto">
            <a:xfrm flipH="1">
              <a:off x="3771" y="2529"/>
              <a:ext cx="221" cy="0"/>
            </a:xfrm>
            <a:prstGeom prst="line">
              <a:avLst/>
            </a:prstGeom>
            <a:noFill/>
            <a:ln w="9360" cap="flat">
              <a:solidFill>
                <a:srgbClr val="000000"/>
              </a:solidFill>
              <a:miter lim="800000"/>
              <a:headEnd/>
              <a:tailEnd/>
            </a:ln>
            <a:effectLst/>
          </p:spPr>
          <p:txBody>
            <a:bodyPr/>
            <a:lstStyle/>
            <a:p>
              <a:endParaRPr lang="es-MX"/>
            </a:p>
          </p:txBody>
        </p:sp>
        <p:grpSp>
          <p:nvGrpSpPr>
            <p:cNvPr id="7" name="Group 32"/>
            <p:cNvGrpSpPr>
              <a:grpSpLocks/>
            </p:cNvGrpSpPr>
            <p:nvPr/>
          </p:nvGrpSpPr>
          <p:grpSpPr bwMode="auto">
            <a:xfrm>
              <a:off x="2974" y="2318"/>
              <a:ext cx="829" cy="240"/>
              <a:chOff x="2974" y="2318"/>
              <a:chExt cx="829" cy="240"/>
            </a:xfrm>
          </p:grpSpPr>
          <p:sp>
            <p:nvSpPr>
              <p:cNvPr id="14369" name="AutoShape 33"/>
              <p:cNvSpPr>
                <a:spLocks noChangeArrowheads="1"/>
              </p:cNvSpPr>
              <p:nvPr/>
            </p:nvSpPr>
            <p:spPr bwMode="auto">
              <a:xfrm>
                <a:off x="2979" y="2318"/>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370" name="AutoShape 34"/>
              <p:cNvSpPr>
                <a:spLocks noChangeArrowheads="1"/>
              </p:cNvSpPr>
              <p:nvPr/>
            </p:nvSpPr>
            <p:spPr bwMode="auto">
              <a:xfrm>
                <a:off x="2974" y="2318"/>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grpSp>
          <p:nvGrpSpPr>
            <p:cNvPr id="8" name="Group 35"/>
            <p:cNvGrpSpPr>
              <a:grpSpLocks/>
            </p:cNvGrpSpPr>
            <p:nvPr/>
          </p:nvGrpSpPr>
          <p:grpSpPr bwMode="auto">
            <a:xfrm>
              <a:off x="3767" y="3430"/>
              <a:ext cx="351" cy="223"/>
              <a:chOff x="3767" y="3430"/>
              <a:chExt cx="351" cy="223"/>
            </a:xfrm>
          </p:grpSpPr>
          <p:sp>
            <p:nvSpPr>
              <p:cNvPr id="14372" name="AutoShape 36"/>
              <p:cNvSpPr>
                <a:spLocks noChangeArrowheads="1"/>
              </p:cNvSpPr>
              <p:nvPr/>
            </p:nvSpPr>
            <p:spPr bwMode="auto">
              <a:xfrm>
                <a:off x="3772" y="3430"/>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4373" name="AutoShape 37"/>
              <p:cNvSpPr>
                <a:spLocks noChangeArrowheads="1"/>
              </p:cNvSpPr>
              <p:nvPr/>
            </p:nvSpPr>
            <p:spPr bwMode="auto">
              <a:xfrm>
                <a:off x="3767" y="3430"/>
                <a:ext cx="351" cy="223"/>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grpSp>
          <p:nvGrpSpPr>
            <p:cNvPr id="9" name="Group 38"/>
            <p:cNvGrpSpPr>
              <a:grpSpLocks/>
            </p:cNvGrpSpPr>
            <p:nvPr/>
          </p:nvGrpSpPr>
          <p:grpSpPr bwMode="auto">
            <a:xfrm>
              <a:off x="4824" y="3442"/>
              <a:ext cx="351" cy="223"/>
              <a:chOff x="4824" y="3442"/>
              <a:chExt cx="351" cy="223"/>
            </a:xfrm>
          </p:grpSpPr>
          <p:sp>
            <p:nvSpPr>
              <p:cNvPr id="14375" name="AutoShape 39"/>
              <p:cNvSpPr>
                <a:spLocks noChangeArrowheads="1"/>
              </p:cNvSpPr>
              <p:nvPr/>
            </p:nvSpPr>
            <p:spPr bwMode="auto">
              <a:xfrm>
                <a:off x="4829" y="3442"/>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4376" name="AutoShape 40"/>
              <p:cNvSpPr>
                <a:spLocks noChangeArrowheads="1"/>
              </p:cNvSpPr>
              <p:nvPr/>
            </p:nvSpPr>
            <p:spPr bwMode="auto">
              <a:xfrm>
                <a:off x="4824" y="3442"/>
                <a:ext cx="351" cy="223"/>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pic>
          <p:nvPicPr>
            <p:cNvPr id="14377" name="Picture 41"/>
            <p:cNvPicPr>
              <a:picLocks noChangeAspect="1" noChangeArrowheads="1"/>
            </p:cNvPicPr>
            <p:nvPr/>
          </p:nvPicPr>
          <p:blipFill>
            <a:blip r:embed="rId3" cstate="print"/>
            <a:srcRect/>
            <a:stretch>
              <a:fillRect/>
            </a:stretch>
          </p:blipFill>
          <p:spPr bwMode="auto">
            <a:xfrm>
              <a:off x="3651" y="686"/>
              <a:ext cx="543" cy="489"/>
            </a:xfrm>
            <a:prstGeom prst="rect">
              <a:avLst/>
            </a:prstGeom>
            <a:noFill/>
            <a:ln w="9525" cap="flat">
              <a:noFill/>
              <a:round/>
              <a:headEnd/>
              <a:tailEnd/>
            </a:ln>
            <a:effectLst/>
          </p:spPr>
        </p:pic>
        <p:sp>
          <p:nvSpPr>
            <p:cNvPr id="14378" name="Line 42"/>
            <p:cNvSpPr>
              <a:spLocks noChangeShapeType="1"/>
            </p:cNvSpPr>
            <p:nvPr/>
          </p:nvSpPr>
          <p:spPr bwMode="auto">
            <a:xfrm>
              <a:off x="3987" y="2584"/>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379" name="Line 43"/>
            <p:cNvSpPr>
              <a:spLocks noChangeShapeType="1"/>
            </p:cNvSpPr>
            <p:nvPr/>
          </p:nvSpPr>
          <p:spPr bwMode="auto">
            <a:xfrm flipH="1">
              <a:off x="3994" y="2887"/>
              <a:ext cx="1059" cy="238"/>
            </a:xfrm>
            <a:prstGeom prst="line">
              <a:avLst/>
            </a:prstGeom>
            <a:noFill/>
            <a:ln w="127080" cap="flat">
              <a:solidFill>
                <a:srgbClr val="000000"/>
              </a:solidFill>
              <a:miter lim="800000"/>
              <a:headEnd/>
              <a:tailEnd/>
            </a:ln>
            <a:effectLst/>
          </p:spPr>
          <p:txBody>
            <a:bodyPr/>
            <a:lstStyle/>
            <a:p>
              <a:endParaRPr lang="es-MX"/>
            </a:p>
          </p:txBody>
        </p:sp>
        <p:sp>
          <p:nvSpPr>
            <p:cNvPr id="14380" name="AutoShape 44"/>
            <p:cNvSpPr>
              <a:spLocks noChangeArrowheads="1"/>
            </p:cNvSpPr>
            <p:nvPr/>
          </p:nvSpPr>
          <p:spPr bwMode="auto">
            <a:xfrm>
              <a:off x="5097" y="2835"/>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10" name="Group 45"/>
            <p:cNvGrpSpPr>
              <a:grpSpLocks/>
            </p:cNvGrpSpPr>
            <p:nvPr/>
          </p:nvGrpSpPr>
          <p:grpSpPr bwMode="auto">
            <a:xfrm>
              <a:off x="5113" y="2642"/>
              <a:ext cx="574" cy="529"/>
              <a:chOff x="5113" y="2642"/>
              <a:chExt cx="574" cy="529"/>
            </a:xfrm>
          </p:grpSpPr>
          <p:sp>
            <p:nvSpPr>
              <p:cNvPr id="14382" name="AutoShape 46"/>
              <p:cNvSpPr>
                <a:spLocks noChangeArrowheads="1"/>
              </p:cNvSpPr>
              <p:nvPr/>
            </p:nvSpPr>
            <p:spPr bwMode="auto">
              <a:xfrm>
                <a:off x="5116" y="2642"/>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4383" name="AutoShape 47"/>
              <p:cNvSpPr>
                <a:spLocks noChangeArrowheads="1"/>
              </p:cNvSpPr>
              <p:nvPr/>
            </p:nvSpPr>
            <p:spPr bwMode="auto">
              <a:xfrm>
                <a:off x="5113" y="2642"/>
                <a:ext cx="574" cy="52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4384" name="Line 48"/>
            <p:cNvSpPr>
              <a:spLocks noChangeShapeType="1"/>
            </p:cNvSpPr>
            <p:nvPr/>
          </p:nvSpPr>
          <p:spPr bwMode="auto">
            <a:xfrm>
              <a:off x="3767" y="2542"/>
              <a:ext cx="222" cy="0"/>
            </a:xfrm>
            <a:prstGeom prst="line">
              <a:avLst/>
            </a:prstGeom>
            <a:noFill/>
            <a:ln w="9360" cap="flat">
              <a:solidFill>
                <a:srgbClr val="000000"/>
              </a:solidFill>
              <a:miter lim="800000"/>
              <a:headEnd/>
              <a:tailEnd/>
            </a:ln>
            <a:effectLst/>
          </p:spPr>
          <p:txBody>
            <a:bodyPr/>
            <a:lstStyle/>
            <a:p>
              <a:endParaRPr lang="es-MX"/>
            </a:p>
          </p:txBody>
        </p:sp>
        <p:grpSp>
          <p:nvGrpSpPr>
            <p:cNvPr id="11" name="Group 49"/>
            <p:cNvGrpSpPr>
              <a:grpSpLocks/>
            </p:cNvGrpSpPr>
            <p:nvPr/>
          </p:nvGrpSpPr>
          <p:grpSpPr bwMode="auto">
            <a:xfrm>
              <a:off x="3011" y="2509"/>
              <a:ext cx="772" cy="236"/>
              <a:chOff x="3011" y="2509"/>
              <a:chExt cx="772" cy="236"/>
            </a:xfrm>
          </p:grpSpPr>
          <p:sp>
            <p:nvSpPr>
              <p:cNvPr id="14386" name="AutoShape 50"/>
              <p:cNvSpPr>
                <a:spLocks noChangeArrowheads="1"/>
              </p:cNvSpPr>
              <p:nvPr/>
            </p:nvSpPr>
            <p:spPr bwMode="auto">
              <a:xfrm>
                <a:off x="3016" y="2509"/>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387" name="AutoShape 51"/>
              <p:cNvSpPr>
                <a:spLocks noChangeArrowheads="1"/>
              </p:cNvSpPr>
              <p:nvPr/>
            </p:nvSpPr>
            <p:spPr bwMode="auto">
              <a:xfrm>
                <a:off x="3011" y="2509"/>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388" name="Line 52"/>
            <p:cNvSpPr>
              <a:spLocks noChangeShapeType="1"/>
            </p:cNvSpPr>
            <p:nvPr/>
          </p:nvSpPr>
          <p:spPr bwMode="auto">
            <a:xfrm flipH="1">
              <a:off x="3771" y="3165"/>
              <a:ext cx="221" cy="0"/>
            </a:xfrm>
            <a:prstGeom prst="line">
              <a:avLst/>
            </a:prstGeom>
            <a:noFill/>
            <a:ln w="9360" cap="flat">
              <a:solidFill>
                <a:srgbClr val="000000"/>
              </a:solidFill>
              <a:miter lim="800000"/>
              <a:headEnd/>
              <a:tailEnd/>
            </a:ln>
            <a:effectLst/>
          </p:spPr>
          <p:txBody>
            <a:bodyPr/>
            <a:lstStyle/>
            <a:p>
              <a:endParaRPr lang="es-MX"/>
            </a:p>
          </p:txBody>
        </p:sp>
        <p:grpSp>
          <p:nvGrpSpPr>
            <p:cNvPr id="12" name="Group 53"/>
            <p:cNvGrpSpPr>
              <a:grpSpLocks/>
            </p:cNvGrpSpPr>
            <p:nvPr/>
          </p:nvGrpSpPr>
          <p:grpSpPr bwMode="auto">
            <a:xfrm>
              <a:off x="2974" y="3089"/>
              <a:ext cx="829" cy="240"/>
              <a:chOff x="2974" y="3089"/>
              <a:chExt cx="829" cy="240"/>
            </a:xfrm>
          </p:grpSpPr>
          <p:sp>
            <p:nvSpPr>
              <p:cNvPr id="14390" name="AutoShape 54"/>
              <p:cNvSpPr>
                <a:spLocks noChangeArrowheads="1"/>
              </p:cNvSpPr>
              <p:nvPr/>
            </p:nvSpPr>
            <p:spPr bwMode="auto">
              <a:xfrm>
                <a:off x="2979" y="3089"/>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391" name="AutoShape 55"/>
              <p:cNvSpPr>
                <a:spLocks noChangeArrowheads="1"/>
              </p:cNvSpPr>
              <p:nvPr/>
            </p:nvSpPr>
            <p:spPr bwMode="auto">
              <a:xfrm>
                <a:off x="2974" y="3089"/>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sp>
          <p:nvSpPr>
            <p:cNvPr id="14392" name="Text Box 56"/>
            <p:cNvSpPr txBox="1">
              <a:spLocks noChangeArrowheads="1"/>
            </p:cNvSpPr>
            <p:nvPr/>
          </p:nvSpPr>
          <p:spPr bwMode="auto">
            <a:xfrm>
              <a:off x="3933" y="3602"/>
              <a:ext cx="1128" cy="29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80"/>
                  </a:solidFill>
                  <a:ea typeface="DejaVu Sans" charset="0"/>
                  <a:cs typeface="DejaVu Sans" charset="0"/>
                </a:rPr>
                <a:t>Con Pipeline</a:t>
              </a:r>
            </a:p>
          </p:txBody>
        </p:sp>
        <p:sp>
          <p:nvSpPr>
            <p:cNvPr id="14393" name="Line 57"/>
            <p:cNvSpPr>
              <a:spLocks noChangeShapeType="1"/>
            </p:cNvSpPr>
            <p:nvPr/>
          </p:nvSpPr>
          <p:spPr bwMode="auto">
            <a:xfrm>
              <a:off x="3987" y="2675"/>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394" name="Line 58"/>
            <p:cNvSpPr>
              <a:spLocks noChangeShapeType="1"/>
            </p:cNvSpPr>
            <p:nvPr/>
          </p:nvSpPr>
          <p:spPr bwMode="auto">
            <a:xfrm flipH="1">
              <a:off x="3994" y="2978"/>
              <a:ext cx="1059" cy="238"/>
            </a:xfrm>
            <a:prstGeom prst="line">
              <a:avLst/>
            </a:prstGeom>
            <a:noFill/>
            <a:ln w="127080" cap="flat">
              <a:solidFill>
                <a:srgbClr val="000000"/>
              </a:solidFill>
              <a:miter lim="800000"/>
              <a:headEnd/>
              <a:tailEnd/>
            </a:ln>
            <a:effectLst/>
          </p:spPr>
          <p:txBody>
            <a:bodyPr/>
            <a:lstStyle/>
            <a:p>
              <a:endParaRPr lang="es-MX"/>
            </a:p>
          </p:txBody>
        </p:sp>
        <p:sp>
          <p:nvSpPr>
            <p:cNvPr id="14395" name="AutoShape 59"/>
            <p:cNvSpPr>
              <a:spLocks noChangeArrowheads="1"/>
            </p:cNvSpPr>
            <p:nvPr/>
          </p:nvSpPr>
          <p:spPr bwMode="auto">
            <a:xfrm>
              <a:off x="5097" y="2926"/>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sp>
          <p:nvSpPr>
            <p:cNvPr id="14396" name="Line 60"/>
            <p:cNvSpPr>
              <a:spLocks noChangeShapeType="1"/>
            </p:cNvSpPr>
            <p:nvPr/>
          </p:nvSpPr>
          <p:spPr bwMode="auto">
            <a:xfrm>
              <a:off x="3767" y="2633"/>
              <a:ext cx="222" cy="0"/>
            </a:xfrm>
            <a:prstGeom prst="line">
              <a:avLst/>
            </a:prstGeom>
            <a:noFill/>
            <a:ln w="9360" cap="flat">
              <a:solidFill>
                <a:srgbClr val="000000"/>
              </a:solidFill>
              <a:miter lim="800000"/>
              <a:headEnd/>
              <a:tailEnd/>
            </a:ln>
            <a:effectLst/>
          </p:spPr>
          <p:txBody>
            <a:bodyPr/>
            <a:lstStyle/>
            <a:p>
              <a:endParaRPr lang="es-MX"/>
            </a:p>
          </p:txBody>
        </p:sp>
        <p:grpSp>
          <p:nvGrpSpPr>
            <p:cNvPr id="13" name="Group 61"/>
            <p:cNvGrpSpPr>
              <a:grpSpLocks/>
            </p:cNvGrpSpPr>
            <p:nvPr/>
          </p:nvGrpSpPr>
          <p:grpSpPr bwMode="auto">
            <a:xfrm>
              <a:off x="3011" y="2623"/>
              <a:ext cx="772" cy="236"/>
              <a:chOff x="3011" y="2623"/>
              <a:chExt cx="772" cy="236"/>
            </a:xfrm>
          </p:grpSpPr>
          <p:sp>
            <p:nvSpPr>
              <p:cNvPr id="14398" name="AutoShape 62"/>
              <p:cNvSpPr>
                <a:spLocks noChangeArrowheads="1"/>
              </p:cNvSpPr>
              <p:nvPr/>
            </p:nvSpPr>
            <p:spPr bwMode="auto">
              <a:xfrm>
                <a:off x="3016" y="2623"/>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399" name="AutoShape 63"/>
              <p:cNvSpPr>
                <a:spLocks noChangeArrowheads="1"/>
              </p:cNvSpPr>
              <p:nvPr/>
            </p:nvSpPr>
            <p:spPr bwMode="auto">
              <a:xfrm>
                <a:off x="3011" y="2623"/>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400" name="Line 64"/>
            <p:cNvSpPr>
              <a:spLocks noChangeShapeType="1"/>
            </p:cNvSpPr>
            <p:nvPr/>
          </p:nvSpPr>
          <p:spPr bwMode="auto">
            <a:xfrm flipH="1">
              <a:off x="3771" y="3256"/>
              <a:ext cx="221" cy="0"/>
            </a:xfrm>
            <a:prstGeom prst="line">
              <a:avLst/>
            </a:prstGeom>
            <a:noFill/>
            <a:ln w="9360" cap="flat">
              <a:solidFill>
                <a:srgbClr val="000000"/>
              </a:solidFill>
              <a:miter lim="800000"/>
              <a:headEnd/>
              <a:tailEnd/>
            </a:ln>
            <a:effectLst/>
          </p:spPr>
          <p:txBody>
            <a:bodyPr/>
            <a:lstStyle/>
            <a:p>
              <a:endParaRPr lang="es-MX"/>
            </a:p>
          </p:txBody>
        </p:sp>
        <p:grpSp>
          <p:nvGrpSpPr>
            <p:cNvPr id="14" name="Group 65"/>
            <p:cNvGrpSpPr>
              <a:grpSpLocks/>
            </p:cNvGrpSpPr>
            <p:nvPr/>
          </p:nvGrpSpPr>
          <p:grpSpPr bwMode="auto">
            <a:xfrm>
              <a:off x="2974" y="3180"/>
              <a:ext cx="829" cy="240"/>
              <a:chOff x="2974" y="3180"/>
              <a:chExt cx="829" cy="240"/>
            </a:xfrm>
          </p:grpSpPr>
          <p:sp>
            <p:nvSpPr>
              <p:cNvPr id="14402" name="AutoShape 66"/>
              <p:cNvSpPr>
                <a:spLocks noChangeArrowheads="1"/>
              </p:cNvSpPr>
              <p:nvPr/>
            </p:nvSpPr>
            <p:spPr bwMode="auto">
              <a:xfrm>
                <a:off x="2979" y="3180"/>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403" name="AutoShape 67"/>
              <p:cNvSpPr>
                <a:spLocks noChangeArrowheads="1"/>
              </p:cNvSpPr>
              <p:nvPr/>
            </p:nvSpPr>
            <p:spPr bwMode="auto">
              <a:xfrm>
                <a:off x="2974" y="3180"/>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grpSp>
      <p:grpSp>
        <p:nvGrpSpPr>
          <p:cNvPr id="15" name="Group 68"/>
          <p:cNvGrpSpPr>
            <a:grpSpLocks/>
          </p:cNvGrpSpPr>
          <p:nvPr/>
        </p:nvGrpSpPr>
        <p:grpSpPr bwMode="auto">
          <a:xfrm>
            <a:off x="149225" y="892175"/>
            <a:ext cx="4308475" cy="5705475"/>
            <a:chOff x="94" y="562"/>
            <a:chExt cx="2714" cy="3594"/>
          </a:xfrm>
        </p:grpSpPr>
        <p:sp>
          <p:nvSpPr>
            <p:cNvPr id="14405" name="AutoShape 69"/>
            <p:cNvSpPr>
              <a:spLocks noChangeArrowheads="1"/>
            </p:cNvSpPr>
            <p:nvPr/>
          </p:nvSpPr>
          <p:spPr bwMode="auto">
            <a:xfrm>
              <a:off x="105" y="562"/>
              <a:ext cx="2637" cy="3594"/>
            </a:xfrm>
            <a:prstGeom prst="roundRect">
              <a:avLst>
                <a:gd name="adj" fmla="val 16667"/>
              </a:avLst>
            </a:prstGeom>
            <a:noFill/>
            <a:ln w="18360" cap="flat">
              <a:solidFill>
                <a:srgbClr val="000080"/>
              </a:solidFill>
              <a:round/>
              <a:headEnd/>
              <a:tailEnd/>
            </a:ln>
            <a:effectLst/>
          </p:spPr>
          <p:txBody>
            <a:bodyPr wrap="none" anchor="ctr"/>
            <a:lstStyle/>
            <a:p>
              <a:endParaRPr lang="es-MX"/>
            </a:p>
          </p:txBody>
        </p:sp>
        <p:grpSp>
          <p:nvGrpSpPr>
            <p:cNvPr id="16" name="Group 70"/>
            <p:cNvGrpSpPr>
              <a:grpSpLocks/>
            </p:cNvGrpSpPr>
            <p:nvPr/>
          </p:nvGrpSpPr>
          <p:grpSpPr bwMode="auto">
            <a:xfrm>
              <a:off x="2039" y="590"/>
              <a:ext cx="315" cy="672"/>
              <a:chOff x="2039" y="590"/>
              <a:chExt cx="315" cy="672"/>
            </a:xfrm>
          </p:grpSpPr>
          <p:sp>
            <p:nvSpPr>
              <p:cNvPr id="14407" name="AutoShape 71"/>
              <p:cNvSpPr>
                <a:spLocks noChangeArrowheads="1"/>
              </p:cNvSpPr>
              <p:nvPr/>
            </p:nvSpPr>
            <p:spPr bwMode="auto">
              <a:xfrm>
                <a:off x="2039" y="1107"/>
                <a:ext cx="313"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0"/>
                  <a:gd name="T6" fmla="*/ 16 w 1395"/>
                  <a:gd name="T7" fmla="*/ 0 h 690"/>
                  <a:gd name="T8" fmla="*/ 10 w 1395"/>
                  <a:gd name="T9" fmla="*/ 8 h 690"/>
                  <a:gd name="T10" fmla="*/ 0 w 1395"/>
                  <a:gd name="T11" fmla="*/ 8 h 690"/>
                  <a:gd name="T12" fmla="*/ 6 w 1395"/>
                  <a:gd name="T13" fmla="*/ 0 h 690"/>
                  <a:gd name="T14" fmla="*/ 0 w 1395"/>
                  <a:gd name="T15" fmla="*/ 0 h 690"/>
                  <a:gd name="T16" fmla="*/ 1395 w 1395"/>
                  <a:gd name="T17" fmla="*/ 690 h 690"/>
                </a:gdLst>
                <a:ahLst/>
                <a:cxnLst>
                  <a:cxn ang="0">
                    <a:pos x="T4" y="T5"/>
                  </a:cxn>
                  <a:cxn ang="0">
                    <a:pos x="T6" y="T7"/>
                  </a:cxn>
                  <a:cxn ang="0">
                    <a:pos x="T8" y="T9"/>
                  </a:cxn>
                  <a:cxn ang="0">
                    <a:pos x="T10" y="T11"/>
                  </a:cxn>
                  <a:cxn ang="0">
                    <a:pos x="T12" y="T13"/>
                  </a:cxn>
                </a:cxnLst>
                <a:rect l="T14" t="T15" r="T16" b="T17"/>
                <a:pathLst>
                  <a:path w="1395" h="690">
                    <a:moveTo>
                      <a:pt x="538" y="0"/>
                    </a:moveTo>
                    <a:lnTo>
                      <a:pt x="1394" y="0"/>
                    </a:lnTo>
                    <a:lnTo>
                      <a:pt x="856" y="689"/>
                    </a:lnTo>
                    <a:lnTo>
                      <a:pt x="0" y="689"/>
                    </a:lnTo>
                    <a:lnTo>
                      <a:pt x="538" y="0"/>
                    </a:lnTo>
                  </a:path>
                </a:pathLst>
              </a:custGeom>
              <a:solidFill>
                <a:srgbClr val="33CCCC"/>
              </a:solidFill>
              <a:ln w="9525" cap="flat">
                <a:noFill/>
                <a:round/>
                <a:headEnd/>
                <a:tailEnd/>
              </a:ln>
              <a:effectLst/>
            </p:spPr>
            <p:txBody>
              <a:bodyPr wrap="none" anchor="ctr"/>
              <a:lstStyle/>
              <a:p>
                <a:endParaRPr lang="es-MX"/>
              </a:p>
            </p:txBody>
          </p:sp>
          <p:sp>
            <p:nvSpPr>
              <p:cNvPr id="14408" name="AutoShape 72"/>
              <p:cNvSpPr>
                <a:spLocks noChangeArrowheads="1"/>
              </p:cNvSpPr>
              <p:nvPr/>
            </p:nvSpPr>
            <p:spPr bwMode="auto">
              <a:xfrm>
                <a:off x="2198" y="594"/>
                <a:ext cx="143" cy="515"/>
              </a:xfrm>
              <a:prstGeom prst="roundRect">
                <a:avLst>
                  <a:gd name="adj" fmla="val 694"/>
                </a:avLst>
              </a:prstGeom>
              <a:solidFill>
                <a:srgbClr val="33CCCC"/>
              </a:solidFill>
              <a:ln w="9525" cap="flat">
                <a:noFill/>
                <a:round/>
                <a:headEnd/>
                <a:tailEnd/>
              </a:ln>
              <a:effectLst/>
            </p:spPr>
            <p:txBody>
              <a:bodyPr wrap="none" anchor="ctr"/>
              <a:lstStyle/>
              <a:p>
                <a:endParaRPr lang="es-MX"/>
              </a:p>
            </p:txBody>
          </p:sp>
          <p:sp>
            <p:nvSpPr>
              <p:cNvPr id="14409" name="AutoShape 73"/>
              <p:cNvSpPr>
                <a:spLocks noChangeArrowheads="1"/>
              </p:cNvSpPr>
              <p:nvPr/>
            </p:nvSpPr>
            <p:spPr bwMode="auto">
              <a:xfrm>
                <a:off x="2041" y="741"/>
                <a:ext cx="199" cy="516"/>
              </a:xfrm>
              <a:prstGeom prst="roundRect">
                <a:avLst>
                  <a:gd name="adj" fmla="val 500"/>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4410" name="AutoShape 74"/>
              <p:cNvSpPr>
                <a:spLocks noChangeArrowheads="1"/>
              </p:cNvSpPr>
              <p:nvPr/>
            </p:nvSpPr>
            <p:spPr bwMode="auto">
              <a:xfrm>
                <a:off x="2039" y="590"/>
                <a:ext cx="31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 w 1395"/>
                  <a:gd name="T5" fmla="*/ 0 h 691"/>
                  <a:gd name="T6" fmla="*/ 16 w 1395"/>
                  <a:gd name="T7" fmla="*/ 0 h 691"/>
                  <a:gd name="T8" fmla="*/ 10 w 1395"/>
                  <a:gd name="T9" fmla="*/ 8 h 691"/>
                  <a:gd name="T10" fmla="*/ 0 w 1395"/>
                  <a:gd name="T11" fmla="*/ 8 h 691"/>
                  <a:gd name="T12" fmla="*/ 6 w 1395"/>
                  <a:gd name="T13" fmla="*/ 0 h 691"/>
                  <a:gd name="T14" fmla="*/ 0 w 1395"/>
                  <a:gd name="T15" fmla="*/ 0 h 691"/>
                  <a:gd name="T16" fmla="*/ 1395 w 1395"/>
                  <a:gd name="T17" fmla="*/ 691 h 691"/>
                </a:gdLst>
                <a:ahLst/>
                <a:cxnLst>
                  <a:cxn ang="0">
                    <a:pos x="T4" y="T5"/>
                  </a:cxn>
                  <a:cxn ang="0">
                    <a:pos x="T6" y="T7"/>
                  </a:cxn>
                  <a:cxn ang="0">
                    <a:pos x="T8" y="T9"/>
                  </a:cxn>
                  <a:cxn ang="0">
                    <a:pos x="T10" y="T11"/>
                  </a:cxn>
                  <a:cxn ang="0">
                    <a:pos x="T12" y="T13"/>
                  </a:cxn>
                </a:cxnLst>
                <a:rect l="T14" t="T15" r="T16" b="T17"/>
                <a:pathLst>
                  <a:path w="1395" h="691">
                    <a:moveTo>
                      <a:pt x="538" y="0"/>
                    </a:moveTo>
                    <a:lnTo>
                      <a:pt x="1394" y="0"/>
                    </a:lnTo>
                    <a:lnTo>
                      <a:pt x="856" y="690"/>
                    </a:lnTo>
                    <a:lnTo>
                      <a:pt x="0" y="690"/>
                    </a:lnTo>
                    <a:lnTo>
                      <a:pt x="53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4411" name="Line 75"/>
              <p:cNvSpPr>
                <a:spLocks noChangeShapeType="1"/>
              </p:cNvSpPr>
              <p:nvPr/>
            </p:nvSpPr>
            <p:spPr bwMode="auto">
              <a:xfrm>
                <a:off x="2353" y="601"/>
                <a:ext cx="0" cy="505"/>
              </a:xfrm>
              <a:prstGeom prst="line">
                <a:avLst/>
              </a:prstGeom>
              <a:noFill/>
              <a:ln w="9360" cap="flat">
                <a:solidFill>
                  <a:srgbClr val="000000"/>
                </a:solidFill>
                <a:miter lim="800000"/>
                <a:headEnd/>
                <a:tailEnd/>
              </a:ln>
              <a:effectLst/>
            </p:spPr>
            <p:txBody>
              <a:bodyPr/>
              <a:lstStyle/>
              <a:p>
                <a:endParaRPr lang="es-MX"/>
              </a:p>
            </p:txBody>
          </p:sp>
          <p:sp>
            <p:nvSpPr>
              <p:cNvPr id="14412" name="Line 76"/>
              <p:cNvSpPr>
                <a:spLocks noChangeShapeType="1"/>
              </p:cNvSpPr>
              <p:nvPr/>
            </p:nvSpPr>
            <p:spPr bwMode="auto">
              <a:xfrm flipH="1">
                <a:off x="2237" y="1107"/>
                <a:ext cx="118" cy="150"/>
              </a:xfrm>
              <a:prstGeom prst="line">
                <a:avLst/>
              </a:prstGeom>
              <a:noFill/>
              <a:ln w="9360" cap="flat">
                <a:solidFill>
                  <a:srgbClr val="000000"/>
                </a:solidFill>
                <a:miter lim="800000"/>
                <a:headEnd/>
                <a:tailEnd/>
              </a:ln>
              <a:effectLst/>
            </p:spPr>
            <p:txBody>
              <a:bodyPr/>
              <a:lstStyle/>
              <a:p>
                <a:endParaRPr lang="es-MX"/>
              </a:p>
            </p:txBody>
          </p:sp>
          <p:sp>
            <p:nvSpPr>
              <p:cNvPr id="14413" name="AutoShape 77"/>
              <p:cNvSpPr>
                <a:spLocks noChangeArrowheads="1"/>
              </p:cNvSpPr>
              <p:nvPr/>
            </p:nvSpPr>
            <p:spPr bwMode="auto">
              <a:xfrm>
                <a:off x="2067" y="809"/>
                <a:ext cx="132" cy="298"/>
              </a:xfrm>
              <a:prstGeom prst="roundRect">
                <a:avLst>
                  <a:gd name="adj" fmla="val 745"/>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4414" name="AutoShape 78"/>
              <p:cNvSpPr>
                <a:spLocks noChangeArrowheads="1"/>
              </p:cNvSpPr>
              <p:nvPr/>
            </p:nvSpPr>
            <p:spPr bwMode="auto">
              <a:xfrm>
                <a:off x="2086" y="899"/>
                <a:ext cx="100" cy="104"/>
              </a:xfrm>
              <a:prstGeom prst="roundRect">
                <a:avLst>
                  <a:gd name="adj" fmla="val 977"/>
                </a:avLst>
              </a:prstGeom>
              <a:solidFill>
                <a:srgbClr val="FFFFFF"/>
              </a:solidFill>
              <a:ln w="9525" cap="flat">
                <a:noFill/>
                <a:round/>
                <a:headEnd/>
                <a:tailEnd/>
              </a:ln>
              <a:effectLst/>
            </p:spPr>
            <p:txBody>
              <a:bodyPr wrap="none" anchor="ctr"/>
              <a:lstStyle/>
              <a:p>
                <a:endParaRPr lang="es-MX"/>
              </a:p>
            </p:txBody>
          </p:sp>
        </p:grpSp>
        <p:sp>
          <p:nvSpPr>
            <p:cNvPr id="14415" name="Line 79"/>
            <p:cNvSpPr>
              <a:spLocks noChangeShapeType="1"/>
            </p:cNvSpPr>
            <p:nvPr/>
          </p:nvSpPr>
          <p:spPr bwMode="auto">
            <a:xfrm flipH="1">
              <a:off x="1066" y="1197"/>
              <a:ext cx="28" cy="2601"/>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4416" name="Line 80"/>
            <p:cNvSpPr>
              <a:spLocks noChangeShapeType="1"/>
            </p:cNvSpPr>
            <p:nvPr/>
          </p:nvSpPr>
          <p:spPr bwMode="auto">
            <a:xfrm flipH="1">
              <a:off x="2161" y="1157"/>
              <a:ext cx="6" cy="2703"/>
            </a:xfrm>
            <a:prstGeom prst="line">
              <a:avLst/>
            </a:prstGeom>
            <a:noFill/>
            <a:ln w="9360" cap="flat">
              <a:solidFill>
                <a:srgbClr val="FF0000"/>
              </a:solidFill>
              <a:prstDash val="sysDot"/>
              <a:miter lim="800000"/>
              <a:headEnd/>
              <a:tailEnd type="triangle" w="med" len="med"/>
            </a:ln>
            <a:effectLst/>
          </p:spPr>
          <p:txBody>
            <a:bodyPr/>
            <a:lstStyle/>
            <a:p>
              <a:endParaRPr lang="es-MX"/>
            </a:p>
          </p:txBody>
        </p:sp>
        <p:sp>
          <p:nvSpPr>
            <p:cNvPr id="14417" name="Line 81"/>
            <p:cNvSpPr>
              <a:spLocks noChangeShapeType="1"/>
            </p:cNvSpPr>
            <p:nvPr/>
          </p:nvSpPr>
          <p:spPr bwMode="auto">
            <a:xfrm>
              <a:off x="1111" y="1307"/>
              <a:ext cx="1060" cy="245"/>
            </a:xfrm>
            <a:prstGeom prst="line">
              <a:avLst/>
            </a:prstGeom>
            <a:noFill/>
            <a:ln w="9360" cap="flat">
              <a:solidFill>
                <a:srgbClr val="FF0000"/>
              </a:solidFill>
              <a:miter lim="800000"/>
              <a:headEnd/>
              <a:tailEnd type="triangle" w="med" len="med"/>
            </a:ln>
            <a:effectLst/>
          </p:spPr>
          <p:txBody>
            <a:bodyPr/>
            <a:lstStyle/>
            <a:p>
              <a:endParaRPr lang="es-MX"/>
            </a:p>
          </p:txBody>
        </p:sp>
        <p:sp>
          <p:nvSpPr>
            <p:cNvPr id="14418" name="Line 82"/>
            <p:cNvSpPr>
              <a:spLocks noChangeShapeType="1"/>
            </p:cNvSpPr>
            <p:nvPr/>
          </p:nvSpPr>
          <p:spPr bwMode="auto">
            <a:xfrm flipH="1">
              <a:off x="1099" y="1583"/>
              <a:ext cx="1059" cy="253"/>
            </a:xfrm>
            <a:prstGeom prst="line">
              <a:avLst/>
            </a:prstGeom>
            <a:noFill/>
            <a:ln w="9360" cap="flat">
              <a:solidFill>
                <a:srgbClr val="FF0000"/>
              </a:solidFill>
              <a:miter lim="800000"/>
              <a:headEnd/>
              <a:tailEnd type="triangle" w="med" len="med"/>
            </a:ln>
            <a:effectLst/>
          </p:spPr>
          <p:txBody>
            <a:bodyPr/>
            <a:lstStyle/>
            <a:p>
              <a:endParaRPr lang="es-MX"/>
            </a:p>
          </p:txBody>
        </p:sp>
        <p:sp>
          <p:nvSpPr>
            <p:cNvPr id="14419" name="Line 83"/>
            <p:cNvSpPr>
              <a:spLocks noChangeShapeType="1"/>
            </p:cNvSpPr>
            <p:nvPr/>
          </p:nvSpPr>
          <p:spPr bwMode="auto">
            <a:xfrm>
              <a:off x="1107" y="1903"/>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420" name="Line 84"/>
            <p:cNvSpPr>
              <a:spLocks noChangeShapeType="1"/>
            </p:cNvSpPr>
            <p:nvPr/>
          </p:nvSpPr>
          <p:spPr bwMode="auto">
            <a:xfrm flipH="1">
              <a:off x="1114" y="2207"/>
              <a:ext cx="1059" cy="238"/>
            </a:xfrm>
            <a:prstGeom prst="line">
              <a:avLst/>
            </a:prstGeom>
            <a:noFill/>
            <a:ln w="127080" cap="flat">
              <a:solidFill>
                <a:srgbClr val="000000"/>
              </a:solidFill>
              <a:miter lim="800000"/>
              <a:headEnd/>
              <a:tailEnd/>
            </a:ln>
            <a:effectLst/>
          </p:spPr>
          <p:txBody>
            <a:bodyPr/>
            <a:lstStyle/>
            <a:p>
              <a:endParaRPr lang="es-MX"/>
            </a:p>
          </p:txBody>
        </p:sp>
        <p:sp>
          <p:nvSpPr>
            <p:cNvPr id="14421" name="AutoShape 85"/>
            <p:cNvSpPr>
              <a:spLocks noChangeArrowheads="1"/>
            </p:cNvSpPr>
            <p:nvPr/>
          </p:nvSpPr>
          <p:spPr bwMode="auto">
            <a:xfrm>
              <a:off x="2217" y="2154"/>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17" name="Group 86"/>
            <p:cNvGrpSpPr>
              <a:grpSpLocks/>
            </p:cNvGrpSpPr>
            <p:nvPr/>
          </p:nvGrpSpPr>
          <p:grpSpPr bwMode="auto">
            <a:xfrm>
              <a:off x="2233" y="1961"/>
              <a:ext cx="574" cy="529"/>
              <a:chOff x="2233" y="1961"/>
              <a:chExt cx="574" cy="529"/>
            </a:xfrm>
          </p:grpSpPr>
          <p:sp>
            <p:nvSpPr>
              <p:cNvPr id="14423" name="AutoShape 87"/>
              <p:cNvSpPr>
                <a:spLocks noChangeArrowheads="1"/>
              </p:cNvSpPr>
              <p:nvPr/>
            </p:nvSpPr>
            <p:spPr bwMode="auto">
              <a:xfrm>
                <a:off x="2236" y="1961"/>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4424" name="AutoShape 88"/>
              <p:cNvSpPr>
                <a:spLocks noChangeArrowheads="1"/>
              </p:cNvSpPr>
              <p:nvPr/>
            </p:nvSpPr>
            <p:spPr bwMode="auto">
              <a:xfrm>
                <a:off x="2233" y="1961"/>
                <a:ext cx="574" cy="52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4425" name="Line 89"/>
            <p:cNvSpPr>
              <a:spLocks noChangeShapeType="1"/>
            </p:cNvSpPr>
            <p:nvPr/>
          </p:nvSpPr>
          <p:spPr bwMode="auto">
            <a:xfrm>
              <a:off x="856" y="1291"/>
              <a:ext cx="245" cy="0"/>
            </a:xfrm>
            <a:prstGeom prst="line">
              <a:avLst/>
            </a:prstGeom>
            <a:noFill/>
            <a:ln w="9360" cap="flat">
              <a:solidFill>
                <a:srgbClr val="000000"/>
              </a:solidFill>
              <a:miter lim="800000"/>
              <a:headEnd/>
              <a:tailEnd/>
            </a:ln>
            <a:effectLst/>
          </p:spPr>
          <p:txBody>
            <a:bodyPr/>
            <a:lstStyle/>
            <a:p>
              <a:endParaRPr lang="es-MX"/>
            </a:p>
          </p:txBody>
        </p:sp>
        <p:grpSp>
          <p:nvGrpSpPr>
            <p:cNvPr id="18" name="Group 90"/>
            <p:cNvGrpSpPr>
              <a:grpSpLocks/>
            </p:cNvGrpSpPr>
            <p:nvPr/>
          </p:nvGrpSpPr>
          <p:grpSpPr bwMode="auto">
            <a:xfrm>
              <a:off x="139" y="1108"/>
              <a:ext cx="745" cy="376"/>
              <a:chOff x="139" y="1108"/>
              <a:chExt cx="745" cy="376"/>
            </a:xfrm>
          </p:grpSpPr>
          <p:sp>
            <p:nvSpPr>
              <p:cNvPr id="14427" name="AutoShape 91"/>
              <p:cNvSpPr>
                <a:spLocks noChangeArrowheads="1"/>
              </p:cNvSpPr>
              <p:nvPr/>
            </p:nvSpPr>
            <p:spPr bwMode="auto">
              <a:xfrm>
                <a:off x="144" y="1108"/>
                <a:ext cx="736" cy="364"/>
              </a:xfrm>
              <a:prstGeom prst="roundRect">
                <a:avLst>
                  <a:gd name="adj" fmla="val 273"/>
                </a:avLst>
              </a:prstGeom>
              <a:noFill/>
              <a:ln w="9525" cap="flat">
                <a:noFill/>
                <a:round/>
                <a:headEnd/>
                <a:tailEnd/>
              </a:ln>
              <a:effectLst/>
            </p:spPr>
            <p:txBody>
              <a:bodyPr wrap="none" anchor="ctr"/>
              <a:lstStyle/>
              <a:p>
                <a:endParaRPr lang="es-MX"/>
              </a:p>
            </p:txBody>
          </p:sp>
          <p:sp>
            <p:nvSpPr>
              <p:cNvPr id="14428" name="AutoShape 92"/>
              <p:cNvSpPr>
                <a:spLocks noChangeArrowheads="1"/>
              </p:cNvSpPr>
              <p:nvPr/>
            </p:nvSpPr>
            <p:spPr bwMode="auto">
              <a:xfrm>
                <a:off x="139" y="1108"/>
                <a:ext cx="745" cy="37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initiate TCP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connection</a:t>
                </a:r>
              </a:p>
            </p:txBody>
          </p:sp>
        </p:grpSp>
        <p:sp>
          <p:nvSpPr>
            <p:cNvPr id="14429" name="Line 93"/>
            <p:cNvSpPr>
              <a:spLocks noChangeShapeType="1"/>
            </p:cNvSpPr>
            <p:nvPr/>
          </p:nvSpPr>
          <p:spPr bwMode="auto">
            <a:xfrm>
              <a:off x="887" y="1861"/>
              <a:ext cx="222" cy="0"/>
            </a:xfrm>
            <a:prstGeom prst="line">
              <a:avLst/>
            </a:prstGeom>
            <a:noFill/>
            <a:ln w="9360" cap="flat">
              <a:solidFill>
                <a:srgbClr val="000000"/>
              </a:solidFill>
              <a:miter lim="800000"/>
              <a:headEnd/>
              <a:tailEnd/>
            </a:ln>
            <a:effectLst/>
          </p:spPr>
          <p:txBody>
            <a:bodyPr/>
            <a:lstStyle/>
            <a:p>
              <a:endParaRPr lang="es-MX"/>
            </a:p>
          </p:txBody>
        </p:sp>
        <p:grpSp>
          <p:nvGrpSpPr>
            <p:cNvPr id="19" name="Group 94"/>
            <p:cNvGrpSpPr>
              <a:grpSpLocks/>
            </p:cNvGrpSpPr>
            <p:nvPr/>
          </p:nvGrpSpPr>
          <p:grpSpPr bwMode="auto">
            <a:xfrm>
              <a:off x="131" y="1670"/>
              <a:ext cx="772" cy="236"/>
              <a:chOff x="131" y="1670"/>
              <a:chExt cx="772" cy="236"/>
            </a:xfrm>
          </p:grpSpPr>
          <p:sp>
            <p:nvSpPr>
              <p:cNvPr id="14431" name="AutoShape 95"/>
              <p:cNvSpPr>
                <a:spLocks noChangeArrowheads="1"/>
              </p:cNvSpPr>
              <p:nvPr/>
            </p:nvSpPr>
            <p:spPr bwMode="auto">
              <a:xfrm>
                <a:off x="136" y="1670"/>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432" name="AutoShape 96"/>
              <p:cNvSpPr>
                <a:spLocks noChangeArrowheads="1"/>
              </p:cNvSpPr>
              <p:nvPr/>
            </p:nvSpPr>
            <p:spPr bwMode="auto">
              <a:xfrm>
                <a:off x="131" y="1670"/>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433" name="Line 97"/>
            <p:cNvSpPr>
              <a:spLocks noChangeShapeType="1"/>
            </p:cNvSpPr>
            <p:nvPr/>
          </p:nvSpPr>
          <p:spPr bwMode="auto">
            <a:xfrm flipH="1">
              <a:off x="891" y="2484"/>
              <a:ext cx="221" cy="0"/>
            </a:xfrm>
            <a:prstGeom prst="line">
              <a:avLst/>
            </a:prstGeom>
            <a:noFill/>
            <a:ln w="9360" cap="flat">
              <a:solidFill>
                <a:srgbClr val="000000"/>
              </a:solidFill>
              <a:miter lim="800000"/>
              <a:headEnd/>
              <a:tailEnd/>
            </a:ln>
            <a:effectLst/>
          </p:spPr>
          <p:txBody>
            <a:bodyPr/>
            <a:lstStyle/>
            <a:p>
              <a:endParaRPr lang="es-MX"/>
            </a:p>
          </p:txBody>
        </p:sp>
        <p:grpSp>
          <p:nvGrpSpPr>
            <p:cNvPr id="20" name="Group 98"/>
            <p:cNvGrpSpPr>
              <a:grpSpLocks/>
            </p:cNvGrpSpPr>
            <p:nvPr/>
          </p:nvGrpSpPr>
          <p:grpSpPr bwMode="auto">
            <a:xfrm>
              <a:off x="94" y="2273"/>
              <a:ext cx="829" cy="240"/>
              <a:chOff x="94" y="2273"/>
              <a:chExt cx="829" cy="240"/>
            </a:xfrm>
          </p:grpSpPr>
          <p:sp>
            <p:nvSpPr>
              <p:cNvPr id="14435" name="AutoShape 99"/>
              <p:cNvSpPr>
                <a:spLocks noChangeArrowheads="1"/>
              </p:cNvSpPr>
              <p:nvPr/>
            </p:nvSpPr>
            <p:spPr bwMode="auto">
              <a:xfrm>
                <a:off x="99" y="2273"/>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436" name="AutoShape 100"/>
              <p:cNvSpPr>
                <a:spLocks noChangeArrowheads="1"/>
              </p:cNvSpPr>
              <p:nvPr/>
            </p:nvSpPr>
            <p:spPr bwMode="auto">
              <a:xfrm>
                <a:off x="94" y="2273"/>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grpSp>
          <p:nvGrpSpPr>
            <p:cNvPr id="21" name="Group 101"/>
            <p:cNvGrpSpPr>
              <a:grpSpLocks/>
            </p:cNvGrpSpPr>
            <p:nvPr/>
          </p:nvGrpSpPr>
          <p:grpSpPr bwMode="auto">
            <a:xfrm>
              <a:off x="887" y="3770"/>
              <a:ext cx="351" cy="223"/>
              <a:chOff x="887" y="3770"/>
              <a:chExt cx="351" cy="223"/>
            </a:xfrm>
          </p:grpSpPr>
          <p:sp>
            <p:nvSpPr>
              <p:cNvPr id="14438" name="AutoShape 102"/>
              <p:cNvSpPr>
                <a:spLocks noChangeArrowheads="1"/>
              </p:cNvSpPr>
              <p:nvPr/>
            </p:nvSpPr>
            <p:spPr bwMode="auto">
              <a:xfrm>
                <a:off x="892" y="3770"/>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4439" name="AutoShape 103"/>
              <p:cNvSpPr>
                <a:spLocks noChangeArrowheads="1"/>
              </p:cNvSpPr>
              <p:nvPr/>
            </p:nvSpPr>
            <p:spPr bwMode="auto">
              <a:xfrm>
                <a:off x="887" y="3770"/>
                <a:ext cx="351" cy="223"/>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grpSp>
          <p:nvGrpSpPr>
            <p:cNvPr id="22" name="Group 104"/>
            <p:cNvGrpSpPr>
              <a:grpSpLocks/>
            </p:cNvGrpSpPr>
            <p:nvPr/>
          </p:nvGrpSpPr>
          <p:grpSpPr bwMode="auto">
            <a:xfrm>
              <a:off x="2058" y="3850"/>
              <a:ext cx="351" cy="223"/>
              <a:chOff x="2058" y="3850"/>
              <a:chExt cx="351" cy="223"/>
            </a:xfrm>
          </p:grpSpPr>
          <p:sp>
            <p:nvSpPr>
              <p:cNvPr id="14441" name="AutoShape 105"/>
              <p:cNvSpPr>
                <a:spLocks noChangeArrowheads="1"/>
              </p:cNvSpPr>
              <p:nvPr/>
            </p:nvSpPr>
            <p:spPr bwMode="auto">
              <a:xfrm>
                <a:off x="2063" y="3850"/>
                <a:ext cx="341" cy="210"/>
              </a:xfrm>
              <a:prstGeom prst="roundRect">
                <a:avLst>
                  <a:gd name="adj" fmla="val 468"/>
                </a:avLst>
              </a:prstGeom>
              <a:noFill/>
              <a:ln w="9525" cap="flat">
                <a:noFill/>
                <a:round/>
                <a:headEnd/>
                <a:tailEnd/>
              </a:ln>
              <a:effectLst/>
            </p:spPr>
            <p:txBody>
              <a:bodyPr wrap="none" anchor="ctr"/>
              <a:lstStyle/>
              <a:p>
                <a:endParaRPr lang="es-MX"/>
              </a:p>
            </p:txBody>
          </p:sp>
          <p:sp>
            <p:nvSpPr>
              <p:cNvPr id="14442" name="AutoShape 106"/>
              <p:cNvSpPr>
                <a:spLocks noChangeArrowheads="1"/>
              </p:cNvSpPr>
              <p:nvPr/>
            </p:nvSpPr>
            <p:spPr bwMode="auto">
              <a:xfrm>
                <a:off x="2058" y="3850"/>
                <a:ext cx="351" cy="223"/>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ea typeface="DejaVu Sans" charset="0"/>
                    <a:cs typeface="DejaVu Sans" charset="0"/>
                  </a:rPr>
                  <a:t>time</a:t>
                </a:r>
              </a:p>
            </p:txBody>
          </p:sp>
        </p:grpSp>
        <p:pic>
          <p:nvPicPr>
            <p:cNvPr id="14443" name="Picture 107"/>
            <p:cNvPicPr>
              <a:picLocks noChangeAspect="1" noChangeArrowheads="1"/>
            </p:cNvPicPr>
            <p:nvPr/>
          </p:nvPicPr>
          <p:blipFill>
            <a:blip r:embed="rId3" cstate="print"/>
            <a:srcRect/>
            <a:stretch>
              <a:fillRect/>
            </a:stretch>
          </p:blipFill>
          <p:spPr bwMode="auto">
            <a:xfrm>
              <a:off x="771" y="640"/>
              <a:ext cx="543" cy="489"/>
            </a:xfrm>
            <a:prstGeom prst="rect">
              <a:avLst/>
            </a:prstGeom>
            <a:noFill/>
            <a:ln w="9525" cap="flat">
              <a:noFill/>
              <a:round/>
              <a:headEnd/>
              <a:tailEnd/>
            </a:ln>
            <a:effectLst/>
          </p:spPr>
        </p:pic>
        <p:sp>
          <p:nvSpPr>
            <p:cNvPr id="14444" name="Line 108"/>
            <p:cNvSpPr>
              <a:spLocks noChangeShapeType="1"/>
            </p:cNvSpPr>
            <p:nvPr/>
          </p:nvSpPr>
          <p:spPr bwMode="auto">
            <a:xfrm>
              <a:off x="1107" y="2538"/>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445" name="Line 109"/>
            <p:cNvSpPr>
              <a:spLocks noChangeShapeType="1"/>
            </p:cNvSpPr>
            <p:nvPr/>
          </p:nvSpPr>
          <p:spPr bwMode="auto">
            <a:xfrm flipH="1">
              <a:off x="1114" y="2842"/>
              <a:ext cx="1059" cy="238"/>
            </a:xfrm>
            <a:prstGeom prst="line">
              <a:avLst/>
            </a:prstGeom>
            <a:noFill/>
            <a:ln w="127080" cap="flat">
              <a:solidFill>
                <a:srgbClr val="000000"/>
              </a:solidFill>
              <a:miter lim="800000"/>
              <a:headEnd/>
              <a:tailEnd/>
            </a:ln>
            <a:effectLst/>
          </p:spPr>
          <p:txBody>
            <a:bodyPr/>
            <a:lstStyle/>
            <a:p>
              <a:endParaRPr lang="es-MX"/>
            </a:p>
          </p:txBody>
        </p:sp>
        <p:sp>
          <p:nvSpPr>
            <p:cNvPr id="14446" name="AutoShape 110"/>
            <p:cNvSpPr>
              <a:spLocks noChangeArrowheads="1"/>
            </p:cNvSpPr>
            <p:nvPr/>
          </p:nvSpPr>
          <p:spPr bwMode="auto">
            <a:xfrm>
              <a:off x="2217" y="2789"/>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23" name="Group 111"/>
            <p:cNvGrpSpPr>
              <a:grpSpLocks/>
            </p:cNvGrpSpPr>
            <p:nvPr/>
          </p:nvGrpSpPr>
          <p:grpSpPr bwMode="auto">
            <a:xfrm>
              <a:off x="2233" y="2596"/>
              <a:ext cx="574" cy="529"/>
              <a:chOff x="2233" y="2596"/>
              <a:chExt cx="574" cy="529"/>
            </a:xfrm>
          </p:grpSpPr>
          <p:sp>
            <p:nvSpPr>
              <p:cNvPr id="14448" name="AutoShape 112"/>
              <p:cNvSpPr>
                <a:spLocks noChangeArrowheads="1"/>
              </p:cNvSpPr>
              <p:nvPr/>
            </p:nvSpPr>
            <p:spPr bwMode="auto">
              <a:xfrm>
                <a:off x="2236" y="2596"/>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4449" name="AutoShape 113"/>
              <p:cNvSpPr>
                <a:spLocks noChangeArrowheads="1"/>
              </p:cNvSpPr>
              <p:nvPr/>
            </p:nvSpPr>
            <p:spPr bwMode="auto">
              <a:xfrm>
                <a:off x="2233" y="2596"/>
                <a:ext cx="574" cy="52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4450" name="Line 114"/>
            <p:cNvSpPr>
              <a:spLocks noChangeShapeType="1"/>
            </p:cNvSpPr>
            <p:nvPr/>
          </p:nvSpPr>
          <p:spPr bwMode="auto">
            <a:xfrm>
              <a:off x="887" y="2496"/>
              <a:ext cx="222" cy="0"/>
            </a:xfrm>
            <a:prstGeom prst="line">
              <a:avLst/>
            </a:prstGeom>
            <a:noFill/>
            <a:ln w="9360" cap="flat">
              <a:solidFill>
                <a:srgbClr val="000000"/>
              </a:solidFill>
              <a:miter lim="800000"/>
              <a:headEnd/>
              <a:tailEnd/>
            </a:ln>
            <a:effectLst/>
          </p:spPr>
          <p:txBody>
            <a:bodyPr/>
            <a:lstStyle/>
            <a:p>
              <a:endParaRPr lang="es-MX"/>
            </a:p>
          </p:txBody>
        </p:sp>
        <p:grpSp>
          <p:nvGrpSpPr>
            <p:cNvPr id="24" name="Group 115"/>
            <p:cNvGrpSpPr>
              <a:grpSpLocks/>
            </p:cNvGrpSpPr>
            <p:nvPr/>
          </p:nvGrpSpPr>
          <p:grpSpPr bwMode="auto">
            <a:xfrm>
              <a:off x="131" y="2487"/>
              <a:ext cx="772" cy="236"/>
              <a:chOff x="131" y="2487"/>
              <a:chExt cx="772" cy="236"/>
            </a:xfrm>
          </p:grpSpPr>
          <p:sp>
            <p:nvSpPr>
              <p:cNvPr id="14452" name="AutoShape 116"/>
              <p:cNvSpPr>
                <a:spLocks noChangeArrowheads="1"/>
              </p:cNvSpPr>
              <p:nvPr/>
            </p:nvSpPr>
            <p:spPr bwMode="auto">
              <a:xfrm>
                <a:off x="136" y="2487"/>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453" name="AutoShape 117"/>
              <p:cNvSpPr>
                <a:spLocks noChangeArrowheads="1"/>
              </p:cNvSpPr>
              <p:nvPr/>
            </p:nvSpPr>
            <p:spPr bwMode="auto">
              <a:xfrm>
                <a:off x="131" y="2487"/>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454" name="Line 118"/>
            <p:cNvSpPr>
              <a:spLocks noChangeShapeType="1"/>
            </p:cNvSpPr>
            <p:nvPr/>
          </p:nvSpPr>
          <p:spPr bwMode="auto">
            <a:xfrm flipH="1">
              <a:off x="891" y="3119"/>
              <a:ext cx="221" cy="0"/>
            </a:xfrm>
            <a:prstGeom prst="line">
              <a:avLst/>
            </a:prstGeom>
            <a:noFill/>
            <a:ln w="9360" cap="flat">
              <a:solidFill>
                <a:srgbClr val="000000"/>
              </a:solidFill>
              <a:miter lim="800000"/>
              <a:headEnd/>
              <a:tailEnd/>
            </a:ln>
            <a:effectLst/>
          </p:spPr>
          <p:txBody>
            <a:bodyPr/>
            <a:lstStyle/>
            <a:p>
              <a:endParaRPr lang="es-MX"/>
            </a:p>
          </p:txBody>
        </p:sp>
        <p:grpSp>
          <p:nvGrpSpPr>
            <p:cNvPr id="25" name="Group 119"/>
            <p:cNvGrpSpPr>
              <a:grpSpLocks/>
            </p:cNvGrpSpPr>
            <p:nvPr/>
          </p:nvGrpSpPr>
          <p:grpSpPr bwMode="auto">
            <a:xfrm>
              <a:off x="94" y="3044"/>
              <a:ext cx="829" cy="240"/>
              <a:chOff x="94" y="3044"/>
              <a:chExt cx="829" cy="240"/>
            </a:xfrm>
          </p:grpSpPr>
          <p:sp>
            <p:nvSpPr>
              <p:cNvPr id="14456" name="AutoShape 120"/>
              <p:cNvSpPr>
                <a:spLocks noChangeArrowheads="1"/>
              </p:cNvSpPr>
              <p:nvPr/>
            </p:nvSpPr>
            <p:spPr bwMode="auto">
              <a:xfrm>
                <a:off x="99" y="3044"/>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457" name="AutoShape 121"/>
              <p:cNvSpPr>
                <a:spLocks noChangeArrowheads="1"/>
              </p:cNvSpPr>
              <p:nvPr/>
            </p:nvSpPr>
            <p:spPr bwMode="auto">
              <a:xfrm>
                <a:off x="94" y="3044"/>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sp>
          <p:nvSpPr>
            <p:cNvPr id="14458" name="Text Box 122"/>
            <p:cNvSpPr txBox="1">
              <a:spLocks noChangeArrowheads="1"/>
            </p:cNvSpPr>
            <p:nvPr/>
          </p:nvSpPr>
          <p:spPr bwMode="auto">
            <a:xfrm>
              <a:off x="1053" y="3852"/>
              <a:ext cx="1128" cy="298"/>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80"/>
                  </a:solidFill>
                  <a:ea typeface="DejaVu Sans" charset="0"/>
                  <a:cs typeface="DejaVu Sans" charset="0"/>
                </a:rPr>
                <a:t>Sin Pipeline</a:t>
              </a:r>
            </a:p>
          </p:txBody>
        </p:sp>
        <p:sp>
          <p:nvSpPr>
            <p:cNvPr id="14459" name="Line 123"/>
            <p:cNvSpPr>
              <a:spLocks noChangeShapeType="1"/>
            </p:cNvSpPr>
            <p:nvPr/>
          </p:nvSpPr>
          <p:spPr bwMode="auto">
            <a:xfrm>
              <a:off x="1107" y="3173"/>
              <a:ext cx="1060" cy="245"/>
            </a:xfrm>
            <a:prstGeom prst="line">
              <a:avLst/>
            </a:prstGeom>
            <a:noFill/>
            <a:ln w="9360" cap="flat">
              <a:solidFill>
                <a:srgbClr val="000000"/>
              </a:solidFill>
              <a:miter lim="800000"/>
              <a:headEnd/>
              <a:tailEnd type="triangle" w="med" len="med"/>
            </a:ln>
            <a:effectLst/>
          </p:spPr>
          <p:txBody>
            <a:bodyPr/>
            <a:lstStyle/>
            <a:p>
              <a:endParaRPr lang="es-MX"/>
            </a:p>
          </p:txBody>
        </p:sp>
        <p:sp>
          <p:nvSpPr>
            <p:cNvPr id="14460" name="Line 124"/>
            <p:cNvSpPr>
              <a:spLocks noChangeShapeType="1"/>
            </p:cNvSpPr>
            <p:nvPr/>
          </p:nvSpPr>
          <p:spPr bwMode="auto">
            <a:xfrm flipH="1">
              <a:off x="1114" y="3477"/>
              <a:ext cx="1059" cy="238"/>
            </a:xfrm>
            <a:prstGeom prst="line">
              <a:avLst/>
            </a:prstGeom>
            <a:noFill/>
            <a:ln w="127080" cap="flat">
              <a:solidFill>
                <a:srgbClr val="000000"/>
              </a:solidFill>
              <a:miter lim="800000"/>
              <a:headEnd/>
              <a:tailEnd/>
            </a:ln>
            <a:effectLst/>
          </p:spPr>
          <p:txBody>
            <a:bodyPr/>
            <a:lstStyle/>
            <a:p>
              <a:endParaRPr lang="es-MX"/>
            </a:p>
          </p:txBody>
        </p:sp>
        <p:sp>
          <p:nvSpPr>
            <p:cNvPr id="14461" name="AutoShape 125"/>
            <p:cNvSpPr>
              <a:spLocks noChangeArrowheads="1"/>
            </p:cNvSpPr>
            <p:nvPr/>
          </p:nvSpPr>
          <p:spPr bwMode="auto">
            <a:xfrm>
              <a:off x="2217" y="3424"/>
              <a:ext cx="46"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08"/>
                <a:gd name="T5" fmla="*/ 0 h 508"/>
                <a:gd name="T6" fmla="*/ 2147483647 w 208"/>
                <a:gd name="T7" fmla="*/ 1949406527 h 508"/>
                <a:gd name="T8" fmla="*/ 2147483647 w 208"/>
                <a:gd name="T9" fmla="*/ 2147483647 h 508"/>
                <a:gd name="T10" fmla="*/ 2147483647 w 208"/>
                <a:gd name="T11" fmla="*/ 2147483647 h 508"/>
                <a:gd name="T12" fmla="*/ 2147483647 w 208"/>
                <a:gd name="T13" fmla="*/ 2147483647 h 508"/>
                <a:gd name="T14" fmla="*/ 2147483647 w 208"/>
                <a:gd name="T15" fmla="*/ 2147483647 h 508"/>
                <a:gd name="T16" fmla="*/ 0 w 208"/>
                <a:gd name="T17" fmla="*/ 2147483647 h 508"/>
                <a:gd name="T18" fmla="*/ 0 w 208"/>
                <a:gd name="T19" fmla="*/ 0 h 508"/>
                <a:gd name="T20" fmla="*/ 208 w 208"/>
                <a:gd name="T21" fmla="*/ 508 h 508"/>
              </a:gdLst>
              <a:ahLst/>
              <a:cxnLst>
                <a:cxn ang="0">
                  <a:pos x="T4" y="T5"/>
                </a:cxn>
                <a:cxn ang="0">
                  <a:pos x="T6" y="T7"/>
                </a:cxn>
                <a:cxn ang="0">
                  <a:pos x="T8" y="T9"/>
                </a:cxn>
                <a:cxn ang="0">
                  <a:pos x="T10" y="T11"/>
                </a:cxn>
                <a:cxn ang="0">
                  <a:pos x="T12" y="T13"/>
                </a:cxn>
                <a:cxn ang="0">
                  <a:pos x="T14" y="T15"/>
                </a:cxn>
                <a:cxn ang="0">
                  <a:pos x="T16" y="T17"/>
                </a:cxn>
              </a:cxnLst>
              <a:rect l="T18" t="T19" r="T20" b="T21"/>
              <a:pathLst>
                <a:path w="208" h="508">
                  <a:moveTo>
                    <a:pt x="0" y="0"/>
                  </a:moveTo>
                  <a:cubicBezTo>
                    <a:pt x="51" y="0"/>
                    <a:pt x="103" y="21"/>
                    <a:pt x="103" y="42"/>
                  </a:cubicBezTo>
                  <a:lnTo>
                    <a:pt x="103" y="211"/>
                  </a:lnTo>
                  <a:cubicBezTo>
                    <a:pt x="103" y="232"/>
                    <a:pt x="155" y="253"/>
                    <a:pt x="207" y="253"/>
                  </a:cubicBezTo>
                  <a:cubicBezTo>
                    <a:pt x="155" y="253"/>
                    <a:pt x="103" y="275"/>
                    <a:pt x="103" y="296"/>
                  </a:cubicBezTo>
                  <a:lnTo>
                    <a:pt x="103" y="465"/>
                  </a:lnTo>
                  <a:cubicBezTo>
                    <a:pt x="103" y="486"/>
                    <a:pt x="51" y="507"/>
                    <a:pt x="0" y="507"/>
                  </a:cubicBezTo>
                </a:path>
              </a:pathLst>
            </a:custGeom>
            <a:noFill/>
            <a:ln w="9360" cap="flat">
              <a:solidFill>
                <a:srgbClr val="000000"/>
              </a:solidFill>
              <a:round/>
              <a:headEnd/>
              <a:tailEnd/>
            </a:ln>
            <a:effectLst/>
          </p:spPr>
          <p:txBody>
            <a:bodyPr wrap="none" anchor="ctr"/>
            <a:lstStyle/>
            <a:p>
              <a:endParaRPr lang="es-MX"/>
            </a:p>
          </p:txBody>
        </p:sp>
        <p:grpSp>
          <p:nvGrpSpPr>
            <p:cNvPr id="26" name="Group 126"/>
            <p:cNvGrpSpPr>
              <a:grpSpLocks/>
            </p:cNvGrpSpPr>
            <p:nvPr/>
          </p:nvGrpSpPr>
          <p:grpSpPr bwMode="auto">
            <a:xfrm>
              <a:off x="2233" y="3231"/>
              <a:ext cx="574" cy="529"/>
              <a:chOff x="2233" y="3231"/>
              <a:chExt cx="574" cy="529"/>
            </a:xfrm>
          </p:grpSpPr>
          <p:sp>
            <p:nvSpPr>
              <p:cNvPr id="14463" name="AutoShape 127"/>
              <p:cNvSpPr>
                <a:spLocks noChangeArrowheads="1"/>
              </p:cNvSpPr>
              <p:nvPr/>
            </p:nvSpPr>
            <p:spPr bwMode="auto">
              <a:xfrm>
                <a:off x="2236" y="3231"/>
                <a:ext cx="568" cy="518"/>
              </a:xfrm>
              <a:prstGeom prst="roundRect">
                <a:avLst>
                  <a:gd name="adj" fmla="val 190"/>
                </a:avLst>
              </a:prstGeom>
              <a:noFill/>
              <a:ln w="9525" cap="flat">
                <a:noFill/>
                <a:round/>
                <a:headEnd/>
                <a:tailEnd/>
              </a:ln>
              <a:effectLst/>
            </p:spPr>
            <p:txBody>
              <a:bodyPr wrap="none" anchor="ctr"/>
              <a:lstStyle/>
              <a:p>
                <a:endParaRPr lang="es-MX"/>
              </a:p>
            </p:txBody>
          </p:sp>
          <p:sp>
            <p:nvSpPr>
              <p:cNvPr id="14464" name="AutoShape 128"/>
              <p:cNvSpPr>
                <a:spLocks noChangeArrowheads="1"/>
              </p:cNvSpPr>
              <p:nvPr/>
            </p:nvSpPr>
            <p:spPr bwMode="auto">
              <a:xfrm>
                <a:off x="2233" y="3231"/>
                <a:ext cx="574" cy="529"/>
              </a:xfrm>
              <a:prstGeom prst="roundRect">
                <a:avLst>
                  <a:gd name="adj" fmla="val 190"/>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time to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transmit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a:t>
                </a:r>
              </a:p>
            </p:txBody>
          </p:sp>
        </p:grpSp>
        <p:sp>
          <p:nvSpPr>
            <p:cNvPr id="14465" name="Line 129"/>
            <p:cNvSpPr>
              <a:spLocks noChangeShapeType="1"/>
            </p:cNvSpPr>
            <p:nvPr/>
          </p:nvSpPr>
          <p:spPr bwMode="auto">
            <a:xfrm>
              <a:off x="887" y="3131"/>
              <a:ext cx="222" cy="0"/>
            </a:xfrm>
            <a:prstGeom prst="line">
              <a:avLst/>
            </a:prstGeom>
            <a:noFill/>
            <a:ln w="9360" cap="flat">
              <a:solidFill>
                <a:srgbClr val="000000"/>
              </a:solidFill>
              <a:miter lim="800000"/>
              <a:headEnd/>
              <a:tailEnd/>
            </a:ln>
            <a:effectLst/>
          </p:spPr>
          <p:txBody>
            <a:bodyPr/>
            <a:lstStyle/>
            <a:p>
              <a:endParaRPr lang="es-MX"/>
            </a:p>
          </p:txBody>
        </p:sp>
        <p:grpSp>
          <p:nvGrpSpPr>
            <p:cNvPr id="27" name="Group 130"/>
            <p:cNvGrpSpPr>
              <a:grpSpLocks/>
            </p:cNvGrpSpPr>
            <p:nvPr/>
          </p:nvGrpSpPr>
          <p:grpSpPr bwMode="auto">
            <a:xfrm>
              <a:off x="131" y="3122"/>
              <a:ext cx="772" cy="236"/>
              <a:chOff x="131" y="3122"/>
              <a:chExt cx="772" cy="236"/>
            </a:xfrm>
          </p:grpSpPr>
          <p:sp>
            <p:nvSpPr>
              <p:cNvPr id="14467" name="AutoShape 131"/>
              <p:cNvSpPr>
                <a:spLocks noChangeArrowheads="1"/>
              </p:cNvSpPr>
              <p:nvPr/>
            </p:nvSpPr>
            <p:spPr bwMode="auto">
              <a:xfrm>
                <a:off x="136" y="3122"/>
                <a:ext cx="761" cy="224"/>
              </a:xfrm>
              <a:prstGeom prst="roundRect">
                <a:avLst>
                  <a:gd name="adj" fmla="val 273"/>
                </a:avLst>
              </a:prstGeom>
              <a:noFill/>
              <a:ln w="9525" cap="flat">
                <a:noFill/>
                <a:round/>
                <a:headEnd/>
                <a:tailEnd/>
              </a:ln>
              <a:effectLst/>
            </p:spPr>
            <p:txBody>
              <a:bodyPr wrap="none" anchor="ctr"/>
              <a:lstStyle/>
              <a:p>
                <a:endParaRPr lang="es-MX"/>
              </a:p>
            </p:txBody>
          </p:sp>
          <p:sp>
            <p:nvSpPr>
              <p:cNvPr id="14468" name="AutoShape 132"/>
              <p:cNvSpPr>
                <a:spLocks noChangeArrowheads="1"/>
              </p:cNvSpPr>
              <p:nvPr/>
            </p:nvSpPr>
            <p:spPr bwMode="auto">
              <a:xfrm>
                <a:off x="131" y="3122"/>
                <a:ext cx="772" cy="236"/>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Request file</a:t>
                </a:r>
              </a:p>
            </p:txBody>
          </p:sp>
        </p:grpSp>
        <p:sp>
          <p:nvSpPr>
            <p:cNvPr id="14469" name="Line 133"/>
            <p:cNvSpPr>
              <a:spLocks noChangeShapeType="1"/>
            </p:cNvSpPr>
            <p:nvPr/>
          </p:nvSpPr>
          <p:spPr bwMode="auto">
            <a:xfrm flipH="1">
              <a:off x="891" y="3754"/>
              <a:ext cx="221" cy="0"/>
            </a:xfrm>
            <a:prstGeom prst="line">
              <a:avLst/>
            </a:prstGeom>
            <a:noFill/>
            <a:ln w="9360" cap="flat">
              <a:solidFill>
                <a:srgbClr val="000000"/>
              </a:solidFill>
              <a:miter lim="800000"/>
              <a:headEnd/>
              <a:tailEnd/>
            </a:ln>
            <a:effectLst/>
          </p:spPr>
          <p:txBody>
            <a:bodyPr/>
            <a:lstStyle/>
            <a:p>
              <a:endParaRPr lang="es-MX"/>
            </a:p>
          </p:txBody>
        </p:sp>
        <p:grpSp>
          <p:nvGrpSpPr>
            <p:cNvPr id="28" name="Group 134"/>
            <p:cNvGrpSpPr>
              <a:grpSpLocks/>
            </p:cNvGrpSpPr>
            <p:nvPr/>
          </p:nvGrpSpPr>
          <p:grpSpPr bwMode="auto">
            <a:xfrm>
              <a:off x="94" y="3679"/>
              <a:ext cx="829" cy="240"/>
              <a:chOff x="94" y="3679"/>
              <a:chExt cx="829" cy="240"/>
            </a:xfrm>
          </p:grpSpPr>
          <p:sp>
            <p:nvSpPr>
              <p:cNvPr id="14471" name="AutoShape 135"/>
              <p:cNvSpPr>
                <a:spLocks noChangeArrowheads="1"/>
              </p:cNvSpPr>
              <p:nvPr/>
            </p:nvSpPr>
            <p:spPr bwMode="auto">
              <a:xfrm>
                <a:off x="99" y="3679"/>
                <a:ext cx="819" cy="228"/>
              </a:xfrm>
              <a:prstGeom prst="roundRect">
                <a:avLst>
                  <a:gd name="adj" fmla="val 273"/>
                </a:avLst>
              </a:prstGeom>
              <a:noFill/>
              <a:ln w="9525" cap="flat">
                <a:noFill/>
                <a:round/>
                <a:headEnd/>
                <a:tailEnd/>
              </a:ln>
              <a:effectLst/>
            </p:spPr>
            <p:txBody>
              <a:bodyPr wrap="none" anchor="ctr"/>
              <a:lstStyle/>
              <a:p>
                <a:endParaRPr lang="es-MX"/>
              </a:p>
            </p:txBody>
          </p:sp>
          <p:sp>
            <p:nvSpPr>
              <p:cNvPr id="14472" name="AutoShape 136"/>
              <p:cNvSpPr>
                <a:spLocks noChangeArrowheads="1"/>
              </p:cNvSpPr>
              <p:nvPr/>
            </p:nvSpPr>
            <p:spPr bwMode="auto">
              <a:xfrm>
                <a:off x="94" y="3679"/>
                <a:ext cx="829" cy="240"/>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FF0000"/>
                    </a:solidFill>
                    <a:ea typeface="DejaVu Sans" charset="0"/>
                    <a:cs typeface="DejaVu Sans" charset="0"/>
                  </a:rPr>
                  <a:t>File received</a:t>
                </a:r>
              </a:p>
            </p:txBody>
          </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Aplicaciones</a:t>
            </a:r>
            <a:r>
              <a:rPr lang="en-US" sz="3600" b="1" dirty="0" smtClean="0">
                <a:solidFill>
                  <a:schemeClr val="bg1"/>
                </a:solidFill>
              </a:rPr>
              <a:t> en la Red</a:t>
            </a:r>
          </a:p>
        </p:txBody>
      </p:sp>
      <p:sp>
        <p:nvSpPr>
          <p:cNvPr id="8" name="Rectangle 2"/>
          <p:cNvSpPr txBox="1">
            <a:spLocks noChangeArrowheads="1"/>
          </p:cNvSpPr>
          <p:nvPr/>
        </p:nvSpPr>
        <p:spPr>
          <a:xfrm>
            <a:off x="533400" y="1371600"/>
            <a:ext cx="4090988" cy="5122863"/>
          </a:xfrm>
          <a:prstGeom prst="rect">
            <a:avLst/>
          </a:prstGeom>
          <a:ln/>
        </p:spPr>
        <p:txBody>
          <a:bodyPr lIns="90000" tIns="83088" rIns="90000" bIns="46800"/>
          <a:lstStyle/>
          <a:p>
            <a:pPr marL="339725" marR="0" lvl="0" indent="-339725" algn="l" defTabSz="914400" rtl="0" eaLnBrk="1" fontAlgn="base" latinLnBrk="0" hangingPunct="1">
              <a:lnSpc>
                <a:spcPct val="88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E-mail</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Web</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Mensajería instantánea</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err="1" smtClean="0">
                <a:ln>
                  <a:noFill/>
                </a:ln>
                <a:solidFill>
                  <a:schemeClr val="bg2"/>
                </a:solidFill>
                <a:uLnTx/>
                <a:uFillTx/>
                <a:latin typeface="+mn-lt"/>
                <a:ea typeface="+mn-ea"/>
                <a:cs typeface="+mn-cs"/>
              </a:rPr>
              <a:t>Login</a:t>
            </a:r>
            <a:r>
              <a:rPr kumimoji="0" lang="es-ES" sz="2400" b="1" i="0" u="none" strike="noStrike" kern="0" cap="none" spc="0" normalizeH="0" baseline="0" noProof="0" dirty="0" smtClean="0">
                <a:ln>
                  <a:noFill/>
                </a:ln>
                <a:solidFill>
                  <a:schemeClr val="bg2"/>
                </a:solidFill>
                <a:uLnTx/>
                <a:uFillTx/>
                <a:latin typeface="+mn-lt"/>
                <a:ea typeface="+mn-ea"/>
                <a:cs typeface="+mn-cs"/>
              </a:rPr>
              <a:t> remoto</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Compartición de archivos P2P</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Juegos de red </a:t>
            </a:r>
            <a:r>
              <a:rPr kumimoji="0" lang="es-ES" sz="2400" b="1" i="0" u="none" strike="noStrike" kern="0" cap="none" spc="0" normalizeH="0" baseline="0" noProof="0" dirty="0" err="1" smtClean="0">
                <a:ln>
                  <a:noFill/>
                </a:ln>
                <a:solidFill>
                  <a:schemeClr val="bg2"/>
                </a:solidFill>
                <a:uLnTx/>
                <a:uFillTx/>
                <a:latin typeface="+mn-lt"/>
                <a:ea typeface="+mn-ea"/>
                <a:cs typeface="+mn-cs"/>
              </a:rPr>
              <a:t>multi</a:t>
            </a:r>
            <a:r>
              <a:rPr kumimoji="0" lang="es-ES" sz="2400" b="1" i="0" u="none" strike="noStrike" kern="0" cap="none" spc="0" normalizeH="0" baseline="0" noProof="0" dirty="0" smtClean="0">
                <a:ln>
                  <a:noFill/>
                </a:ln>
                <a:solidFill>
                  <a:schemeClr val="bg2"/>
                </a:solidFill>
                <a:uLnTx/>
                <a:uFillTx/>
                <a:latin typeface="+mn-lt"/>
                <a:ea typeface="+mn-ea"/>
                <a:cs typeface="+mn-cs"/>
              </a:rPr>
              <a:t>-usuarios</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Reproducción de clips de video almacenados</a:t>
            </a:r>
            <a:endParaRPr kumimoji="0" lang="es-ES" sz="2400" b="1" i="0" u="none" strike="noStrike" kern="0" cap="none" spc="0" normalizeH="0" baseline="0" noProof="0" dirty="0">
              <a:ln>
                <a:noFill/>
              </a:ln>
              <a:solidFill>
                <a:schemeClr val="bg2"/>
              </a:solidFill>
              <a:uLnTx/>
              <a:uFillTx/>
              <a:latin typeface="+mn-lt"/>
              <a:ea typeface="+mn-ea"/>
              <a:cs typeface="+mn-cs"/>
            </a:endParaRPr>
          </a:p>
        </p:txBody>
      </p:sp>
      <p:sp>
        <p:nvSpPr>
          <p:cNvPr id="9" name="Rectangle 3"/>
          <p:cNvSpPr txBox="1">
            <a:spLocks noChangeArrowheads="1"/>
          </p:cNvSpPr>
          <p:nvPr/>
        </p:nvSpPr>
        <p:spPr>
          <a:xfrm>
            <a:off x="4827588" y="1371600"/>
            <a:ext cx="4090987" cy="5122863"/>
          </a:xfrm>
          <a:prstGeom prst="rect">
            <a:avLst/>
          </a:prstGeom>
          <a:ln/>
        </p:spPr>
        <p:txBody>
          <a:bodyPr lIns="90000" tIns="83088" rIns="90000" bIns="46800"/>
          <a:lstStyle/>
          <a:p>
            <a:pPr marL="339725" marR="0" lvl="0" indent="-339725" algn="l" defTabSz="914400" rtl="0" eaLnBrk="1" fontAlgn="base" latinLnBrk="0" hangingPunct="1">
              <a:lnSpc>
                <a:spcPct val="88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smtClean="0">
                <a:ln>
                  <a:noFill/>
                </a:ln>
                <a:solidFill>
                  <a:schemeClr val="bg2"/>
                </a:solidFill>
                <a:uLnTx/>
                <a:uFillTx/>
                <a:latin typeface="+mn-lt"/>
                <a:ea typeface="+mn-ea"/>
                <a:cs typeface="+mn-cs"/>
              </a:rPr>
              <a:t>Telefonía Internet (VoIP)</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smtClean="0">
                <a:ln>
                  <a:noFill/>
                </a:ln>
                <a:solidFill>
                  <a:schemeClr val="bg2"/>
                </a:solidFill>
                <a:uLnTx/>
                <a:uFillTx/>
                <a:latin typeface="+mn-lt"/>
                <a:ea typeface="+mn-ea"/>
                <a:cs typeface="+mn-cs"/>
              </a:rPr>
              <a:t>Conferencias de video en tiempo real</a:t>
            </a:r>
          </a:p>
          <a:p>
            <a:pPr marL="339725" marR="0" lvl="0" indent="-339725" algn="l" defTabSz="914400" rtl="0" eaLnBrk="1" fontAlgn="base" latinLnBrk="0" hangingPunct="1">
              <a:lnSpc>
                <a:spcPct val="100000"/>
              </a:lnSpc>
              <a:spcBef>
                <a:spcPts val="600"/>
              </a:spcBef>
              <a:spcAft>
                <a:spcPct val="0"/>
              </a:spcAft>
              <a:buClr>
                <a:srgbClr val="3333CC"/>
              </a:buClr>
              <a:buSzPct val="8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s-ES" sz="2400" b="1" i="0" u="none" strike="noStrike" kern="0" cap="none" spc="0" normalizeH="0" baseline="0" noProof="0" smtClean="0">
                <a:ln>
                  <a:noFill/>
                </a:ln>
                <a:solidFill>
                  <a:schemeClr val="bg2"/>
                </a:solidFill>
                <a:uLnTx/>
                <a:uFillTx/>
                <a:latin typeface="+mn-lt"/>
                <a:ea typeface="+mn-ea"/>
                <a:cs typeface="+mn-cs"/>
              </a:rPr>
              <a:t>Computación paralela masiva.</a:t>
            </a:r>
            <a:endParaRPr kumimoji="0" lang="es-ES" sz="2400" b="1" i="0" u="none" strike="noStrike" kern="0" cap="none" spc="0" normalizeH="0" baseline="0" noProof="0">
              <a:ln>
                <a:noFill/>
              </a:ln>
              <a:solidFill>
                <a:schemeClr val="bg2"/>
              </a:solidFill>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33400" y="142875"/>
            <a:ext cx="8382000" cy="77152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dirty="0">
                <a:solidFill>
                  <a:schemeClr val="bg1"/>
                </a:solidFill>
                <a:effectLst/>
                <a:latin typeface="Times New Roman" pitchFamily="18" charset="0"/>
                <a:cs typeface="Times New Roman" pitchFamily="18" charset="0"/>
              </a:rPr>
              <a:t>Mensaje HTTP de requerimiento</a:t>
            </a:r>
          </a:p>
        </p:txBody>
      </p:sp>
      <p:sp>
        <p:nvSpPr>
          <p:cNvPr id="15362" name="Rectangle 2"/>
          <p:cNvSpPr>
            <a:spLocks noGrp="1" noChangeArrowheads="1"/>
          </p:cNvSpPr>
          <p:nvPr>
            <p:ph type="body" idx="1"/>
          </p:nvPr>
        </p:nvSpPr>
        <p:spPr>
          <a:xfrm>
            <a:off x="457200" y="1101725"/>
            <a:ext cx="8458200" cy="1574800"/>
          </a:xfrm>
          <a:ln/>
        </p:spPr>
        <p:txBody>
          <a:bodyPr lIns="90000" tIns="98208" rIns="90000" bIns="46800"/>
          <a:lstStyle/>
          <a:p>
            <a:pPr marL="338138" indent="-338138">
              <a:lnSpc>
                <a:spcPct val="83000"/>
              </a:lnSpc>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2"/>
                </a:solidFill>
                <a:effectLst/>
              </a:rPr>
              <a:t>Dos tipos de mensajes HTTP: </a:t>
            </a:r>
            <a:r>
              <a:rPr lang="es-CL" sz="2400" b="1" i="1" dirty="0">
                <a:solidFill>
                  <a:schemeClr val="bg1"/>
                </a:solidFill>
                <a:effectLst/>
              </a:rPr>
              <a:t>requerimiento y respuesta</a:t>
            </a:r>
          </a:p>
          <a:p>
            <a:pPr marL="338138" indent="-338138">
              <a:spcBef>
                <a:spcPts val="60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400" b="1" dirty="0">
                <a:solidFill>
                  <a:schemeClr val="bg1"/>
                </a:solidFill>
                <a:effectLst/>
              </a:rPr>
              <a:t>Mensaje de requerimiento HTTP:</a:t>
            </a:r>
          </a:p>
          <a:p>
            <a:pPr marL="738188" lvl="1" indent="-280988">
              <a:spcBef>
                <a:spcPts val="50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CL" sz="2000" b="1" dirty="0">
                <a:solidFill>
                  <a:schemeClr val="bg2"/>
                </a:solidFill>
                <a:effectLst/>
              </a:rPr>
              <a:t>ASCII  (es decir, formato legible)</a:t>
            </a:r>
          </a:p>
        </p:txBody>
      </p:sp>
      <p:grpSp>
        <p:nvGrpSpPr>
          <p:cNvPr id="2" name="Group 3"/>
          <p:cNvGrpSpPr>
            <a:grpSpLocks/>
          </p:cNvGrpSpPr>
          <p:nvPr/>
        </p:nvGrpSpPr>
        <p:grpSpPr bwMode="auto">
          <a:xfrm>
            <a:off x="4103688" y="3105150"/>
            <a:ext cx="4903787" cy="2349500"/>
            <a:chOff x="2585" y="1956"/>
            <a:chExt cx="3089" cy="1480"/>
          </a:xfrm>
        </p:grpSpPr>
        <p:sp>
          <p:nvSpPr>
            <p:cNvPr id="15364" name="AutoShape 4"/>
            <p:cNvSpPr>
              <a:spLocks noChangeArrowheads="1"/>
            </p:cNvSpPr>
            <p:nvPr/>
          </p:nvSpPr>
          <p:spPr bwMode="auto">
            <a:xfrm>
              <a:off x="2585" y="1956"/>
              <a:ext cx="3089" cy="1462"/>
            </a:xfrm>
            <a:prstGeom prst="roundRect">
              <a:avLst>
                <a:gd name="adj" fmla="val 65"/>
              </a:avLst>
            </a:prstGeom>
            <a:noFill/>
            <a:ln w="9525" cap="flat">
              <a:noFill/>
              <a:round/>
              <a:headEnd/>
              <a:tailEnd/>
            </a:ln>
            <a:effectLst/>
          </p:spPr>
          <p:txBody>
            <a:bodyPr wrap="none" anchor="ctr"/>
            <a:lstStyle/>
            <a:p>
              <a:endParaRPr lang="es-MX"/>
            </a:p>
          </p:txBody>
        </p:sp>
        <p:sp>
          <p:nvSpPr>
            <p:cNvPr id="15365" name="AutoShape 5"/>
            <p:cNvSpPr>
              <a:spLocks noChangeArrowheads="1"/>
            </p:cNvSpPr>
            <p:nvPr/>
          </p:nvSpPr>
          <p:spPr bwMode="auto">
            <a:xfrm>
              <a:off x="2585" y="1956"/>
              <a:ext cx="3089" cy="1480"/>
            </a:xfrm>
            <a:prstGeom prst="roundRect">
              <a:avLst>
                <a:gd name="adj" fmla="val 65"/>
              </a:avLst>
            </a:prstGeom>
            <a:noFill/>
            <a:ln w="9525" cap="flat">
              <a:noFill/>
              <a:round/>
              <a:headEnd/>
              <a:tailEnd/>
            </a:ln>
            <a:effectLst/>
          </p:spPr>
          <p:txBody>
            <a:bodyPr wrap="none" lIns="90000" tIns="46800" rIns="90000" bIns="46800">
              <a:spAutoFit/>
            </a:bodyPr>
            <a:lstStyle/>
            <a:p>
              <a:pPr>
                <a:lnSpc>
                  <a:spcPct val="9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GET /somedir/page.html HTTP/1.1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Host: www.someschool.edu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User-agent: Mozilla/4.0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Connection: close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Accept-language:fr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Arial" charset="0"/>
                  <a:ea typeface="DejaVu Sans" charset="0"/>
                  <a:cs typeface="DejaVu Sans" charset="0"/>
                </a:rPr>
                <a:t>(carriage return, line feed extra)</a:t>
              </a:r>
              <a:r>
                <a:rPr lang="en-GB">
                  <a:solidFill>
                    <a:srgbClr val="000000"/>
                  </a:solidFill>
                  <a:ea typeface="DejaVu Sans" charset="0"/>
                  <a:cs typeface="DejaVu Sans" charset="0"/>
                </a:rPr>
                <a:t> </a:t>
              </a:r>
            </a:p>
          </p:txBody>
        </p:sp>
      </p:grpSp>
      <p:sp>
        <p:nvSpPr>
          <p:cNvPr id="15366" name="AutoShape 6"/>
          <p:cNvSpPr>
            <a:spLocks noChangeArrowheads="1"/>
          </p:cNvSpPr>
          <p:nvPr/>
        </p:nvSpPr>
        <p:spPr bwMode="auto">
          <a:xfrm>
            <a:off x="647700" y="2816225"/>
            <a:ext cx="2963863" cy="977900"/>
          </a:xfrm>
          <a:prstGeom prst="roundRect">
            <a:avLst>
              <a:gd name="adj" fmla="val 162"/>
            </a:avLst>
          </a:prstGeom>
          <a:noFill/>
          <a:ln w="9525" cap="flat">
            <a:noFill/>
            <a:round/>
            <a:headEnd/>
            <a:tailEnd/>
          </a:ln>
          <a:effectLst/>
        </p:spPr>
        <p:txBody>
          <a:bodyPr wrap="none" anchor="ctr"/>
          <a:lstStyle/>
          <a:p>
            <a:endParaRPr lang="es-MX"/>
          </a:p>
        </p:txBody>
      </p:sp>
      <p:grpSp>
        <p:nvGrpSpPr>
          <p:cNvPr id="3" name="Group 7"/>
          <p:cNvGrpSpPr>
            <a:grpSpLocks/>
          </p:cNvGrpSpPr>
          <p:nvPr/>
        </p:nvGrpSpPr>
        <p:grpSpPr bwMode="auto">
          <a:xfrm>
            <a:off x="1416050" y="4905375"/>
            <a:ext cx="2908300" cy="1079500"/>
            <a:chOff x="892" y="3090"/>
            <a:chExt cx="1832" cy="680"/>
          </a:xfrm>
        </p:grpSpPr>
        <p:sp>
          <p:nvSpPr>
            <p:cNvPr id="15368" name="Line 8"/>
            <p:cNvSpPr>
              <a:spLocks noChangeShapeType="1"/>
            </p:cNvSpPr>
            <p:nvPr/>
          </p:nvSpPr>
          <p:spPr bwMode="auto">
            <a:xfrm flipV="1">
              <a:off x="2404" y="3089"/>
              <a:ext cx="226" cy="91"/>
            </a:xfrm>
            <a:prstGeom prst="line">
              <a:avLst/>
            </a:prstGeom>
            <a:noFill/>
            <a:ln w="19080" cap="flat">
              <a:solidFill>
                <a:srgbClr val="3333CC"/>
              </a:solidFill>
              <a:miter lim="800000"/>
              <a:headEnd/>
              <a:tailEnd type="triangle" w="med" len="med"/>
            </a:ln>
            <a:effectLst/>
          </p:spPr>
          <p:txBody>
            <a:bodyPr/>
            <a:lstStyle/>
            <a:p>
              <a:endParaRPr lang="es-MX"/>
            </a:p>
          </p:txBody>
        </p:sp>
        <p:grpSp>
          <p:nvGrpSpPr>
            <p:cNvPr id="4" name="Group 9"/>
            <p:cNvGrpSpPr>
              <a:grpSpLocks/>
            </p:cNvGrpSpPr>
            <p:nvPr/>
          </p:nvGrpSpPr>
          <p:grpSpPr bwMode="auto">
            <a:xfrm>
              <a:off x="892" y="3135"/>
              <a:ext cx="1832" cy="635"/>
              <a:chOff x="892" y="3135"/>
              <a:chExt cx="1832" cy="635"/>
            </a:xfrm>
          </p:grpSpPr>
          <p:sp>
            <p:nvSpPr>
              <p:cNvPr id="15370" name="AutoShape 10"/>
              <p:cNvSpPr>
                <a:spLocks noChangeArrowheads="1"/>
              </p:cNvSpPr>
              <p:nvPr/>
            </p:nvSpPr>
            <p:spPr bwMode="auto">
              <a:xfrm>
                <a:off x="942" y="3135"/>
                <a:ext cx="1732" cy="614"/>
              </a:xfrm>
              <a:prstGeom prst="roundRect">
                <a:avLst>
                  <a:gd name="adj" fmla="val 162"/>
                </a:avLst>
              </a:prstGeom>
              <a:noFill/>
              <a:ln w="9525" cap="flat">
                <a:noFill/>
                <a:round/>
                <a:headEnd/>
                <a:tailEnd/>
              </a:ln>
              <a:effectLst/>
            </p:spPr>
            <p:txBody>
              <a:bodyPr wrap="none" anchor="ctr"/>
              <a:lstStyle/>
              <a:p>
                <a:endParaRPr lang="es-MX"/>
              </a:p>
            </p:txBody>
          </p:sp>
          <p:sp>
            <p:nvSpPr>
              <p:cNvPr id="15371" name="AutoShape 11"/>
              <p:cNvSpPr>
                <a:spLocks noChangeArrowheads="1"/>
              </p:cNvSpPr>
              <p:nvPr/>
            </p:nvSpPr>
            <p:spPr bwMode="auto">
              <a:xfrm>
                <a:off x="892" y="3135"/>
                <a:ext cx="1832" cy="635"/>
              </a:xfrm>
              <a:prstGeom prst="roundRect">
                <a:avLst>
                  <a:gd name="adj" fmla="val 162"/>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3333CC"/>
                    </a:solidFill>
                    <a:latin typeface="Comic Sans MS" pitchFamily="64" charset="0"/>
                    <a:ea typeface="DejaVu Sans" charset="0"/>
                    <a:cs typeface="DejaVu Sans" charset="0"/>
                  </a:rPr>
                  <a:t>Carriage return,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3333CC"/>
                    </a:solidFill>
                    <a:latin typeface="Comic Sans MS" pitchFamily="64" charset="0"/>
                    <a:ea typeface="DejaVu Sans" charset="0"/>
                    <a:cs typeface="DejaVu Sans" charset="0"/>
                  </a:rPr>
                  <a:t>line feed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Comic Sans MS" pitchFamily="64" charset="0"/>
                    <a:ea typeface="DejaVu Sans" charset="0"/>
                    <a:cs typeface="DejaVu Sans" charset="0"/>
                  </a:rPr>
                  <a:t>Indica</a:t>
                </a:r>
                <a:r>
                  <a:rPr lang="en-GB" sz="2000">
                    <a:solidFill>
                      <a:srgbClr val="3333CC"/>
                    </a:solidFill>
                    <a:latin typeface="Comic Sans MS" pitchFamily="64" charset="0"/>
                    <a:ea typeface="DejaVu Sans" charset="0"/>
                    <a:cs typeface="DejaVu Sans" charset="0"/>
                  </a:rPr>
                  <a:t> fin de </a:t>
                </a:r>
                <a:r>
                  <a:rPr lang="es-ES" sz="2000">
                    <a:solidFill>
                      <a:srgbClr val="3333CC"/>
                    </a:solidFill>
                    <a:latin typeface="Comic Sans MS" pitchFamily="64" charset="0"/>
                    <a:ea typeface="DejaVu Sans" charset="0"/>
                    <a:cs typeface="DejaVu Sans" charset="0"/>
                  </a:rPr>
                  <a:t>mensaje</a:t>
                </a:r>
              </a:p>
            </p:txBody>
          </p:sp>
        </p:grpSp>
      </p:grpSp>
      <p:grpSp>
        <p:nvGrpSpPr>
          <p:cNvPr id="5" name="Group 12"/>
          <p:cNvGrpSpPr>
            <a:grpSpLocks/>
          </p:cNvGrpSpPr>
          <p:nvPr/>
        </p:nvGrpSpPr>
        <p:grpSpPr bwMode="auto">
          <a:xfrm>
            <a:off x="1406525" y="3552825"/>
            <a:ext cx="2705100" cy="1079500"/>
            <a:chOff x="886" y="2238"/>
            <a:chExt cx="1704" cy="680"/>
          </a:xfrm>
        </p:grpSpPr>
        <p:grpSp>
          <p:nvGrpSpPr>
            <p:cNvPr id="6" name="Group 13"/>
            <p:cNvGrpSpPr>
              <a:grpSpLocks/>
            </p:cNvGrpSpPr>
            <p:nvPr/>
          </p:nvGrpSpPr>
          <p:grpSpPr bwMode="auto">
            <a:xfrm>
              <a:off x="886" y="2433"/>
              <a:ext cx="1451" cy="424"/>
              <a:chOff x="886" y="2433"/>
              <a:chExt cx="1451" cy="424"/>
            </a:xfrm>
          </p:grpSpPr>
          <p:sp>
            <p:nvSpPr>
              <p:cNvPr id="15374" name="AutoShape 14"/>
              <p:cNvSpPr>
                <a:spLocks noChangeArrowheads="1"/>
              </p:cNvSpPr>
              <p:nvPr/>
            </p:nvSpPr>
            <p:spPr bwMode="auto">
              <a:xfrm>
                <a:off x="886" y="2433"/>
                <a:ext cx="1068" cy="230"/>
              </a:xfrm>
              <a:prstGeom prst="roundRect">
                <a:avLst>
                  <a:gd name="adj" fmla="val 431"/>
                </a:avLst>
              </a:prstGeom>
              <a:noFill/>
              <a:ln w="9525" cap="flat">
                <a:noFill/>
                <a:round/>
                <a:headEnd/>
                <a:tailEnd/>
              </a:ln>
              <a:effectLst/>
            </p:spPr>
            <p:txBody>
              <a:bodyPr wrap="none" anchor="ctr"/>
              <a:lstStyle/>
              <a:p>
                <a:endParaRPr lang="es-MX"/>
              </a:p>
            </p:txBody>
          </p:sp>
          <p:sp>
            <p:nvSpPr>
              <p:cNvPr id="15375" name="AutoShape 15"/>
              <p:cNvSpPr>
                <a:spLocks noChangeArrowheads="1"/>
              </p:cNvSpPr>
              <p:nvPr/>
            </p:nvSpPr>
            <p:spPr bwMode="auto">
              <a:xfrm>
                <a:off x="964" y="2433"/>
                <a:ext cx="1374" cy="424"/>
              </a:xfrm>
              <a:prstGeom prst="roundRect">
                <a:avLst>
                  <a:gd name="adj" fmla="val 431"/>
                </a:avLst>
              </a:prstGeom>
              <a:noFill/>
              <a:ln w="9525" cap="flat">
                <a:noFill/>
                <a:round/>
                <a:headEnd/>
                <a:tailEnd/>
              </a:ln>
              <a:effectLst/>
            </p:spPr>
            <p:txBody>
              <a:bodyPr wrap="none" lIns="90000" tIns="46800" rIns="90000" bIns="46800">
                <a:spAutoFit/>
              </a:bodyPr>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Comic Sans MS" pitchFamily="64" charset="0"/>
                    <a:ea typeface="DejaVu Sans" charset="0"/>
                    <a:cs typeface="DejaVu Sans" charset="0"/>
                  </a:rPr>
                  <a:t>Líneas de </a:t>
                </a:r>
              </a:p>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Comic Sans MS" pitchFamily="64" charset="0"/>
                    <a:ea typeface="DejaVu Sans" charset="0"/>
                    <a:cs typeface="DejaVu Sans" charset="0"/>
                  </a:rPr>
                  <a:t>encabezado</a:t>
                </a:r>
              </a:p>
            </p:txBody>
          </p:sp>
        </p:grpSp>
        <p:sp>
          <p:nvSpPr>
            <p:cNvPr id="15376" name="AutoShape 16"/>
            <p:cNvSpPr>
              <a:spLocks/>
            </p:cNvSpPr>
            <p:nvPr/>
          </p:nvSpPr>
          <p:spPr bwMode="auto">
            <a:xfrm>
              <a:off x="2387" y="2238"/>
              <a:ext cx="204" cy="680"/>
            </a:xfrm>
            <a:prstGeom prst="leftBrace">
              <a:avLst>
                <a:gd name="adj1" fmla="val 27778"/>
                <a:gd name="adj2" fmla="val 50000"/>
              </a:avLst>
            </a:prstGeom>
            <a:noFill/>
            <a:ln w="36000" cap="flat">
              <a:solidFill>
                <a:srgbClr val="0000FF"/>
              </a:solidFill>
              <a:round/>
              <a:headEnd/>
              <a:tailEnd/>
            </a:ln>
            <a:effectLst/>
          </p:spPr>
          <p:txBody>
            <a:bodyPr wrap="none" anchor="ctr"/>
            <a:lstStyle/>
            <a:p>
              <a:endParaRPr lang="es-MX"/>
            </a:p>
          </p:txBody>
        </p:sp>
      </p:grpSp>
      <p:grpSp>
        <p:nvGrpSpPr>
          <p:cNvPr id="7" name="Group 17"/>
          <p:cNvGrpSpPr>
            <a:grpSpLocks/>
          </p:cNvGrpSpPr>
          <p:nvPr/>
        </p:nvGrpSpPr>
        <p:grpSpPr bwMode="auto">
          <a:xfrm>
            <a:off x="0" y="2635250"/>
            <a:ext cx="4244975" cy="942975"/>
            <a:chOff x="0" y="1660"/>
            <a:chExt cx="2674" cy="594"/>
          </a:xfrm>
        </p:grpSpPr>
        <p:sp>
          <p:nvSpPr>
            <p:cNvPr id="15378" name="Line 18"/>
            <p:cNvSpPr>
              <a:spLocks noChangeShapeType="1"/>
            </p:cNvSpPr>
            <p:nvPr/>
          </p:nvSpPr>
          <p:spPr bwMode="auto">
            <a:xfrm>
              <a:off x="2450" y="1865"/>
              <a:ext cx="225" cy="90"/>
            </a:xfrm>
            <a:prstGeom prst="line">
              <a:avLst/>
            </a:prstGeom>
            <a:noFill/>
            <a:ln w="19080" cap="flat">
              <a:solidFill>
                <a:srgbClr val="3333CC"/>
              </a:solidFill>
              <a:miter lim="800000"/>
              <a:headEnd/>
              <a:tailEnd type="triangle" w="med" len="med"/>
            </a:ln>
            <a:effectLst/>
          </p:spPr>
          <p:txBody>
            <a:bodyPr/>
            <a:lstStyle/>
            <a:p>
              <a:endParaRPr lang="es-MX"/>
            </a:p>
          </p:txBody>
        </p:sp>
        <p:sp>
          <p:nvSpPr>
            <p:cNvPr id="15379" name="Text Box 19"/>
            <p:cNvSpPr txBox="1">
              <a:spLocks noChangeArrowheads="1"/>
            </p:cNvSpPr>
            <p:nvPr/>
          </p:nvSpPr>
          <p:spPr bwMode="auto">
            <a:xfrm>
              <a:off x="0" y="1660"/>
              <a:ext cx="2659" cy="594"/>
            </a:xfrm>
            <a:prstGeom prst="rect">
              <a:avLst/>
            </a:prstGeom>
            <a:noFill/>
            <a:ln w="9525" cap="flat">
              <a:noFill/>
              <a:round/>
              <a:headEnd/>
              <a:tailEnd/>
            </a:ln>
            <a:effectLst/>
          </p:spPr>
          <p:txBody>
            <a:bodyPr lIns="90000" tIns="45000" rIns="90000" bIns="45000"/>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Comic Sans MS" pitchFamily="64" charset="0"/>
                  <a:ea typeface="DejaVu Sans" charset="0"/>
                  <a:cs typeface="DejaVu Sans" charset="0"/>
                </a:rPr>
                <a:t>Línea de requerimiento </a:t>
              </a:r>
              <a:r>
                <a:rPr lang="en-GB" sz="2000">
                  <a:solidFill>
                    <a:srgbClr val="3333CC"/>
                  </a:solidFill>
                  <a:latin typeface="Comic Sans MS" pitchFamily="64" charset="0"/>
                  <a:ea typeface="DejaVu Sans" charset="0"/>
                  <a:cs typeface="DejaVu Sans" charset="0"/>
                </a:rPr>
                <a:t>(request line) (</a:t>
              </a:r>
              <a:r>
                <a:rPr lang="es-ES" sz="2000">
                  <a:solidFill>
                    <a:srgbClr val="3333CC"/>
                  </a:solidFill>
                  <a:latin typeface="Comic Sans MS" pitchFamily="64" charset="0"/>
                  <a:ea typeface="DejaVu Sans" charset="0"/>
                  <a:cs typeface="DejaVu Sans" charset="0"/>
                </a:rPr>
                <a:t>métodos</a:t>
              </a:r>
              <a:r>
                <a:rPr lang="en-GB" sz="2000">
                  <a:solidFill>
                    <a:srgbClr val="3333CC"/>
                  </a:solidFill>
                  <a:latin typeface="Comic Sans MS" pitchFamily="64" charset="0"/>
                  <a:ea typeface="DejaVu Sans" charset="0"/>
                  <a:cs typeface="DejaVu Sans" charset="0"/>
                </a:rPr>
                <a:t> GET, POST, HEAD, PUT, Delete)</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lIns="90000" tIns="95184"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Mensaje HTTP de requerimiento: formato general</a:t>
            </a:r>
          </a:p>
        </p:txBody>
      </p:sp>
      <p:pic>
        <p:nvPicPr>
          <p:cNvPr id="16386" name="Picture 2"/>
          <p:cNvPicPr>
            <a:picLocks noChangeAspect="1" noChangeArrowheads="1"/>
          </p:cNvPicPr>
          <p:nvPr/>
        </p:nvPicPr>
        <p:blipFill>
          <a:blip r:embed="rId3" cstate="print"/>
          <a:srcRect/>
          <a:stretch>
            <a:fillRect/>
          </a:stretch>
        </p:blipFill>
        <p:spPr bwMode="auto">
          <a:xfrm>
            <a:off x="1120775" y="1649413"/>
            <a:ext cx="7512050" cy="377825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33400" y="95250"/>
            <a:ext cx="8382000" cy="866775"/>
          </a:xfrm>
          <a:ln/>
        </p:spPr>
        <p:txBody>
          <a:bodyPr lIns="90000" tIns="107280"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4000" b="1" dirty="0">
                <a:solidFill>
                  <a:schemeClr val="bg1"/>
                </a:solidFill>
                <a:effectLst/>
                <a:latin typeface="Times New Roman" pitchFamily="18" charset="0"/>
                <a:cs typeface="Times New Roman" pitchFamily="18" charset="0"/>
              </a:rPr>
              <a:t>Subiendo datos de formulario</a:t>
            </a:r>
          </a:p>
        </p:txBody>
      </p:sp>
      <p:sp>
        <p:nvSpPr>
          <p:cNvPr id="17410" name="Rectangle 2"/>
          <p:cNvSpPr>
            <a:spLocks noGrp="1" noChangeArrowheads="1"/>
          </p:cNvSpPr>
          <p:nvPr>
            <p:ph type="body" idx="1"/>
          </p:nvPr>
        </p:nvSpPr>
        <p:spPr>
          <a:xfrm>
            <a:off x="473075" y="1135063"/>
            <a:ext cx="4127500" cy="5257800"/>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u="sng" dirty="0">
                <a:solidFill>
                  <a:schemeClr val="bg1"/>
                </a:solidFill>
                <a:effectLst/>
              </a:rPr>
              <a:t>Vía Método Post:</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Páginas Webs usualmente incluyen entradas de formularios</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Los datos son subidos al servidor en el cuerpo del mensaje</a:t>
            </a:r>
          </a:p>
        </p:txBody>
      </p:sp>
      <p:sp>
        <p:nvSpPr>
          <p:cNvPr id="17411" name="Rectangle 3"/>
          <p:cNvSpPr>
            <a:spLocks noGrp="1" noChangeArrowheads="1"/>
          </p:cNvSpPr>
          <p:nvPr>
            <p:ph type="body" idx="2"/>
          </p:nvPr>
        </p:nvSpPr>
        <p:spPr>
          <a:xfrm>
            <a:off x="4791075" y="1663700"/>
            <a:ext cx="4127500" cy="1804988"/>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u="sng" dirty="0">
                <a:solidFill>
                  <a:schemeClr val="bg1"/>
                </a:solidFill>
                <a:effectLst/>
              </a:rPr>
              <a:t>Vía Método GET:</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Entrada es subida en campos URL de la línea de requerimiento:</a:t>
            </a:r>
          </a:p>
        </p:txBody>
      </p:sp>
      <p:grpSp>
        <p:nvGrpSpPr>
          <p:cNvPr id="2" name="Group 4"/>
          <p:cNvGrpSpPr>
            <a:grpSpLocks/>
          </p:cNvGrpSpPr>
          <p:nvPr/>
        </p:nvGrpSpPr>
        <p:grpSpPr bwMode="auto">
          <a:xfrm>
            <a:off x="1978025" y="4652969"/>
            <a:ext cx="6953251" cy="384175"/>
            <a:chOff x="1246" y="2931"/>
            <a:chExt cx="4380" cy="242"/>
          </a:xfrm>
        </p:grpSpPr>
        <p:sp>
          <p:nvSpPr>
            <p:cNvPr id="17413" name="AutoShape 5"/>
            <p:cNvSpPr>
              <a:spLocks noChangeArrowheads="1"/>
            </p:cNvSpPr>
            <p:nvPr/>
          </p:nvSpPr>
          <p:spPr bwMode="auto">
            <a:xfrm>
              <a:off x="1247" y="2931"/>
              <a:ext cx="4336" cy="233"/>
            </a:xfrm>
            <a:prstGeom prst="roundRect">
              <a:avLst>
                <a:gd name="adj" fmla="val 426"/>
              </a:avLst>
            </a:prstGeom>
            <a:noFill/>
            <a:ln w="9525" cap="flat">
              <a:noFill/>
              <a:round/>
              <a:headEnd/>
              <a:tailEnd/>
            </a:ln>
            <a:effectLst/>
          </p:spPr>
          <p:txBody>
            <a:bodyPr wrap="none" anchor="ctr"/>
            <a:lstStyle/>
            <a:p>
              <a:endParaRPr lang="es-MX"/>
            </a:p>
          </p:txBody>
        </p:sp>
        <p:sp>
          <p:nvSpPr>
            <p:cNvPr id="17414" name="AutoShape 6"/>
            <p:cNvSpPr>
              <a:spLocks noChangeArrowheads="1"/>
            </p:cNvSpPr>
            <p:nvPr/>
          </p:nvSpPr>
          <p:spPr bwMode="auto">
            <a:xfrm>
              <a:off x="1246" y="2931"/>
              <a:ext cx="4380" cy="242"/>
            </a:xfrm>
            <a:prstGeom prst="roundRect">
              <a:avLst>
                <a:gd name="adj" fmla="val 426"/>
              </a:avLst>
            </a:prstGeom>
            <a:noFill/>
            <a:ln w="9525" cap="flat">
              <a:noFill/>
              <a:round/>
              <a:headEnd/>
              <a:tailEnd/>
            </a:ln>
            <a:effectLst/>
          </p:spPr>
          <p:txBody>
            <a:bodyPr wrap="none" lIns="90000" tIns="46800" rIns="90000" bIns="46800">
              <a:spAutoFit/>
            </a:bodyPr>
            <a:lstStyle/>
            <a:p>
              <a:pPr>
                <a:lnSpc>
                  <a:spcPct val="9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Courier New" pitchFamily="49" charset="0"/>
                  <a:ea typeface="DejaVu Sans" charset="0"/>
                  <a:cs typeface="DejaVu Sans" charset="0"/>
                </a:rPr>
                <a:t>www.somesite.com/animalsearch?monkeys&amp;banana</a:t>
              </a:r>
            </a:p>
          </p:txBody>
        </p:sp>
      </p:grpSp>
      <p:sp>
        <p:nvSpPr>
          <p:cNvPr id="17415" name="Freeform 7"/>
          <p:cNvSpPr>
            <a:spLocks/>
          </p:cNvSpPr>
          <p:nvPr/>
        </p:nvSpPr>
        <p:spPr bwMode="auto">
          <a:xfrm>
            <a:off x="6934200" y="3124200"/>
            <a:ext cx="952500" cy="1428750"/>
          </a:xfrm>
          <a:custGeom>
            <a:avLst/>
            <a:gdLst/>
            <a:ahLst/>
            <a:cxnLst>
              <a:cxn ang="0">
                <a:pos x="2412" y="0"/>
              </a:cxn>
              <a:cxn ang="0">
                <a:pos x="0" y="3969"/>
              </a:cxn>
            </a:cxnLst>
            <a:rect l="0" t="0" r="r" b="b"/>
            <a:pathLst>
              <a:path w="2647" h="3970">
                <a:moveTo>
                  <a:pt x="2412" y="0"/>
                </a:moveTo>
                <a:cubicBezTo>
                  <a:pt x="2646" y="2140"/>
                  <a:pt x="0" y="3969"/>
                  <a:pt x="0" y="3969"/>
                </a:cubicBezTo>
              </a:path>
            </a:pathLst>
          </a:custGeom>
          <a:noFill/>
          <a:ln w="9525" cap="flat">
            <a:solidFill>
              <a:srgbClr val="000000"/>
            </a:solidFill>
            <a:round/>
            <a:headEnd/>
            <a:tailEnd type="triangle" w="med" len="med"/>
          </a:ln>
          <a:effectLst/>
        </p:spPr>
        <p:txBody>
          <a:bodyPr/>
          <a:lstStyle/>
          <a:p>
            <a:endParaRPr lang="es-MX"/>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33400" y="142875"/>
            <a:ext cx="8382000" cy="771525"/>
          </a:xfrm>
          <a:ln/>
        </p:spPr>
        <p:txBody>
          <a:bodyPr lIns="90000" tIns="107280"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4000" b="1" dirty="0">
                <a:solidFill>
                  <a:schemeClr val="bg1"/>
                </a:solidFill>
                <a:effectLst/>
                <a:latin typeface="Times New Roman" pitchFamily="18" charset="0"/>
                <a:cs typeface="Times New Roman" pitchFamily="18" charset="0"/>
              </a:rPr>
              <a:t>Tipos de Métodos</a:t>
            </a:r>
          </a:p>
        </p:txBody>
      </p:sp>
      <p:sp>
        <p:nvSpPr>
          <p:cNvPr id="18434" name="Rectangle 2"/>
          <p:cNvSpPr>
            <a:spLocks noGrp="1" noChangeArrowheads="1"/>
          </p:cNvSpPr>
          <p:nvPr>
            <p:ph type="body" idx="1"/>
          </p:nvPr>
        </p:nvSpPr>
        <p:spPr>
          <a:xfrm>
            <a:off x="473075" y="1135063"/>
            <a:ext cx="4127500" cy="5257800"/>
          </a:xfrm>
          <a:ln/>
        </p:spPr>
        <p:txBody>
          <a:bodyPr lIns="90000" tIns="106776"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u="sng" dirty="0">
                <a:solidFill>
                  <a:srgbClr val="00B050"/>
                </a:solidFill>
                <a:effectLst/>
              </a:rPr>
              <a:t>HTTP/1.0</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GET</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POST</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HEAD</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Pide al servidor que deje el objeto requerido afuera de la respuesta. Respuesta incluye sólo el encabezado.</a:t>
            </a:r>
          </a:p>
        </p:txBody>
      </p:sp>
      <p:sp>
        <p:nvSpPr>
          <p:cNvPr id="18435" name="Rectangle 3"/>
          <p:cNvSpPr>
            <a:spLocks noGrp="1" noChangeArrowheads="1"/>
          </p:cNvSpPr>
          <p:nvPr>
            <p:ph type="body" idx="2"/>
          </p:nvPr>
        </p:nvSpPr>
        <p:spPr>
          <a:xfrm>
            <a:off x="4806950" y="1135063"/>
            <a:ext cx="4127500" cy="5257800"/>
          </a:xfrm>
          <a:ln/>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u="sng" dirty="0">
                <a:solidFill>
                  <a:srgbClr val="00B050"/>
                </a:solidFill>
                <a:effectLst/>
              </a:rPr>
              <a:t>HTTP/1.1</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GET, POST, HEAD</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PUT</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Sube archivos en cuerpo del requerimiento en localización indicada por el campo URL</a:t>
            </a:r>
          </a:p>
          <a:p>
            <a:pPr marL="338138" indent="-338138">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rPr>
              <a:t>DELETE</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chemeClr val="bg2"/>
                </a:solidFill>
                <a:effectLst/>
              </a:rPr>
              <a:t>Borra archivo especificado en el campo URL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chemeClr val="bg1"/>
                </a:solidFill>
                <a:ea typeface="DejaVu Sans" charset="0"/>
                <a:cs typeface="Times New Roman" pitchFamily="18" charset="0"/>
              </a:rPr>
              <a:t>Mensajes HTTP de respuesta</a:t>
            </a:r>
          </a:p>
        </p:txBody>
      </p:sp>
      <p:grpSp>
        <p:nvGrpSpPr>
          <p:cNvPr id="2" name="Group 2"/>
          <p:cNvGrpSpPr>
            <a:grpSpLocks/>
          </p:cNvGrpSpPr>
          <p:nvPr/>
        </p:nvGrpSpPr>
        <p:grpSpPr bwMode="auto">
          <a:xfrm>
            <a:off x="3181350" y="1987550"/>
            <a:ext cx="5875338" cy="2840038"/>
            <a:chOff x="2004" y="1252"/>
            <a:chExt cx="3701" cy="1789"/>
          </a:xfrm>
        </p:grpSpPr>
        <p:sp>
          <p:nvSpPr>
            <p:cNvPr id="19459" name="AutoShape 3"/>
            <p:cNvSpPr>
              <a:spLocks noChangeArrowheads="1"/>
            </p:cNvSpPr>
            <p:nvPr/>
          </p:nvSpPr>
          <p:spPr bwMode="auto">
            <a:xfrm>
              <a:off x="2004" y="1252"/>
              <a:ext cx="3665" cy="1770"/>
            </a:xfrm>
            <a:prstGeom prst="roundRect">
              <a:avLst>
                <a:gd name="adj" fmla="val 56"/>
              </a:avLst>
            </a:prstGeom>
            <a:noFill/>
            <a:ln w="9525" cap="flat">
              <a:noFill/>
              <a:round/>
              <a:headEnd/>
              <a:tailEnd/>
            </a:ln>
            <a:effectLst/>
          </p:spPr>
          <p:txBody>
            <a:bodyPr wrap="none" anchor="ctr"/>
            <a:lstStyle/>
            <a:p>
              <a:endParaRPr lang="es-MX" b="1"/>
            </a:p>
          </p:txBody>
        </p:sp>
        <p:sp>
          <p:nvSpPr>
            <p:cNvPr id="19460" name="AutoShape 4"/>
            <p:cNvSpPr>
              <a:spLocks noChangeArrowheads="1"/>
            </p:cNvSpPr>
            <p:nvPr/>
          </p:nvSpPr>
          <p:spPr bwMode="auto">
            <a:xfrm>
              <a:off x="2004" y="1252"/>
              <a:ext cx="3701" cy="1789"/>
            </a:xfrm>
            <a:prstGeom prst="roundRect">
              <a:avLst>
                <a:gd name="adj" fmla="val 56"/>
              </a:avLst>
            </a:prstGeom>
            <a:noFill/>
            <a:ln w="9525" cap="flat">
              <a:noFill/>
              <a:round/>
              <a:headEnd/>
              <a:tailEnd/>
            </a:ln>
            <a:effectLst/>
          </p:spPr>
          <p:txBody>
            <a:bodyPr wrap="none" lIns="90000" tIns="46800" rIns="90000" bIns="46800">
              <a:spAutoFit/>
            </a:bodyPr>
            <a:lstStyle/>
            <a:p>
              <a:pPr>
                <a:lnSpc>
                  <a:spcPct val="9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HTTP/1.1 200 OK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Connection close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Date: Thu, 06 Aug 1998 12:00:15 GMT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Server: Apache/1.3.0 (Unix)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Last-Modified: Mon, 22 Jun 1998 …...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Content-Length: 6821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Content-Type: text/html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Courier New" pitchFamily="49" charset="0"/>
                  <a:ea typeface="DejaVu Sans" charset="0"/>
                  <a:cs typeface="DejaVu Sans" charset="0"/>
                </a:rPr>
                <a:t>data data data data data ... </a:t>
              </a:r>
            </a:p>
          </p:txBody>
        </p:sp>
      </p:grpSp>
      <p:grpSp>
        <p:nvGrpSpPr>
          <p:cNvPr id="3" name="Group 5"/>
          <p:cNvGrpSpPr>
            <a:grpSpLocks/>
          </p:cNvGrpSpPr>
          <p:nvPr/>
        </p:nvGrpSpPr>
        <p:grpSpPr bwMode="auto">
          <a:xfrm>
            <a:off x="395288" y="1408113"/>
            <a:ext cx="2620962" cy="1312862"/>
            <a:chOff x="249" y="887"/>
            <a:chExt cx="1651" cy="827"/>
          </a:xfrm>
        </p:grpSpPr>
        <p:sp>
          <p:nvSpPr>
            <p:cNvPr id="19462" name="AutoShape 6"/>
            <p:cNvSpPr>
              <a:spLocks noChangeArrowheads="1"/>
            </p:cNvSpPr>
            <p:nvPr/>
          </p:nvSpPr>
          <p:spPr bwMode="auto">
            <a:xfrm>
              <a:off x="309" y="887"/>
              <a:ext cx="1531" cy="806"/>
            </a:xfrm>
            <a:prstGeom prst="roundRect">
              <a:avLst>
                <a:gd name="adj" fmla="val 120"/>
              </a:avLst>
            </a:prstGeom>
            <a:noFill/>
            <a:ln w="9525" cap="flat">
              <a:noFill/>
              <a:round/>
              <a:headEnd/>
              <a:tailEnd/>
            </a:ln>
            <a:effectLst/>
          </p:spPr>
          <p:txBody>
            <a:bodyPr wrap="none" anchor="ctr"/>
            <a:lstStyle/>
            <a:p>
              <a:endParaRPr lang="es-MX" b="1"/>
            </a:p>
          </p:txBody>
        </p:sp>
        <p:sp>
          <p:nvSpPr>
            <p:cNvPr id="19463" name="AutoShape 7"/>
            <p:cNvSpPr>
              <a:spLocks noChangeArrowheads="1"/>
            </p:cNvSpPr>
            <p:nvPr/>
          </p:nvSpPr>
          <p:spPr bwMode="auto">
            <a:xfrm>
              <a:off x="249" y="887"/>
              <a:ext cx="1651" cy="827"/>
            </a:xfrm>
            <a:prstGeom prst="roundRect">
              <a:avLst>
                <a:gd name="adj" fmla="val 120"/>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Línea</a:t>
              </a:r>
              <a:r>
                <a:rPr lang="en-GB" sz="2000" b="1">
                  <a:solidFill>
                    <a:srgbClr val="3333CC"/>
                  </a:solidFill>
                  <a:latin typeface="Comic Sans MS" pitchFamily="64" charset="0"/>
                  <a:ea typeface="DejaVu Sans" charset="0"/>
                  <a:cs typeface="DejaVu Sans" charset="0"/>
                </a:rPr>
                <a:t> de </a:t>
              </a:r>
              <a:r>
                <a:rPr lang="es-ES" sz="2000" b="1">
                  <a:solidFill>
                    <a:srgbClr val="3333CC"/>
                  </a:solidFill>
                  <a:latin typeface="Comic Sans MS" pitchFamily="64" charset="0"/>
                  <a:ea typeface="DejaVu Sans" charset="0"/>
                  <a:cs typeface="DejaVu Sans" charset="0"/>
                </a:rPr>
                <a:t>estatus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3333CC"/>
                  </a:solidFill>
                  <a:latin typeface="Comic Sans MS" pitchFamily="64" charset="0"/>
                  <a:ea typeface="DejaVu Sans" charset="0"/>
                  <a:cs typeface="DejaVu Sans" charset="0"/>
                </a:rPr>
                <a:t>(</a:t>
              </a:r>
              <a:r>
                <a:rPr lang="es-ES" sz="2000" b="1">
                  <a:solidFill>
                    <a:srgbClr val="3333CC"/>
                  </a:solidFill>
                  <a:latin typeface="Comic Sans MS" pitchFamily="64" charset="0"/>
                  <a:ea typeface="DejaVu Sans" charset="0"/>
                  <a:cs typeface="DejaVu Sans" charset="0"/>
                </a:rPr>
                <a:t>código</a:t>
              </a:r>
              <a:r>
                <a:rPr lang="en-GB" sz="2000" b="1">
                  <a:solidFill>
                    <a:srgbClr val="3333CC"/>
                  </a:solidFill>
                  <a:latin typeface="Comic Sans MS" pitchFamily="64" charset="0"/>
                  <a:ea typeface="DejaVu Sans" charset="0"/>
                  <a:cs typeface="DejaVu Sans" charset="0"/>
                </a:rPr>
                <a:t> de </a:t>
              </a:r>
              <a:r>
                <a:rPr lang="es-ES" sz="2000" b="1">
                  <a:solidFill>
                    <a:srgbClr val="3333CC"/>
                  </a:solidFill>
                  <a:latin typeface="Comic Sans MS" pitchFamily="64" charset="0"/>
                  <a:ea typeface="DejaVu Sans" charset="0"/>
                  <a:cs typeface="DejaVu Sans" charset="0"/>
                </a:rPr>
                <a:t>est</a:t>
              </a:r>
              <a:r>
                <a:rPr lang="en-GB" sz="2000" b="1">
                  <a:solidFill>
                    <a:srgbClr val="3333CC"/>
                  </a:solidFill>
                  <a:latin typeface="Comic Sans MS" pitchFamily="64" charset="0"/>
                  <a:ea typeface="DejaVu Sans" charset="0"/>
                  <a:cs typeface="DejaVu Sans" charset="0"/>
                </a:rPr>
                <a:t>atus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del protocolo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Frase</a:t>
              </a:r>
              <a:r>
                <a:rPr lang="en-GB" sz="2000" b="1">
                  <a:solidFill>
                    <a:srgbClr val="3333CC"/>
                  </a:solidFill>
                  <a:latin typeface="Comic Sans MS" pitchFamily="64" charset="0"/>
                  <a:ea typeface="DejaVu Sans" charset="0"/>
                  <a:cs typeface="DejaVu Sans" charset="0"/>
                </a:rPr>
                <a:t> de </a:t>
              </a:r>
              <a:r>
                <a:rPr lang="es-ES" sz="2000" b="1">
                  <a:solidFill>
                    <a:srgbClr val="3333CC"/>
                  </a:solidFill>
                  <a:latin typeface="Comic Sans MS" pitchFamily="64" charset="0"/>
                  <a:ea typeface="DejaVu Sans" charset="0"/>
                  <a:cs typeface="DejaVu Sans" charset="0"/>
                </a:rPr>
                <a:t>estatus</a:t>
              </a:r>
              <a:r>
                <a:rPr lang="en-GB" sz="2000" b="1">
                  <a:solidFill>
                    <a:srgbClr val="3333CC"/>
                  </a:solidFill>
                  <a:latin typeface="Comic Sans MS" pitchFamily="64" charset="0"/>
                  <a:ea typeface="DejaVu Sans" charset="0"/>
                  <a:cs typeface="DejaVu Sans" charset="0"/>
                </a:rPr>
                <a:t>)</a:t>
              </a:r>
            </a:p>
          </p:txBody>
        </p:sp>
      </p:grpSp>
      <p:sp>
        <p:nvSpPr>
          <p:cNvPr id="19464" name="Line 8"/>
          <p:cNvSpPr>
            <a:spLocks noChangeShapeType="1"/>
          </p:cNvSpPr>
          <p:nvPr/>
        </p:nvSpPr>
        <p:spPr bwMode="auto">
          <a:xfrm>
            <a:off x="2879725" y="1736725"/>
            <a:ext cx="447675" cy="255588"/>
          </a:xfrm>
          <a:prstGeom prst="line">
            <a:avLst/>
          </a:prstGeom>
          <a:noFill/>
          <a:ln w="19080" cap="flat">
            <a:solidFill>
              <a:srgbClr val="3333CC"/>
            </a:solidFill>
            <a:miter lim="800000"/>
            <a:headEnd/>
            <a:tailEnd type="triangle" w="med" len="med"/>
          </a:ln>
          <a:effectLst/>
        </p:spPr>
        <p:txBody>
          <a:bodyPr/>
          <a:lstStyle/>
          <a:p>
            <a:endParaRPr lang="es-MX" b="1"/>
          </a:p>
        </p:txBody>
      </p:sp>
      <p:sp>
        <p:nvSpPr>
          <p:cNvPr id="19465" name="Line 9"/>
          <p:cNvSpPr>
            <a:spLocks noChangeShapeType="1"/>
          </p:cNvSpPr>
          <p:nvPr/>
        </p:nvSpPr>
        <p:spPr bwMode="auto">
          <a:xfrm flipV="1">
            <a:off x="2190750" y="4591050"/>
            <a:ext cx="936625" cy="52388"/>
          </a:xfrm>
          <a:prstGeom prst="line">
            <a:avLst/>
          </a:prstGeom>
          <a:noFill/>
          <a:ln w="19080" cap="flat">
            <a:solidFill>
              <a:srgbClr val="3333CC"/>
            </a:solidFill>
            <a:miter lim="800000"/>
            <a:headEnd/>
            <a:tailEnd type="triangle" w="med" len="med"/>
          </a:ln>
          <a:effectLst/>
        </p:spPr>
        <p:txBody>
          <a:bodyPr/>
          <a:lstStyle/>
          <a:p>
            <a:endParaRPr lang="es-MX" b="1"/>
          </a:p>
        </p:txBody>
      </p:sp>
      <p:grpSp>
        <p:nvGrpSpPr>
          <p:cNvPr id="4" name="Group 10"/>
          <p:cNvGrpSpPr>
            <a:grpSpLocks/>
          </p:cNvGrpSpPr>
          <p:nvPr/>
        </p:nvGrpSpPr>
        <p:grpSpPr bwMode="auto">
          <a:xfrm>
            <a:off x="450850" y="4360863"/>
            <a:ext cx="2179638" cy="1008062"/>
            <a:chOff x="284" y="2747"/>
            <a:chExt cx="1373" cy="635"/>
          </a:xfrm>
        </p:grpSpPr>
        <p:sp>
          <p:nvSpPr>
            <p:cNvPr id="19467" name="AutoShape 11"/>
            <p:cNvSpPr>
              <a:spLocks noChangeArrowheads="1"/>
            </p:cNvSpPr>
            <p:nvPr/>
          </p:nvSpPr>
          <p:spPr bwMode="auto">
            <a:xfrm>
              <a:off x="303" y="2747"/>
              <a:ext cx="1335" cy="614"/>
            </a:xfrm>
            <a:prstGeom prst="roundRect">
              <a:avLst>
                <a:gd name="adj" fmla="val 162"/>
              </a:avLst>
            </a:prstGeom>
            <a:noFill/>
            <a:ln w="9525" cap="flat">
              <a:noFill/>
              <a:round/>
              <a:headEnd/>
              <a:tailEnd/>
            </a:ln>
            <a:effectLst/>
          </p:spPr>
          <p:txBody>
            <a:bodyPr wrap="none" anchor="ctr"/>
            <a:lstStyle/>
            <a:p>
              <a:endParaRPr lang="es-MX" b="1"/>
            </a:p>
          </p:txBody>
        </p:sp>
        <p:sp>
          <p:nvSpPr>
            <p:cNvPr id="19468" name="AutoShape 12"/>
            <p:cNvSpPr>
              <a:spLocks noChangeArrowheads="1"/>
            </p:cNvSpPr>
            <p:nvPr/>
          </p:nvSpPr>
          <p:spPr bwMode="auto">
            <a:xfrm>
              <a:off x="284" y="2747"/>
              <a:ext cx="1373" cy="635"/>
            </a:xfrm>
            <a:prstGeom prst="roundRect">
              <a:avLst>
                <a:gd name="adj" fmla="val 162"/>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3333CC"/>
                  </a:solidFill>
                  <a:latin typeface="Comic Sans MS" pitchFamily="64" charset="0"/>
                  <a:ea typeface="DejaVu Sans" charset="0"/>
                  <a:cs typeface="DejaVu Sans" charset="0"/>
                </a:rPr>
                <a:t>data, e.g.,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archivo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3333CC"/>
                  </a:solidFill>
                  <a:latin typeface="Comic Sans MS" pitchFamily="64" charset="0"/>
                  <a:ea typeface="DejaVu Sans" charset="0"/>
                  <a:cs typeface="DejaVu Sans" charset="0"/>
                </a:rPr>
                <a:t>HTML </a:t>
              </a:r>
              <a:r>
                <a:rPr lang="es-ES" sz="2000" b="1">
                  <a:solidFill>
                    <a:srgbClr val="3333CC"/>
                  </a:solidFill>
                  <a:latin typeface="Comic Sans MS" pitchFamily="64" charset="0"/>
                  <a:ea typeface="DejaVu Sans" charset="0"/>
                  <a:cs typeface="DejaVu Sans" charset="0"/>
                </a:rPr>
                <a:t>solicitado</a:t>
              </a:r>
            </a:p>
          </p:txBody>
        </p:sp>
      </p:grpSp>
      <p:grpSp>
        <p:nvGrpSpPr>
          <p:cNvPr id="5" name="Group 13"/>
          <p:cNvGrpSpPr>
            <a:grpSpLocks/>
          </p:cNvGrpSpPr>
          <p:nvPr/>
        </p:nvGrpSpPr>
        <p:grpSpPr bwMode="auto">
          <a:xfrm>
            <a:off x="1282700" y="2444750"/>
            <a:ext cx="1957388" cy="1903413"/>
            <a:chOff x="808" y="1540"/>
            <a:chExt cx="1233" cy="1199"/>
          </a:xfrm>
        </p:grpSpPr>
        <p:grpSp>
          <p:nvGrpSpPr>
            <p:cNvPr id="6" name="Group 14"/>
            <p:cNvGrpSpPr>
              <a:grpSpLocks/>
            </p:cNvGrpSpPr>
            <p:nvPr/>
          </p:nvGrpSpPr>
          <p:grpSpPr bwMode="auto">
            <a:xfrm>
              <a:off x="808" y="1953"/>
              <a:ext cx="1049" cy="460"/>
              <a:chOff x="808" y="1953"/>
              <a:chExt cx="1049" cy="460"/>
            </a:xfrm>
          </p:grpSpPr>
          <p:sp>
            <p:nvSpPr>
              <p:cNvPr id="19471" name="AutoShape 15"/>
              <p:cNvSpPr>
                <a:spLocks noChangeArrowheads="1"/>
              </p:cNvSpPr>
              <p:nvPr/>
            </p:nvSpPr>
            <p:spPr bwMode="auto">
              <a:xfrm>
                <a:off x="808" y="1953"/>
                <a:ext cx="995" cy="460"/>
              </a:xfrm>
              <a:prstGeom prst="roundRect">
                <a:avLst>
                  <a:gd name="adj" fmla="val 245"/>
                </a:avLst>
              </a:prstGeom>
              <a:noFill/>
              <a:ln w="9525" cap="flat">
                <a:noFill/>
                <a:round/>
                <a:headEnd/>
                <a:tailEnd/>
              </a:ln>
              <a:effectLst/>
            </p:spPr>
            <p:txBody>
              <a:bodyPr wrap="none" anchor="ctr"/>
              <a:lstStyle/>
              <a:p>
                <a:endParaRPr lang="es-MX" b="1"/>
              </a:p>
            </p:txBody>
          </p:sp>
          <p:sp>
            <p:nvSpPr>
              <p:cNvPr id="19472" name="AutoShape 16"/>
              <p:cNvSpPr>
                <a:spLocks noChangeArrowheads="1"/>
              </p:cNvSpPr>
              <p:nvPr/>
            </p:nvSpPr>
            <p:spPr bwMode="auto">
              <a:xfrm>
                <a:off x="853" y="1953"/>
                <a:ext cx="1004" cy="409"/>
              </a:xfrm>
              <a:prstGeom prst="roundRect">
                <a:avLst>
                  <a:gd name="adj" fmla="val 245"/>
                </a:avLst>
              </a:prstGeom>
              <a:noFill/>
              <a:ln w="9525" cap="flat">
                <a:noFill/>
                <a:round/>
                <a:headEnd/>
                <a:tailEnd/>
              </a:ln>
              <a:effectLst/>
            </p:spPr>
            <p:txBody>
              <a:bodyPr wrap="none" lIns="90000" tIns="46800" rIns="90000" bIns="46800">
                <a:spAutoFit/>
              </a:bodyPr>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Líneas de</a:t>
                </a:r>
              </a:p>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3333CC"/>
                    </a:solidFill>
                    <a:latin typeface="Comic Sans MS" pitchFamily="64" charset="0"/>
                    <a:ea typeface="DejaVu Sans" charset="0"/>
                    <a:cs typeface="DejaVu Sans" charset="0"/>
                  </a:rPr>
                  <a:t>encabezado</a:t>
                </a:r>
              </a:p>
            </p:txBody>
          </p:sp>
        </p:grpSp>
        <p:sp>
          <p:nvSpPr>
            <p:cNvPr id="19473" name="AutoShape 17"/>
            <p:cNvSpPr>
              <a:spLocks/>
            </p:cNvSpPr>
            <p:nvPr/>
          </p:nvSpPr>
          <p:spPr bwMode="auto">
            <a:xfrm>
              <a:off x="1896" y="1540"/>
              <a:ext cx="145" cy="1199"/>
            </a:xfrm>
            <a:prstGeom prst="leftBrace">
              <a:avLst>
                <a:gd name="adj1" fmla="val 68908"/>
                <a:gd name="adj2" fmla="val 50000"/>
              </a:avLst>
            </a:prstGeom>
            <a:noFill/>
            <a:ln w="36000" cap="flat">
              <a:solidFill>
                <a:srgbClr val="0000FF"/>
              </a:solidFill>
              <a:round/>
              <a:headEnd/>
              <a:tailEnd/>
            </a:ln>
            <a:effectLst/>
          </p:spPr>
          <p:txBody>
            <a:bodyPr wrap="none" anchor="ctr"/>
            <a:lstStyle/>
            <a:p>
              <a:endParaRPr lang="es-MX" b="1"/>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33400" y="142875"/>
            <a:ext cx="8382000" cy="77152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dirty="0">
                <a:solidFill>
                  <a:schemeClr val="bg2"/>
                </a:solidFill>
                <a:effectLst/>
                <a:latin typeface="Times New Roman" pitchFamily="18" charset="0"/>
                <a:cs typeface="Times New Roman" pitchFamily="18" charset="0"/>
              </a:rPr>
              <a:t>Códigos HTTP de respuesta</a:t>
            </a:r>
          </a:p>
        </p:txBody>
      </p:sp>
      <p:sp>
        <p:nvSpPr>
          <p:cNvPr id="20482" name="Rectangle 2"/>
          <p:cNvSpPr>
            <a:spLocks noGrp="1" noChangeArrowheads="1"/>
          </p:cNvSpPr>
          <p:nvPr>
            <p:ph type="body" idx="1"/>
          </p:nvPr>
        </p:nvSpPr>
        <p:spPr>
          <a:xfrm>
            <a:off x="457200" y="1912938"/>
            <a:ext cx="8458200" cy="4113212"/>
          </a:xfrm>
          <a:ln/>
        </p:spPr>
        <p:txBody>
          <a:bodyPr lIns="90000" tIns="83088" rIns="90000" bIns="46800"/>
          <a:lstStyle/>
          <a:p>
            <a:pPr marL="339725" indent="-338138">
              <a:lnSpc>
                <a:spcPct val="88000"/>
              </a:lnSpc>
              <a:spcBef>
                <a:spcPts val="600"/>
              </a:spcBef>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latin typeface="Times New Roman" pitchFamily="18" charset="0"/>
                <a:cs typeface="Times New Roman" pitchFamily="18" charset="0"/>
              </a:rPr>
              <a:t>200 OK</a:t>
            </a: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dirty="0" err="1">
                <a:solidFill>
                  <a:schemeClr val="bg2"/>
                </a:solidFill>
                <a:effectLst/>
                <a:latin typeface="Times New Roman" pitchFamily="18" charset="0"/>
                <a:cs typeface="Times New Roman" pitchFamily="18" charset="0"/>
              </a:rPr>
              <a:t>request</a:t>
            </a:r>
            <a:r>
              <a:rPr lang="es-CL" sz="2000" dirty="0">
                <a:solidFill>
                  <a:schemeClr val="bg2"/>
                </a:solidFill>
                <a:effectLst/>
                <a:latin typeface="Times New Roman" pitchFamily="18" charset="0"/>
                <a:cs typeface="Times New Roman" pitchFamily="18" charset="0"/>
              </a:rPr>
              <a:t> exitoso, objeto requerido es incluido  luego en mensaje</a:t>
            </a:r>
          </a:p>
          <a:p>
            <a:pPr marL="339725" indent="-338138">
              <a:lnSpc>
                <a:spcPct val="96000"/>
              </a:lnSpc>
              <a:spcBef>
                <a:spcPts val="6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latin typeface="Times New Roman" pitchFamily="18" charset="0"/>
                <a:cs typeface="Times New Roman" pitchFamily="18" charset="0"/>
              </a:rPr>
              <a:t>301 Moved </a:t>
            </a:r>
            <a:r>
              <a:rPr lang="es-CL" sz="2400" b="1" dirty="0" err="1">
                <a:solidFill>
                  <a:schemeClr val="bg2"/>
                </a:solidFill>
                <a:effectLst/>
                <a:latin typeface="Times New Roman" pitchFamily="18" charset="0"/>
                <a:cs typeface="Times New Roman" pitchFamily="18" charset="0"/>
              </a:rPr>
              <a:t>Permanently</a:t>
            </a:r>
            <a:endParaRPr lang="es-CL" sz="2400" b="1" dirty="0">
              <a:solidFill>
                <a:schemeClr val="bg2"/>
              </a:solidFill>
              <a:effectLst/>
              <a:latin typeface="Times New Roman" pitchFamily="18" charset="0"/>
              <a:cs typeface="Times New Roman" pitchFamily="18" charset="0"/>
            </a:endParaRP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dirty="0">
                <a:solidFill>
                  <a:schemeClr val="bg2"/>
                </a:solidFill>
                <a:effectLst/>
                <a:latin typeface="Times New Roman" pitchFamily="18" charset="0"/>
                <a:cs typeface="Times New Roman" pitchFamily="18" charset="0"/>
              </a:rPr>
              <a:t>Se movió el objeto requerido, nueva ubicación es especificada luego en el mensaje (</a:t>
            </a:r>
            <a:r>
              <a:rPr lang="es-CL" sz="2000" dirty="0" err="1">
                <a:solidFill>
                  <a:schemeClr val="bg2"/>
                </a:solidFill>
                <a:effectLst/>
                <a:latin typeface="Times New Roman" pitchFamily="18" charset="0"/>
                <a:cs typeface="Times New Roman" pitchFamily="18" charset="0"/>
              </a:rPr>
              <a:t>Location</a:t>
            </a:r>
            <a:r>
              <a:rPr lang="es-CL" sz="2000" dirty="0">
                <a:solidFill>
                  <a:schemeClr val="bg2"/>
                </a:solidFill>
                <a:effectLst/>
                <a:latin typeface="Times New Roman" pitchFamily="18" charset="0"/>
                <a:cs typeface="Times New Roman" pitchFamily="18" charset="0"/>
              </a:rPr>
              <a:t>:)</a:t>
            </a:r>
          </a:p>
          <a:p>
            <a:pPr marL="339725" indent="-338138">
              <a:lnSpc>
                <a:spcPct val="96000"/>
              </a:lnSpc>
              <a:spcBef>
                <a:spcPts val="6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latin typeface="Times New Roman" pitchFamily="18" charset="0"/>
                <a:cs typeface="Times New Roman" pitchFamily="18" charset="0"/>
              </a:rPr>
              <a:t>400 </a:t>
            </a:r>
            <a:r>
              <a:rPr lang="es-CL" sz="2400" b="1" dirty="0" err="1">
                <a:solidFill>
                  <a:schemeClr val="bg2"/>
                </a:solidFill>
                <a:effectLst/>
                <a:latin typeface="Times New Roman" pitchFamily="18" charset="0"/>
                <a:cs typeface="Times New Roman" pitchFamily="18" charset="0"/>
              </a:rPr>
              <a:t>Bad</a:t>
            </a:r>
            <a:r>
              <a:rPr lang="es-CL" sz="2400" b="1" dirty="0">
                <a:solidFill>
                  <a:schemeClr val="bg2"/>
                </a:solidFill>
                <a:effectLst/>
                <a:latin typeface="Times New Roman" pitchFamily="18" charset="0"/>
                <a:cs typeface="Times New Roman" pitchFamily="18" charset="0"/>
              </a:rPr>
              <a:t> </a:t>
            </a:r>
            <a:r>
              <a:rPr lang="es-CL" sz="2400" b="1" dirty="0" err="1">
                <a:solidFill>
                  <a:schemeClr val="bg2"/>
                </a:solidFill>
                <a:effectLst/>
                <a:latin typeface="Times New Roman" pitchFamily="18" charset="0"/>
                <a:cs typeface="Times New Roman" pitchFamily="18" charset="0"/>
              </a:rPr>
              <a:t>Request</a:t>
            </a:r>
            <a:endParaRPr lang="es-CL" sz="2400" b="1" dirty="0">
              <a:solidFill>
                <a:schemeClr val="bg2"/>
              </a:solidFill>
              <a:effectLst/>
              <a:latin typeface="Times New Roman" pitchFamily="18" charset="0"/>
              <a:cs typeface="Times New Roman" pitchFamily="18" charset="0"/>
            </a:endParaRP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dirty="0">
                <a:solidFill>
                  <a:schemeClr val="bg2"/>
                </a:solidFill>
                <a:effectLst/>
                <a:latin typeface="Times New Roman" pitchFamily="18" charset="0"/>
                <a:cs typeface="Times New Roman" pitchFamily="18" charset="0"/>
              </a:rPr>
              <a:t>Requerimiento no entendido por el servidor</a:t>
            </a:r>
          </a:p>
          <a:p>
            <a:pPr marL="339725" indent="-338138">
              <a:lnSpc>
                <a:spcPct val="96000"/>
              </a:lnSpc>
              <a:spcBef>
                <a:spcPts val="6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latin typeface="Times New Roman" pitchFamily="18" charset="0"/>
                <a:cs typeface="Times New Roman" pitchFamily="18" charset="0"/>
              </a:rPr>
              <a:t>404 </a:t>
            </a:r>
            <a:r>
              <a:rPr lang="es-CL" sz="2400" b="1" dirty="0" err="1">
                <a:solidFill>
                  <a:schemeClr val="bg2"/>
                </a:solidFill>
                <a:effectLst/>
                <a:latin typeface="Times New Roman" pitchFamily="18" charset="0"/>
                <a:cs typeface="Times New Roman" pitchFamily="18" charset="0"/>
              </a:rPr>
              <a:t>Not</a:t>
            </a:r>
            <a:r>
              <a:rPr lang="es-CL" sz="2400" b="1" dirty="0">
                <a:solidFill>
                  <a:schemeClr val="bg2"/>
                </a:solidFill>
                <a:effectLst/>
                <a:latin typeface="Times New Roman" pitchFamily="18" charset="0"/>
                <a:cs typeface="Times New Roman" pitchFamily="18" charset="0"/>
              </a:rPr>
              <a:t> </a:t>
            </a:r>
            <a:r>
              <a:rPr lang="es-CL" sz="2400" b="1" dirty="0" err="1">
                <a:solidFill>
                  <a:schemeClr val="bg2"/>
                </a:solidFill>
                <a:effectLst/>
                <a:latin typeface="Times New Roman" pitchFamily="18" charset="0"/>
                <a:cs typeface="Times New Roman" pitchFamily="18" charset="0"/>
              </a:rPr>
              <a:t>Found</a:t>
            </a:r>
            <a:endParaRPr lang="es-CL" sz="2400" b="1" dirty="0">
              <a:solidFill>
                <a:schemeClr val="bg2"/>
              </a:solidFill>
              <a:effectLst/>
              <a:latin typeface="Times New Roman" pitchFamily="18" charset="0"/>
              <a:cs typeface="Times New Roman" pitchFamily="18" charset="0"/>
            </a:endParaRPr>
          </a:p>
          <a:p>
            <a:pPr marL="738188" lvl="1" indent="-280988">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dirty="0">
                <a:solidFill>
                  <a:schemeClr val="bg2"/>
                </a:solidFill>
                <a:effectLst/>
                <a:latin typeface="Times New Roman" pitchFamily="18" charset="0"/>
                <a:cs typeface="Times New Roman" pitchFamily="18" charset="0"/>
              </a:rPr>
              <a:t>Documento no encontrado en servidor</a:t>
            </a:r>
          </a:p>
          <a:p>
            <a:pPr marL="339725" indent="-338138">
              <a:lnSpc>
                <a:spcPct val="96000"/>
              </a:lnSpc>
              <a:spcBef>
                <a:spcPts val="6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400" b="1" dirty="0">
                <a:solidFill>
                  <a:schemeClr val="bg2"/>
                </a:solidFill>
                <a:effectLst/>
                <a:latin typeface="Times New Roman" pitchFamily="18" charset="0"/>
                <a:cs typeface="Times New Roman" pitchFamily="18" charset="0"/>
              </a:rPr>
              <a:t>505 HTTP </a:t>
            </a:r>
            <a:r>
              <a:rPr lang="es-CL" sz="2400" b="1" dirty="0" err="1">
                <a:solidFill>
                  <a:schemeClr val="bg2"/>
                </a:solidFill>
                <a:effectLst/>
                <a:latin typeface="Times New Roman" pitchFamily="18" charset="0"/>
                <a:cs typeface="Times New Roman" pitchFamily="18" charset="0"/>
              </a:rPr>
              <a:t>Version</a:t>
            </a:r>
            <a:r>
              <a:rPr lang="es-CL" sz="2400" b="1" dirty="0">
                <a:solidFill>
                  <a:schemeClr val="bg2"/>
                </a:solidFill>
                <a:effectLst/>
                <a:latin typeface="Times New Roman" pitchFamily="18" charset="0"/>
                <a:cs typeface="Times New Roman" pitchFamily="18" charset="0"/>
              </a:rPr>
              <a:t> </a:t>
            </a:r>
            <a:r>
              <a:rPr lang="es-CL" sz="2400" b="1" dirty="0" err="1">
                <a:solidFill>
                  <a:schemeClr val="bg2"/>
                </a:solidFill>
                <a:effectLst/>
                <a:latin typeface="Times New Roman" pitchFamily="18" charset="0"/>
                <a:cs typeface="Times New Roman" pitchFamily="18" charset="0"/>
              </a:rPr>
              <a:t>Not</a:t>
            </a:r>
            <a:r>
              <a:rPr lang="es-CL" sz="2400" b="1" dirty="0">
                <a:solidFill>
                  <a:schemeClr val="bg2"/>
                </a:solidFill>
                <a:effectLst/>
                <a:latin typeface="Times New Roman" pitchFamily="18" charset="0"/>
                <a:cs typeface="Times New Roman" pitchFamily="18" charset="0"/>
              </a:rPr>
              <a:t> </a:t>
            </a:r>
            <a:r>
              <a:rPr lang="es-CL" sz="2400" b="1" dirty="0" err="1">
                <a:solidFill>
                  <a:schemeClr val="bg2"/>
                </a:solidFill>
                <a:effectLst/>
                <a:latin typeface="Times New Roman" pitchFamily="18" charset="0"/>
                <a:cs typeface="Times New Roman" pitchFamily="18" charset="0"/>
              </a:rPr>
              <a:t>Supported</a:t>
            </a:r>
            <a:endParaRPr lang="es-CL" sz="2400" b="1" dirty="0">
              <a:solidFill>
                <a:schemeClr val="bg2"/>
              </a:solidFill>
              <a:effectLst/>
              <a:latin typeface="Times New Roman" pitchFamily="18" charset="0"/>
              <a:cs typeface="Times New Roman" pitchFamily="18" charset="0"/>
            </a:endParaRPr>
          </a:p>
        </p:txBody>
      </p:sp>
      <p:grpSp>
        <p:nvGrpSpPr>
          <p:cNvPr id="2" name="Group 3"/>
          <p:cNvGrpSpPr>
            <a:grpSpLocks/>
          </p:cNvGrpSpPr>
          <p:nvPr/>
        </p:nvGrpSpPr>
        <p:grpSpPr bwMode="auto">
          <a:xfrm>
            <a:off x="363538" y="909638"/>
            <a:ext cx="8374062" cy="900112"/>
            <a:chOff x="229" y="573"/>
            <a:chExt cx="5275" cy="567"/>
          </a:xfrm>
        </p:grpSpPr>
        <p:sp>
          <p:nvSpPr>
            <p:cNvPr id="20484" name="AutoShape 4"/>
            <p:cNvSpPr>
              <a:spLocks noChangeArrowheads="1"/>
            </p:cNvSpPr>
            <p:nvPr/>
          </p:nvSpPr>
          <p:spPr bwMode="auto">
            <a:xfrm>
              <a:off x="229" y="573"/>
              <a:ext cx="5275" cy="323"/>
            </a:xfrm>
            <a:prstGeom prst="roundRect">
              <a:avLst>
                <a:gd name="adj" fmla="val 306"/>
              </a:avLst>
            </a:prstGeom>
            <a:noFill/>
            <a:ln w="9525" cap="flat">
              <a:noFill/>
              <a:round/>
              <a:headEnd/>
              <a:tailEnd/>
            </a:ln>
            <a:effectLst/>
          </p:spPr>
          <p:txBody>
            <a:bodyPr wrap="none" anchor="ctr"/>
            <a:lstStyle/>
            <a:p>
              <a:endParaRPr lang="es-MX">
                <a:solidFill>
                  <a:schemeClr val="bg2"/>
                </a:solidFill>
                <a:cs typeface="Times New Roman" pitchFamily="18" charset="0"/>
              </a:endParaRPr>
            </a:p>
          </p:txBody>
        </p:sp>
        <p:sp>
          <p:nvSpPr>
            <p:cNvPr id="20485" name="Text Box 5"/>
            <p:cNvSpPr txBox="1">
              <a:spLocks noChangeArrowheads="1"/>
            </p:cNvSpPr>
            <p:nvPr/>
          </p:nvSpPr>
          <p:spPr bwMode="auto">
            <a:xfrm>
              <a:off x="229" y="573"/>
              <a:ext cx="5275" cy="567"/>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60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a:solidFill>
                    <a:schemeClr val="bg2"/>
                  </a:solidFill>
                  <a:ea typeface="DejaVu Sans" charset="0"/>
                  <a:cs typeface="Times New Roman" pitchFamily="18" charset="0"/>
                </a:rPr>
                <a:t>En primera línea de respuesta  del servidor-&gt; cliente.</a:t>
              </a:r>
            </a:p>
            <a:p>
              <a:pPr marL="339725" indent="-338138">
                <a:spcBef>
                  <a:spcPts val="60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a:solidFill>
                    <a:schemeClr val="bg2"/>
                  </a:solidFill>
                  <a:ea typeface="DejaVu Sans" charset="0"/>
                  <a:cs typeface="Times New Roman" pitchFamily="18" charset="0"/>
                </a:rPr>
                <a:t>Algunos códigos de muestra:</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533400" y="228600"/>
            <a:ext cx="8455025" cy="1143000"/>
          </a:xfrm>
          <a:prstGeom prst="rect">
            <a:avLst/>
          </a:prstGeom>
          <a:noFill/>
          <a:ln w="9525" cap="flat">
            <a:noFill/>
            <a:round/>
            <a:headEnd/>
            <a:tailEnd/>
          </a:ln>
          <a:effectLst/>
        </p:spPr>
        <p:txBody>
          <a:bodyPr lIns="90000" tIns="95184"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200" b="1" u="sng" dirty="0">
                <a:solidFill>
                  <a:srgbClr val="3333CC"/>
                </a:solidFill>
                <a:ea typeface="DejaVu Sans" charset="0"/>
                <a:cs typeface="Times New Roman" pitchFamily="18" charset="0"/>
              </a:rPr>
              <a:t>Probando HTTP (lado cliente) </a:t>
            </a:r>
          </a:p>
        </p:txBody>
      </p:sp>
      <p:sp>
        <p:nvSpPr>
          <p:cNvPr id="21506" name="Text Box 2"/>
          <p:cNvSpPr txBox="1">
            <a:spLocks noChangeArrowheads="1"/>
          </p:cNvSpPr>
          <p:nvPr/>
        </p:nvSpPr>
        <p:spPr bwMode="auto">
          <a:xfrm>
            <a:off x="323850" y="1052513"/>
            <a:ext cx="8096250" cy="842962"/>
          </a:xfrm>
          <a:prstGeom prst="rect">
            <a:avLst/>
          </a:prstGeom>
          <a:noFill/>
          <a:ln w="9525" cap="flat">
            <a:noFill/>
            <a:round/>
            <a:headEnd/>
            <a:tailEnd/>
          </a:ln>
          <a:effectLst/>
        </p:spPr>
        <p:txBody>
          <a:bodyPr lIns="90000" tIns="98208" rIns="90000" bIns="46800"/>
          <a:lstStyle/>
          <a:p>
            <a:pPr marL="339725" indent="-338138">
              <a:lnSpc>
                <a:spcPct val="83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a:solidFill>
                  <a:srgbClr val="000000"/>
                </a:solidFill>
                <a:latin typeface="+mn-lt"/>
                <a:ea typeface="DejaVu Sans" charset="0"/>
                <a:cs typeface="DejaVu Sans" charset="0"/>
              </a:rPr>
              <a:t>1. Telnet a tu servidor favorito:</a:t>
            </a:r>
          </a:p>
          <a:p>
            <a:pPr marL="1143000" indent="-227013">
              <a:lnSpc>
                <a:spcPct val="98000"/>
              </a:lnSpc>
              <a:spcBef>
                <a:spcPts val="45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s-CL">
              <a:solidFill>
                <a:srgbClr val="000000"/>
              </a:solidFill>
              <a:latin typeface="+mn-lt"/>
              <a:ea typeface="DejaVu Sans" charset="0"/>
              <a:cs typeface="DejaVu Sans" charset="0"/>
            </a:endParaRPr>
          </a:p>
        </p:txBody>
      </p:sp>
      <p:grpSp>
        <p:nvGrpSpPr>
          <p:cNvPr id="2" name="Group 3"/>
          <p:cNvGrpSpPr>
            <a:grpSpLocks/>
          </p:cNvGrpSpPr>
          <p:nvPr/>
        </p:nvGrpSpPr>
        <p:grpSpPr bwMode="auto">
          <a:xfrm>
            <a:off x="4816350" y="1628775"/>
            <a:ext cx="4148138" cy="1438275"/>
            <a:chOff x="2766" y="1026"/>
            <a:chExt cx="2613" cy="906"/>
          </a:xfrm>
        </p:grpSpPr>
        <p:sp>
          <p:nvSpPr>
            <p:cNvPr id="21508" name="AutoShape 4"/>
            <p:cNvSpPr>
              <a:spLocks noChangeArrowheads="1"/>
            </p:cNvSpPr>
            <p:nvPr/>
          </p:nvSpPr>
          <p:spPr bwMode="auto">
            <a:xfrm>
              <a:off x="2835" y="1026"/>
              <a:ext cx="2530" cy="906"/>
            </a:xfrm>
            <a:prstGeom prst="roundRect">
              <a:avLst>
                <a:gd name="adj" fmla="val 106"/>
              </a:avLst>
            </a:prstGeom>
            <a:noFill/>
            <a:ln w="9525" cap="flat">
              <a:noFill/>
              <a:round/>
              <a:headEnd/>
              <a:tailEnd/>
            </a:ln>
            <a:effectLst/>
          </p:spPr>
          <p:txBody>
            <a:bodyPr wrap="none" anchor="ctr"/>
            <a:lstStyle/>
            <a:p>
              <a:endParaRPr lang="es-MX">
                <a:latin typeface="+mn-lt"/>
              </a:endParaRPr>
            </a:p>
          </p:txBody>
        </p:sp>
        <p:sp>
          <p:nvSpPr>
            <p:cNvPr id="21509" name="AutoShape 5"/>
            <p:cNvSpPr>
              <a:spLocks noChangeArrowheads="1"/>
            </p:cNvSpPr>
            <p:nvPr/>
          </p:nvSpPr>
          <p:spPr bwMode="auto">
            <a:xfrm>
              <a:off x="2766" y="1026"/>
              <a:ext cx="2613" cy="880"/>
            </a:xfrm>
            <a:prstGeom prst="roundRect">
              <a:avLst>
                <a:gd name="adj" fmla="val 106"/>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dirty="0">
                  <a:solidFill>
                    <a:srgbClr val="000000"/>
                  </a:solidFill>
                  <a:latin typeface="+mn-lt"/>
                  <a:ea typeface="DejaVu Sans" charset="0"/>
                  <a:cs typeface="DejaVu Sans" charset="0"/>
                </a:rPr>
                <a:t>Telnet abre una conexión TCP </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dirty="0">
                  <a:solidFill>
                    <a:srgbClr val="000000"/>
                  </a:solidFill>
                  <a:latin typeface="+mn-lt"/>
                  <a:ea typeface="DejaVu Sans" charset="0"/>
                  <a:cs typeface="DejaVu Sans" charset="0"/>
                </a:rPr>
                <a:t>al puerto 80 (puerto servidor HTTP por</a:t>
              </a:r>
            </a:p>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dirty="0">
                  <a:solidFill>
                    <a:srgbClr val="000000"/>
                  </a:solidFill>
                  <a:latin typeface="+mn-lt"/>
                  <a:ea typeface="DejaVu Sans" charset="0"/>
                  <a:cs typeface="DejaVu Sans" charset="0"/>
                </a:rPr>
                <a:t>omisión) en mateo.elo.utfsm.cl.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dirty="0">
                  <a:solidFill>
                    <a:srgbClr val="000000"/>
                  </a:solidFill>
                  <a:latin typeface="+mn-lt"/>
                  <a:ea typeface="DejaVu Sans" charset="0"/>
                  <a:cs typeface="DejaVu Sans" charset="0"/>
                </a:rPr>
                <a:t>Cualquier cosa ingresada es enviada</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dirty="0">
                  <a:solidFill>
                    <a:srgbClr val="000000"/>
                  </a:solidFill>
                  <a:latin typeface="+mn-lt"/>
                  <a:ea typeface="DejaVu Sans" charset="0"/>
                  <a:cs typeface="DejaVu Sans" charset="0"/>
                </a:rPr>
                <a:t>a puerto 80 de mateo</a:t>
              </a:r>
            </a:p>
          </p:txBody>
        </p:sp>
      </p:grpSp>
      <p:grpSp>
        <p:nvGrpSpPr>
          <p:cNvPr id="3" name="Group 6"/>
          <p:cNvGrpSpPr>
            <a:grpSpLocks/>
          </p:cNvGrpSpPr>
          <p:nvPr/>
        </p:nvGrpSpPr>
        <p:grpSpPr bwMode="auto">
          <a:xfrm>
            <a:off x="306262" y="2092322"/>
            <a:ext cx="4365626" cy="377825"/>
            <a:chOff x="-75" y="1318"/>
            <a:chExt cx="2750" cy="238"/>
          </a:xfrm>
        </p:grpSpPr>
        <p:sp>
          <p:nvSpPr>
            <p:cNvPr id="21511" name="AutoShape 7"/>
            <p:cNvSpPr>
              <a:spLocks noChangeArrowheads="1"/>
            </p:cNvSpPr>
            <p:nvPr/>
          </p:nvSpPr>
          <p:spPr bwMode="auto">
            <a:xfrm>
              <a:off x="-17" y="1318"/>
              <a:ext cx="2611" cy="216"/>
            </a:xfrm>
            <a:prstGeom prst="roundRect">
              <a:avLst>
                <a:gd name="adj" fmla="val 463"/>
              </a:avLst>
            </a:prstGeom>
            <a:noFill/>
            <a:ln w="9525" cap="flat">
              <a:noFill/>
              <a:round/>
              <a:headEnd/>
              <a:tailEnd/>
            </a:ln>
            <a:effectLst/>
          </p:spPr>
          <p:txBody>
            <a:bodyPr wrap="none" anchor="ctr"/>
            <a:lstStyle/>
            <a:p>
              <a:endParaRPr lang="es-MX">
                <a:latin typeface="+mn-lt"/>
              </a:endParaRPr>
            </a:p>
          </p:txBody>
        </p:sp>
        <p:sp>
          <p:nvSpPr>
            <p:cNvPr id="21512" name="AutoShape 8"/>
            <p:cNvSpPr>
              <a:spLocks noChangeArrowheads="1"/>
            </p:cNvSpPr>
            <p:nvPr/>
          </p:nvSpPr>
          <p:spPr bwMode="auto">
            <a:xfrm>
              <a:off x="-75" y="1318"/>
              <a:ext cx="2750" cy="238"/>
            </a:xfrm>
            <a:prstGeom prst="roundRect">
              <a:avLst>
                <a:gd name="adj" fmla="val 463"/>
              </a:avLst>
            </a:prstGeom>
            <a:noFill/>
            <a:ln w="9525" cap="flat">
              <a:noFill/>
              <a:round/>
              <a:headEnd/>
              <a:tailEnd/>
            </a:ln>
            <a:effectLst/>
          </p:spPr>
          <p:txBody>
            <a:bodyPr wrap="none" lIns="90000" tIns="46800" rIns="90000" bIns="46800">
              <a:spAutoFit/>
            </a:bodyPr>
            <a:lstStyle/>
            <a:p>
              <a:pPr algn="ctr">
                <a:lnSpc>
                  <a:spcPct val="9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2000" b="1">
                  <a:solidFill>
                    <a:srgbClr val="FF0000"/>
                  </a:solidFill>
                  <a:latin typeface="+mn-lt"/>
                  <a:ea typeface="DejaVu Sans" charset="0"/>
                  <a:cs typeface="DejaVu Sans" charset="0"/>
                </a:rPr>
                <a:t>telnet profesores.elo.utfsm.cl 80</a:t>
              </a:r>
            </a:p>
          </p:txBody>
        </p:sp>
      </p:grpSp>
      <p:grpSp>
        <p:nvGrpSpPr>
          <p:cNvPr id="4" name="Group 9"/>
          <p:cNvGrpSpPr>
            <a:grpSpLocks/>
          </p:cNvGrpSpPr>
          <p:nvPr/>
        </p:nvGrpSpPr>
        <p:grpSpPr bwMode="auto">
          <a:xfrm>
            <a:off x="468313" y="3141663"/>
            <a:ext cx="8094662" cy="881062"/>
            <a:chOff x="295" y="1979"/>
            <a:chExt cx="5099" cy="555"/>
          </a:xfrm>
        </p:grpSpPr>
        <p:sp>
          <p:nvSpPr>
            <p:cNvPr id="21514" name="AutoShape 10"/>
            <p:cNvSpPr>
              <a:spLocks noChangeArrowheads="1"/>
            </p:cNvSpPr>
            <p:nvPr/>
          </p:nvSpPr>
          <p:spPr bwMode="auto">
            <a:xfrm>
              <a:off x="295" y="1979"/>
              <a:ext cx="5099" cy="262"/>
            </a:xfrm>
            <a:prstGeom prst="roundRect">
              <a:avLst>
                <a:gd name="adj" fmla="val 380"/>
              </a:avLst>
            </a:prstGeom>
            <a:noFill/>
            <a:ln w="9525" cap="flat">
              <a:noFill/>
              <a:round/>
              <a:headEnd/>
              <a:tailEnd/>
            </a:ln>
            <a:effectLst/>
          </p:spPr>
          <p:txBody>
            <a:bodyPr wrap="none" anchor="ctr"/>
            <a:lstStyle/>
            <a:p>
              <a:endParaRPr lang="es-MX">
                <a:latin typeface="+mn-lt"/>
              </a:endParaRPr>
            </a:p>
          </p:txBody>
        </p:sp>
        <p:sp>
          <p:nvSpPr>
            <p:cNvPr id="21515" name="Text Box 11"/>
            <p:cNvSpPr txBox="1">
              <a:spLocks noChangeArrowheads="1"/>
            </p:cNvSpPr>
            <p:nvPr/>
          </p:nvSpPr>
          <p:spPr bwMode="auto">
            <a:xfrm>
              <a:off x="295" y="1979"/>
              <a:ext cx="5099" cy="555"/>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60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CL">
                  <a:solidFill>
                    <a:srgbClr val="000000"/>
                  </a:solidFill>
                  <a:latin typeface="+mn-lt"/>
                  <a:ea typeface="DejaVu Sans" charset="0"/>
                  <a:cs typeface="DejaVu Sans" charset="0"/>
                </a:rPr>
                <a:t>2. Escribir un requerimiento GET HTTP:</a:t>
              </a:r>
            </a:p>
            <a:p>
              <a:pPr marL="1143000" indent="-227013">
                <a:spcBef>
                  <a:spcPts val="45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endParaRPr lang="es-CL">
                <a:solidFill>
                  <a:srgbClr val="000000"/>
                </a:solidFill>
                <a:latin typeface="+mn-lt"/>
                <a:ea typeface="DejaVu Sans" charset="0"/>
                <a:cs typeface="DejaVu Sans" charset="0"/>
              </a:endParaRPr>
            </a:p>
          </p:txBody>
        </p:sp>
      </p:grpSp>
      <p:grpSp>
        <p:nvGrpSpPr>
          <p:cNvPr id="5" name="Group 12"/>
          <p:cNvGrpSpPr>
            <a:grpSpLocks/>
          </p:cNvGrpSpPr>
          <p:nvPr/>
        </p:nvGrpSpPr>
        <p:grpSpPr bwMode="auto">
          <a:xfrm>
            <a:off x="115888" y="3536951"/>
            <a:ext cx="5253038" cy="1325563"/>
            <a:chOff x="73" y="2228"/>
            <a:chExt cx="3309" cy="835"/>
          </a:xfrm>
        </p:grpSpPr>
        <p:sp>
          <p:nvSpPr>
            <p:cNvPr id="21517" name="AutoShape 13"/>
            <p:cNvSpPr>
              <a:spLocks noChangeArrowheads="1"/>
            </p:cNvSpPr>
            <p:nvPr/>
          </p:nvSpPr>
          <p:spPr bwMode="auto">
            <a:xfrm>
              <a:off x="73" y="2228"/>
              <a:ext cx="2840" cy="353"/>
            </a:xfrm>
            <a:prstGeom prst="roundRect">
              <a:avLst>
                <a:gd name="adj" fmla="val 282"/>
              </a:avLst>
            </a:prstGeom>
            <a:noFill/>
            <a:ln w="9525" cap="flat">
              <a:noFill/>
              <a:round/>
              <a:headEnd/>
              <a:tailEnd/>
            </a:ln>
            <a:effectLst/>
          </p:spPr>
          <p:txBody>
            <a:bodyPr wrap="none" anchor="ctr"/>
            <a:lstStyle/>
            <a:p>
              <a:endParaRPr lang="es-MX">
                <a:latin typeface="+mn-lt"/>
              </a:endParaRPr>
            </a:p>
          </p:txBody>
        </p:sp>
        <p:sp>
          <p:nvSpPr>
            <p:cNvPr id="21518" name="AutoShape 14"/>
            <p:cNvSpPr>
              <a:spLocks noChangeArrowheads="1"/>
            </p:cNvSpPr>
            <p:nvPr/>
          </p:nvSpPr>
          <p:spPr bwMode="auto">
            <a:xfrm>
              <a:off x="93" y="2228"/>
              <a:ext cx="3289" cy="835"/>
            </a:xfrm>
            <a:prstGeom prst="roundRect">
              <a:avLst>
                <a:gd name="adj" fmla="val 282"/>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600" b="1">
                  <a:solidFill>
                    <a:srgbClr val="CC0000"/>
                  </a:solidFill>
                  <a:latin typeface="+mn-lt"/>
                  <a:ea typeface="DejaVu Sans" charset="0"/>
                  <a:cs typeface="DejaVu Sans" charset="0"/>
                </a:rPr>
                <a:t>GET /~agv/elo322/HTTP/prueba.html HTTP/1.1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600" b="1">
                  <a:solidFill>
                    <a:srgbClr val="CC0000"/>
                  </a:solidFill>
                  <a:latin typeface="+mn-lt"/>
                  <a:ea typeface="DejaVu Sans" charset="0"/>
                  <a:cs typeface="DejaVu Sans" charset="0"/>
                </a:rPr>
                <a:t>Host: profesores.elo.utfsm.cl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CL" sz="1600" b="1">
                <a:solidFill>
                  <a:srgbClr val="CC0000"/>
                </a:solidFill>
                <a:latin typeface="+mn-lt"/>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600" b="1">
                  <a:solidFill>
                    <a:srgbClr val="002060"/>
                  </a:solidFill>
                  <a:latin typeface="+mn-lt"/>
                  <a:ea typeface="DejaVu Sans" charset="0"/>
                  <a:cs typeface="DejaVu Sans" charset="0"/>
                </a:rPr>
                <a:t>NOTA: Campo Host es obligatorio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600" b="1">
                  <a:solidFill>
                    <a:srgbClr val="002060"/>
                  </a:solidFill>
                  <a:latin typeface="+mn-lt"/>
                  <a:ea typeface="DejaVu Sans" charset="0"/>
                  <a:cs typeface="DejaVu Sans" charset="0"/>
                </a:rPr>
                <a:t>en encabezado, requerido por proxy.</a:t>
              </a:r>
            </a:p>
          </p:txBody>
        </p:sp>
      </p:grpSp>
      <p:grpSp>
        <p:nvGrpSpPr>
          <p:cNvPr id="6" name="Group 15"/>
          <p:cNvGrpSpPr>
            <a:grpSpLocks/>
          </p:cNvGrpSpPr>
          <p:nvPr/>
        </p:nvGrpSpPr>
        <p:grpSpPr bwMode="auto">
          <a:xfrm>
            <a:off x="4738689" y="3933825"/>
            <a:ext cx="3940175" cy="1174750"/>
            <a:chOff x="2985" y="2478"/>
            <a:chExt cx="2482" cy="740"/>
          </a:xfrm>
        </p:grpSpPr>
        <p:sp>
          <p:nvSpPr>
            <p:cNvPr id="21520" name="AutoShape 16"/>
            <p:cNvSpPr>
              <a:spLocks noChangeArrowheads="1"/>
            </p:cNvSpPr>
            <p:nvPr/>
          </p:nvSpPr>
          <p:spPr bwMode="auto">
            <a:xfrm>
              <a:off x="3107" y="2478"/>
              <a:ext cx="2360" cy="732"/>
            </a:xfrm>
            <a:prstGeom prst="roundRect">
              <a:avLst>
                <a:gd name="adj" fmla="val 134"/>
              </a:avLst>
            </a:prstGeom>
            <a:noFill/>
            <a:ln w="9525" cap="flat">
              <a:noFill/>
              <a:round/>
              <a:headEnd/>
              <a:tailEnd/>
            </a:ln>
            <a:effectLst/>
          </p:spPr>
          <p:txBody>
            <a:bodyPr wrap="none" anchor="ctr"/>
            <a:lstStyle/>
            <a:p>
              <a:endParaRPr lang="es-MX">
                <a:latin typeface="+mn-lt"/>
              </a:endParaRPr>
            </a:p>
          </p:txBody>
        </p:sp>
        <p:sp>
          <p:nvSpPr>
            <p:cNvPr id="21521" name="AutoShape 17"/>
            <p:cNvSpPr>
              <a:spLocks noChangeArrowheads="1"/>
            </p:cNvSpPr>
            <p:nvPr/>
          </p:nvSpPr>
          <p:spPr bwMode="auto">
            <a:xfrm>
              <a:off x="2985" y="2478"/>
              <a:ext cx="2321" cy="740"/>
            </a:xfrm>
            <a:prstGeom prst="roundRect">
              <a:avLst>
                <a:gd name="adj" fmla="val 134"/>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Tipeando esto (doble carriage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800">
                  <a:solidFill>
                    <a:srgbClr val="000000"/>
                  </a:solidFill>
                  <a:latin typeface="+mn-lt"/>
                  <a:ea typeface="DejaVu Sans" charset="0"/>
                  <a:cs typeface="DejaVu Sans" charset="0"/>
                </a:rPr>
                <a:t>return), enviamos un GET request</a:t>
              </a:r>
              <a:br>
                <a:rPr lang="es-CL" sz="1800">
                  <a:solidFill>
                    <a:srgbClr val="000000"/>
                  </a:solidFill>
                  <a:latin typeface="+mn-lt"/>
                  <a:ea typeface="DejaVu Sans" charset="0"/>
                  <a:cs typeface="DejaVu Sans" charset="0"/>
                </a:rPr>
              </a:br>
              <a:r>
                <a:rPr lang="es-CL" sz="1800">
                  <a:solidFill>
                    <a:srgbClr val="000000"/>
                  </a:solidFill>
                  <a:latin typeface="+mn-lt"/>
                  <a:ea typeface="DejaVu Sans" charset="0"/>
                  <a:cs typeface="DejaVu Sans" charset="0"/>
                </a:rPr>
                <a:t>mínimo (pero completo) al servido</a:t>
              </a:r>
              <a:br>
                <a:rPr lang="es-CL" sz="1800">
                  <a:solidFill>
                    <a:srgbClr val="000000"/>
                  </a:solidFill>
                  <a:latin typeface="+mn-lt"/>
                  <a:ea typeface="DejaVu Sans" charset="0"/>
                  <a:cs typeface="DejaVu Sans" charset="0"/>
                </a:rPr>
              </a:br>
              <a:r>
                <a:rPr lang="es-CL" sz="1800">
                  <a:solidFill>
                    <a:srgbClr val="000000"/>
                  </a:solidFill>
                  <a:latin typeface="+mn-lt"/>
                  <a:ea typeface="DejaVu Sans" charset="0"/>
                  <a:cs typeface="DejaVu Sans" charset="0"/>
                </a:rPr>
                <a:t>HTTP</a:t>
              </a:r>
            </a:p>
          </p:txBody>
        </p:sp>
      </p:grpSp>
      <p:grpSp>
        <p:nvGrpSpPr>
          <p:cNvPr id="7" name="Group 18"/>
          <p:cNvGrpSpPr>
            <a:grpSpLocks/>
          </p:cNvGrpSpPr>
          <p:nvPr/>
        </p:nvGrpSpPr>
        <p:grpSpPr bwMode="auto">
          <a:xfrm>
            <a:off x="395288" y="5300663"/>
            <a:ext cx="8094662" cy="1192212"/>
            <a:chOff x="249" y="3339"/>
            <a:chExt cx="5099" cy="751"/>
          </a:xfrm>
        </p:grpSpPr>
        <p:sp>
          <p:nvSpPr>
            <p:cNvPr id="21523" name="AutoShape 19"/>
            <p:cNvSpPr>
              <a:spLocks noChangeArrowheads="1"/>
            </p:cNvSpPr>
            <p:nvPr/>
          </p:nvSpPr>
          <p:spPr bwMode="auto">
            <a:xfrm>
              <a:off x="249" y="3339"/>
              <a:ext cx="5099" cy="293"/>
            </a:xfrm>
            <a:prstGeom prst="roundRect">
              <a:avLst>
                <a:gd name="adj" fmla="val 338"/>
              </a:avLst>
            </a:prstGeom>
            <a:noFill/>
            <a:ln w="9525" cap="flat">
              <a:noFill/>
              <a:round/>
              <a:headEnd/>
              <a:tailEnd/>
            </a:ln>
            <a:effectLst/>
          </p:spPr>
          <p:txBody>
            <a:bodyPr wrap="none" anchor="ctr"/>
            <a:lstStyle/>
            <a:p>
              <a:endParaRPr lang="es-MX">
                <a:latin typeface="+mn-lt"/>
              </a:endParaRPr>
            </a:p>
          </p:txBody>
        </p:sp>
        <p:sp>
          <p:nvSpPr>
            <p:cNvPr id="21524" name="Text Box 20"/>
            <p:cNvSpPr txBox="1">
              <a:spLocks noChangeArrowheads="1"/>
            </p:cNvSpPr>
            <p:nvPr/>
          </p:nvSpPr>
          <p:spPr bwMode="auto">
            <a:xfrm>
              <a:off x="249" y="3339"/>
              <a:ext cx="5099" cy="751"/>
            </a:xfrm>
            <a:prstGeom prst="rect">
              <a:avLst/>
            </a:prstGeom>
            <a:noFill/>
            <a:ln w="9525" cap="flat">
              <a:noFill/>
              <a:round/>
              <a:headEnd/>
              <a:tailEnd/>
            </a:ln>
            <a:effectLst/>
          </p:spPr>
          <p:txBody>
            <a:bodyPr lIns="90000" tIns="46800" rIns="90000" bIns="46800">
              <a:spAutoFit/>
            </a:bodyPr>
            <a:lstStyle/>
            <a:p>
              <a:pPr marL="339725" indent="-338138">
                <a:lnSpc>
                  <a:spcPct val="90000"/>
                </a:lnSpc>
                <a:spcBef>
                  <a:spcPts val="60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CL">
                  <a:solidFill>
                    <a:srgbClr val="000000"/>
                  </a:solidFill>
                  <a:latin typeface="+mn-lt"/>
                  <a:ea typeface="DejaVu Sans" charset="0"/>
                  <a:cs typeface="DejaVu Sans" charset="0"/>
                </a:rPr>
                <a:t>3. Observar el mensaje de respuesta enviado por el servidor HTTP!</a:t>
              </a:r>
            </a:p>
            <a:p>
              <a:pPr marL="339725" indent="-338138">
                <a:lnSpc>
                  <a:spcPct val="90000"/>
                </a:lnSpc>
                <a:spcBef>
                  <a:spcPts val="600"/>
                </a:spcBef>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CL">
                  <a:solidFill>
                    <a:srgbClr val="000000"/>
                  </a:solidFill>
                  <a:latin typeface="+mn-lt"/>
                  <a:ea typeface="DejaVu Sans" charset="0"/>
                  <a:cs typeface="DejaVu Sans" charset="0"/>
                </a:rPr>
                <a:t>Hacer algo similar con navegador y wireshark</a:t>
              </a:r>
            </a:p>
          </p:txBody>
        </p:sp>
      </p:grpSp>
      <p:sp>
        <p:nvSpPr>
          <p:cNvPr id="21525" name="AutoShape 21"/>
          <p:cNvSpPr>
            <a:spLocks/>
          </p:cNvSpPr>
          <p:nvPr/>
        </p:nvSpPr>
        <p:spPr bwMode="auto">
          <a:xfrm>
            <a:off x="4508945" y="1622425"/>
            <a:ext cx="266700" cy="1344613"/>
          </a:xfrm>
          <a:prstGeom prst="leftBrace">
            <a:avLst>
              <a:gd name="adj1" fmla="val 42014"/>
              <a:gd name="adj2" fmla="val 50000"/>
            </a:avLst>
          </a:prstGeom>
          <a:noFill/>
          <a:ln w="18360" cap="flat">
            <a:solidFill>
              <a:srgbClr val="000080"/>
            </a:solidFill>
            <a:round/>
            <a:headEnd/>
            <a:tailEnd/>
          </a:ln>
          <a:effectLst/>
        </p:spPr>
        <p:txBody>
          <a:bodyPr wrap="none" anchor="ctr"/>
          <a:lstStyle/>
          <a:p>
            <a:endParaRPr lang="es-MX">
              <a:latin typeface="+mn-lt"/>
            </a:endParaRPr>
          </a:p>
        </p:txBody>
      </p:sp>
      <p:sp>
        <p:nvSpPr>
          <p:cNvPr id="21526" name="AutoShape 22"/>
          <p:cNvSpPr>
            <a:spLocks/>
          </p:cNvSpPr>
          <p:nvPr/>
        </p:nvSpPr>
        <p:spPr bwMode="auto">
          <a:xfrm>
            <a:off x="4525963" y="3890963"/>
            <a:ext cx="266700" cy="1184275"/>
          </a:xfrm>
          <a:prstGeom prst="leftBrace">
            <a:avLst>
              <a:gd name="adj1" fmla="val 37004"/>
              <a:gd name="adj2" fmla="val 17194"/>
            </a:avLst>
          </a:prstGeom>
          <a:noFill/>
          <a:ln w="18360" cap="flat">
            <a:solidFill>
              <a:srgbClr val="000080"/>
            </a:solidFill>
            <a:round/>
            <a:headEnd/>
            <a:tailEnd/>
          </a:ln>
          <a:effectLst/>
        </p:spPr>
        <p:txBody>
          <a:bodyPr wrap="none" anchor="ctr"/>
          <a:lstStyle/>
          <a:p>
            <a:endParaRPr lang="es-MX">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33400" y="298450"/>
            <a:ext cx="8382000" cy="110807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chemeClr val="bg1"/>
                </a:solidFill>
                <a:effectLst/>
                <a:latin typeface="Times New Roman" pitchFamily="18" charset="0"/>
                <a:cs typeface="Times New Roman" pitchFamily="18" charset="0"/>
              </a:rPr>
              <a:t>Cómo conocer estado usuario-servidor: cookies</a:t>
            </a:r>
          </a:p>
        </p:txBody>
      </p:sp>
      <p:sp>
        <p:nvSpPr>
          <p:cNvPr id="22530" name="Rectangle 2"/>
          <p:cNvSpPr>
            <a:spLocks noGrp="1" noChangeArrowheads="1"/>
          </p:cNvSpPr>
          <p:nvPr>
            <p:ph type="body" idx="1"/>
          </p:nvPr>
        </p:nvSpPr>
        <p:spPr>
          <a:xfrm>
            <a:off x="457200" y="1749425"/>
            <a:ext cx="8458200" cy="4746625"/>
          </a:xfrm>
          <a:ln/>
        </p:spPr>
        <p:txBody>
          <a:bodyPr lIns="90000" tIns="98208" rIns="90000" bIns="46800"/>
          <a:lstStyle/>
          <a:p>
            <a:pPr marL="341313" indent="-339725">
              <a:lnSpc>
                <a:spcPct val="83000"/>
              </a:lnSpc>
              <a:spcBef>
                <a:spcPts val="600"/>
              </a:spcBef>
              <a:buFont typeface="Wingdings"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dirty="0">
                <a:solidFill>
                  <a:schemeClr val="bg2"/>
                </a:solidFill>
                <a:effectLst/>
              </a:rPr>
              <a:t>Muchos sitios Web importantes usan cookies</a:t>
            </a:r>
          </a:p>
          <a:p>
            <a:pPr marL="339725" indent="-339725">
              <a:lnSpc>
                <a:spcPct val="83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dirty="0">
                <a:solidFill>
                  <a:schemeClr val="bg2"/>
                </a:solidFill>
                <a:effectLst/>
              </a:rPr>
              <a:t>Las cookies fueron implementadas para permitir personalizar la información Web.</a:t>
            </a:r>
          </a:p>
          <a:p>
            <a:pPr marL="339725" indent="-339725">
              <a:lnSpc>
                <a:spcPct val="83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dirty="0">
                <a:solidFill>
                  <a:schemeClr val="bg2"/>
                </a:solidFill>
                <a:effectLst/>
              </a:rPr>
              <a:t>Cookies es información generada por un Web server y almacenada en el computador del usuario para acceso futuro.</a:t>
            </a:r>
          </a:p>
          <a:p>
            <a:pPr marL="339725" indent="-339725">
              <a:lnSpc>
                <a:spcPct val="83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dirty="0">
                <a:solidFill>
                  <a:schemeClr val="bg2"/>
                </a:solidFill>
                <a:effectLst/>
              </a:rPr>
              <a:t>Las cookies son trasportadas entre el computador del usuario y el servidor.</a:t>
            </a:r>
          </a:p>
          <a:p>
            <a:pPr marL="339725" indent="-339725">
              <a:lnSpc>
                <a:spcPct val="83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dirty="0">
                <a:solidFill>
                  <a:schemeClr val="bg2"/>
                </a:solidFill>
                <a:effectLst/>
              </a:rPr>
              <a:t>Por ejemplo, cookies son usadas para almacenar </a:t>
            </a:r>
            <a:r>
              <a:rPr lang="es-ES" sz="2400" b="1" dirty="0">
                <a:solidFill>
                  <a:schemeClr val="bg2"/>
                </a:solidFill>
                <a:effectLst/>
              </a:rPr>
              <a:t>ítems</a:t>
            </a:r>
            <a:r>
              <a:rPr lang="es-CL" sz="2400" b="1" dirty="0">
                <a:solidFill>
                  <a:schemeClr val="bg2"/>
                </a:solidFill>
                <a:effectLst/>
              </a:rPr>
              <a:t> en un carro de compra mientras recorres un </a:t>
            </a:r>
            <a:r>
              <a:rPr lang="es-CL" sz="2400" b="1" dirty="0" err="1">
                <a:solidFill>
                  <a:schemeClr val="bg2"/>
                </a:solidFill>
                <a:effectLst/>
              </a:rPr>
              <a:t>mall</a:t>
            </a:r>
            <a:r>
              <a:rPr lang="es-CL" sz="2400" b="1" dirty="0">
                <a:solidFill>
                  <a:schemeClr val="bg2"/>
                </a:solidFill>
                <a:effectLst/>
              </a:rPr>
              <a:t> virtual.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33400" y="142875"/>
            <a:ext cx="8382000" cy="771525"/>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dirty="0">
                <a:solidFill>
                  <a:schemeClr val="bg1"/>
                </a:solidFill>
                <a:effectLst/>
                <a:latin typeface="Times New Roman" pitchFamily="18" charset="0"/>
                <a:cs typeface="Times New Roman" pitchFamily="18" charset="0"/>
              </a:rPr>
              <a:t>Estado usuario-servidor: cookies</a:t>
            </a:r>
          </a:p>
        </p:txBody>
      </p:sp>
      <p:sp>
        <p:nvSpPr>
          <p:cNvPr id="23554" name="Rectangle 2"/>
          <p:cNvSpPr>
            <a:spLocks noGrp="1" noChangeArrowheads="1"/>
          </p:cNvSpPr>
          <p:nvPr>
            <p:ph type="body" idx="1"/>
          </p:nvPr>
        </p:nvSpPr>
        <p:spPr>
          <a:xfrm>
            <a:off x="107504" y="1135063"/>
            <a:ext cx="4127500" cy="5257800"/>
          </a:xfrm>
          <a:ln/>
        </p:spPr>
        <p:txBody>
          <a:bodyPr lIns="90000" tIns="128448" rIns="90000" bIns="46800"/>
          <a:lstStyle/>
          <a:p>
            <a:pPr marL="341313" indent="-339725">
              <a:lnSpc>
                <a:spcPct val="73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u="sng" dirty="0">
                <a:solidFill>
                  <a:schemeClr val="bg2"/>
                </a:solidFill>
                <a:effectLst/>
              </a:rPr>
              <a:t>Cuatro Componentes:</a:t>
            </a:r>
          </a:p>
          <a:p>
            <a:pPr marL="741363" indent="-282575">
              <a:lnSpc>
                <a:spcPct val="78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latin typeface="Comic Sans MS" pitchFamily="64" charset="0"/>
              </a:rPr>
              <a:t>1) Línea encabezado cookie en el mensaje respuesta HTTP</a:t>
            </a:r>
          </a:p>
          <a:p>
            <a:pPr marL="741363" indent="-282575">
              <a:lnSpc>
                <a:spcPct val="78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latin typeface="Comic Sans MS" pitchFamily="64" charset="0"/>
              </a:rPr>
              <a:t>2) Línea de encabezado cookie en requerimiento HTTP</a:t>
            </a:r>
          </a:p>
          <a:p>
            <a:pPr marL="741363" indent="-282575">
              <a:lnSpc>
                <a:spcPct val="78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latin typeface="Comic Sans MS" pitchFamily="64" charset="0"/>
              </a:rPr>
              <a:t>3) Archivo cookie es almacenado en la máquina del usuario y administrada por su navegador.</a:t>
            </a:r>
          </a:p>
          <a:p>
            <a:pPr marL="741363" indent="-282575">
              <a:lnSpc>
                <a:spcPct val="78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latin typeface="Comic Sans MS" pitchFamily="64" charset="0"/>
              </a:rPr>
              <a:t>4) Base de datos en sitio Web</a:t>
            </a:r>
          </a:p>
        </p:txBody>
      </p:sp>
      <p:sp>
        <p:nvSpPr>
          <p:cNvPr id="23555" name="Rectangle 3"/>
          <p:cNvSpPr>
            <a:spLocks noGrp="1" noChangeArrowheads="1"/>
          </p:cNvSpPr>
          <p:nvPr>
            <p:ph type="body" idx="2"/>
          </p:nvPr>
        </p:nvSpPr>
        <p:spPr>
          <a:xfrm>
            <a:off x="4067944" y="1143000"/>
            <a:ext cx="4850631" cy="5351463"/>
          </a:xfrm>
          <a:ln/>
        </p:spPr>
        <p:txBody>
          <a:bodyPr lIns="90000" tIns="98208" rIns="90000" bIns="46800"/>
          <a:lstStyle/>
          <a:p>
            <a:pPr marL="341313" indent="-339725">
              <a:lnSpc>
                <a:spcPct val="83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400" b="1" u="sng" dirty="0">
                <a:solidFill>
                  <a:schemeClr val="bg2"/>
                </a:solidFill>
                <a:effectLst/>
              </a:rPr>
              <a:t>Ejemplo:</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err="1">
                <a:solidFill>
                  <a:schemeClr val="bg2"/>
                </a:solidFill>
                <a:effectLst/>
              </a:rPr>
              <a:t>Susan</a:t>
            </a:r>
            <a:r>
              <a:rPr lang="es-CL" sz="2000" b="1" dirty="0">
                <a:solidFill>
                  <a:schemeClr val="bg2"/>
                </a:solidFill>
                <a:effectLst/>
              </a:rPr>
              <a:t> accede Internet siempre desde el mismo PC</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rPr>
              <a:t>Ella visita un sitio e-</a:t>
            </a:r>
            <a:r>
              <a:rPr lang="es-CL" sz="2000" b="1" dirty="0" err="1">
                <a:solidFill>
                  <a:schemeClr val="bg2"/>
                </a:solidFill>
                <a:effectLst/>
              </a:rPr>
              <a:t>commerce</a:t>
            </a:r>
            <a:r>
              <a:rPr lang="es-CL" sz="2000" b="1" dirty="0">
                <a:solidFill>
                  <a:schemeClr val="bg2"/>
                </a:solidFill>
                <a:effectLst/>
              </a:rPr>
              <a:t> específico por primera vez.</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rPr>
              <a:t>Cuando el requerimiento HTTP inicial llega al sitio, éste crea un ID único y crea una entrada en la base de datos para ese ID.</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rPr>
              <a:t>En mensaje respuesta va información del sitio e ID (cookie)</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rPr>
              <a:t>El navegador de </a:t>
            </a:r>
            <a:r>
              <a:rPr lang="es-CL" sz="2000" b="1" dirty="0" err="1">
                <a:solidFill>
                  <a:schemeClr val="bg2"/>
                </a:solidFill>
                <a:effectLst/>
              </a:rPr>
              <a:t>Susan</a:t>
            </a:r>
            <a:r>
              <a:rPr lang="es-CL" sz="2000" b="1" dirty="0">
                <a:solidFill>
                  <a:schemeClr val="bg2"/>
                </a:solidFill>
                <a:effectLst/>
              </a:rPr>
              <a:t> almacena la cookie en disco.</a:t>
            </a:r>
          </a:p>
          <a:p>
            <a:pPr marL="739775" lvl="1" indent="-282575">
              <a:lnSpc>
                <a:spcPct val="73000"/>
              </a:lnSpc>
              <a:spcBef>
                <a:spcPts val="500"/>
              </a:spcBef>
              <a:buClr>
                <a:srgbClr val="3333CC"/>
              </a:buClr>
              <a:buSzPct val="7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chemeClr val="bg2"/>
                </a:solidFill>
                <a:effectLst/>
              </a:rPr>
              <a:t>En nuevo acceso al sitio, el navegador incluye ID.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533400" y="228600"/>
            <a:ext cx="7770813" cy="1141413"/>
          </a:xfrm>
          <a:prstGeom prst="rect">
            <a:avLst/>
          </a:prstGeom>
          <a:noFill/>
          <a:ln w="9525" cap="flat">
            <a:noFill/>
            <a:round/>
            <a:headEnd/>
            <a:tailEnd/>
          </a:ln>
          <a:effectLst/>
        </p:spPr>
        <p:txBody>
          <a:bodyPr lIns="90000" tIns="95184"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Cookies: conservando el “estado</a:t>
            </a:r>
            <a:r>
              <a:rPr lang="es-CL" sz="3600" b="1" u="sng" dirty="0" smtClean="0">
                <a:solidFill>
                  <a:srgbClr val="3333CC"/>
                </a:solidFill>
                <a:ea typeface="DejaVu Sans" charset="0"/>
                <a:cs typeface="Times New Roman" pitchFamily="18" charset="0"/>
              </a:rPr>
              <a:t>”</a:t>
            </a:r>
            <a:endParaRPr lang="es-CL" sz="3600" b="1" u="sng" dirty="0">
              <a:solidFill>
                <a:srgbClr val="3333CC"/>
              </a:solidFill>
              <a:ea typeface="DejaVu Sans" charset="0"/>
              <a:cs typeface="Times New Roman" pitchFamily="18" charset="0"/>
            </a:endParaRPr>
          </a:p>
        </p:txBody>
      </p:sp>
      <p:grpSp>
        <p:nvGrpSpPr>
          <p:cNvPr id="2" name="Group 2"/>
          <p:cNvGrpSpPr>
            <a:grpSpLocks/>
          </p:cNvGrpSpPr>
          <p:nvPr/>
        </p:nvGrpSpPr>
        <p:grpSpPr bwMode="auto">
          <a:xfrm>
            <a:off x="8388350" y="3319463"/>
            <a:ext cx="481013" cy="446087"/>
            <a:chOff x="5284" y="2091"/>
            <a:chExt cx="303" cy="281"/>
          </a:xfrm>
        </p:grpSpPr>
        <p:sp>
          <p:nvSpPr>
            <p:cNvPr id="24579" name="Oval 3"/>
            <p:cNvSpPr>
              <a:spLocks noChangeArrowheads="1"/>
            </p:cNvSpPr>
            <p:nvPr/>
          </p:nvSpPr>
          <p:spPr bwMode="auto">
            <a:xfrm>
              <a:off x="5284" y="2091"/>
              <a:ext cx="288" cy="77"/>
            </a:xfrm>
            <a:prstGeom prst="ellipse">
              <a:avLst/>
            </a:prstGeom>
            <a:solidFill>
              <a:srgbClr val="00CC99"/>
            </a:solidFill>
            <a:ln w="9360" cap="flat">
              <a:solidFill>
                <a:srgbClr val="000000"/>
              </a:solidFill>
              <a:miter lim="800000"/>
              <a:headEnd/>
              <a:tailEnd/>
            </a:ln>
            <a:effectLst/>
          </p:spPr>
          <p:txBody>
            <a:bodyPr wrap="none" anchor="ctr"/>
            <a:lstStyle/>
            <a:p>
              <a:endParaRPr lang="es-MX">
                <a:latin typeface="+mn-lt"/>
              </a:endParaRPr>
            </a:p>
          </p:txBody>
        </p:sp>
        <p:sp>
          <p:nvSpPr>
            <p:cNvPr id="24580" name="Oval 4"/>
            <p:cNvSpPr>
              <a:spLocks noChangeArrowheads="1"/>
            </p:cNvSpPr>
            <p:nvPr/>
          </p:nvSpPr>
          <p:spPr bwMode="auto">
            <a:xfrm>
              <a:off x="5290" y="2295"/>
              <a:ext cx="289" cy="77"/>
            </a:xfrm>
            <a:prstGeom prst="ellipse">
              <a:avLst/>
            </a:prstGeom>
            <a:solidFill>
              <a:srgbClr val="00CC99"/>
            </a:solidFill>
            <a:ln w="9360" cap="flat">
              <a:solidFill>
                <a:srgbClr val="000000"/>
              </a:solidFill>
              <a:miter lim="800000"/>
              <a:headEnd/>
              <a:tailEnd/>
            </a:ln>
            <a:effectLst/>
          </p:spPr>
          <p:txBody>
            <a:bodyPr wrap="none" anchor="ctr"/>
            <a:lstStyle/>
            <a:p>
              <a:endParaRPr lang="es-MX">
                <a:latin typeface="+mn-lt"/>
              </a:endParaRPr>
            </a:p>
          </p:txBody>
        </p:sp>
        <p:sp>
          <p:nvSpPr>
            <p:cNvPr id="24581" name="Line 5"/>
            <p:cNvSpPr>
              <a:spLocks noChangeShapeType="1"/>
            </p:cNvSpPr>
            <p:nvPr/>
          </p:nvSpPr>
          <p:spPr bwMode="auto">
            <a:xfrm>
              <a:off x="5587" y="2117"/>
              <a:ext cx="0" cy="218"/>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4582" name="Line 6"/>
            <p:cNvSpPr>
              <a:spLocks noChangeShapeType="1"/>
            </p:cNvSpPr>
            <p:nvPr/>
          </p:nvSpPr>
          <p:spPr bwMode="auto">
            <a:xfrm>
              <a:off x="5284" y="2135"/>
              <a:ext cx="0" cy="216"/>
            </a:xfrm>
            <a:prstGeom prst="line">
              <a:avLst/>
            </a:prstGeom>
            <a:noFill/>
            <a:ln w="9360" cap="flat">
              <a:solidFill>
                <a:srgbClr val="000000"/>
              </a:solidFill>
              <a:miter lim="800000"/>
              <a:headEnd/>
              <a:tailEnd/>
            </a:ln>
            <a:effectLst/>
          </p:spPr>
          <p:txBody>
            <a:bodyPr/>
            <a:lstStyle/>
            <a:p>
              <a:endParaRPr lang="es-MX">
                <a:latin typeface="+mn-lt"/>
              </a:endParaRPr>
            </a:p>
          </p:txBody>
        </p:sp>
      </p:grpSp>
      <p:sp>
        <p:nvSpPr>
          <p:cNvPr id="24583" name="Text Box 7"/>
          <p:cNvSpPr txBox="1">
            <a:spLocks noChangeArrowheads="1"/>
          </p:cNvSpPr>
          <p:nvPr/>
        </p:nvSpPr>
        <p:spPr bwMode="auto">
          <a:xfrm>
            <a:off x="7812360" y="1916832"/>
            <a:ext cx="1260203" cy="455612"/>
          </a:xfrm>
          <a:prstGeom prst="rect">
            <a:avLst/>
          </a:prstGeom>
          <a:noFill/>
          <a:ln w="9525" cap="flat">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dirty="0" err="1">
                <a:solidFill>
                  <a:srgbClr val="000000"/>
                </a:solidFill>
                <a:latin typeface="+mn-lt"/>
                <a:ea typeface="DejaVu Sans" charset="0"/>
                <a:cs typeface="DejaVu Sans" charset="0"/>
              </a:rPr>
              <a:t>amazon</a:t>
            </a:r>
            <a:endParaRPr lang="es-ES" dirty="0">
              <a:solidFill>
                <a:srgbClr val="000000"/>
              </a:solidFill>
              <a:latin typeface="+mn-lt"/>
              <a:ea typeface="DejaVu Sans" charset="0"/>
              <a:cs typeface="DejaVu Sans" charset="0"/>
            </a:endParaRPr>
          </a:p>
        </p:txBody>
      </p:sp>
      <p:sp>
        <p:nvSpPr>
          <p:cNvPr id="24584" name="AutoShape 8"/>
          <p:cNvSpPr>
            <a:spLocks noChangeArrowheads="1"/>
          </p:cNvSpPr>
          <p:nvPr/>
        </p:nvSpPr>
        <p:spPr bwMode="auto">
          <a:xfrm>
            <a:off x="2090685" y="1412875"/>
            <a:ext cx="1063730" cy="426913"/>
          </a:xfrm>
          <a:prstGeom prst="roundRect">
            <a:avLst>
              <a:gd name="adj" fmla="val 34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u="sng">
                <a:solidFill>
                  <a:srgbClr val="000000"/>
                </a:solidFill>
                <a:latin typeface="+mn-lt"/>
                <a:ea typeface="DejaVu Sans" charset="0"/>
                <a:cs typeface="DejaVu Sans" charset="0"/>
              </a:rPr>
              <a:t>cliente</a:t>
            </a:r>
          </a:p>
        </p:txBody>
      </p:sp>
      <p:sp>
        <p:nvSpPr>
          <p:cNvPr id="24585" name="AutoShape 9"/>
          <p:cNvSpPr>
            <a:spLocks noChangeArrowheads="1"/>
          </p:cNvSpPr>
          <p:nvPr/>
        </p:nvSpPr>
        <p:spPr bwMode="auto">
          <a:xfrm>
            <a:off x="5499033" y="1433513"/>
            <a:ext cx="1263784" cy="426913"/>
          </a:xfrm>
          <a:prstGeom prst="roundRect">
            <a:avLst>
              <a:gd name="adj" fmla="val 34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u="sng">
                <a:solidFill>
                  <a:srgbClr val="000000"/>
                </a:solidFill>
                <a:latin typeface="+mn-lt"/>
                <a:ea typeface="DejaVu Sans" charset="0"/>
                <a:cs typeface="DejaVu Sans" charset="0"/>
              </a:rPr>
              <a:t>servidor</a:t>
            </a:r>
          </a:p>
        </p:txBody>
      </p:sp>
      <p:grpSp>
        <p:nvGrpSpPr>
          <p:cNvPr id="3" name="Group 10"/>
          <p:cNvGrpSpPr>
            <a:grpSpLocks/>
          </p:cNvGrpSpPr>
          <p:nvPr/>
        </p:nvGrpSpPr>
        <p:grpSpPr bwMode="auto">
          <a:xfrm>
            <a:off x="2519363" y="3549650"/>
            <a:ext cx="4687888" cy="966788"/>
            <a:chOff x="1587" y="2236"/>
            <a:chExt cx="2953" cy="609"/>
          </a:xfrm>
        </p:grpSpPr>
        <p:sp>
          <p:nvSpPr>
            <p:cNvPr id="24587" name="Line 11"/>
            <p:cNvSpPr>
              <a:spLocks noChangeShapeType="1"/>
            </p:cNvSpPr>
            <p:nvPr/>
          </p:nvSpPr>
          <p:spPr bwMode="auto">
            <a:xfrm flipH="1">
              <a:off x="1587" y="2566"/>
              <a:ext cx="2085"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4" name="Group 12"/>
            <p:cNvGrpSpPr>
              <a:grpSpLocks/>
            </p:cNvGrpSpPr>
            <p:nvPr/>
          </p:nvGrpSpPr>
          <p:grpSpPr bwMode="auto">
            <a:xfrm>
              <a:off x="1725" y="2609"/>
              <a:ext cx="1742" cy="236"/>
              <a:chOff x="1725" y="2609"/>
              <a:chExt cx="1742" cy="236"/>
            </a:xfrm>
          </p:grpSpPr>
          <p:sp>
            <p:nvSpPr>
              <p:cNvPr id="24589" name="AutoShape 13"/>
              <p:cNvSpPr>
                <a:spLocks noChangeArrowheads="1"/>
              </p:cNvSpPr>
              <p:nvPr/>
            </p:nvSpPr>
            <p:spPr bwMode="auto">
              <a:xfrm>
                <a:off x="1725" y="2609"/>
                <a:ext cx="1742" cy="236"/>
              </a:xfrm>
              <a:prstGeom prst="roundRect">
                <a:avLst>
                  <a:gd name="adj" fmla="val 42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590" name="Text Box 14"/>
              <p:cNvSpPr txBox="1">
                <a:spLocks noChangeArrowheads="1"/>
              </p:cNvSpPr>
              <p:nvPr/>
            </p:nvSpPr>
            <p:spPr bwMode="auto">
              <a:xfrm>
                <a:off x="1725" y="2609"/>
                <a:ext cx="1742" cy="217"/>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respuesta http usual</a:t>
                </a:r>
              </a:p>
            </p:txBody>
          </p:sp>
        </p:grpSp>
        <p:sp>
          <p:nvSpPr>
            <p:cNvPr id="24591" name="AutoShape 15"/>
            <p:cNvSpPr>
              <a:spLocks noChangeArrowheads="1"/>
            </p:cNvSpPr>
            <p:nvPr/>
          </p:nvSpPr>
          <p:spPr bwMode="auto">
            <a:xfrm>
              <a:off x="3575" y="2236"/>
              <a:ext cx="965" cy="583"/>
            </a:xfrm>
            <a:prstGeom prst="roundRect">
              <a:avLst>
                <a:gd name="adj" fmla="val 15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Acción</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específica</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de la cookie</a:t>
              </a:r>
            </a:p>
          </p:txBody>
        </p:sp>
      </p:grpSp>
      <p:grpSp>
        <p:nvGrpSpPr>
          <p:cNvPr id="5" name="Group 16"/>
          <p:cNvGrpSpPr>
            <a:grpSpLocks/>
          </p:cNvGrpSpPr>
          <p:nvPr/>
        </p:nvGrpSpPr>
        <p:grpSpPr bwMode="auto">
          <a:xfrm>
            <a:off x="2528887" y="5013325"/>
            <a:ext cx="4816475" cy="962025"/>
            <a:chOff x="1593" y="3158"/>
            <a:chExt cx="3034" cy="606"/>
          </a:xfrm>
        </p:grpSpPr>
        <p:sp>
          <p:nvSpPr>
            <p:cNvPr id="24593" name="Line 17"/>
            <p:cNvSpPr>
              <a:spLocks noChangeShapeType="1"/>
            </p:cNvSpPr>
            <p:nvPr/>
          </p:nvSpPr>
          <p:spPr bwMode="auto">
            <a:xfrm flipH="1">
              <a:off x="1593" y="3508"/>
              <a:ext cx="2085"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6" name="Group 18"/>
            <p:cNvGrpSpPr>
              <a:grpSpLocks/>
            </p:cNvGrpSpPr>
            <p:nvPr/>
          </p:nvGrpSpPr>
          <p:grpSpPr bwMode="auto">
            <a:xfrm>
              <a:off x="1731" y="3528"/>
              <a:ext cx="1742" cy="236"/>
              <a:chOff x="1731" y="3528"/>
              <a:chExt cx="1742" cy="236"/>
            </a:xfrm>
          </p:grpSpPr>
          <p:sp>
            <p:nvSpPr>
              <p:cNvPr id="24595" name="AutoShape 19"/>
              <p:cNvSpPr>
                <a:spLocks noChangeArrowheads="1"/>
              </p:cNvSpPr>
              <p:nvPr/>
            </p:nvSpPr>
            <p:spPr bwMode="auto">
              <a:xfrm>
                <a:off x="1731" y="3528"/>
                <a:ext cx="1742" cy="236"/>
              </a:xfrm>
              <a:prstGeom prst="roundRect">
                <a:avLst>
                  <a:gd name="adj" fmla="val 42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596" name="Text Box 20"/>
              <p:cNvSpPr txBox="1">
                <a:spLocks noChangeArrowheads="1"/>
              </p:cNvSpPr>
              <p:nvPr/>
            </p:nvSpPr>
            <p:spPr bwMode="auto">
              <a:xfrm>
                <a:off x="1731" y="3528"/>
                <a:ext cx="1742" cy="217"/>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respuesta http usual</a:t>
                </a:r>
              </a:p>
            </p:txBody>
          </p:sp>
        </p:grpSp>
        <p:sp>
          <p:nvSpPr>
            <p:cNvPr id="24597" name="AutoShape 21"/>
            <p:cNvSpPr>
              <a:spLocks noChangeArrowheads="1"/>
            </p:cNvSpPr>
            <p:nvPr/>
          </p:nvSpPr>
          <p:spPr bwMode="auto">
            <a:xfrm>
              <a:off x="3662" y="3158"/>
              <a:ext cx="965" cy="583"/>
            </a:xfrm>
            <a:prstGeom prst="roundRect">
              <a:avLst>
                <a:gd name="adj" fmla="val 15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Acción</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específica</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de la cookie</a:t>
              </a:r>
            </a:p>
          </p:txBody>
        </p:sp>
      </p:grpSp>
      <p:sp>
        <p:nvSpPr>
          <p:cNvPr id="24598" name="AutoShape 22"/>
          <p:cNvSpPr>
            <a:spLocks noChangeArrowheads="1"/>
          </p:cNvSpPr>
          <p:nvPr/>
        </p:nvSpPr>
        <p:spPr bwMode="auto">
          <a:xfrm rot="2220000">
            <a:off x="7215832" y="2286209"/>
            <a:ext cx="1444924" cy="586957"/>
          </a:xfrm>
          <a:prstGeom prst="roundRect">
            <a:avLst>
              <a:gd name="adj" fmla="val 273"/>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Entrada en </a:t>
            </a:r>
            <a:br>
              <a:rPr lang="es-ES" sz="1600">
                <a:solidFill>
                  <a:srgbClr val="000000"/>
                </a:solidFill>
                <a:latin typeface="+mn-lt"/>
                <a:ea typeface="DejaVu Sans" charset="0"/>
                <a:cs typeface="DejaVu Sans" charset="0"/>
              </a:rPr>
            </a:br>
            <a:r>
              <a:rPr lang="es-ES" sz="1600">
                <a:solidFill>
                  <a:srgbClr val="000000"/>
                </a:solidFill>
                <a:latin typeface="+mn-lt"/>
                <a:ea typeface="DejaVu Sans" charset="0"/>
                <a:cs typeface="DejaVu Sans" charset="0"/>
              </a:rPr>
              <a:t>base de datos</a:t>
            </a:r>
          </a:p>
        </p:txBody>
      </p:sp>
      <p:grpSp>
        <p:nvGrpSpPr>
          <p:cNvPr id="7" name="Group 23"/>
          <p:cNvGrpSpPr>
            <a:grpSpLocks/>
          </p:cNvGrpSpPr>
          <p:nvPr/>
        </p:nvGrpSpPr>
        <p:grpSpPr bwMode="auto">
          <a:xfrm>
            <a:off x="539750" y="1563688"/>
            <a:ext cx="7810500" cy="1730375"/>
            <a:chOff x="340" y="985"/>
            <a:chExt cx="4920" cy="1090"/>
          </a:xfrm>
        </p:grpSpPr>
        <p:sp>
          <p:nvSpPr>
            <p:cNvPr id="24600" name="Line 24"/>
            <p:cNvSpPr>
              <a:spLocks noChangeShapeType="1"/>
            </p:cNvSpPr>
            <p:nvPr/>
          </p:nvSpPr>
          <p:spPr bwMode="auto">
            <a:xfrm>
              <a:off x="4715" y="1715"/>
              <a:ext cx="545" cy="361"/>
            </a:xfrm>
            <a:prstGeom prst="line">
              <a:avLst/>
            </a:prstGeom>
            <a:noFill/>
            <a:ln w="9360" cap="flat">
              <a:solidFill>
                <a:srgbClr val="000000"/>
              </a:solidFill>
              <a:miter lim="800000"/>
              <a:headEnd/>
              <a:tailEnd type="triangle" w="med" len="med"/>
            </a:ln>
            <a:effectLst/>
          </p:spPr>
          <p:txBody>
            <a:bodyPr/>
            <a:lstStyle/>
            <a:p>
              <a:endParaRPr lang="es-MX">
                <a:latin typeface="+mn-lt"/>
              </a:endParaRPr>
            </a:p>
          </p:txBody>
        </p:sp>
        <p:grpSp>
          <p:nvGrpSpPr>
            <p:cNvPr id="8" name="Group 25"/>
            <p:cNvGrpSpPr>
              <a:grpSpLocks/>
            </p:cNvGrpSpPr>
            <p:nvPr/>
          </p:nvGrpSpPr>
          <p:grpSpPr bwMode="auto">
            <a:xfrm>
              <a:off x="340" y="985"/>
              <a:ext cx="3330" cy="662"/>
              <a:chOff x="340" y="985"/>
              <a:chExt cx="3330" cy="662"/>
            </a:xfrm>
          </p:grpSpPr>
          <p:sp>
            <p:nvSpPr>
              <p:cNvPr id="24602" name="Line 26"/>
              <p:cNvSpPr>
                <a:spLocks noChangeShapeType="1"/>
              </p:cNvSpPr>
              <p:nvPr/>
            </p:nvSpPr>
            <p:spPr bwMode="auto">
              <a:xfrm>
                <a:off x="1589" y="1281"/>
                <a:ext cx="2081"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9" name="Group 27"/>
              <p:cNvGrpSpPr>
                <a:grpSpLocks/>
              </p:cNvGrpSpPr>
              <p:nvPr/>
            </p:nvGrpSpPr>
            <p:grpSpPr bwMode="auto">
              <a:xfrm>
                <a:off x="1743" y="1248"/>
                <a:ext cx="1688" cy="236"/>
                <a:chOff x="1743" y="1248"/>
                <a:chExt cx="1688" cy="236"/>
              </a:xfrm>
            </p:grpSpPr>
            <p:sp>
              <p:nvSpPr>
                <p:cNvPr id="24604" name="AutoShape 28"/>
                <p:cNvSpPr>
                  <a:spLocks noChangeArrowheads="1"/>
                </p:cNvSpPr>
                <p:nvPr/>
              </p:nvSpPr>
              <p:spPr bwMode="auto">
                <a:xfrm>
                  <a:off x="1743" y="1248"/>
                  <a:ext cx="1688" cy="236"/>
                </a:xfrm>
                <a:prstGeom prst="roundRect">
                  <a:avLst>
                    <a:gd name="adj" fmla="val 42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605" name="Text Box 29"/>
                <p:cNvSpPr txBox="1">
                  <a:spLocks noChangeArrowheads="1"/>
                </p:cNvSpPr>
                <p:nvPr/>
              </p:nvSpPr>
              <p:spPr bwMode="auto">
                <a:xfrm>
                  <a:off x="1743" y="1248"/>
                  <a:ext cx="1688" cy="217"/>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Requerimiento http</a:t>
                  </a:r>
                </a:p>
              </p:txBody>
            </p:sp>
          </p:grpSp>
          <p:sp>
            <p:nvSpPr>
              <p:cNvPr id="24606" name="AutoShape 30"/>
              <p:cNvSpPr>
                <a:spLocks noChangeArrowheads="1"/>
              </p:cNvSpPr>
              <p:nvPr/>
            </p:nvSpPr>
            <p:spPr bwMode="auto">
              <a:xfrm>
                <a:off x="340" y="985"/>
                <a:ext cx="949" cy="662"/>
              </a:xfrm>
              <a:prstGeom prst="can">
                <a:avLst>
                  <a:gd name="adj" fmla="val 25000"/>
                </a:avLst>
              </a:prstGeom>
              <a:solidFill>
                <a:srgbClr val="99CCFF"/>
              </a:solid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b="1">
                    <a:solidFill>
                      <a:srgbClr val="000000"/>
                    </a:solidFill>
                    <a:latin typeface="+mn-lt"/>
                    <a:ea typeface="DejaVu Sans" charset="0"/>
                    <a:cs typeface="DejaVu Sans" charset="0"/>
                  </a:rPr>
                  <a:t>Cookie file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Ebay: 8734</a:t>
                </a:r>
              </a:p>
            </p:txBody>
          </p:sp>
        </p:grpSp>
      </p:grpSp>
      <p:grpSp>
        <p:nvGrpSpPr>
          <p:cNvPr id="10" name="Group 31"/>
          <p:cNvGrpSpPr>
            <a:grpSpLocks/>
          </p:cNvGrpSpPr>
          <p:nvPr/>
        </p:nvGrpSpPr>
        <p:grpSpPr bwMode="auto">
          <a:xfrm>
            <a:off x="2532063" y="3354390"/>
            <a:ext cx="5672137" cy="757238"/>
            <a:chOff x="1595" y="2113"/>
            <a:chExt cx="3573" cy="477"/>
          </a:xfrm>
        </p:grpSpPr>
        <p:sp>
          <p:nvSpPr>
            <p:cNvPr id="24608" name="AutoShape 32"/>
            <p:cNvSpPr>
              <a:spLocks noChangeArrowheads="1"/>
            </p:cNvSpPr>
            <p:nvPr/>
          </p:nvSpPr>
          <p:spPr bwMode="auto">
            <a:xfrm rot="20460000">
              <a:off x="4642" y="2375"/>
              <a:ext cx="497"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acceso</a:t>
              </a:r>
            </a:p>
          </p:txBody>
        </p:sp>
        <p:grpSp>
          <p:nvGrpSpPr>
            <p:cNvPr id="11" name="Group 33"/>
            <p:cNvGrpSpPr>
              <a:grpSpLocks/>
            </p:cNvGrpSpPr>
            <p:nvPr/>
          </p:nvGrpSpPr>
          <p:grpSpPr bwMode="auto">
            <a:xfrm>
              <a:off x="1595" y="2113"/>
              <a:ext cx="3573" cy="433"/>
              <a:chOff x="1595" y="2113"/>
              <a:chExt cx="3573" cy="433"/>
            </a:xfrm>
          </p:grpSpPr>
          <p:sp>
            <p:nvSpPr>
              <p:cNvPr id="24610" name="Line 34"/>
              <p:cNvSpPr>
                <a:spLocks noChangeShapeType="1"/>
              </p:cNvSpPr>
              <p:nvPr/>
            </p:nvSpPr>
            <p:spPr bwMode="auto">
              <a:xfrm flipV="1">
                <a:off x="4477" y="2275"/>
                <a:ext cx="691" cy="272"/>
              </a:xfrm>
              <a:prstGeom prst="line">
                <a:avLst/>
              </a:prstGeom>
              <a:noFill/>
              <a:ln w="9360" cap="flat">
                <a:solidFill>
                  <a:srgbClr val="000000"/>
                </a:solidFill>
                <a:miter lim="800000"/>
                <a:headEnd type="triangle" w="med" len="med"/>
                <a:tailEnd type="triangle" w="med" len="med"/>
              </a:ln>
              <a:effectLst/>
            </p:spPr>
            <p:txBody>
              <a:bodyPr/>
              <a:lstStyle/>
              <a:p>
                <a:endParaRPr lang="es-MX">
                  <a:latin typeface="+mn-lt"/>
                </a:endParaRPr>
              </a:p>
            </p:txBody>
          </p:sp>
          <p:grpSp>
            <p:nvGrpSpPr>
              <p:cNvPr id="12" name="Group 35"/>
              <p:cNvGrpSpPr>
                <a:grpSpLocks/>
              </p:cNvGrpSpPr>
              <p:nvPr/>
            </p:nvGrpSpPr>
            <p:grpSpPr bwMode="auto">
              <a:xfrm>
                <a:off x="1595" y="2113"/>
                <a:ext cx="2081" cy="428"/>
                <a:chOff x="1595" y="2113"/>
                <a:chExt cx="2081" cy="428"/>
              </a:xfrm>
            </p:grpSpPr>
            <p:sp>
              <p:nvSpPr>
                <p:cNvPr id="24612" name="Line 36"/>
                <p:cNvSpPr>
                  <a:spLocks noChangeShapeType="1"/>
                </p:cNvSpPr>
                <p:nvPr/>
              </p:nvSpPr>
              <p:spPr bwMode="auto">
                <a:xfrm>
                  <a:off x="1595" y="2260"/>
                  <a:ext cx="2081"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13" name="Group 37"/>
                <p:cNvGrpSpPr>
                  <a:grpSpLocks/>
                </p:cNvGrpSpPr>
                <p:nvPr/>
              </p:nvGrpSpPr>
              <p:grpSpPr bwMode="auto">
                <a:xfrm>
                  <a:off x="1761" y="2113"/>
                  <a:ext cx="1688" cy="428"/>
                  <a:chOff x="1761" y="2113"/>
                  <a:chExt cx="1688" cy="428"/>
                </a:xfrm>
              </p:grpSpPr>
              <p:sp>
                <p:nvSpPr>
                  <p:cNvPr id="24614" name="AutoShape 38"/>
                  <p:cNvSpPr>
                    <a:spLocks noChangeArrowheads="1"/>
                  </p:cNvSpPr>
                  <p:nvPr/>
                </p:nvSpPr>
                <p:spPr bwMode="auto">
                  <a:xfrm>
                    <a:off x="1761" y="2113"/>
                    <a:ext cx="1688" cy="428"/>
                  </a:xfrm>
                  <a:prstGeom prst="roundRect">
                    <a:avLst>
                      <a:gd name="adj" fmla="val 23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615" name="Text Box 39"/>
                  <p:cNvSpPr txBox="1">
                    <a:spLocks noChangeArrowheads="1"/>
                  </p:cNvSpPr>
                  <p:nvPr/>
                </p:nvSpPr>
                <p:spPr bwMode="auto">
                  <a:xfrm>
                    <a:off x="1761" y="2113"/>
                    <a:ext cx="1688" cy="423"/>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requerimiento http</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mn-lt"/>
                        <a:ea typeface="DejaVu Sans" charset="0"/>
                        <a:cs typeface="DejaVu Sans" charset="0"/>
                      </a:rPr>
                      <a:t>cookie: 1678</a:t>
                    </a:r>
                  </a:p>
                </p:txBody>
              </p:sp>
            </p:grpSp>
          </p:grpSp>
        </p:grpSp>
      </p:grpSp>
      <p:grpSp>
        <p:nvGrpSpPr>
          <p:cNvPr id="14" name="Group 40"/>
          <p:cNvGrpSpPr>
            <a:grpSpLocks/>
          </p:cNvGrpSpPr>
          <p:nvPr/>
        </p:nvGrpSpPr>
        <p:grpSpPr bwMode="auto">
          <a:xfrm>
            <a:off x="539750" y="1989138"/>
            <a:ext cx="6784975" cy="1847850"/>
            <a:chOff x="340" y="1253"/>
            <a:chExt cx="4274" cy="1164"/>
          </a:xfrm>
        </p:grpSpPr>
        <p:sp>
          <p:nvSpPr>
            <p:cNvPr id="24617" name="AutoShape 41"/>
            <p:cNvSpPr>
              <a:spLocks noChangeArrowheads="1"/>
            </p:cNvSpPr>
            <p:nvPr/>
          </p:nvSpPr>
          <p:spPr bwMode="auto">
            <a:xfrm>
              <a:off x="3560" y="1253"/>
              <a:ext cx="1054" cy="583"/>
            </a:xfrm>
            <a:prstGeom prst="roundRect">
              <a:avLst>
                <a:gd name="adj" fmla="val 15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Servidor crea</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ID 1678</a:t>
              </a:r>
              <a:br>
                <a:rPr lang="es-ES" sz="2000">
                  <a:solidFill>
                    <a:srgbClr val="3333CC"/>
                  </a:solidFill>
                  <a:latin typeface="+mn-lt"/>
                  <a:ea typeface="DejaVu Sans" charset="0"/>
                  <a:cs typeface="DejaVu Sans" charset="0"/>
                </a:rPr>
              </a:br>
              <a:r>
                <a:rPr lang="es-ES" sz="2000">
                  <a:solidFill>
                    <a:srgbClr val="3333CC"/>
                  </a:solidFill>
                  <a:latin typeface="+mn-lt"/>
                  <a:ea typeface="DejaVu Sans" charset="0"/>
                  <a:cs typeface="DejaVu Sans" charset="0"/>
                </a:rPr>
                <a:t> para usuario</a:t>
              </a:r>
            </a:p>
          </p:txBody>
        </p:sp>
        <p:grpSp>
          <p:nvGrpSpPr>
            <p:cNvPr id="15" name="Group 42"/>
            <p:cNvGrpSpPr>
              <a:grpSpLocks/>
            </p:cNvGrpSpPr>
            <p:nvPr/>
          </p:nvGrpSpPr>
          <p:grpSpPr bwMode="auto">
            <a:xfrm>
              <a:off x="340" y="1540"/>
              <a:ext cx="3349" cy="877"/>
              <a:chOff x="340" y="1540"/>
              <a:chExt cx="3349" cy="877"/>
            </a:xfrm>
          </p:grpSpPr>
          <p:grpSp>
            <p:nvGrpSpPr>
              <p:cNvPr id="16" name="Group 43"/>
              <p:cNvGrpSpPr>
                <a:grpSpLocks/>
              </p:cNvGrpSpPr>
              <p:nvPr/>
            </p:nvGrpSpPr>
            <p:grpSpPr bwMode="auto">
              <a:xfrm>
                <a:off x="1606" y="1540"/>
                <a:ext cx="2083" cy="433"/>
                <a:chOff x="1606" y="1540"/>
                <a:chExt cx="2083" cy="433"/>
              </a:xfrm>
            </p:grpSpPr>
            <p:sp>
              <p:nvSpPr>
                <p:cNvPr id="24620" name="Line 44"/>
                <p:cNvSpPr>
                  <a:spLocks noChangeShapeType="1"/>
                </p:cNvSpPr>
                <p:nvPr/>
              </p:nvSpPr>
              <p:spPr bwMode="auto">
                <a:xfrm flipH="1">
                  <a:off x="1605" y="1540"/>
                  <a:ext cx="2085"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17" name="Group 45"/>
                <p:cNvGrpSpPr>
                  <a:grpSpLocks/>
                </p:cNvGrpSpPr>
                <p:nvPr/>
              </p:nvGrpSpPr>
              <p:grpSpPr bwMode="auto">
                <a:xfrm>
                  <a:off x="1767" y="1545"/>
                  <a:ext cx="1664" cy="428"/>
                  <a:chOff x="1767" y="1545"/>
                  <a:chExt cx="1664" cy="428"/>
                </a:xfrm>
              </p:grpSpPr>
              <p:sp>
                <p:nvSpPr>
                  <p:cNvPr id="24622" name="AutoShape 46"/>
                  <p:cNvSpPr>
                    <a:spLocks noChangeArrowheads="1"/>
                  </p:cNvSpPr>
                  <p:nvPr/>
                </p:nvSpPr>
                <p:spPr bwMode="auto">
                  <a:xfrm>
                    <a:off x="1767" y="1545"/>
                    <a:ext cx="1664" cy="428"/>
                  </a:xfrm>
                  <a:prstGeom prst="roundRect">
                    <a:avLst>
                      <a:gd name="adj" fmla="val 23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623" name="Text Box 47"/>
                  <p:cNvSpPr txBox="1">
                    <a:spLocks noChangeArrowheads="1"/>
                  </p:cNvSpPr>
                  <p:nvPr/>
                </p:nvSpPr>
                <p:spPr bwMode="auto">
                  <a:xfrm>
                    <a:off x="1767" y="1545"/>
                    <a:ext cx="1664" cy="423"/>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Respuesta http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mn-lt"/>
                        <a:ea typeface="DejaVu Sans" charset="0"/>
                        <a:cs typeface="DejaVu Sans" charset="0"/>
                      </a:rPr>
                      <a:t>Set-cookie: 1678 </a:t>
                    </a:r>
                  </a:p>
                </p:txBody>
              </p:sp>
            </p:grpSp>
          </p:grpSp>
          <p:sp>
            <p:nvSpPr>
              <p:cNvPr id="24624" name="AutoShape 48"/>
              <p:cNvSpPr>
                <a:spLocks noChangeArrowheads="1"/>
              </p:cNvSpPr>
              <p:nvPr/>
            </p:nvSpPr>
            <p:spPr bwMode="auto">
              <a:xfrm>
                <a:off x="340" y="1688"/>
                <a:ext cx="993" cy="729"/>
              </a:xfrm>
              <a:prstGeom prst="can">
                <a:avLst>
                  <a:gd name="adj" fmla="val 25000"/>
                </a:avLst>
              </a:prstGeom>
              <a:solidFill>
                <a:srgbClr val="99CCFF"/>
              </a:solid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b="1">
                    <a:solidFill>
                      <a:srgbClr val="000000"/>
                    </a:solidFill>
                    <a:latin typeface="+mn-lt"/>
                    <a:ea typeface="DejaVu Sans" charset="0"/>
                    <a:cs typeface="DejaVu Sans" charset="0"/>
                  </a:rPr>
                  <a:t>Cookie file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Ebay: 8734</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Amazon: 1678</a:t>
                </a:r>
              </a:p>
            </p:txBody>
          </p:sp>
        </p:grpSp>
      </p:grpSp>
      <p:grpSp>
        <p:nvGrpSpPr>
          <p:cNvPr id="18" name="Group 49"/>
          <p:cNvGrpSpPr>
            <a:grpSpLocks/>
          </p:cNvGrpSpPr>
          <p:nvPr/>
        </p:nvGrpSpPr>
        <p:grpSpPr bwMode="auto">
          <a:xfrm>
            <a:off x="73025" y="3867150"/>
            <a:ext cx="8421688" cy="2238374"/>
            <a:chOff x="46" y="2436"/>
            <a:chExt cx="5305" cy="1410"/>
          </a:xfrm>
        </p:grpSpPr>
        <p:sp>
          <p:nvSpPr>
            <p:cNvPr id="24626" name="Line 50"/>
            <p:cNvSpPr>
              <a:spLocks noChangeShapeType="1"/>
            </p:cNvSpPr>
            <p:nvPr/>
          </p:nvSpPr>
          <p:spPr bwMode="auto">
            <a:xfrm flipV="1">
              <a:off x="4599" y="2436"/>
              <a:ext cx="752" cy="811"/>
            </a:xfrm>
            <a:prstGeom prst="line">
              <a:avLst/>
            </a:prstGeom>
            <a:noFill/>
            <a:ln w="9360" cap="flat">
              <a:solidFill>
                <a:srgbClr val="000000"/>
              </a:solidFill>
              <a:miter lim="800000"/>
              <a:headEnd type="triangle" w="med" len="med"/>
              <a:tailEnd type="triangle" w="med" len="med"/>
            </a:ln>
            <a:effectLst/>
          </p:spPr>
          <p:txBody>
            <a:bodyPr/>
            <a:lstStyle/>
            <a:p>
              <a:endParaRPr lang="es-MX">
                <a:latin typeface="+mn-lt"/>
              </a:endParaRPr>
            </a:p>
          </p:txBody>
        </p:sp>
        <p:grpSp>
          <p:nvGrpSpPr>
            <p:cNvPr id="19" name="Group 51"/>
            <p:cNvGrpSpPr>
              <a:grpSpLocks/>
            </p:cNvGrpSpPr>
            <p:nvPr/>
          </p:nvGrpSpPr>
          <p:grpSpPr bwMode="auto">
            <a:xfrm>
              <a:off x="46" y="2665"/>
              <a:ext cx="5162" cy="1181"/>
              <a:chOff x="46" y="2665"/>
              <a:chExt cx="5162" cy="1181"/>
            </a:xfrm>
          </p:grpSpPr>
          <p:sp>
            <p:nvSpPr>
              <p:cNvPr id="24628" name="AutoShape 52"/>
              <p:cNvSpPr>
                <a:spLocks noChangeArrowheads="1"/>
              </p:cNvSpPr>
              <p:nvPr/>
            </p:nvSpPr>
            <p:spPr bwMode="auto">
              <a:xfrm rot="18840000">
                <a:off x="4852" y="2806"/>
                <a:ext cx="497" cy="215"/>
              </a:xfrm>
              <a:prstGeom prst="roundRect">
                <a:avLst>
                  <a:gd name="adj" fmla="val 468"/>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acceso</a:t>
                </a:r>
              </a:p>
            </p:txBody>
          </p:sp>
          <p:grpSp>
            <p:nvGrpSpPr>
              <p:cNvPr id="20" name="Group 53"/>
              <p:cNvGrpSpPr>
                <a:grpSpLocks/>
              </p:cNvGrpSpPr>
              <p:nvPr/>
            </p:nvGrpSpPr>
            <p:grpSpPr bwMode="auto">
              <a:xfrm>
                <a:off x="46" y="2825"/>
                <a:ext cx="3657" cy="1021"/>
                <a:chOff x="46" y="2825"/>
                <a:chExt cx="3657" cy="1021"/>
              </a:xfrm>
            </p:grpSpPr>
            <p:sp>
              <p:nvSpPr>
                <p:cNvPr id="24630" name="AutoShape 54"/>
                <p:cNvSpPr>
                  <a:spLocks noChangeArrowheads="1"/>
                </p:cNvSpPr>
                <p:nvPr/>
              </p:nvSpPr>
              <p:spPr bwMode="auto">
                <a:xfrm>
                  <a:off x="46" y="2825"/>
                  <a:ext cx="1271" cy="217"/>
                </a:xfrm>
                <a:prstGeom prst="roundRect">
                  <a:avLst>
                    <a:gd name="adj" fmla="val 431"/>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Una semana más:</a:t>
                  </a:r>
                </a:p>
              </p:txBody>
            </p:sp>
            <p:sp>
              <p:nvSpPr>
                <p:cNvPr id="24631" name="Line 55"/>
                <p:cNvSpPr>
                  <a:spLocks noChangeShapeType="1"/>
                </p:cNvSpPr>
                <p:nvPr/>
              </p:nvSpPr>
              <p:spPr bwMode="auto">
                <a:xfrm>
                  <a:off x="1622" y="3196"/>
                  <a:ext cx="2081" cy="239"/>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21" name="Group 56"/>
                <p:cNvGrpSpPr>
                  <a:grpSpLocks/>
                </p:cNvGrpSpPr>
                <p:nvPr/>
              </p:nvGrpSpPr>
              <p:grpSpPr bwMode="auto">
                <a:xfrm>
                  <a:off x="1794" y="3039"/>
                  <a:ext cx="1688" cy="428"/>
                  <a:chOff x="1794" y="3039"/>
                  <a:chExt cx="1688" cy="428"/>
                </a:xfrm>
              </p:grpSpPr>
              <p:sp>
                <p:nvSpPr>
                  <p:cNvPr id="24633" name="AutoShape 57"/>
                  <p:cNvSpPr>
                    <a:spLocks noChangeArrowheads="1"/>
                  </p:cNvSpPr>
                  <p:nvPr/>
                </p:nvSpPr>
                <p:spPr bwMode="auto">
                  <a:xfrm>
                    <a:off x="1794" y="3039"/>
                    <a:ext cx="1688" cy="428"/>
                  </a:xfrm>
                  <a:prstGeom prst="roundRect">
                    <a:avLst>
                      <a:gd name="adj" fmla="val 23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24634" name="Text Box 58"/>
                  <p:cNvSpPr txBox="1">
                    <a:spLocks noChangeArrowheads="1"/>
                  </p:cNvSpPr>
                  <p:nvPr/>
                </p:nvSpPr>
                <p:spPr bwMode="auto">
                  <a:xfrm>
                    <a:off x="1794" y="3039"/>
                    <a:ext cx="1688" cy="423"/>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requerimiento http</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mn-lt"/>
                        <a:ea typeface="DejaVu Sans" charset="0"/>
                        <a:cs typeface="DejaVu Sans" charset="0"/>
                      </a:rPr>
                      <a:t>cookie: 1678</a:t>
                    </a:r>
                  </a:p>
                </p:txBody>
              </p:sp>
            </p:grpSp>
            <p:sp>
              <p:nvSpPr>
                <p:cNvPr id="24635" name="AutoShape 59"/>
                <p:cNvSpPr>
                  <a:spLocks noChangeArrowheads="1"/>
                </p:cNvSpPr>
                <p:nvPr/>
              </p:nvSpPr>
              <p:spPr bwMode="auto">
                <a:xfrm>
                  <a:off x="386" y="3117"/>
                  <a:ext cx="993" cy="729"/>
                </a:xfrm>
                <a:prstGeom prst="can">
                  <a:avLst>
                    <a:gd name="adj" fmla="val 25000"/>
                  </a:avLst>
                </a:prstGeom>
                <a:solidFill>
                  <a:srgbClr val="99CCFF"/>
                </a:solidFill>
                <a:ln w="9525" cap="flat">
                  <a:solidFill>
                    <a:srgbClr val="000000"/>
                  </a:solidFill>
                  <a:round/>
                  <a:headEnd/>
                  <a:tailEnd/>
                </a:ln>
                <a:effectLst/>
              </p:spPr>
              <p:txBody>
                <a:bodyPr wrap="none"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b="1">
                      <a:solidFill>
                        <a:srgbClr val="000000"/>
                      </a:solidFill>
                      <a:latin typeface="+mn-lt"/>
                      <a:ea typeface="DejaVu Sans" charset="0"/>
                      <a:cs typeface="DejaVu Sans" charset="0"/>
                    </a:rPr>
                    <a:t>Cookie file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Ebay: 8734</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Amazon: 1678</a:t>
                  </a:r>
                </a:p>
              </p:txBody>
            </p:sp>
          </p:gr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wipe(left)">
                                      <p:cBhvr additive="repl">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additive="repl">
                                        <p:cTn id="11" dur="1" fill="hold">
                                          <p:stCondLst>
                                            <p:cond delay="0"/>
                                          </p:stCondLst>
                                        </p:cTn>
                                        <p:tgtEl>
                                          <p:spTgt spid="14"/>
                                        </p:tgtEl>
                                        <p:attrNameLst>
                                          <p:attrName>style.visibility</p:attrName>
                                        </p:attrNameLst>
                                      </p:cBhvr>
                                      <p:to>
                                        <p:strVal val="visible"/>
                                      </p:to>
                                    </p:set>
                                    <p:animEffect transition="in" filter="wipe(right)">
                                      <p:cBhvr additive="repl">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0"/>
                                        </p:tgtEl>
                                        <p:attrNameLst>
                                          <p:attrName>style.visibility</p:attrName>
                                        </p:attrNameLst>
                                      </p:cBhvr>
                                      <p:to>
                                        <p:strVal val="visible"/>
                                      </p:to>
                                    </p:set>
                                    <p:animEffect transition="in" filter="wipe(left)">
                                      <p:cBhvr additive="repl">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additive="repl">
                                        <p:cTn id="21" dur="1" fill="hold">
                                          <p:stCondLst>
                                            <p:cond delay="0"/>
                                          </p:stCondLst>
                                        </p:cTn>
                                        <p:tgtEl>
                                          <p:spTgt spid="3"/>
                                        </p:tgtEl>
                                        <p:attrNameLst>
                                          <p:attrName>style.visibility</p:attrName>
                                        </p:attrNameLst>
                                      </p:cBhvr>
                                      <p:to>
                                        <p:strVal val="visible"/>
                                      </p:to>
                                    </p:set>
                                    <p:animEffect transition="in" filter="wipe(right)">
                                      <p:cBhvr additive="repl">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8"/>
                                        </p:tgtEl>
                                        <p:attrNameLst>
                                          <p:attrName>style.visibility</p:attrName>
                                        </p:attrNameLst>
                                      </p:cBhvr>
                                      <p:to>
                                        <p:strVal val="visible"/>
                                      </p:to>
                                    </p:set>
                                    <p:animEffect transition="in" filter="wipe(left)">
                                      <p:cBhvr additive="repl">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additive="repl">
                                        <p:cTn id="31" dur="1" fill="hold">
                                          <p:stCondLst>
                                            <p:cond delay="0"/>
                                          </p:stCondLst>
                                        </p:cTn>
                                        <p:tgtEl>
                                          <p:spTgt spid="5"/>
                                        </p:tgtEl>
                                        <p:attrNameLst>
                                          <p:attrName>style.visibility</p:attrName>
                                        </p:attrNameLst>
                                      </p:cBhvr>
                                      <p:to>
                                        <p:strVal val="visible"/>
                                      </p:to>
                                    </p:set>
                                    <p:animEffect transition="in" filter="wipe(right)">
                                      <p:cBhvr additive="repl">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Realizar</a:t>
            </a:r>
            <a:r>
              <a:rPr lang="en-US" sz="3600" b="1" dirty="0" smtClean="0">
                <a:solidFill>
                  <a:schemeClr val="bg1"/>
                </a:solidFill>
              </a:rPr>
              <a:t> </a:t>
            </a:r>
            <a:r>
              <a:rPr lang="en-US" sz="3600" b="1" dirty="0" err="1" smtClean="0">
                <a:solidFill>
                  <a:schemeClr val="bg1"/>
                </a:solidFill>
              </a:rPr>
              <a:t>aplicaciones</a:t>
            </a:r>
            <a:r>
              <a:rPr lang="en-US" sz="3600" b="1" dirty="0" smtClean="0">
                <a:solidFill>
                  <a:schemeClr val="bg1"/>
                </a:solidFill>
              </a:rPr>
              <a:t> de red</a:t>
            </a:r>
          </a:p>
        </p:txBody>
      </p:sp>
      <p:pic>
        <p:nvPicPr>
          <p:cNvPr id="3" name="Picture 1"/>
          <p:cNvPicPr>
            <a:picLocks noChangeAspect="1" noChangeArrowheads="1"/>
          </p:cNvPicPr>
          <p:nvPr/>
        </p:nvPicPr>
        <p:blipFill>
          <a:blip r:embed="rId2" cstate="print"/>
          <a:srcRect/>
          <a:stretch>
            <a:fillRect/>
          </a:stretch>
        </p:blipFill>
        <p:spPr bwMode="auto">
          <a:xfrm>
            <a:off x="4361433" y="867588"/>
            <a:ext cx="4747071" cy="5441137"/>
          </a:xfrm>
          <a:prstGeom prst="rect">
            <a:avLst/>
          </a:prstGeom>
          <a:noFill/>
          <a:ln w="9525" cap="flat">
            <a:noFill/>
            <a:round/>
            <a:headEnd/>
            <a:tailEnd/>
          </a:ln>
          <a:effectLst/>
        </p:spPr>
      </p:pic>
      <p:grpSp>
        <p:nvGrpSpPr>
          <p:cNvPr id="4" name="Group 2"/>
          <p:cNvGrpSpPr>
            <a:grpSpLocks/>
          </p:cNvGrpSpPr>
          <p:nvPr/>
        </p:nvGrpSpPr>
        <p:grpSpPr bwMode="auto">
          <a:xfrm>
            <a:off x="7462392" y="1584325"/>
            <a:ext cx="812800" cy="549275"/>
            <a:chOff x="4921" y="998"/>
            <a:chExt cx="512" cy="346"/>
          </a:xfrm>
        </p:grpSpPr>
        <p:sp>
          <p:nvSpPr>
            <p:cNvPr id="6" name="AutoShape 3"/>
            <p:cNvSpPr>
              <a:spLocks noChangeArrowheads="1"/>
            </p:cNvSpPr>
            <p:nvPr/>
          </p:nvSpPr>
          <p:spPr bwMode="auto">
            <a:xfrm>
              <a:off x="4966" y="998"/>
              <a:ext cx="434" cy="321"/>
            </a:xfrm>
            <a:prstGeom prst="roundRect">
              <a:avLst>
                <a:gd name="adj" fmla="val 227"/>
              </a:avLst>
            </a:prstGeom>
            <a:solidFill>
              <a:srgbClr val="FFFFFF"/>
            </a:solidFill>
            <a:ln w="12600" cap="flat">
              <a:solidFill>
                <a:srgbClr val="000000"/>
              </a:solidFill>
              <a:miter lim="800000"/>
              <a:headEnd/>
              <a:tailEnd/>
            </a:ln>
            <a:effectLst/>
          </p:spPr>
          <p:txBody>
            <a:bodyPr wrap="none" anchor="ctr"/>
            <a:lstStyle/>
            <a:p>
              <a:endParaRPr lang="es-MX"/>
            </a:p>
          </p:txBody>
        </p:sp>
        <p:sp>
          <p:nvSpPr>
            <p:cNvPr id="7" name="Text Box 4"/>
            <p:cNvSpPr txBox="1">
              <a:spLocks noChangeArrowheads="1"/>
            </p:cNvSpPr>
            <p:nvPr/>
          </p:nvSpPr>
          <p:spPr bwMode="auto">
            <a:xfrm>
              <a:off x="4921" y="998"/>
              <a:ext cx="512" cy="346"/>
            </a:xfrm>
            <a:prstGeom prst="rect">
              <a:avLst/>
            </a:prstGeom>
            <a:noFill/>
            <a:ln w="9525" cap="flat">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00"/>
                  </a:solidFill>
                  <a:latin typeface="Comic Sans MS" pitchFamily="64" charset="0"/>
                  <a:ea typeface="DejaVu Sans" charset="0"/>
                  <a:cs typeface="DejaVu Sans" charset="0"/>
                </a:rPr>
                <a:t>network</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00"/>
                  </a:solidFill>
                  <a:latin typeface="Comic Sans MS" pitchFamily="64" charset="0"/>
                  <a:ea typeface="DejaVu Sans" charset="0"/>
                  <a:cs typeface="DejaVu Sans" charset="0"/>
                </a:rPr>
                <a:t>data link</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00"/>
                  </a:solidFill>
                  <a:latin typeface="Comic Sans MS" pitchFamily="64" charset="0"/>
                  <a:ea typeface="DejaVu Sans" charset="0"/>
                  <a:cs typeface="DejaVu Sans" charset="0"/>
                </a:rPr>
                <a:t>physical</a:t>
              </a:r>
            </a:p>
          </p:txBody>
        </p:sp>
        <p:sp>
          <p:nvSpPr>
            <p:cNvPr id="8" name="Line 5"/>
            <p:cNvSpPr>
              <a:spLocks noChangeShapeType="1"/>
            </p:cNvSpPr>
            <p:nvPr/>
          </p:nvSpPr>
          <p:spPr bwMode="auto">
            <a:xfrm>
              <a:off x="4968" y="1134"/>
              <a:ext cx="434" cy="2"/>
            </a:xfrm>
            <a:prstGeom prst="line">
              <a:avLst/>
            </a:prstGeom>
            <a:noFill/>
            <a:ln w="12600" cap="flat">
              <a:solidFill>
                <a:srgbClr val="000000"/>
              </a:solidFill>
              <a:miter lim="800000"/>
              <a:headEnd/>
              <a:tailEnd/>
            </a:ln>
            <a:effectLst/>
          </p:spPr>
          <p:txBody>
            <a:bodyPr/>
            <a:lstStyle/>
            <a:p>
              <a:endParaRPr lang="es-MX"/>
            </a:p>
          </p:txBody>
        </p:sp>
        <p:sp>
          <p:nvSpPr>
            <p:cNvPr id="9" name="Line 6"/>
            <p:cNvSpPr>
              <a:spLocks noChangeShapeType="1"/>
            </p:cNvSpPr>
            <p:nvPr/>
          </p:nvSpPr>
          <p:spPr bwMode="auto">
            <a:xfrm>
              <a:off x="4968" y="1221"/>
              <a:ext cx="434" cy="2"/>
            </a:xfrm>
            <a:prstGeom prst="line">
              <a:avLst/>
            </a:prstGeom>
            <a:noFill/>
            <a:ln w="12600" cap="flat">
              <a:solidFill>
                <a:srgbClr val="000000"/>
              </a:solidFill>
              <a:miter lim="800000"/>
              <a:headEnd/>
              <a:tailEnd/>
            </a:ln>
            <a:effectLst/>
          </p:spPr>
          <p:txBody>
            <a:bodyPr/>
            <a:lstStyle/>
            <a:p>
              <a:endParaRPr lang="es-MX"/>
            </a:p>
          </p:txBody>
        </p:sp>
      </p:grpSp>
      <p:sp>
        <p:nvSpPr>
          <p:cNvPr id="10" name="Rectangle 7"/>
          <p:cNvSpPr txBox="1">
            <a:spLocks noChangeArrowheads="1"/>
          </p:cNvSpPr>
          <p:nvPr/>
        </p:nvSpPr>
        <p:spPr>
          <a:xfrm>
            <a:off x="0" y="908720"/>
            <a:ext cx="4267200" cy="5559425"/>
          </a:xfrm>
          <a:prstGeom prst="rect">
            <a:avLst/>
          </a:prstGeom>
          <a:ln/>
        </p:spPr>
        <p:txBody>
          <a:bodyPr lIns="90000" tIns="83088" rIns="90000" bIns="46800" anchor="t"/>
          <a:lstStyle/>
          <a:p>
            <a:pPr marL="341313" marR="0" lvl="0" indent="-339725" algn="l" defTabSz="914400" rtl="0" eaLnBrk="1" fontAlgn="base" latinLnBrk="0" hangingPunct="1">
              <a:lnSpc>
                <a:spcPct val="88000"/>
              </a:lnSpc>
              <a:spcBef>
                <a:spcPts val="600"/>
              </a:spcBef>
              <a:spcAft>
                <a:spcPct val="0"/>
              </a:spcAft>
              <a:buClr>
                <a:schemeClr val="accent1"/>
              </a:buClr>
              <a:buSzPct val="80000"/>
              <a:buFont typeface="Wingdings" pitchFamily="2" charset="2"/>
              <a:buChar char="v"/>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Aplicaciones de la red</a:t>
            </a:r>
          </a:p>
          <a:p>
            <a:pPr marL="739775" lvl="1" indent="-282575">
              <a:lnSpc>
                <a:spcPct val="8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bg2"/>
                </a:solidFill>
                <a:uLnTx/>
                <a:uFillTx/>
                <a:latin typeface="+mn-lt"/>
              </a:rPr>
              <a:t>Corren en </a:t>
            </a:r>
            <a:r>
              <a:rPr lang="es-ES" sz="2000" b="1" kern="0" dirty="0" smtClean="0">
                <a:solidFill>
                  <a:schemeClr val="bg2"/>
                </a:solidFill>
                <a:latin typeface="+mn-lt"/>
              </a:rPr>
              <a:t>diferentes </a:t>
            </a:r>
            <a:r>
              <a:rPr kumimoji="0" lang="es-ES" sz="2000" b="1" i="0" u="none" strike="noStrike" kern="0" cap="none" spc="0" normalizeH="0" baseline="0" noProof="0" dirty="0" smtClean="0">
                <a:ln>
                  <a:noFill/>
                </a:ln>
                <a:solidFill>
                  <a:schemeClr val="bg2"/>
                </a:solidFill>
                <a:uLnTx/>
                <a:uFillTx/>
                <a:latin typeface="+mn-lt"/>
              </a:rPr>
              <a:t>sistemas y se comunican por la red.</a:t>
            </a:r>
          </a:p>
          <a:p>
            <a:pPr marL="739775" marR="0" lvl="1" indent="-282575" algn="l" defTabSz="914400" rtl="0" eaLnBrk="1" fontAlgn="base" latinLnBrk="0" hangingPunct="1">
              <a:lnSpc>
                <a:spcPct val="88000"/>
              </a:lnSpc>
              <a:spcBef>
                <a:spcPts val="500"/>
              </a:spcBef>
              <a:spcAft>
                <a:spcPct val="0"/>
              </a:spcAft>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bg2"/>
                </a:solidFill>
                <a:uLnTx/>
                <a:uFillTx/>
                <a:latin typeface="+mn-lt"/>
              </a:rPr>
              <a:t>Ej. Web: Programa del servidor Web, se comunica con </a:t>
            </a:r>
            <a:r>
              <a:rPr lang="es-ES" sz="2000" b="1" kern="0" dirty="0" smtClean="0">
                <a:solidFill>
                  <a:schemeClr val="bg2"/>
                </a:solidFill>
                <a:latin typeface="+mn-lt"/>
              </a:rPr>
              <a:t>el</a:t>
            </a:r>
            <a:r>
              <a:rPr kumimoji="0" lang="es-ES" sz="2000" b="1" i="0" u="none" strike="noStrike" kern="0" cap="none" spc="0" normalizeH="0" baseline="0" noProof="0" dirty="0" smtClean="0">
                <a:ln>
                  <a:noFill/>
                </a:ln>
                <a:solidFill>
                  <a:schemeClr val="bg2"/>
                </a:solidFill>
                <a:uLnTx/>
                <a:uFillTx/>
                <a:latin typeface="+mn-lt"/>
              </a:rPr>
              <a:t> programa del navegador</a:t>
            </a:r>
          </a:p>
          <a:p>
            <a:pPr marL="341313" marR="0" lvl="0" indent="-339725" algn="l" defTabSz="914400" rtl="0" eaLnBrk="1" fontAlgn="base" latinLnBrk="0" hangingPunct="1">
              <a:lnSpc>
                <a:spcPct val="88000"/>
              </a:lnSpc>
              <a:spcBef>
                <a:spcPts val="600"/>
              </a:spcBef>
              <a:spcAft>
                <a:spcPct val="0"/>
              </a:spcAft>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s-ES" b="1" kern="0" dirty="0" smtClean="0">
                <a:solidFill>
                  <a:schemeClr val="bg2"/>
                </a:solidFill>
                <a:latin typeface="+mn-lt"/>
              </a:rPr>
              <a:t>    No</a:t>
            </a:r>
            <a:r>
              <a:rPr kumimoji="0" lang="es-ES" sz="2400" b="1" i="0" u="none" strike="noStrike" kern="0" cap="none" spc="0" normalizeH="0" baseline="0" noProof="0" dirty="0" smtClean="0">
                <a:ln>
                  <a:noFill/>
                </a:ln>
                <a:solidFill>
                  <a:schemeClr val="bg2"/>
                </a:solidFill>
                <a:uLnTx/>
                <a:uFillTx/>
                <a:latin typeface="+mn-lt"/>
                <a:ea typeface="+mn-ea"/>
                <a:cs typeface="+mn-cs"/>
              </a:rPr>
              <a:t> se refiere a software escrito para los dispositivos en la red interna</a:t>
            </a:r>
          </a:p>
          <a:p>
            <a:pPr marL="739775" marR="0" lvl="1" indent="-282575" algn="l" defTabSz="914400" rtl="0" eaLnBrk="1" fontAlgn="base" latinLnBrk="0" hangingPunct="1">
              <a:lnSpc>
                <a:spcPct val="88000"/>
              </a:lnSpc>
              <a:spcBef>
                <a:spcPts val="500"/>
              </a:spcBef>
              <a:spcAft>
                <a:spcPct val="0"/>
              </a:spcAft>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bg2"/>
                </a:solidFill>
                <a:uLnTx/>
                <a:uFillTx/>
                <a:latin typeface="+mn-lt"/>
              </a:rPr>
              <a:t>Dispositivos internos de la red (</a:t>
            </a:r>
            <a:r>
              <a:rPr kumimoji="0" lang="es-ES" sz="2000" b="1" i="0" u="none" strike="noStrike" kern="0" cap="none" spc="0" normalizeH="0" baseline="0" noProof="0" dirty="0" err="1" smtClean="0">
                <a:ln>
                  <a:noFill/>
                </a:ln>
                <a:solidFill>
                  <a:schemeClr val="bg2"/>
                </a:solidFill>
                <a:uLnTx/>
                <a:uFillTx/>
                <a:latin typeface="+mn-lt"/>
              </a:rPr>
              <a:t>routers</a:t>
            </a:r>
            <a:r>
              <a:rPr kumimoji="0" lang="es-ES" sz="2000" b="1" i="0" u="none" strike="noStrike" kern="0" cap="none" spc="0" normalizeH="0" baseline="0" noProof="0" dirty="0" smtClean="0">
                <a:ln>
                  <a:noFill/>
                </a:ln>
                <a:solidFill>
                  <a:schemeClr val="bg2"/>
                </a:solidFill>
                <a:uLnTx/>
                <a:uFillTx/>
                <a:latin typeface="+mn-lt"/>
              </a:rPr>
              <a:t>, </a:t>
            </a:r>
            <a:r>
              <a:rPr kumimoji="0" lang="es-ES" sz="2000" b="1" i="0" u="none" strike="noStrike" kern="0" cap="none" spc="0" normalizeH="0" baseline="0" noProof="0" dirty="0" err="1" smtClean="0">
                <a:ln>
                  <a:noFill/>
                </a:ln>
                <a:solidFill>
                  <a:schemeClr val="bg2"/>
                </a:solidFill>
                <a:uLnTx/>
                <a:uFillTx/>
                <a:latin typeface="+mn-lt"/>
              </a:rPr>
              <a:t>switches</a:t>
            </a:r>
            <a:r>
              <a:rPr kumimoji="0" lang="es-ES" sz="2000" b="1" i="0" u="none" strike="noStrike" kern="0" cap="none" spc="0" normalizeH="0" baseline="0" noProof="0" dirty="0" smtClean="0">
                <a:ln>
                  <a:noFill/>
                </a:ln>
                <a:solidFill>
                  <a:schemeClr val="bg2"/>
                </a:solidFill>
                <a:uLnTx/>
                <a:uFillTx/>
                <a:latin typeface="+mn-lt"/>
              </a:rPr>
              <a:t>) no funcionan en la capa aplicación</a:t>
            </a:r>
          </a:p>
          <a:p>
            <a:pPr marL="739775" marR="0" lvl="1" indent="-282575" algn="l" defTabSz="914400" rtl="0" eaLnBrk="1" fontAlgn="base" latinLnBrk="0" hangingPunct="1">
              <a:lnSpc>
                <a:spcPct val="88000"/>
              </a:lnSpc>
              <a:spcBef>
                <a:spcPts val="500"/>
              </a:spcBef>
              <a:spcAft>
                <a:spcPct val="0"/>
              </a:spcAft>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s-ES" sz="2000" b="1" i="0" u="none" strike="noStrike" kern="0" cap="none" spc="0" normalizeH="0" baseline="0" noProof="0" dirty="0" smtClean="0">
                <a:ln>
                  <a:noFill/>
                </a:ln>
                <a:solidFill>
                  <a:schemeClr val="bg2"/>
                </a:solidFill>
                <a:uLnTx/>
                <a:uFillTx/>
                <a:latin typeface="+mn-lt"/>
              </a:rPr>
              <a:t>Este diseño permite desarrollos rápidos</a:t>
            </a:r>
            <a:endParaRPr kumimoji="0" lang="es-ES" sz="2000" b="1" i="0" u="none" strike="noStrike" kern="0" cap="none" spc="0" normalizeH="0" baseline="0" noProof="0" dirty="0">
              <a:ln>
                <a:noFill/>
              </a:ln>
              <a:solidFill>
                <a:schemeClr val="bg2"/>
              </a:solidFill>
              <a:uLnTx/>
              <a:uFillTx/>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533400" y="228600"/>
            <a:ext cx="7770813" cy="1141413"/>
          </a:xfrm>
          <a:prstGeom prst="rect">
            <a:avLst/>
          </a:prstGeom>
          <a:noFill/>
          <a:ln w="9525" cap="flat">
            <a:noFill/>
            <a:round/>
            <a:headEnd/>
            <a:tailEnd/>
          </a:ln>
          <a:effectLst/>
        </p:spPr>
        <p:txBody>
          <a:bodyPr lIns="90000" tIns="107280"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smtClean="0">
                <a:solidFill>
                  <a:srgbClr val="3333CC"/>
                </a:solidFill>
                <a:ea typeface="DejaVu Sans" charset="0"/>
                <a:cs typeface="Times New Roman" pitchFamily="18" charset="0"/>
              </a:rPr>
              <a:t>Cookies</a:t>
            </a:r>
            <a:endParaRPr lang="es-CL" sz="3600" b="1" u="sng" dirty="0">
              <a:solidFill>
                <a:srgbClr val="3333CC"/>
              </a:solidFill>
              <a:ea typeface="DejaVu Sans" charset="0"/>
              <a:cs typeface="Times New Roman" pitchFamily="18" charset="0"/>
            </a:endParaRPr>
          </a:p>
        </p:txBody>
      </p:sp>
      <p:sp>
        <p:nvSpPr>
          <p:cNvPr id="25602" name="Text Box 2"/>
          <p:cNvSpPr txBox="1">
            <a:spLocks noChangeArrowheads="1"/>
          </p:cNvSpPr>
          <p:nvPr/>
        </p:nvSpPr>
        <p:spPr bwMode="auto">
          <a:xfrm>
            <a:off x="533400" y="1477963"/>
            <a:ext cx="3810000" cy="4648200"/>
          </a:xfrm>
          <a:prstGeom prst="rect">
            <a:avLst/>
          </a:prstGeom>
          <a:noFill/>
          <a:ln w="9525" cap="flat">
            <a:noFill/>
            <a:round/>
            <a:headEnd/>
            <a:tailEnd/>
          </a:ln>
          <a:effectLst/>
        </p:spPr>
        <p:txBody>
          <a:bodyPr lIns="90000" tIns="98208" rIns="90000" bIns="46800"/>
          <a:lstStyle/>
          <a:p>
            <a:pPr marL="341313" indent="-339725">
              <a:lnSpc>
                <a:spcPct val="83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b="1" u="sng" dirty="0">
                <a:solidFill>
                  <a:schemeClr val="accent4">
                    <a:lumMod val="50000"/>
                  </a:schemeClr>
                </a:solidFill>
                <a:latin typeface="+mn-lt"/>
                <a:ea typeface="DejaVu Sans" charset="0"/>
                <a:cs typeface="DejaVu Sans" charset="0"/>
              </a:rPr>
              <a:t>Qué pueden transportar las  cookies:</a:t>
            </a:r>
          </a:p>
          <a:p>
            <a:pPr marL="339725" indent="-339725">
              <a:lnSpc>
                <a:spcPct val="92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b="1" dirty="0">
                <a:solidFill>
                  <a:srgbClr val="000000"/>
                </a:solidFill>
                <a:latin typeface="+mn-lt"/>
                <a:ea typeface="DejaVu Sans" charset="0"/>
                <a:cs typeface="DejaVu Sans" charset="0"/>
              </a:rPr>
              <a:t>Autorización</a:t>
            </a:r>
          </a:p>
          <a:p>
            <a:pPr marL="339725" indent="-339725">
              <a:lnSpc>
                <a:spcPct val="92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b="1" dirty="0">
                <a:solidFill>
                  <a:srgbClr val="000000"/>
                </a:solidFill>
                <a:latin typeface="+mn-lt"/>
                <a:ea typeface="DejaVu Sans" charset="0"/>
                <a:cs typeface="DejaVu Sans" charset="0"/>
              </a:rPr>
              <a:t>Shopping </a:t>
            </a:r>
            <a:r>
              <a:rPr lang="es-CL" b="1" dirty="0" err="1">
                <a:solidFill>
                  <a:srgbClr val="000000"/>
                </a:solidFill>
                <a:latin typeface="+mn-lt"/>
                <a:ea typeface="DejaVu Sans" charset="0"/>
                <a:cs typeface="DejaVu Sans" charset="0"/>
              </a:rPr>
              <a:t>carts</a:t>
            </a:r>
            <a:endParaRPr lang="es-CL" b="1" dirty="0">
              <a:solidFill>
                <a:srgbClr val="000000"/>
              </a:solidFill>
              <a:latin typeface="+mn-lt"/>
              <a:ea typeface="DejaVu Sans" charset="0"/>
              <a:cs typeface="DejaVu Sans" charset="0"/>
            </a:endParaRPr>
          </a:p>
          <a:p>
            <a:pPr marL="339725" indent="-339725">
              <a:lnSpc>
                <a:spcPct val="92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b="1" dirty="0">
                <a:solidFill>
                  <a:srgbClr val="000000"/>
                </a:solidFill>
                <a:latin typeface="+mn-lt"/>
                <a:ea typeface="DejaVu Sans" charset="0"/>
                <a:cs typeface="DejaVu Sans" charset="0"/>
              </a:rPr>
              <a:t>Sugerencias</a:t>
            </a:r>
          </a:p>
          <a:p>
            <a:pPr marL="339725" indent="-339725">
              <a:lnSpc>
                <a:spcPct val="92000"/>
              </a:lnSpc>
              <a:spcBef>
                <a:spcPts val="6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b="1" dirty="0">
                <a:solidFill>
                  <a:srgbClr val="000000"/>
                </a:solidFill>
                <a:latin typeface="+mn-lt"/>
                <a:ea typeface="DejaVu Sans" charset="0"/>
                <a:cs typeface="DejaVu Sans" charset="0"/>
              </a:rPr>
              <a:t>Estado de la sesión del usuario (Web e-mail)</a:t>
            </a:r>
          </a:p>
        </p:txBody>
      </p:sp>
      <p:sp>
        <p:nvSpPr>
          <p:cNvPr id="25603" name="Text Box 3"/>
          <p:cNvSpPr txBox="1">
            <a:spLocks noChangeArrowheads="1"/>
          </p:cNvSpPr>
          <p:nvPr/>
        </p:nvSpPr>
        <p:spPr bwMode="auto">
          <a:xfrm>
            <a:off x="4643438" y="971550"/>
            <a:ext cx="4279900" cy="5166672"/>
          </a:xfrm>
          <a:prstGeom prst="rect">
            <a:avLst/>
          </a:prstGeom>
          <a:noFill/>
          <a:ln w="9360" cap="flat">
            <a:solidFill>
              <a:srgbClr val="3333CC"/>
            </a:solidFill>
            <a:miter lim="800000"/>
            <a:headEnd/>
            <a:tailEnd/>
          </a:ln>
          <a:effectLst/>
        </p:spPr>
        <p:txBody>
          <a:bodyPr lIns="90000" tIns="46800" rIns="90000" bIns="46800">
            <a:spAutoFit/>
          </a:bodyPr>
          <a:lstStyle/>
          <a:p>
            <a:pPr marL="341313" indent="-339725">
              <a:lnSpc>
                <a:spcPct val="90000"/>
              </a:lnSpc>
              <a:spcBef>
                <a:spcPts val="6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b="1" u="sng" dirty="0">
                <a:solidFill>
                  <a:schemeClr val="accent4">
                    <a:lumMod val="50000"/>
                  </a:schemeClr>
                </a:solidFill>
                <a:latin typeface="+mn-lt"/>
                <a:ea typeface="DejaVu Sans" charset="0"/>
                <a:cs typeface="DejaVu Sans" charset="0"/>
              </a:rPr>
              <a:t>Cookies y privacidad:</a:t>
            </a:r>
          </a:p>
          <a:p>
            <a:pPr marL="339725" indent="-339725">
              <a:spcBef>
                <a:spcPts val="600"/>
              </a:spcBef>
              <a:buClr>
                <a:srgbClr val="3333CC"/>
              </a:buClr>
              <a:buSzPct val="85000"/>
              <a:buFont typeface="ZapfDingbats" pitchFamily="80"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b="1" dirty="0">
                <a:solidFill>
                  <a:srgbClr val="000000"/>
                </a:solidFill>
                <a:latin typeface="+mn-lt"/>
                <a:ea typeface="DejaVu Sans" charset="0"/>
                <a:cs typeface="DejaVu Sans" charset="0"/>
              </a:rPr>
              <a:t>Cookies permiten que el sitio aprenda mucho sobre uno.</a:t>
            </a:r>
          </a:p>
          <a:p>
            <a:pPr marL="339725" indent="-339725">
              <a:spcBef>
                <a:spcPts val="600"/>
              </a:spcBef>
              <a:buClr>
                <a:srgbClr val="3333CC"/>
              </a:buClr>
              <a:buSzPct val="85000"/>
              <a:buFont typeface="ZapfDingbats" pitchFamily="80"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b="1" dirty="0">
                <a:solidFill>
                  <a:srgbClr val="000000"/>
                </a:solidFill>
                <a:latin typeface="+mn-lt"/>
                <a:ea typeface="DejaVu Sans" charset="0"/>
                <a:cs typeface="DejaVu Sans" charset="0"/>
              </a:rPr>
              <a:t>Podríamos proveer nombre y correo al sitio.</a:t>
            </a:r>
          </a:p>
          <a:p>
            <a:pPr marL="339725" indent="-339725">
              <a:spcBef>
                <a:spcPts val="600"/>
              </a:spcBef>
              <a:buClr>
                <a:srgbClr val="3333CC"/>
              </a:buClr>
              <a:buSzPct val="85000"/>
              <a:buFont typeface="ZapfDingbats" pitchFamily="80"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b="1" dirty="0">
                <a:solidFill>
                  <a:srgbClr val="000000"/>
                </a:solidFill>
                <a:latin typeface="+mn-lt"/>
                <a:ea typeface="DejaVu Sans" charset="0"/>
                <a:cs typeface="DejaVu Sans" charset="0"/>
              </a:rPr>
              <a:t>Motores de búsqueda usan redirecciones y cookies para aprender aún más</a:t>
            </a:r>
          </a:p>
          <a:p>
            <a:pPr marL="339725" indent="-339725">
              <a:spcBef>
                <a:spcPts val="600"/>
              </a:spcBef>
              <a:buClr>
                <a:srgbClr val="3333CC"/>
              </a:buClr>
              <a:buSzPct val="85000"/>
              <a:buFont typeface="ZapfDingbats" pitchFamily="80"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b="1" dirty="0">
                <a:solidFill>
                  <a:srgbClr val="000000"/>
                </a:solidFill>
                <a:latin typeface="+mn-lt"/>
                <a:ea typeface="DejaVu Sans" charset="0"/>
                <a:cs typeface="DejaVu Sans" charset="0"/>
              </a:rPr>
              <a:t>Compañías de avisos obtienen información de los sitios WEB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3" cstate="print"/>
          <a:srcRect/>
          <a:stretch>
            <a:fillRect/>
          </a:stretch>
        </p:blipFill>
        <p:spPr bwMode="auto">
          <a:xfrm>
            <a:off x="3995738" y="4508500"/>
            <a:ext cx="936625" cy="842963"/>
          </a:xfrm>
          <a:prstGeom prst="rect">
            <a:avLst/>
          </a:prstGeom>
          <a:noFill/>
          <a:ln w="9525" cap="flat">
            <a:noFill/>
            <a:round/>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3924300" y="2420938"/>
            <a:ext cx="936625" cy="842962"/>
          </a:xfrm>
          <a:prstGeom prst="rect">
            <a:avLst/>
          </a:prstGeom>
          <a:noFill/>
          <a:ln w="9525" cap="flat">
            <a:noFill/>
            <a:round/>
            <a:headEnd/>
            <a:tailEnd/>
          </a:ln>
          <a:effectLst/>
        </p:spPr>
      </p:pic>
      <p:sp>
        <p:nvSpPr>
          <p:cNvPr id="26627" name="Text Box 3"/>
          <p:cNvSpPr txBox="1">
            <a:spLocks noChangeArrowheads="1"/>
          </p:cNvSpPr>
          <p:nvPr/>
        </p:nvSpPr>
        <p:spPr bwMode="auto">
          <a:xfrm>
            <a:off x="179388" y="228600"/>
            <a:ext cx="8713787" cy="1141413"/>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Web caches (también servidores proxy)</a:t>
            </a:r>
          </a:p>
        </p:txBody>
      </p:sp>
      <p:sp>
        <p:nvSpPr>
          <p:cNvPr id="26628" name="Text Box 4"/>
          <p:cNvSpPr txBox="1">
            <a:spLocks noChangeArrowheads="1"/>
          </p:cNvSpPr>
          <p:nvPr/>
        </p:nvSpPr>
        <p:spPr bwMode="auto">
          <a:xfrm>
            <a:off x="520700" y="2097088"/>
            <a:ext cx="3551238" cy="3762375"/>
          </a:xfrm>
          <a:prstGeom prst="rect">
            <a:avLst/>
          </a:prstGeom>
          <a:noFill/>
          <a:ln w="9525" cap="flat">
            <a:noFill/>
            <a:round/>
            <a:headEnd/>
            <a:tailEnd/>
          </a:ln>
          <a:effectLst/>
        </p:spPr>
        <p:txBody>
          <a:bodyPr lIns="90000" tIns="89640" rIns="90000" bIns="46800"/>
          <a:lstStyle/>
          <a:p>
            <a:pPr marL="339725" indent="-339725">
              <a:lnSpc>
                <a:spcPct val="8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a:solidFill>
                  <a:srgbClr val="000000"/>
                </a:solidFill>
                <a:latin typeface="+mn-lt"/>
                <a:ea typeface="DejaVu Sans" charset="0"/>
                <a:cs typeface="DejaVu Sans" charset="0"/>
              </a:rPr>
              <a:t>Usuario configura el browser: Acceso Web vía  cache</a:t>
            </a:r>
          </a:p>
          <a:p>
            <a:pPr marL="339725" indent="-339725">
              <a:lnSpc>
                <a:spcPct val="8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a:solidFill>
                  <a:srgbClr val="000000"/>
                </a:solidFill>
                <a:latin typeface="+mn-lt"/>
                <a:ea typeface="DejaVu Sans" charset="0"/>
                <a:cs typeface="DejaVu Sans" charset="0"/>
              </a:rPr>
              <a:t>Browser envía todos los requerimientos HTTP al  cache</a:t>
            </a:r>
          </a:p>
          <a:p>
            <a:pPr marL="739775" lvl="1" indent="-282575">
              <a:lnSpc>
                <a:spcPct val="83000"/>
              </a:lnSpc>
              <a:spcBef>
                <a:spcPts val="45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1800">
                <a:solidFill>
                  <a:srgbClr val="000000"/>
                </a:solidFill>
                <a:latin typeface="+mn-lt"/>
                <a:ea typeface="DejaVu Sans" charset="0"/>
                <a:cs typeface="DejaVu Sans" charset="0"/>
              </a:rPr>
              <a:t>Si objeto está en cache: cache retorna objeto </a:t>
            </a:r>
          </a:p>
          <a:p>
            <a:pPr marL="739775" lvl="1" indent="-282575">
              <a:lnSpc>
                <a:spcPct val="83000"/>
              </a:lnSpc>
              <a:spcBef>
                <a:spcPts val="45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1800">
                <a:solidFill>
                  <a:srgbClr val="000000"/>
                </a:solidFill>
                <a:latin typeface="+mn-lt"/>
                <a:ea typeface="DejaVu Sans" charset="0"/>
                <a:cs typeface="DejaVu Sans" charset="0"/>
              </a:rPr>
              <a:t>Si no, cache requiere los objetos desde el servidor Web, los almacena y retorna el objeto al cliente.</a:t>
            </a:r>
          </a:p>
        </p:txBody>
      </p:sp>
      <p:grpSp>
        <p:nvGrpSpPr>
          <p:cNvPr id="2" name="Group 5"/>
          <p:cNvGrpSpPr>
            <a:grpSpLocks/>
          </p:cNvGrpSpPr>
          <p:nvPr/>
        </p:nvGrpSpPr>
        <p:grpSpPr bwMode="auto">
          <a:xfrm>
            <a:off x="539750" y="1268413"/>
            <a:ext cx="7199313" cy="731837"/>
            <a:chOff x="340" y="799"/>
            <a:chExt cx="4535" cy="461"/>
          </a:xfrm>
        </p:grpSpPr>
        <p:sp>
          <p:nvSpPr>
            <p:cNvPr id="26630" name="AutoShape 6"/>
            <p:cNvSpPr>
              <a:spLocks noChangeArrowheads="1"/>
            </p:cNvSpPr>
            <p:nvPr/>
          </p:nvSpPr>
          <p:spPr bwMode="auto">
            <a:xfrm>
              <a:off x="340" y="799"/>
              <a:ext cx="4535" cy="453"/>
            </a:xfrm>
            <a:prstGeom prst="roundRect">
              <a:avLst>
                <a:gd name="adj" fmla="val 157"/>
              </a:avLst>
            </a:prstGeom>
            <a:noFill/>
            <a:ln w="9525" cap="flat">
              <a:noFill/>
              <a:round/>
              <a:headEnd/>
              <a:tailEnd/>
            </a:ln>
            <a:effectLst/>
          </p:spPr>
          <p:txBody>
            <a:bodyPr wrap="none" anchor="ctr"/>
            <a:lstStyle/>
            <a:p>
              <a:endParaRPr lang="es-MX">
                <a:latin typeface="+mn-lt"/>
              </a:endParaRPr>
            </a:p>
          </p:txBody>
        </p:sp>
        <p:sp>
          <p:nvSpPr>
            <p:cNvPr id="26631" name="Text Box 7"/>
            <p:cNvSpPr txBox="1">
              <a:spLocks noChangeArrowheads="1"/>
            </p:cNvSpPr>
            <p:nvPr/>
          </p:nvSpPr>
          <p:spPr bwMode="auto">
            <a:xfrm>
              <a:off x="340" y="799"/>
              <a:ext cx="4535" cy="461"/>
            </a:xfrm>
            <a:prstGeom prst="rect">
              <a:avLst/>
            </a:prstGeom>
            <a:noFill/>
            <a:ln w="9525" cap="flat">
              <a:noFill/>
              <a:round/>
              <a:headEnd/>
              <a:tailEnd/>
            </a:ln>
            <a:effectLst/>
          </p:spPr>
          <p:txBody>
            <a:bodyPr lIns="90000" tIns="46800" rIns="90000" bIns="46800">
              <a:spAutoFit/>
            </a:bodyPr>
            <a:lstStyle/>
            <a:p>
              <a:pPr marL="341313" indent="-339725">
                <a:lnSpc>
                  <a:spcPct val="90000"/>
                </a:lnSpc>
                <a:spcBef>
                  <a:spcPts val="5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s-ES" dirty="0">
                  <a:solidFill>
                    <a:srgbClr val="FF0000"/>
                  </a:solidFill>
                  <a:latin typeface="+mn-lt"/>
                  <a:ea typeface="DejaVu Sans" charset="0"/>
                  <a:cs typeface="DejaVu Sans" charset="0"/>
                </a:rPr>
                <a:t>Objetivo:</a:t>
              </a:r>
              <a:r>
                <a:rPr lang="es-ES" sz="2000" dirty="0">
                  <a:solidFill>
                    <a:srgbClr val="000000"/>
                  </a:solidFill>
                  <a:latin typeface="+mn-lt"/>
                  <a:ea typeface="DejaVu Sans" charset="0"/>
                  <a:cs typeface="DejaVu Sans" charset="0"/>
                </a:rPr>
                <a:t> satisfacer el requerimiento del cliente sin involucrar al servidor destino.</a:t>
              </a:r>
            </a:p>
          </p:txBody>
        </p:sp>
      </p:grpSp>
      <p:sp>
        <p:nvSpPr>
          <p:cNvPr id="26632" name="AutoShape 8"/>
          <p:cNvSpPr>
            <a:spLocks noChangeArrowheads="1"/>
          </p:cNvSpPr>
          <p:nvPr/>
        </p:nvSpPr>
        <p:spPr bwMode="auto">
          <a:xfrm>
            <a:off x="4116246" y="3368675"/>
            <a:ext cx="767046"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cliente</a:t>
            </a:r>
          </a:p>
        </p:txBody>
      </p:sp>
      <p:sp>
        <p:nvSpPr>
          <p:cNvPr id="26633" name="AutoShape 9"/>
          <p:cNvSpPr>
            <a:spLocks noChangeArrowheads="1"/>
          </p:cNvSpPr>
          <p:nvPr/>
        </p:nvSpPr>
        <p:spPr bwMode="auto">
          <a:xfrm>
            <a:off x="5948768" y="2774950"/>
            <a:ext cx="1113615" cy="648512"/>
          </a:xfrm>
          <a:prstGeom prst="roundRect">
            <a:avLst>
              <a:gd name="adj" fmla="val 222"/>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000000"/>
                </a:solidFill>
                <a:latin typeface="+mn-lt"/>
                <a:ea typeface="DejaVu Sans" charset="0"/>
                <a:cs typeface="DejaVu Sans" charset="0"/>
              </a:rPr>
              <a:t>Servidor</a:t>
            </a:r>
            <a:br>
              <a:rPr lang="es-ES" sz="2000">
                <a:solidFill>
                  <a:srgbClr val="000000"/>
                </a:solidFill>
                <a:latin typeface="+mn-lt"/>
                <a:ea typeface="DejaVu Sans" charset="0"/>
                <a:cs typeface="DejaVu Sans" charset="0"/>
              </a:rPr>
            </a:br>
            <a:r>
              <a:rPr lang="es-ES" sz="2000">
                <a:solidFill>
                  <a:srgbClr val="000000"/>
                </a:solidFill>
                <a:latin typeface="+mn-lt"/>
                <a:ea typeface="DejaVu Sans" charset="0"/>
                <a:cs typeface="DejaVu Sans" charset="0"/>
              </a:rPr>
              <a:t>Proxy</a:t>
            </a:r>
          </a:p>
        </p:txBody>
      </p:sp>
      <p:grpSp>
        <p:nvGrpSpPr>
          <p:cNvPr id="3" name="Group 10"/>
          <p:cNvGrpSpPr>
            <a:grpSpLocks/>
          </p:cNvGrpSpPr>
          <p:nvPr/>
        </p:nvGrpSpPr>
        <p:grpSpPr bwMode="auto">
          <a:xfrm>
            <a:off x="6249988" y="3556000"/>
            <a:ext cx="342900" cy="739775"/>
            <a:chOff x="3937" y="2240"/>
            <a:chExt cx="216" cy="466"/>
          </a:xfrm>
        </p:grpSpPr>
        <p:sp>
          <p:nvSpPr>
            <p:cNvPr id="26635" name="AutoShape 11"/>
            <p:cNvSpPr>
              <a:spLocks noChangeArrowheads="1"/>
            </p:cNvSpPr>
            <p:nvPr/>
          </p:nvSpPr>
          <p:spPr bwMode="auto">
            <a:xfrm>
              <a:off x="3937" y="2598"/>
              <a:ext cx="215" cy="10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525" cap="flat">
              <a:noFill/>
              <a:round/>
              <a:headEnd/>
              <a:tailEnd/>
            </a:ln>
            <a:effectLst/>
          </p:spPr>
          <p:txBody>
            <a:bodyPr wrap="none" anchor="ctr"/>
            <a:lstStyle/>
            <a:p>
              <a:endParaRPr lang="es-MX">
                <a:latin typeface="+mn-lt"/>
              </a:endParaRPr>
            </a:p>
          </p:txBody>
        </p:sp>
        <p:sp>
          <p:nvSpPr>
            <p:cNvPr id="26636" name="AutoShape 12"/>
            <p:cNvSpPr>
              <a:spLocks noChangeArrowheads="1"/>
            </p:cNvSpPr>
            <p:nvPr/>
          </p:nvSpPr>
          <p:spPr bwMode="auto">
            <a:xfrm>
              <a:off x="4046" y="2243"/>
              <a:ext cx="98" cy="356"/>
            </a:xfrm>
            <a:prstGeom prst="roundRect">
              <a:avLst>
                <a:gd name="adj" fmla="val 1000"/>
              </a:avLst>
            </a:prstGeom>
            <a:solidFill>
              <a:srgbClr val="33CCCC"/>
            </a:solidFill>
            <a:ln w="9525" cap="flat">
              <a:noFill/>
              <a:round/>
              <a:headEnd/>
              <a:tailEnd/>
            </a:ln>
            <a:effectLst/>
          </p:spPr>
          <p:txBody>
            <a:bodyPr wrap="none" anchor="ctr"/>
            <a:lstStyle/>
            <a:p>
              <a:endParaRPr lang="es-MX">
                <a:latin typeface="+mn-lt"/>
              </a:endParaRPr>
            </a:p>
          </p:txBody>
        </p:sp>
        <p:sp>
          <p:nvSpPr>
            <p:cNvPr id="26637" name="AutoShape 13"/>
            <p:cNvSpPr>
              <a:spLocks noChangeArrowheads="1"/>
            </p:cNvSpPr>
            <p:nvPr/>
          </p:nvSpPr>
          <p:spPr bwMode="auto">
            <a:xfrm>
              <a:off x="3938" y="2344"/>
              <a:ext cx="136" cy="357"/>
            </a:xfrm>
            <a:prstGeom prst="roundRect">
              <a:avLst>
                <a:gd name="adj" fmla="val 722"/>
              </a:avLst>
            </a:prstGeom>
            <a:solidFill>
              <a:srgbClr val="33CCCC"/>
            </a:solidFill>
            <a:ln w="9360" cap="flat">
              <a:solidFill>
                <a:srgbClr val="000000"/>
              </a:solidFill>
              <a:miter lim="800000"/>
              <a:headEnd/>
              <a:tailEnd/>
            </a:ln>
            <a:effectLst/>
          </p:spPr>
          <p:txBody>
            <a:bodyPr wrap="none" anchor="ctr"/>
            <a:lstStyle/>
            <a:p>
              <a:endParaRPr lang="es-MX">
                <a:latin typeface="+mn-lt"/>
              </a:endParaRPr>
            </a:p>
          </p:txBody>
        </p:sp>
        <p:sp>
          <p:nvSpPr>
            <p:cNvPr id="26638" name="AutoShape 14"/>
            <p:cNvSpPr>
              <a:spLocks noChangeArrowheads="1"/>
            </p:cNvSpPr>
            <p:nvPr/>
          </p:nvSpPr>
          <p:spPr bwMode="auto">
            <a:xfrm>
              <a:off x="3937" y="2240"/>
              <a:ext cx="215" cy="10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360" cap="flat">
              <a:solidFill>
                <a:srgbClr val="000000"/>
              </a:solidFill>
              <a:round/>
              <a:headEnd/>
              <a:tailEnd/>
            </a:ln>
            <a:effectLst/>
          </p:spPr>
          <p:txBody>
            <a:bodyPr wrap="none" anchor="ctr"/>
            <a:lstStyle/>
            <a:p>
              <a:endParaRPr lang="es-MX">
                <a:latin typeface="+mn-lt"/>
              </a:endParaRPr>
            </a:p>
          </p:txBody>
        </p:sp>
        <p:sp>
          <p:nvSpPr>
            <p:cNvPr id="26639" name="Line 15"/>
            <p:cNvSpPr>
              <a:spLocks noChangeShapeType="1"/>
            </p:cNvSpPr>
            <p:nvPr/>
          </p:nvSpPr>
          <p:spPr bwMode="auto">
            <a:xfrm>
              <a:off x="4153" y="2248"/>
              <a:ext cx="0" cy="349"/>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40" name="Line 16"/>
            <p:cNvSpPr>
              <a:spLocks noChangeShapeType="1"/>
            </p:cNvSpPr>
            <p:nvPr/>
          </p:nvSpPr>
          <p:spPr bwMode="auto">
            <a:xfrm flipH="1">
              <a:off x="4074" y="2598"/>
              <a:ext cx="80" cy="103"/>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41" name="AutoShape 17"/>
            <p:cNvSpPr>
              <a:spLocks noChangeArrowheads="1"/>
            </p:cNvSpPr>
            <p:nvPr/>
          </p:nvSpPr>
          <p:spPr bwMode="auto">
            <a:xfrm>
              <a:off x="3956" y="2391"/>
              <a:ext cx="90" cy="205"/>
            </a:xfrm>
            <a:prstGeom prst="roundRect">
              <a:avLst>
                <a:gd name="adj" fmla="val 1083"/>
              </a:avLst>
            </a:prstGeom>
            <a:solidFill>
              <a:srgbClr val="3333CC"/>
            </a:solidFill>
            <a:ln w="9360" cap="flat">
              <a:solidFill>
                <a:srgbClr val="000000"/>
              </a:solidFill>
              <a:miter lim="800000"/>
              <a:headEnd/>
              <a:tailEnd/>
            </a:ln>
            <a:effectLst/>
          </p:spPr>
          <p:txBody>
            <a:bodyPr wrap="none" anchor="ctr"/>
            <a:lstStyle/>
            <a:p>
              <a:endParaRPr lang="es-MX">
                <a:latin typeface="+mn-lt"/>
              </a:endParaRPr>
            </a:p>
          </p:txBody>
        </p:sp>
        <p:sp>
          <p:nvSpPr>
            <p:cNvPr id="26642" name="AutoShape 18"/>
            <p:cNvSpPr>
              <a:spLocks noChangeArrowheads="1"/>
            </p:cNvSpPr>
            <p:nvPr/>
          </p:nvSpPr>
          <p:spPr bwMode="auto">
            <a:xfrm>
              <a:off x="3969" y="2454"/>
              <a:ext cx="68" cy="72"/>
            </a:xfrm>
            <a:prstGeom prst="roundRect">
              <a:avLst>
                <a:gd name="adj" fmla="val 1426"/>
              </a:avLst>
            </a:prstGeom>
            <a:solidFill>
              <a:srgbClr val="FFFFFF"/>
            </a:solidFill>
            <a:ln w="9525" cap="flat">
              <a:noFill/>
              <a:round/>
              <a:headEnd/>
              <a:tailEnd/>
            </a:ln>
            <a:effectLst/>
          </p:spPr>
          <p:txBody>
            <a:bodyPr wrap="none" anchor="ctr"/>
            <a:lstStyle/>
            <a:p>
              <a:endParaRPr lang="es-MX">
                <a:latin typeface="+mn-lt"/>
              </a:endParaRPr>
            </a:p>
          </p:txBody>
        </p:sp>
      </p:grpSp>
      <p:sp>
        <p:nvSpPr>
          <p:cNvPr id="26643" name="Line 19"/>
          <p:cNvSpPr>
            <a:spLocks noChangeShapeType="1"/>
          </p:cNvSpPr>
          <p:nvPr/>
        </p:nvSpPr>
        <p:spPr bwMode="auto">
          <a:xfrm flipV="1">
            <a:off x="4759325" y="4092575"/>
            <a:ext cx="1401763" cy="766763"/>
          </a:xfrm>
          <a:prstGeom prst="line">
            <a:avLst/>
          </a:prstGeom>
          <a:noFill/>
          <a:ln w="28440" cap="flat">
            <a:solidFill>
              <a:srgbClr val="FF0000"/>
            </a:solidFill>
            <a:miter lim="800000"/>
            <a:headEnd/>
            <a:tailEnd type="triangle" w="med" len="med"/>
          </a:ln>
          <a:effectLst/>
        </p:spPr>
        <p:txBody>
          <a:bodyPr/>
          <a:lstStyle/>
          <a:p>
            <a:endParaRPr lang="es-MX">
              <a:latin typeface="+mn-lt"/>
            </a:endParaRPr>
          </a:p>
        </p:txBody>
      </p:sp>
      <p:sp>
        <p:nvSpPr>
          <p:cNvPr id="26644" name="Line 20"/>
          <p:cNvSpPr>
            <a:spLocks noChangeShapeType="1"/>
          </p:cNvSpPr>
          <p:nvPr/>
        </p:nvSpPr>
        <p:spPr bwMode="auto">
          <a:xfrm flipH="1">
            <a:off x="4806950" y="4183063"/>
            <a:ext cx="1409700" cy="785812"/>
          </a:xfrm>
          <a:prstGeom prst="line">
            <a:avLst/>
          </a:prstGeom>
          <a:noFill/>
          <a:ln w="28440" cap="flat">
            <a:solidFill>
              <a:srgbClr val="FF0000"/>
            </a:solidFill>
            <a:miter lim="800000"/>
            <a:headEnd/>
            <a:tailEnd type="triangle" w="med" len="med"/>
          </a:ln>
          <a:effectLst/>
        </p:spPr>
        <p:txBody>
          <a:bodyPr/>
          <a:lstStyle/>
          <a:p>
            <a:endParaRPr lang="es-MX">
              <a:latin typeface="+mn-lt"/>
            </a:endParaRPr>
          </a:p>
        </p:txBody>
      </p:sp>
      <p:sp>
        <p:nvSpPr>
          <p:cNvPr id="26645" name="AutoShape 21"/>
          <p:cNvSpPr>
            <a:spLocks noChangeArrowheads="1"/>
          </p:cNvSpPr>
          <p:nvPr/>
        </p:nvSpPr>
        <p:spPr bwMode="auto">
          <a:xfrm>
            <a:off x="4271821" y="5284788"/>
            <a:ext cx="767046"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cliente</a:t>
            </a:r>
          </a:p>
        </p:txBody>
      </p:sp>
      <p:sp>
        <p:nvSpPr>
          <p:cNvPr id="26646" name="AutoShape 22"/>
          <p:cNvSpPr>
            <a:spLocks noChangeArrowheads="1"/>
          </p:cNvSpPr>
          <p:nvPr/>
        </p:nvSpPr>
        <p:spPr bwMode="auto">
          <a:xfrm rot="1440000">
            <a:off x="4918825" y="3190775"/>
            <a:ext cx="1403438"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request</a:t>
            </a:r>
          </a:p>
        </p:txBody>
      </p:sp>
      <p:sp>
        <p:nvSpPr>
          <p:cNvPr id="26647" name="AutoShape 23"/>
          <p:cNvSpPr>
            <a:spLocks noChangeArrowheads="1"/>
          </p:cNvSpPr>
          <p:nvPr/>
        </p:nvSpPr>
        <p:spPr bwMode="auto">
          <a:xfrm rot="19920000">
            <a:off x="4620375" y="4211537"/>
            <a:ext cx="1403438"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request</a:t>
            </a:r>
          </a:p>
        </p:txBody>
      </p:sp>
      <p:sp>
        <p:nvSpPr>
          <p:cNvPr id="26648" name="AutoShape 24"/>
          <p:cNvSpPr>
            <a:spLocks noChangeArrowheads="1"/>
          </p:cNvSpPr>
          <p:nvPr/>
        </p:nvSpPr>
        <p:spPr bwMode="auto">
          <a:xfrm rot="1440000">
            <a:off x="4649886" y="3568600"/>
            <a:ext cx="1538091"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response</a:t>
            </a:r>
          </a:p>
        </p:txBody>
      </p:sp>
      <p:sp>
        <p:nvSpPr>
          <p:cNvPr id="26649" name="AutoShape 25"/>
          <p:cNvSpPr>
            <a:spLocks noChangeArrowheads="1"/>
          </p:cNvSpPr>
          <p:nvPr/>
        </p:nvSpPr>
        <p:spPr bwMode="auto">
          <a:xfrm rot="19860000">
            <a:off x="4814986" y="4532212"/>
            <a:ext cx="1538091"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response</a:t>
            </a:r>
          </a:p>
        </p:txBody>
      </p:sp>
      <p:grpSp>
        <p:nvGrpSpPr>
          <p:cNvPr id="4" name="Group 26"/>
          <p:cNvGrpSpPr>
            <a:grpSpLocks/>
          </p:cNvGrpSpPr>
          <p:nvPr/>
        </p:nvGrpSpPr>
        <p:grpSpPr bwMode="auto">
          <a:xfrm>
            <a:off x="8174038" y="2765425"/>
            <a:ext cx="342900" cy="739775"/>
            <a:chOff x="5149" y="1742"/>
            <a:chExt cx="216" cy="466"/>
          </a:xfrm>
        </p:grpSpPr>
        <p:sp>
          <p:nvSpPr>
            <p:cNvPr id="26651" name="AutoShape 27"/>
            <p:cNvSpPr>
              <a:spLocks noChangeArrowheads="1"/>
            </p:cNvSpPr>
            <p:nvPr/>
          </p:nvSpPr>
          <p:spPr bwMode="auto">
            <a:xfrm>
              <a:off x="5149" y="2100"/>
              <a:ext cx="215" cy="10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525" cap="flat">
              <a:noFill/>
              <a:round/>
              <a:headEnd/>
              <a:tailEnd/>
            </a:ln>
            <a:effectLst/>
          </p:spPr>
          <p:txBody>
            <a:bodyPr wrap="none" anchor="ctr"/>
            <a:lstStyle/>
            <a:p>
              <a:endParaRPr lang="es-MX">
                <a:latin typeface="+mn-lt"/>
              </a:endParaRPr>
            </a:p>
          </p:txBody>
        </p:sp>
        <p:sp>
          <p:nvSpPr>
            <p:cNvPr id="26652" name="AutoShape 28"/>
            <p:cNvSpPr>
              <a:spLocks noChangeArrowheads="1"/>
            </p:cNvSpPr>
            <p:nvPr/>
          </p:nvSpPr>
          <p:spPr bwMode="auto">
            <a:xfrm>
              <a:off x="5259" y="1745"/>
              <a:ext cx="98" cy="357"/>
            </a:xfrm>
            <a:prstGeom prst="roundRect">
              <a:avLst>
                <a:gd name="adj" fmla="val 1000"/>
              </a:avLst>
            </a:prstGeom>
            <a:solidFill>
              <a:srgbClr val="33CCCC"/>
            </a:solidFill>
            <a:ln w="9525" cap="flat">
              <a:noFill/>
              <a:round/>
              <a:headEnd/>
              <a:tailEnd/>
            </a:ln>
            <a:effectLst/>
          </p:spPr>
          <p:txBody>
            <a:bodyPr wrap="none" anchor="ctr"/>
            <a:lstStyle/>
            <a:p>
              <a:endParaRPr lang="es-MX">
                <a:latin typeface="+mn-lt"/>
              </a:endParaRPr>
            </a:p>
          </p:txBody>
        </p:sp>
        <p:sp>
          <p:nvSpPr>
            <p:cNvPr id="26653" name="AutoShape 29"/>
            <p:cNvSpPr>
              <a:spLocks noChangeArrowheads="1"/>
            </p:cNvSpPr>
            <p:nvPr/>
          </p:nvSpPr>
          <p:spPr bwMode="auto">
            <a:xfrm>
              <a:off x="5150" y="1847"/>
              <a:ext cx="136" cy="358"/>
            </a:xfrm>
            <a:prstGeom prst="roundRect">
              <a:avLst>
                <a:gd name="adj" fmla="val 722"/>
              </a:avLst>
            </a:prstGeom>
            <a:solidFill>
              <a:srgbClr val="33CCCC"/>
            </a:solidFill>
            <a:ln w="9360" cap="flat">
              <a:solidFill>
                <a:srgbClr val="000000"/>
              </a:solidFill>
              <a:miter lim="800000"/>
              <a:headEnd/>
              <a:tailEnd/>
            </a:ln>
            <a:effectLst/>
          </p:spPr>
          <p:txBody>
            <a:bodyPr wrap="none" anchor="ctr"/>
            <a:lstStyle/>
            <a:p>
              <a:endParaRPr lang="es-MX">
                <a:latin typeface="+mn-lt"/>
              </a:endParaRPr>
            </a:p>
          </p:txBody>
        </p:sp>
        <p:sp>
          <p:nvSpPr>
            <p:cNvPr id="26654" name="AutoShape 30"/>
            <p:cNvSpPr>
              <a:spLocks noChangeArrowheads="1"/>
            </p:cNvSpPr>
            <p:nvPr/>
          </p:nvSpPr>
          <p:spPr bwMode="auto">
            <a:xfrm>
              <a:off x="5149" y="1742"/>
              <a:ext cx="215" cy="10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360" cap="flat">
              <a:solidFill>
                <a:srgbClr val="000000"/>
              </a:solidFill>
              <a:round/>
              <a:headEnd/>
              <a:tailEnd/>
            </a:ln>
            <a:effectLst/>
          </p:spPr>
          <p:txBody>
            <a:bodyPr wrap="none" anchor="ctr"/>
            <a:lstStyle/>
            <a:p>
              <a:endParaRPr lang="es-MX">
                <a:latin typeface="+mn-lt"/>
              </a:endParaRPr>
            </a:p>
          </p:txBody>
        </p:sp>
        <p:sp>
          <p:nvSpPr>
            <p:cNvPr id="26655" name="Line 31"/>
            <p:cNvSpPr>
              <a:spLocks noChangeShapeType="1"/>
            </p:cNvSpPr>
            <p:nvPr/>
          </p:nvSpPr>
          <p:spPr bwMode="auto">
            <a:xfrm>
              <a:off x="5365" y="1750"/>
              <a:ext cx="0" cy="350"/>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56" name="Line 32"/>
            <p:cNvSpPr>
              <a:spLocks noChangeShapeType="1"/>
            </p:cNvSpPr>
            <p:nvPr/>
          </p:nvSpPr>
          <p:spPr bwMode="auto">
            <a:xfrm flipH="1">
              <a:off x="5286" y="2100"/>
              <a:ext cx="80" cy="104"/>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57" name="AutoShape 33"/>
            <p:cNvSpPr>
              <a:spLocks noChangeArrowheads="1"/>
            </p:cNvSpPr>
            <p:nvPr/>
          </p:nvSpPr>
          <p:spPr bwMode="auto">
            <a:xfrm>
              <a:off x="5168" y="1894"/>
              <a:ext cx="90" cy="206"/>
            </a:xfrm>
            <a:prstGeom prst="roundRect">
              <a:avLst>
                <a:gd name="adj" fmla="val 1083"/>
              </a:avLst>
            </a:prstGeom>
            <a:solidFill>
              <a:srgbClr val="3333CC"/>
            </a:solidFill>
            <a:ln w="9360" cap="flat">
              <a:solidFill>
                <a:srgbClr val="000000"/>
              </a:solidFill>
              <a:miter lim="800000"/>
              <a:headEnd/>
              <a:tailEnd/>
            </a:ln>
            <a:effectLst/>
          </p:spPr>
          <p:txBody>
            <a:bodyPr wrap="none" anchor="ctr"/>
            <a:lstStyle/>
            <a:p>
              <a:endParaRPr lang="es-MX">
                <a:latin typeface="+mn-lt"/>
              </a:endParaRPr>
            </a:p>
          </p:txBody>
        </p:sp>
        <p:sp>
          <p:nvSpPr>
            <p:cNvPr id="26658" name="AutoShape 34"/>
            <p:cNvSpPr>
              <a:spLocks noChangeArrowheads="1"/>
            </p:cNvSpPr>
            <p:nvPr/>
          </p:nvSpPr>
          <p:spPr bwMode="auto">
            <a:xfrm>
              <a:off x="5181" y="1957"/>
              <a:ext cx="68" cy="72"/>
            </a:xfrm>
            <a:prstGeom prst="roundRect">
              <a:avLst>
                <a:gd name="adj" fmla="val 1426"/>
              </a:avLst>
            </a:prstGeom>
            <a:solidFill>
              <a:srgbClr val="FFFFFF"/>
            </a:solidFill>
            <a:ln w="9525" cap="flat">
              <a:noFill/>
              <a:round/>
              <a:headEnd/>
              <a:tailEnd/>
            </a:ln>
            <a:effectLst/>
          </p:spPr>
          <p:txBody>
            <a:bodyPr wrap="none" anchor="ctr"/>
            <a:lstStyle/>
            <a:p>
              <a:endParaRPr lang="es-MX">
                <a:latin typeface="+mn-lt"/>
              </a:endParaRPr>
            </a:p>
          </p:txBody>
        </p:sp>
      </p:grpSp>
      <p:grpSp>
        <p:nvGrpSpPr>
          <p:cNvPr id="5" name="Group 35"/>
          <p:cNvGrpSpPr>
            <a:grpSpLocks/>
          </p:cNvGrpSpPr>
          <p:nvPr/>
        </p:nvGrpSpPr>
        <p:grpSpPr bwMode="auto">
          <a:xfrm>
            <a:off x="8174038" y="4670425"/>
            <a:ext cx="342900" cy="739775"/>
            <a:chOff x="5149" y="2942"/>
            <a:chExt cx="216" cy="466"/>
          </a:xfrm>
        </p:grpSpPr>
        <p:sp>
          <p:nvSpPr>
            <p:cNvPr id="26660" name="AutoShape 36"/>
            <p:cNvSpPr>
              <a:spLocks noChangeArrowheads="1"/>
            </p:cNvSpPr>
            <p:nvPr/>
          </p:nvSpPr>
          <p:spPr bwMode="auto">
            <a:xfrm>
              <a:off x="5149" y="3300"/>
              <a:ext cx="215" cy="10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525" cap="flat">
              <a:noFill/>
              <a:round/>
              <a:headEnd/>
              <a:tailEnd/>
            </a:ln>
            <a:effectLst/>
          </p:spPr>
          <p:txBody>
            <a:bodyPr wrap="none" anchor="ctr"/>
            <a:lstStyle/>
            <a:p>
              <a:endParaRPr lang="es-MX">
                <a:latin typeface="+mn-lt"/>
              </a:endParaRPr>
            </a:p>
          </p:txBody>
        </p:sp>
        <p:sp>
          <p:nvSpPr>
            <p:cNvPr id="26661" name="AutoShape 37"/>
            <p:cNvSpPr>
              <a:spLocks noChangeArrowheads="1"/>
            </p:cNvSpPr>
            <p:nvPr/>
          </p:nvSpPr>
          <p:spPr bwMode="auto">
            <a:xfrm>
              <a:off x="5259" y="2945"/>
              <a:ext cx="98" cy="356"/>
            </a:xfrm>
            <a:prstGeom prst="roundRect">
              <a:avLst>
                <a:gd name="adj" fmla="val 1000"/>
              </a:avLst>
            </a:prstGeom>
            <a:solidFill>
              <a:srgbClr val="33CCCC"/>
            </a:solidFill>
            <a:ln w="9525" cap="flat">
              <a:noFill/>
              <a:round/>
              <a:headEnd/>
              <a:tailEnd/>
            </a:ln>
            <a:effectLst/>
          </p:spPr>
          <p:txBody>
            <a:bodyPr wrap="none" anchor="ctr"/>
            <a:lstStyle/>
            <a:p>
              <a:endParaRPr lang="es-MX">
                <a:latin typeface="+mn-lt"/>
              </a:endParaRPr>
            </a:p>
          </p:txBody>
        </p:sp>
        <p:sp>
          <p:nvSpPr>
            <p:cNvPr id="26662" name="AutoShape 38"/>
            <p:cNvSpPr>
              <a:spLocks noChangeArrowheads="1"/>
            </p:cNvSpPr>
            <p:nvPr/>
          </p:nvSpPr>
          <p:spPr bwMode="auto">
            <a:xfrm>
              <a:off x="5150" y="3046"/>
              <a:ext cx="136" cy="358"/>
            </a:xfrm>
            <a:prstGeom prst="roundRect">
              <a:avLst>
                <a:gd name="adj" fmla="val 722"/>
              </a:avLst>
            </a:prstGeom>
            <a:solidFill>
              <a:srgbClr val="33CCCC"/>
            </a:solidFill>
            <a:ln w="9360" cap="flat">
              <a:solidFill>
                <a:srgbClr val="000000"/>
              </a:solidFill>
              <a:miter lim="800000"/>
              <a:headEnd/>
              <a:tailEnd/>
            </a:ln>
            <a:effectLst/>
          </p:spPr>
          <p:txBody>
            <a:bodyPr wrap="none" anchor="ctr"/>
            <a:lstStyle/>
            <a:p>
              <a:endParaRPr lang="es-MX">
                <a:latin typeface="+mn-lt"/>
              </a:endParaRPr>
            </a:p>
          </p:txBody>
        </p:sp>
        <p:sp>
          <p:nvSpPr>
            <p:cNvPr id="26663" name="AutoShape 39"/>
            <p:cNvSpPr>
              <a:spLocks noChangeArrowheads="1"/>
            </p:cNvSpPr>
            <p:nvPr/>
          </p:nvSpPr>
          <p:spPr bwMode="auto">
            <a:xfrm>
              <a:off x="5149" y="2942"/>
              <a:ext cx="215" cy="10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 w 962"/>
                <a:gd name="T5" fmla="*/ 0 h 479"/>
                <a:gd name="T6" fmla="*/ 11 w 962"/>
                <a:gd name="T7" fmla="*/ 0 h 479"/>
                <a:gd name="T8" fmla="*/ 7 w 962"/>
                <a:gd name="T9" fmla="*/ 6 h 479"/>
                <a:gd name="T10" fmla="*/ 0 w 962"/>
                <a:gd name="T11" fmla="*/ 6 h 479"/>
                <a:gd name="T12" fmla="*/ 4 w 962"/>
                <a:gd name="T13" fmla="*/ 0 h 479"/>
                <a:gd name="T14" fmla="*/ 0 w 962"/>
                <a:gd name="T15" fmla="*/ 0 h 479"/>
                <a:gd name="T16" fmla="*/ 962 w 962"/>
                <a:gd name="T17" fmla="*/ 479 h 479"/>
              </a:gdLst>
              <a:ahLst/>
              <a:cxnLst>
                <a:cxn ang="0">
                  <a:pos x="T4" y="T5"/>
                </a:cxn>
                <a:cxn ang="0">
                  <a:pos x="T6" y="T7"/>
                </a:cxn>
                <a:cxn ang="0">
                  <a:pos x="T8" y="T9"/>
                </a:cxn>
                <a:cxn ang="0">
                  <a:pos x="T10" y="T11"/>
                </a:cxn>
                <a:cxn ang="0">
                  <a:pos x="T12" y="T13"/>
                </a:cxn>
              </a:cxnLst>
              <a:rect l="T14" t="T15" r="T16" b="T17"/>
              <a:pathLst>
                <a:path w="962" h="479">
                  <a:moveTo>
                    <a:pt x="371" y="0"/>
                  </a:moveTo>
                  <a:lnTo>
                    <a:pt x="961" y="0"/>
                  </a:lnTo>
                  <a:lnTo>
                    <a:pt x="590" y="478"/>
                  </a:lnTo>
                  <a:lnTo>
                    <a:pt x="0" y="478"/>
                  </a:lnTo>
                  <a:lnTo>
                    <a:pt x="371" y="0"/>
                  </a:lnTo>
                </a:path>
              </a:pathLst>
            </a:custGeom>
            <a:solidFill>
              <a:srgbClr val="33CCCC"/>
            </a:solidFill>
            <a:ln w="9360" cap="flat">
              <a:solidFill>
                <a:srgbClr val="000000"/>
              </a:solidFill>
              <a:round/>
              <a:headEnd/>
              <a:tailEnd/>
            </a:ln>
            <a:effectLst/>
          </p:spPr>
          <p:txBody>
            <a:bodyPr wrap="none" anchor="ctr"/>
            <a:lstStyle/>
            <a:p>
              <a:endParaRPr lang="es-MX">
                <a:latin typeface="+mn-lt"/>
              </a:endParaRPr>
            </a:p>
          </p:txBody>
        </p:sp>
        <p:sp>
          <p:nvSpPr>
            <p:cNvPr id="26664" name="Line 40"/>
            <p:cNvSpPr>
              <a:spLocks noChangeShapeType="1"/>
            </p:cNvSpPr>
            <p:nvPr/>
          </p:nvSpPr>
          <p:spPr bwMode="auto">
            <a:xfrm>
              <a:off x="5365" y="2950"/>
              <a:ext cx="0" cy="349"/>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65" name="Line 41"/>
            <p:cNvSpPr>
              <a:spLocks noChangeShapeType="1"/>
            </p:cNvSpPr>
            <p:nvPr/>
          </p:nvSpPr>
          <p:spPr bwMode="auto">
            <a:xfrm flipH="1">
              <a:off x="5286" y="3300"/>
              <a:ext cx="80" cy="103"/>
            </a:xfrm>
            <a:prstGeom prst="line">
              <a:avLst/>
            </a:prstGeom>
            <a:noFill/>
            <a:ln w="9360" cap="flat">
              <a:solidFill>
                <a:srgbClr val="000000"/>
              </a:solidFill>
              <a:miter lim="800000"/>
              <a:headEnd/>
              <a:tailEnd/>
            </a:ln>
            <a:effectLst/>
          </p:spPr>
          <p:txBody>
            <a:bodyPr/>
            <a:lstStyle/>
            <a:p>
              <a:endParaRPr lang="es-MX">
                <a:latin typeface="+mn-lt"/>
              </a:endParaRPr>
            </a:p>
          </p:txBody>
        </p:sp>
        <p:sp>
          <p:nvSpPr>
            <p:cNvPr id="26666" name="AutoShape 42"/>
            <p:cNvSpPr>
              <a:spLocks noChangeArrowheads="1"/>
            </p:cNvSpPr>
            <p:nvPr/>
          </p:nvSpPr>
          <p:spPr bwMode="auto">
            <a:xfrm>
              <a:off x="5168" y="3093"/>
              <a:ext cx="90" cy="205"/>
            </a:xfrm>
            <a:prstGeom prst="roundRect">
              <a:avLst>
                <a:gd name="adj" fmla="val 1083"/>
              </a:avLst>
            </a:prstGeom>
            <a:solidFill>
              <a:srgbClr val="3333CC"/>
            </a:solidFill>
            <a:ln w="9360" cap="flat">
              <a:solidFill>
                <a:srgbClr val="000000"/>
              </a:solidFill>
              <a:miter lim="800000"/>
              <a:headEnd/>
              <a:tailEnd/>
            </a:ln>
            <a:effectLst/>
          </p:spPr>
          <p:txBody>
            <a:bodyPr wrap="none" anchor="ctr"/>
            <a:lstStyle/>
            <a:p>
              <a:endParaRPr lang="es-MX">
                <a:latin typeface="+mn-lt"/>
              </a:endParaRPr>
            </a:p>
          </p:txBody>
        </p:sp>
        <p:sp>
          <p:nvSpPr>
            <p:cNvPr id="26667" name="AutoShape 43"/>
            <p:cNvSpPr>
              <a:spLocks noChangeArrowheads="1"/>
            </p:cNvSpPr>
            <p:nvPr/>
          </p:nvSpPr>
          <p:spPr bwMode="auto">
            <a:xfrm>
              <a:off x="5181" y="3156"/>
              <a:ext cx="68" cy="72"/>
            </a:xfrm>
            <a:prstGeom prst="roundRect">
              <a:avLst>
                <a:gd name="adj" fmla="val 1426"/>
              </a:avLst>
            </a:prstGeom>
            <a:solidFill>
              <a:srgbClr val="FFFFFF"/>
            </a:solidFill>
            <a:ln w="9525" cap="flat">
              <a:noFill/>
              <a:round/>
              <a:headEnd/>
              <a:tailEnd/>
            </a:ln>
            <a:effectLst/>
          </p:spPr>
          <p:txBody>
            <a:bodyPr wrap="none" anchor="ctr"/>
            <a:lstStyle/>
            <a:p>
              <a:endParaRPr lang="es-MX">
                <a:latin typeface="+mn-lt"/>
              </a:endParaRPr>
            </a:p>
          </p:txBody>
        </p:sp>
      </p:grpSp>
      <p:sp>
        <p:nvSpPr>
          <p:cNvPr id="26668" name="AutoShape 44"/>
          <p:cNvSpPr>
            <a:spLocks noChangeArrowheads="1"/>
          </p:cNvSpPr>
          <p:nvPr/>
        </p:nvSpPr>
        <p:spPr bwMode="auto">
          <a:xfrm rot="20160000">
            <a:off x="6552362" y="3213000"/>
            <a:ext cx="1403438"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request</a:t>
            </a:r>
          </a:p>
        </p:txBody>
      </p:sp>
      <p:sp>
        <p:nvSpPr>
          <p:cNvPr id="26669" name="AutoShape 45"/>
          <p:cNvSpPr>
            <a:spLocks noChangeArrowheads="1"/>
          </p:cNvSpPr>
          <p:nvPr/>
        </p:nvSpPr>
        <p:spPr bwMode="auto">
          <a:xfrm rot="20160000">
            <a:off x="6599336" y="3554312"/>
            <a:ext cx="1538091" cy="316113"/>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FF0000"/>
                </a:solidFill>
                <a:latin typeface="+mn-lt"/>
                <a:ea typeface="DejaVu Sans" charset="0"/>
                <a:cs typeface="DejaVu Sans" charset="0"/>
              </a:rPr>
              <a:t>HTTP response</a:t>
            </a:r>
          </a:p>
        </p:txBody>
      </p:sp>
      <p:sp>
        <p:nvSpPr>
          <p:cNvPr id="26670" name="AutoShape 46"/>
          <p:cNvSpPr>
            <a:spLocks noChangeArrowheads="1"/>
          </p:cNvSpPr>
          <p:nvPr/>
        </p:nvSpPr>
        <p:spPr bwMode="auto">
          <a:xfrm>
            <a:off x="7822988" y="5465763"/>
            <a:ext cx="925936" cy="537712"/>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Servidor</a:t>
            </a:r>
            <a:br>
              <a:rPr lang="es-ES" sz="1600">
                <a:solidFill>
                  <a:srgbClr val="000000"/>
                </a:solidFill>
                <a:latin typeface="+mn-lt"/>
                <a:ea typeface="DejaVu Sans" charset="0"/>
                <a:cs typeface="DejaVu Sans" charset="0"/>
              </a:rPr>
            </a:br>
            <a:r>
              <a:rPr lang="es-ES" sz="1600">
                <a:solidFill>
                  <a:srgbClr val="000000"/>
                </a:solidFill>
                <a:latin typeface="+mn-lt"/>
                <a:ea typeface="DejaVu Sans" charset="0"/>
                <a:cs typeface="DejaVu Sans" charset="0"/>
              </a:rPr>
              <a:t>Web</a:t>
            </a:r>
          </a:p>
        </p:txBody>
      </p:sp>
      <p:sp>
        <p:nvSpPr>
          <p:cNvPr id="26671" name="AutoShape 47"/>
          <p:cNvSpPr>
            <a:spLocks noChangeArrowheads="1"/>
          </p:cNvSpPr>
          <p:nvPr/>
        </p:nvSpPr>
        <p:spPr bwMode="auto">
          <a:xfrm>
            <a:off x="7822678" y="2132013"/>
            <a:ext cx="990056" cy="537712"/>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mn-lt"/>
                <a:ea typeface="DejaVu Sans" charset="0"/>
                <a:cs typeface="DejaVu Sans" charset="0"/>
              </a:rPr>
              <a:t>Servidor </a:t>
            </a:r>
            <a:br>
              <a:rPr lang="es-ES" sz="1600">
                <a:solidFill>
                  <a:srgbClr val="000000"/>
                </a:solidFill>
                <a:latin typeface="+mn-lt"/>
                <a:ea typeface="DejaVu Sans" charset="0"/>
                <a:cs typeface="DejaVu Sans" charset="0"/>
              </a:rPr>
            </a:br>
            <a:r>
              <a:rPr lang="es-ES" sz="1600">
                <a:solidFill>
                  <a:srgbClr val="000000"/>
                </a:solidFill>
                <a:latin typeface="+mn-lt"/>
                <a:ea typeface="DejaVu Sans" charset="0"/>
                <a:cs typeface="DejaVu Sans" charset="0"/>
              </a:rPr>
              <a:t>WEB</a:t>
            </a:r>
          </a:p>
        </p:txBody>
      </p:sp>
      <p:sp>
        <p:nvSpPr>
          <p:cNvPr id="26672" name="Freeform 48"/>
          <p:cNvSpPr>
            <a:spLocks/>
          </p:cNvSpPr>
          <p:nvPr/>
        </p:nvSpPr>
        <p:spPr bwMode="auto">
          <a:xfrm>
            <a:off x="4664075" y="3113088"/>
            <a:ext cx="3333750" cy="771525"/>
          </a:xfrm>
          <a:custGeom>
            <a:avLst/>
            <a:gdLst/>
            <a:ahLst/>
            <a:cxnLst>
              <a:cxn ang="0">
                <a:pos x="0" y="0"/>
              </a:cxn>
              <a:cxn ang="0">
                <a:pos x="4747" y="2140"/>
              </a:cxn>
              <a:cxn ang="0">
                <a:pos x="9260" y="118"/>
              </a:cxn>
            </a:cxnLst>
            <a:rect l="0" t="0" r="r" b="b"/>
            <a:pathLst>
              <a:path w="9261" h="2141">
                <a:moveTo>
                  <a:pt x="0" y="0"/>
                </a:moveTo>
                <a:lnTo>
                  <a:pt x="4747" y="2140"/>
                </a:lnTo>
                <a:lnTo>
                  <a:pt x="9260" y="118"/>
                </a:lnTo>
              </a:path>
            </a:pathLst>
          </a:custGeom>
          <a:noFill/>
          <a:ln w="36720" cap="flat">
            <a:solidFill>
              <a:srgbClr val="FF0000"/>
            </a:solidFill>
            <a:round/>
            <a:headEnd/>
            <a:tailEnd type="triangle" w="med" len="med"/>
          </a:ln>
          <a:effectLst/>
        </p:spPr>
        <p:txBody>
          <a:bodyPr/>
          <a:lstStyle/>
          <a:p>
            <a:endParaRPr lang="es-MX">
              <a:latin typeface="+mn-lt"/>
            </a:endParaRPr>
          </a:p>
        </p:txBody>
      </p:sp>
      <p:sp>
        <p:nvSpPr>
          <p:cNvPr id="26673" name="Freeform 49"/>
          <p:cNvSpPr>
            <a:spLocks/>
          </p:cNvSpPr>
          <p:nvPr/>
        </p:nvSpPr>
        <p:spPr bwMode="auto">
          <a:xfrm>
            <a:off x="4664075" y="3221038"/>
            <a:ext cx="3333750" cy="771525"/>
          </a:xfrm>
          <a:custGeom>
            <a:avLst/>
            <a:gdLst/>
            <a:ahLst/>
            <a:cxnLst>
              <a:cxn ang="0">
                <a:pos x="0" y="0"/>
              </a:cxn>
              <a:cxn ang="0">
                <a:pos x="4747" y="2140"/>
              </a:cxn>
              <a:cxn ang="0">
                <a:pos x="9260" y="118"/>
              </a:cxn>
            </a:cxnLst>
            <a:rect l="0" t="0" r="r" b="b"/>
            <a:pathLst>
              <a:path w="9261" h="2141">
                <a:moveTo>
                  <a:pt x="0" y="0"/>
                </a:moveTo>
                <a:lnTo>
                  <a:pt x="4747" y="2140"/>
                </a:lnTo>
                <a:lnTo>
                  <a:pt x="9260" y="118"/>
                </a:lnTo>
              </a:path>
            </a:pathLst>
          </a:custGeom>
          <a:noFill/>
          <a:ln w="36720" cap="flat">
            <a:solidFill>
              <a:srgbClr val="FF0000"/>
            </a:solidFill>
            <a:round/>
            <a:headEnd type="triangle" w="med" len="med"/>
            <a:tailEnd/>
          </a:ln>
          <a:effectLst/>
        </p:spPr>
        <p:txBody>
          <a:bodyPr/>
          <a:lstStyle/>
          <a:p>
            <a:endParaRPr lang="es-MX">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33400" y="95250"/>
            <a:ext cx="7769225" cy="813470"/>
          </a:xfrm>
          <a:ln/>
        </p:spPr>
        <p:txBody>
          <a:bodyPr lIns="90000" tIns="101231"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chemeClr val="bg1"/>
                </a:solidFill>
                <a:effectLst/>
                <a:latin typeface="Times New Roman" pitchFamily="18" charset="0"/>
                <a:cs typeface="Times New Roman" pitchFamily="18" charset="0"/>
              </a:rPr>
              <a:t>Caches v/s proxy</a:t>
            </a:r>
          </a:p>
        </p:txBody>
      </p:sp>
      <p:sp>
        <p:nvSpPr>
          <p:cNvPr id="27650" name="Rectangle 2"/>
          <p:cNvSpPr>
            <a:spLocks noGrp="1" noChangeArrowheads="1"/>
          </p:cNvSpPr>
          <p:nvPr>
            <p:ph type="body" idx="1"/>
          </p:nvPr>
        </p:nvSpPr>
        <p:spPr>
          <a:xfrm>
            <a:off x="460375" y="1054100"/>
            <a:ext cx="7769225" cy="4645025"/>
          </a:xfrm>
          <a:ln/>
        </p:spPr>
        <p:txBody>
          <a:bodyPr tIns="42840"/>
          <a:lstStyle/>
          <a:p>
            <a:pPr marL="255588" indent="-255588">
              <a:lnSpc>
                <a:spcPct val="83000"/>
              </a:lnSpc>
              <a:spcBef>
                <a:spcPts val="500"/>
              </a:spcBef>
              <a:buClr>
                <a:srgbClr val="3333CC"/>
              </a:buClr>
              <a:buSzPct val="8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La idea del cache es almacenar “localmente” datos ya solicitados y así poder acceder a los mismos datos más rápidamente en el futuro. </a:t>
            </a:r>
          </a:p>
          <a:p>
            <a:pPr marL="738188" lvl="1" indent="-280988">
              <a:buClr>
                <a:srgbClr val="3333CC"/>
              </a:buClr>
              <a:buSzPct val="7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Un problema que debe atender el cache es la obsolescencia que puede tener los datos locales.</a:t>
            </a:r>
          </a:p>
          <a:p>
            <a:pPr marL="738188" lvl="1" indent="-280988">
              <a:buClr>
                <a:srgbClr val="3333CC"/>
              </a:buClr>
              <a:buSzPct val="7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El cache puede usar tiempos de expiración, o consultar a la fuente por vigencia del dato local.</a:t>
            </a:r>
            <a:br>
              <a:rPr lang="es-CL" sz="2000" b="1" dirty="0">
                <a:solidFill>
                  <a:schemeClr val="bg2"/>
                </a:solidFill>
                <a:effectLst/>
              </a:rPr>
            </a:br>
            <a:endParaRPr lang="es-CL" sz="2000" b="1" dirty="0">
              <a:solidFill>
                <a:schemeClr val="bg2"/>
              </a:solidFill>
              <a:effectLst/>
            </a:endParaRPr>
          </a:p>
          <a:p>
            <a:pPr marL="255588" indent="-255588">
              <a:lnSpc>
                <a:spcPct val="83000"/>
              </a:lnSpc>
              <a:spcBef>
                <a:spcPts val="500"/>
              </a:spcBef>
              <a:buClr>
                <a:srgbClr val="3333CC"/>
              </a:buClr>
              <a:buSzPct val="8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Un proxy es un servicio que consiste en realizar una solicitud a pedido de otro.</a:t>
            </a:r>
          </a:p>
          <a:p>
            <a:pPr marL="255588" indent="-255588">
              <a:lnSpc>
                <a:spcPct val="83000"/>
              </a:lnSpc>
              <a:spcBef>
                <a:spcPts val="500"/>
              </a:spcBef>
              <a:buClr>
                <a:srgbClr val="3333CC"/>
              </a:buClr>
              <a:buSzPct val="8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¿Les ha pasado que para algunas cosas ustedes desean enviar a otro a hacer el trabajo por ustedes?</a:t>
            </a:r>
          </a:p>
          <a:p>
            <a:pPr marL="255588" indent="-255588">
              <a:lnSpc>
                <a:spcPct val="83000"/>
              </a:lnSpc>
              <a:spcBef>
                <a:spcPts val="500"/>
              </a:spcBef>
              <a:buClr>
                <a:srgbClr val="3333CC"/>
              </a:buClr>
              <a:buSzPct val="85000"/>
              <a:buFont typeface="ZapfDingbats" pitchFamily="80" charset="2"/>
              <a:buChar char=""/>
              <a:tabLst>
                <a:tab pos="371475" algn="l"/>
                <a:tab pos="828675" algn="l"/>
                <a:tab pos="1285875" algn="l"/>
                <a:tab pos="1743075" algn="l"/>
                <a:tab pos="2200275" algn="l"/>
                <a:tab pos="2657475" algn="l"/>
                <a:tab pos="3114675" algn="l"/>
                <a:tab pos="3571875" algn="l"/>
                <a:tab pos="4029075" algn="l"/>
                <a:tab pos="4486275" algn="l"/>
                <a:tab pos="4943475" algn="l"/>
                <a:tab pos="5400675" algn="l"/>
                <a:tab pos="5857875" algn="l"/>
                <a:tab pos="6315075" algn="l"/>
                <a:tab pos="6772275" algn="l"/>
                <a:tab pos="7229475" algn="l"/>
                <a:tab pos="7686675" algn="l"/>
                <a:tab pos="8143875" algn="l"/>
                <a:tab pos="8601075" algn="l"/>
                <a:tab pos="9058275" algn="l"/>
              </a:tabLst>
            </a:pPr>
            <a:r>
              <a:rPr lang="es-CL" sz="2000" b="1" dirty="0">
                <a:solidFill>
                  <a:schemeClr val="bg2"/>
                </a:solidFill>
                <a:effectLst/>
              </a:rPr>
              <a:t>Por ejemplo podemos usar proxy para acceder a servicios externos de una intranet, para que desde fuera no se sepa qué computadores hay dentro. El origen es siempre el mismo.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33400" y="142875"/>
            <a:ext cx="8382000" cy="771525"/>
          </a:xfrm>
          <a:ln/>
        </p:spPr>
        <p:txBody>
          <a:bodyPr lIns="90000" tIns="107280" rIns="90000" bIns="46800"/>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4000" b="1" dirty="0">
                <a:solidFill>
                  <a:schemeClr val="bg1"/>
                </a:solidFill>
                <a:effectLst/>
                <a:latin typeface="Times New Roman" pitchFamily="18" charset="0"/>
                <a:cs typeface="Times New Roman" pitchFamily="18" charset="0"/>
              </a:rPr>
              <a:t>Más sobre Web </a:t>
            </a:r>
            <a:r>
              <a:rPr lang="es-CL" sz="4000" b="1" dirty="0" err="1">
                <a:solidFill>
                  <a:schemeClr val="bg1"/>
                </a:solidFill>
                <a:effectLst/>
                <a:latin typeface="Times New Roman" pitchFamily="18" charset="0"/>
                <a:cs typeface="Times New Roman" pitchFamily="18" charset="0"/>
              </a:rPr>
              <a:t>caching</a:t>
            </a:r>
            <a:endParaRPr lang="es-CL" sz="4000" b="1" dirty="0">
              <a:solidFill>
                <a:schemeClr val="bg1"/>
              </a:solidFill>
              <a:effectLst/>
              <a:latin typeface="Times New Roman" pitchFamily="18" charset="0"/>
              <a:cs typeface="Times New Roman" pitchFamily="18" charset="0"/>
            </a:endParaRPr>
          </a:p>
        </p:txBody>
      </p:sp>
      <p:sp>
        <p:nvSpPr>
          <p:cNvPr id="28674" name="Rectangle 2"/>
          <p:cNvSpPr>
            <a:spLocks noGrp="1" noChangeArrowheads="1"/>
          </p:cNvSpPr>
          <p:nvPr>
            <p:ph type="body" idx="1"/>
          </p:nvPr>
        </p:nvSpPr>
        <p:spPr>
          <a:xfrm>
            <a:off x="473075" y="1135063"/>
            <a:ext cx="4127500" cy="5257800"/>
          </a:xfrm>
          <a:ln/>
        </p:spPr>
        <p:txBody>
          <a:bodyPr lIns="90000" tIns="106776" rIns="90000" bIns="46800"/>
          <a:lstStyle/>
          <a:p>
            <a:pPr marL="339725" indent="-339725">
              <a:lnSpc>
                <a:spcPct val="8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Cache actúa como clientes y servidores</a:t>
            </a:r>
          </a:p>
          <a:p>
            <a:pPr marL="339725" indent="-339725">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b="1" dirty="0">
                <a:solidFill>
                  <a:schemeClr val="bg2"/>
                </a:solidFill>
                <a:effectLst/>
              </a:rPr>
              <a:t>Típicamente el cache es instalado por ISP (universidad, compañía, ISP residencial)</a:t>
            </a:r>
          </a:p>
        </p:txBody>
      </p:sp>
      <p:sp>
        <p:nvSpPr>
          <p:cNvPr id="28675" name="Rectangle 3"/>
          <p:cNvSpPr>
            <a:spLocks noGrp="1" noChangeArrowheads="1"/>
          </p:cNvSpPr>
          <p:nvPr>
            <p:ph type="body" idx="2"/>
          </p:nvPr>
        </p:nvSpPr>
        <p:spPr>
          <a:xfrm>
            <a:off x="4499992" y="1143000"/>
            <a:ext cx="4418583" cy="3952875"/>
          </a:xfrm>
          <a:ln/>
        </p:spPr>
        <p:txBody>
          <a:bodyPr tIns="24192"/>
          <a:lstStyle/>
          <a:p>
            <a:pPr marL="0" indent="0">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1"/>
                </a:solidFill>
                <a:effectLst/>
              </a:rPr>
              <a:t>Por qué Web </a:t>
            </a:r>
            <a:r>
              <a:rPr lang="es-ES" sz="2400" b="1" dirty="0" err="1">
                <a:solidFill>
                  <a:schemeClr val="bg1"/>
                </a:solidFill>
                <a:effectLst/>
              </a:rPr>
              <a:t>caching</a:t>
            </a:r>
            <a:r>
              <a:rPr lang="es-ES" sz="2400" b="1" dirty="0">
                <a:solidFill>
                  <a:schemeClr val="bg1"/>
                </a:solidFill>
                <a:effectLst/>
              </a:rPr>
              <a:t>?</a:t>
            </a:r>
          </a:p>
          <a:p>
            <a:pPr marL="338138" indent="-338138">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Reduce tiempo de respuesta a las peticiones del cliente.</a:t>
            </a:r>
          </a:p>
          <a:p>
            <a:pPr marL="338138" indent="-338138">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Reduce tráfico en el enlace de acceso al ISP.</a:t>
            </a:r>
          </a:p>
          <a:p>
            <a:pPr marL="338138" indent="-338138">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Internet densa con caches permite a proveedores de contenido “chicos” (no $$) entregar contenido en forma efectiva.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Line 1"/>
          <p:cNvSpPr>
            <a:spLocks noChangeShapeType="1"/>
          </p:cNvSpPr>
          <p:nvPr/>
        </p:nvSpPr>
        <p:spPr bwMode="auto">
          <a:xfrm>
            <a:off x="5067300" y="2076450"/>
            <a:ext cx="285750" cy="114300"/>
          </a:xfrm>
          <a:prstGeom prst="line">
            <a:avLst/>
          </a:prstGeom>
          <a:noFill/>
          <a:ln w="28440" cap="flat">
            <a:solidFill>
              <a:srgbClr val="3333CC"/>
            </a:solidFill>
            <a:miter lim="800000"/>
            <a:headEnd/>
            <a:tailEnd/>
          </a:ln>
          <a:effectLst/>
        </p:spPr>
        <p:txBody>
          <a:bodyPr/>
          <a:lstStyle/>
          <a:p>
            <a:endParaRPr lang="es-MX"/>
          </a:p>
        </p:txBody>
      </p:sp>
      <p:sp>
        <p:nvSpPr>
          <p:cNvPr id="29698" name="Text Box 2"/>
          <p:cNvSpPr txBox="1">
            <a:spLocks noChangeArrowheads="1"/>
          </p:cNvSpPr>
          <p:nvPr/>
        </p:nvSpPr>
        <p:spPr bwMode="auto">
          <a:xfrm>
            <a:off x="251520" y="0"/>
            <a:ext cx="7770813" cy="1141413"/>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Ejemplo de Cache</a:t>
            </a:r>
          </a:p>
        </p:txBody>
      </p:sp>
      <p:sp>
        <p:nvSpPr>
          <p:cNvPr id="29699" name="Text Box 3"/>
          <p:cNvSpPr txBox="1">
            <a:spLocks noChangeArrowheads="1"/>
          </p:cNvSpPr>
          <p:nvPr/>
        </p:nvSpPr>
        <p:spPr bwMode="auto">
          <a:xfrm>
            <a:off x="35496" y="1162050"/>
            <a:ext cx="4703440" cy="5291138"/>
          </a:xfrm>
          <a:prstGeom prst="rect">
            <a:avLst/>
          </a:prstGeom>
          <a:noFill/>
          <a:ln w="9525" cap="flat">
            <a:noFill/>
            <a:round/>
            <a:headEnd/>
            <a:tailEnd/>
          </a:ln>
          <a:effectLst/>
        </p:spPr>
        <p:txBody>
          <a:bodyPr lIns="90000" tIns="89640" rIns="90000" bIns="46800"/>
          <a:lstStyle/>
          <a:p>
            <a:pPr marL="341313" indent="-339725">
              <a:lnSpc>
                <a:spcPct val="83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u="sng" dirty="0">
                <a:solidFill>
                  <a:srgbClr val="FF0000"/>
                </a:solidFill>
                <a:latin typeface="+mn-lt"/>
                <a:ea typeface="DejaVu Sans" charset="0"/>
                <a:cs typeface="DejaVu Sans" charset="0"/>
              </a:rPr>
              <a:t>Suposiciones</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Tamaño promedio de objetos = 100.000 bits</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Tasa de requerimientos promedio desde browsers de la institución al servidor WEB = 15/</a:t>
            </a:r>
            <a:r>
              <a:rPr lang="es-CL" sz="2000" b="1" dirty="0" err="1">
                <a:solidFill>
                  <a:srgbClr val="000000"/>
                </a:solidFill>
                <a:latin typeface="+mn-lt"/>
                <a:ea typeface="DejaVu Sans" charset="0"/>
                <a:cs typeface="DejaVu Sans" charset="0"/>
              </a:rPr>
              <a:t>sec</a:t>
            </a:r>
            <a:endParaRPr lang="es-CL" sz="2000" b="1" dirty="0">
              <a:solidFill>
                <a:srgbClr val="000000"/>
              </a:solidFill>
              <a:latin typeface="+mn-lt"/>
              <a:ea typeface="DejaVu Sans" charset="0"/>
              <a:cs typeface="DejaVu Sans" charset="0"/>
            </a:endParaRP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Retardo desde el </a:t>
            </a:r>
            <a:r>
              <a:rPr lang="es-CL" sz="2000" b="1" dirty="0" err="1">
                <a:solidFill>
                  <a:srgbClr val="000000"/>
                </a:solidFill>
                <a:latin typeface="+mn-lt"/>
                <a:ea typeface="DejaVu Sans" charset="0"/>
                <a:cs typeface="DejaVu Sans" charset="0"/>
              </a:rPr>
              <a:t>router</a:t>
            </a:r>
            <a:r>
              <a:rPr lang="es-CL" sz="2000" b="1" dirty="0">
                <a:solidFill>
                  <a:srgbClr val="000000"/>
                </a:solidFill>
                <a:latin typeface="+mn-lt"/>
                <a:ea typeface="DejaVu Sans" charset="0"/>
                <a:cs typeface="DejaVu Sans" charset="0"/>
              </a:rPr>
              <a:t> institucional a cualquier servidor web y su retorno = 2 </a:t>
            </a:r>
            <a:r>
              <a:rPr lang="es-CL" sz="2000" b="1" dirty="0" err="1">
                <a:solidFill>
                  <a:srgbClr val="000000"/>
                </a:solidFill>
                <a:latin typeface="+mn-lt"/>
                <a:ea typeface="DejaVu Sans" charset="0"/>
                <a:cs typeface="DejaVu Sans" charset="0"/>
              </a:rPr>
              <a:t>sec</a:t>
            </a:r>
            <a:endParaRPr lang="es-CL" sz="2000" b="1" dirty="0">
              <a:solidFill>
                <a:srgbClr val="000000"/>
              </a:solidFill>
              <a:latin typeface="+mn-lt"/>
              <a:ea typeface="DejaVu Sans" charset="0"/>
              <a:cs typeface="DejaVu Sans" charset="0"/>
            </a:endParaRPr>
          </a:p>
          <a:p>
            <a:pPr marL="341313" indent="-339725">
              <a:lnSpc>
                <a:spcPct val="73000"/>
              </a:lnSpc>
              <a:spcBef>
                <a:spcPts val="5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u="sng" dirty="0">
                <a:solidFill>
                  <a:srgbClr val="FF0000"/>
                </a:solidFill>
                <a:latin typeface="+mn-lt"/>
                <a:ea typeface="DejaVu Sans" charset="0"/>
                <a:cs typeface="DejaVu Sans" charset="0"/>
              </a:rPr>
              <a:t>Consecuencias</a:t>
            </a:r>
          </a:p>
          <a:p>
            <a:pPr marL="339725" indent="-339725">
              <a:lnSpc>
                <a:spcPct val="7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utilización de la LAN = 15%</a:t>
            </a:r>
          </a:p>
          <a:p>
            <a:pPr marL="339725" indent="-339725">
              <a:lnSpc>
                <a:spcPct val="7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utilización del enlace de acceso = 100%</a:t>
            </a:r>
          </a:p>
          <a:p>
            <a:pPr marL="339725" indent="-339725">
              <a:lnSpc>
                <a:spcPct val="7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Retardo total = retardo Internet + retardo de acceso + retardo LAN</a:t>
            </a:r>
          </a:p>
          <a:p>
            <a:pPr marL="341313" indent="-339725">
              <a:lnSpc>
                <a:spcPct val="73000"/>
              </a:lnSpc>
              <a:spcBef>
                <a:spcPts val="4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000000"/>
                </a:solidFill>
                <a:latin typeface="+mn-lt"/>
                <a:ea typeface="DejaVu Sans" charset="0"/>
                <a:cs typeface="DejaVu Sans" charset="0"/>
              </a:rPr>
              <a:t>  =  2 </a:t>
            </a:r>
            <a:r>
              <a:rPr lang="es-CL" sz="2000" b="1" dirty="0" err="1">
                <a:solidFill>
                  <a:srgbClr val="000000"/>
                </a:solidFill>
                <a:latin typeface="+mn-lt"/>
                <a:ea typeface="DejaVu Sans" charset="0"/>
                <a:cs typeface="DejaVu Sans" charset="0"/>
              </a:rPr>
              <a:t>sec</a:t>
            </a:r>
            <a:r>
              <a:rPr lang="es-CL" sz="2000" b="1" dirty="0">
                <a:solidFill>
                  <a:srgbClr val="000000"/>
                </a:solidFill>
                <a:latin typeface="+mn-lt"/>
                <a:ea typeface="DejaVu Sans" charset="0"/>
                <a:cs typeface="DejaVu Sans" charset="0"/>
              </a:rPr>
              <a:t> + segundos + milisegundos</a:t>
            </a:r>
          </a:p>
        </p:txBody>
      </p:sp>
      <p:grpSp>
        <p:nvGrpSpPr>
          <p:cNvPr id="2" name="Group 4"/>
          <p:cNvGrpSpPr>
            <a:grpSpLocks/>
          </p:cNvGrpSpPr>
          <p:nvPr/>
        </p:nvGrpSpPr>
        <p:grpSpPr bwMode="auto">
          <a:xfrm>
            <a:off x="4878388" y="1698625"/>
            <a:ext cx="180975" cy="539750"/>
            <a:chOff x="3073" y="1070"/>
            <a:chExt cx="114" cy="340"/>
          </a:xfrm>
        </p:grpSpPr>
        <p:sp>
          <p:nvSpPr>
            <p:cNvPr id="29701" name="AutoShape 5"/>
            <p:cNvSpPr>
              <a:spLocks noChangeArrowheads="1"/>
            </p:cNvSpPr>
            <p:nvPr/>
          </p:nvSpPr>
          <p:spPr bwMode="auto">
            <a:xfrm>
              <a:off x="3073" y="1331"/>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29702" name="AutoShape 6"/>
            <p:cNvSpPr>
              <a:spLocks noChangeArrowheads="1"/>
            </p:cNvSpPr>
            <p:nvPr/>
          </p:nvSpPr>
          <p:spPr bwMode="auto">
            <a:xfrm>
              <a:off x="3131" y="1072"/>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29703" name="AutoShape 7"/>
            <p:cNvSpPr>
              <a:spLocks noChangeArrowheads="1"/>
            </p:cNvSpPr>
            <p:nvPr/>
          </p:nvSpPr>
          <p:spPr bwMode="auto">
            <a:xfrm>
              <a:off x="3074" y="1146"/>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29704" name="AutoShape 8"/>
            <p:cNvSpPr>
              <a:spLocks noChangeArrowheads="1"/>
            </p:cNvSpPr>
            <p:nvPr/>
          </p:nvSpPr>
          <p:spPr bwMode="auto">
            <a:xfrm>
              <a:off x="3073" y="107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29705" name="Line 9"/>
            <p:cNvSpPr>
              <a:spLocks noChangeShapeType="1"/>
            </p:cNvSpPr>
            <p:nvPr/>
          </p:nvSpPr>
          <p:spPr bwMode="auto">
            <a:xfrm>
              <a:off x="3187" y="1076"/>
              <a:ext cx="0" cy="254"/>
            </a:xfrm>
            <a:prstGeom prst="line">
              <a:avLst/>
            </a:prstGeom>
            <a:noFill/>
            <a:ln w="9360" cap="flat">
              <a:solidFill>
                <a:srgbClr val="000000"/>
              </a:solidFill>
              <a:miter lim="800000"/>
              <a:headEnd/>
              <a:tailEnd/>
            </a:ln>
            <a:effectLst/>
          </p:spPr>
          <p:txBody>
            <a:bodyPr/>
            <a:lstStyle/>
            <a:p>
              <a:endParaRPr lang="es-MX"/>
            </a:p>
          </p:txBody>
        </p:sp>
        <p:sp>
          <p:nvSpPr>
            <p:cNvPr id="29706" name="Line 10"/>
            <p:cNvSpPr>
              <a:spLocks noChangeShapeType="1"/>
            </p:cNvSpPr>
            <p:nvPr/>
          </p:nvSpPr>
          <p:spPr bwMode="auto">
            <a:xfrm flipH="1">
              <a:off x="3144" y="1331"/>
              <a:ext cx="44" cy="75"/>
            </a:xfrm>
            <a:prstGeom prst="line">
              <a:avLst/>
            </a:prstGeom>
            <a:noFill/>
            <a:ln w="9360" cap="flat">
              <a:solidFill>
                <a:srgbClr val="000000"/>
              </a:solidFill>
              <a:miter lim="800000"/>
              <a:headEnd/>
              <a:tailEnd/>
            </a:ln>
            <a:effectLst/>
          </p:spPr>
          <p:txBody>
            <a:bodyPr/>
            <a:lstStyle/>
            <a:p>
              <a:endParaRPr lang="es-MX"/>
            </a:p>
          </p:txBody>
        </p:sp>
        <p:sp>
          <p:nvSpPr>
            <p:cNvPr id="29707" name="AutoShape 11"/>
            <p:cNvSpPr>
              <a:spLocks noChangeArrowheads="1"/>
            </p:cNvSpPr>
            <p:nvPr/>
          </p:nvSpPr>
          <p:spPr bwMode="auto">
            <a:xfrm>
              <a:off x="3083" y="1180"/>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29708" name="AutoShape 12"/>
            <p:cNvSpPr>
              <a:spLocks noChangeArrowheads="1"/>
            </p:cNvSpPr>
            <p:nvPr/>
          </p:nvSpPr>
          <p:spPr bwMode="auto">
            <a:xfrm>
              <a:off x="3090" y="1226"/>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3" name="Group 13"/>
          <p:cNvGrpSpPr>
            <a:grpSpLocks/>
          </p:cNvGrpSpPr>
          <p:nvPr/>
        </p:nvGrpSpPr>
        <p:grpSpPr bwMode="auto">
          <a:xfrm>
            <a:off x="5802313" y="1155700"/>
            <a:ext cx="180975" cy="539750"/>
            <a:chOff x="3655" y="728"/>
            <a:chExt cx="114" cy="340"/>
          </a:xfrm>
        </p:grpSpPr>
        <p:sp>
          <p:nvSpPr>
            <p:cNvPr id="29710" name="AutoShape 14"/>
            <p:cNvSpPr>
              <a:spLocks noChangeArrowheads="1"/>
            </p:cNvSpPr>
            <p:nvPr/>
          </p:nvSpPr>
          <p:spPr bwMode="auto">
            <a:xfrm>
              <a:off x="3655" y="99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525" cap="flat">
              <a:noFill/>
              <a:round/>
              <a:headEnd/>
              <a:tailEnd/>
            </a:ln>
            <a:effectLst/>
          </p:spPr>
          <p:txBody>
            <a:bodyPr wrap="none" anchor="ctr"/>
            <a:lstStyle/>
            <a:p>
              <a:endParaRPr lang="es-MX"/>
            </a:p>
          </p:txBody>
        </p:sp>
        <p:sp>
          <p:nvSpPr>
            <p:cNvPr id="29711" name="AutoShape 15"/>
            <p:cNvSpPr>
              <a:spLocks noChangeArrowheads="1"/>
            </p:cNvSpPr>
            <p:nvPr/>
          </p:nvSpPr>
          <p:spPr bwMode="auto">
            <a:xfrm>
              <a:off x="3713" y="730"/>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29712" name="AutoShape 16"/>
            <p:cNvSpPr>
              <a:spLocks noChangeArrowheads="1"/>
            </p:cNvSpPr>
            <p:nvPr/>
          </p:nvSpPr>
          <p:spPr bwMode="auto">
            <a:xfrm>
              <a:off x="3656" y="805"/>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29713" name="AutoShape 17"/>
            <p:cNvSpPr>
              <a:spLocks noChangeArrowheads="1"/>
            </p:cNvSpPr>
            <p:nvPr/>
          </p:nvSpPr>
          <p:spPr bwMode="auto">
            <a:xfrm>
              <a:off x="3655" y="72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29714" name="Line 18"/>
            <p:cNvSpPr>
              <a:spLocks noChangeShapeType="1"/>
            </p:cNvSpPr>
            <p:nvPr/>
          </p:nvSpPr>
          <p:spPr bwMode="auto">
            <a:xfrm>
              <a:off x="3769" y="733"/>
              <a:ext cx="0" cy="255"/>
            </a:xfrm>
            <a:prstGeom prst="line">
              <a:avLst/>
            </a:prstGeom>
            <a:noFill/>
            <a:ln w="9360" cap="flat">
              <a:solidFill>
                <a:srgbClr val="000000"/>
              </a:solidFill>
              <a:miter lim="800000"/>
              <a:headEnd/>
              <a:tailEnd/>
            </a:ln>
            <a:effectLst/>
          </p:spPr>
          <p:txBody>
            <a:bodyPr/>
            <a:lstStyle/>
            <a:p>
              <a:endParaRPr lang="es-MX"/>
            </a:p>
          </p:txBody>
        </p:sp>
        <p:sp>
          <p:nvSpPr>
            <p:cNvPr id="29715" name="Line 19"/>
            <p:cNvSpPr>
              <a:spLocks noChangeShapeType="1"/>
            </p:cNvSpPr>
            <p:nvPr/>
          </p:nvSpPr>
          <p:spPr bwMode="auto">
            <a:xfrm flipH="1">
              <a:off x="3726" y="990"/>
              <a:ext cx="44" cy="76"/>
            </a:xfrm>
            <a:prstGeom prst="line">
              <a:avLst/>
            </a:prstGeom>
            <a:noFill/>
            <a:ln w="9360" cap="flat">
              <a:solidFill>
                <a:srgbClr val="000000"/>
              </a:solidFill>
              <a:miter lim="800000"/>
              <a:headEnd/>
              <a:tailEnd/>
            </a:ln>
            <a:effectLst/>
          </p:spPr>
          <p:txBody>
            <a:bodyPr/>
            <a:lstStyle/>
            <a:p>
              <a:endParaRPr lang="es-MX"/>
            </a:p>
          </p:txBody>
        </p:sp>
        <p:sp>
          <p:nvSpPr>
            <p:cNvPr id="29716" name="AutoShape 20"/>
            <p:cNvSpPr>
              <a:spLocks noChangeArrowheads="1"/>
            </p:cNvSpPr>
            <p:nvPr/>
          </p:nvSpPr>
          <p:spPr bwMode="auto">
            <a:xfrm>
              <a:off x="3665" y="839"/>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29717" name="AutoShape 21"/>
            <p:cNvSpPr>
              <a:spLocks noChangeArrowheads="1"/>
            </p:cNvSpPr>
            <p:nvPr/>
          </p:nvSpPr>
          <p:spPr bwMode="auto">
            <a:xfrm>
              <a:off x="3672" y="885"/>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4" name="Group 22"/>
          <p:cNvGrpSpPr>
            <a:grpSpLocks/>
          </p:cNvGrpSpPr>
          <p:nvPr/>
        </p:nvGrpSpPr>
        <p:grpSpPr bwMode="auto">
          <a:xfrm>
            <a:off x="6478588" y="1184275"/>
            <a:ext cx="180975" cy="539750"/>
            <a:chOff x="4081" y="746"/>
            <a:chExt cx="114" cy="340"/>
          </a:xfrm>
        </p:grpSpPr>
        <p:sp>
          <p:nvSpPr>
            <p:cNvPr id="29719" name="AutoShape 23"/>
            <p:cNvSpPr>
              <a:spLocks noChangeArrowheads="1"/>
            </p:cNvSpPr>
            <p:nvPr/>
          </p:nvSpPr>
          <p:spPr bwMode="auto">
            <a:xfrm>
              <a:off x="4081" y="100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29720" name="AutoShape 24"/>
            <p:cNvSpPr>
              <a:spLocks noChangeArrowheads="1"/>
            </p:cNvSpPr>
            <p:nvPr/>
          </p:nvSpPr>
          <p:spPr bwMode="auto">
            <a:xfrm>
              <a:off x="4139" y="748"/>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29721" name="AutoShape 25"/>
            <p:cNvSpPr>
              <a:spLocks noChangeArrowheads="1"/>
            </p:cNvSpPr>
            <p:nvPr/>
          </p:nvSpPr>
          <p:spPr bwMode="auto">
            <a:xfrm>
              <a:off x="4082" y="823"/>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29722" name="AutoShape 26"/>
            <p:cNvSpPr>
              <a:spLocks noChangeArrowheads="1"/>
            </p:cNvSpPr>
            <p:nvPr/>
          </p:nvSpPr>
          <p:spPr bwMode="auto">
            <a:xfrm>
              <a:off x="4081" y="746"/>
              <a:ext cx="113" cy="7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29723" name="Line 27"/>
            <p:cNvSpPr>
              <a:spLocks noChangeShapeType="1"/>
            </p:cNvSpPr>
            <p:nvPr/>
          </p:nvSpPr>
          <p:spPr bwMode="auto">
            <a:xfrm>
              <a:off x="4195" y="752"/>
              <a:ext cx="0" cy="255"/>
            </a:xfrm>
            <a:prstGeom prst="line">
              <a:avLst/>
            </a:prstGeom>
            <a:noFill/>
            <a:ln w="9360" cap="flat">
              <a:solidFill>
                <a:srgbClr val="000000"/>
              </a:solidFill>
              <a:miter lim="800000"/>
              <a:headEnd/>
              <a:tailEnd/>
            </a:ln>
            <a:effectLst/>
          </p:spPr>
          <p:txBody>
            <a:bodyPr/>
            <a:lstStyle/>
            <a:p>
              <a:endParaRPr lang="es-MX"/>
            </a:p>
          </p:txBody>
        </p:sp>
        <p:sp>
          <p:nvSpPr>
            <p:cNvPr id="29724" name="Line 28"/>
            <p:cNvSpPr>
              <a:spLocks noChangeShapeType="1"/>
            </p:cNvSpPr>
            <p:nvPr/>
          </p:nvSpPr>
          <p:spPr bwMode="auto">
            <a:xfrm flipH="1">
              <a:off x="4152" y="1008"/>
              <a:ext cx="44" cy="76"/>
            </a:xfrm>
            <a:prstGeom prst="line">
              <a:avLst/>
            </a:prstGeom>
            <a:noFill/>
            <a:ln w="9360" cap="flat">
              <a:solidFill>
                <a:srgbClr val="000000"/>
              </a:solidFill>
              <a:miter lim="800000"/>
              <a:headEnd/>
              <a:tailEnd/>
            </a:ln>
            <a:effectLst/>
          </p:spPr>
          <p:txBody>
            <a:bodyPr/>
            <a:lstStyle/>
            <a:p>
              <a:endParaRPr lang="es-MX"/>
            </a:p>
          </p:txBody>
        </p:sp>
        <p:sp>
          <p:nvSpPr>
            <p:cNvPr id="29725" name="AutoShape 29"/>
            <p:cNvSpPr>
              <a:spLocks noChangeArrowheads="1"/>
            </p:cNvSpPr>
            <p:nvPr/>
          </p:nvSpPr>
          <p:spPr bwMode="auto">
            <a:xfrm>
              <a:off x="4091" y="857"/>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29726" name="AutoShape 30"/>
            <p:cNvSpPr>
              <a:spLocks noChangeArrowheads="1"/>
            </p:cNvSpPr>
            <p:nvPr/>
          </p:nvSpPr>
          <p:spPr bwMode="auto">
            <a:xfrm>
              <a:off x="4098" y="902"/>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5" name="Group 31"/>
          <p:cNvGrpSpPr>
            <a:grpSpLocks/>
          </p:cNvGrpSpPr>
          <p:nvPr/>
        </p:nvGrpSpPr>
        <p:grpSpPr bwMode="auto">
          <a:xfrm>
            <a:off x="7059613" y="1365250"/>
            <a:ext cx="180975" cy="539750"/>
            <a:chOff x="4447" y="860"/>
            <a:chExt cx="114" cy="340"/>
          </a:xfrm>
        </p:grpSpPr>
        <p:sp>
          <p:nvSpPr>
            <p:cNvPr id="29728" name="AutoShape 32"/>
            <p:cNvSpPr>
              <a:spLocks noChangeArrowheads="1"/>
            </p:cNvSpPr>
            <p:nvPr/>
          </p:nvSpPr>
          <p:spPr bwMode="auto">
            <a:xfrm>
              <a:off x="4447" y="1122"/>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29729" name="AutoShape 33"/>
            <p:cNvSpPr>
              <a:spLocks noChangeArrowheads="1"/>
            </p:cNvSpPr>
            <p:nvPr/>
          </p:nvSpPr>
          <p:spPr bwMode="auto">
            <a:xfrm>
              <a:off x="4505" y="862"/>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29730" name="AutoShape 34"/>
            <p:cNvSpPr>
              <a:spLocks noChangeArrowheads="1"/>
            </p:cNvSpPr>
            <p:nvPr/>
          </p:nvSpPr>
          <p:spPr bwMode="auto">
            <a:xfrm>
              <a:off x="4448" y="937"/>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29731" name="AutoShape 35"/>
            <p:cNvSpPr>
              <a:spLocks noChangeArrowheads="1"/>
            </p:cNvSpPr>
            <p:nvPr/>
          </p:nvSpPr>
          <p:spPr bwMode="auto">
            <a:xfrm>
              <a:off x="4447" y="86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29732" name="Line 36"/>
            <p:cNvSpPr>
              <a:spLocks noChangeShapeType="1"/>
            </p:cNvSpPr>
            <p:nvPr/>
          </p:nvSpPr>
          <p:spPr bwMode="auto">
            <a:xfrm>
              <a:off x="4561" y="865"/>
              <a:ext cx="0" cy="255"/>
            </a:xfrm>
            <a:prstGeom prst="line">
              <a:avLst/>
            </a:prstGeom>
            <a:noFill/>
            <a:ln w="9360" cap="flat">
              <a:solidFill>
                <a:srgbClr val="000000"/>
              </a:solidFill>
              <a:miter lim="800000"/>
              <a:headEnd/>
              <a:tailEnd/>
            </a:ln>
            <a:effectLst/>
          </p:spPr>
          <p:txBody>
            <a:bodyPr/>
            <a:lstStyle/>
            <a:p>
              <a:endParaRPr lang="es-MX"/>
            </a:p>
          </p:txBody>
        </p:sp>
        <p:sp>
          <p:nvSpPr>
            <p:cNvPr id="29733" name="Line 37"/>
            <p:cNvSpPr>
              <a:spLocks noChangeShapeType="1"/>
            </p:cNvSpPr>
            <p:nvPr/>
          </p:nvSpPr>
          <p:spPr bwMode="auto">
            <a:xfrm flipH="1">
              <a:off x="4518" y="1122"/>
              <a:ext cx="44" cy="76"/>
            </a:xfrm>
            <a:prstGeom prst="line">
              <a:avLst/>
            </a:prstGeom>
            <a:noFill/>
            <a:ln w="9360" cap="flat">
              <a:solidFill>
                <a:srgbClr val="000000"/>
              </a:solidFill>
              <a:miter lim="800000"/>
              <a:headEnd/>
              <a:tailEnd/>
            </a:ln>
            <a:effectLst/>
          </p:spPr>
          <p:txBody>
            <a:bodyPr/>
            <a:lstStyle/>
            <a:p>
              <a:endParaRPr lang="es-MX"/>
            </a:p>
          </p:txBody>
        </p:sp>
        <p:sp>
          <p:nvSpPr>
            <p:cNvPr id="29734" name="AutoShape 38"/>
            <p:cNvSpPr>
              <a:spLocks noChangeArrowheads="1"/>
            </p:cNvSpPr>
            <p:nvPr/>
          </p:nvSpPr>
          <p:spPr bwMode="auto">
            <a:xfrm>
              <a:off x="4457" y="971"/>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29735" name="AutoShape 39"/>
            <p:cNvSpPr>
              <a:spLocks noChangeArrowheads="1"/>
            </p:cNvSpPr>
            <p:nvPr/>
          </p:nvSpPr>
          <p:spPr bwMode="auto">
            <a:xfrm>
              <a:off x="4464" y="1017"/>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6" name="Group 40"/>
          <p:cNvGrpSpPr>
            <a:grpSpLocks/>
          </p:cNvGrpSpPr>
          <p:nvPr/>
        </p:nvGrpSpPr>
        <p:grpSpPr bwMode="auto">
          <a:xfrm>
            <a:off x="7373938" y="2155825"/>
            <a:ext cx="180975" cy="539750"/>
            <a:chOff x="4645" y="1358"/>
            <a:chExt cx="114" cy="340"/>
          </a:xfrm>
        </p:grpSpPr>
        <p:sp>
          <p:nvSpPr>
            <p:cNvPr id="29737" name="AutoShape 41"/>
            <p:cNvSpPr>
              <a:spLocks noChangeArrowheads="1"/>
            </p:cNvSpPr>
            <p:nvPr/>
          </p:nvSpPr>
          <p:spPr bwMode="auto">
            <a:xfrm>
              <a:off x="4645" y="1619"/>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29738" name="AutoShape 42"/>
            <p:cNvSpPr>
              <a:spLocks noChangeArrowheads="1"/>
            </p:cNvSpPr>
            <p:nvPr/>
          </p:nvSpPr>
          <p:spPr bwMode="auto">
            <a:xfrm>
              <a:off x="4703" y="1360"/>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29739" name="AutoShape 43"/>
            <p:cNvSpPr>
              <a:spLocks noChangeArrowheads="1"/>
            </p:cNvSpPr>
            <p:nvPr/>
          </p:nvSpPr>
          <p:spPr bwMode="auto">
            <a:xfrm>
              <a:off x="4646" y="1434"/>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29740" name="AutoShape 44"/>
            <p:cNvSpPr>
              <a:spLocks noChangeArrowheads="1"/>
            </p:cNvSpPr>
            <p:nvPr/>
          </p:nvSpPr>
          <p:spPr bwMode="auto">
            <a:xfrm>
              <a:off x="4645" y="135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29741" name="Line 45"/>
            <p:cNvSpPr>
              <a:spLocks noChangeShapeType="1"/>
            </p:cNvSpPr>
            <p:nvPr/>
          </p:nvSpPr>
          <p:spPr bwMode="auto">
            <a:xfrm>
              <a:off x="4759" y="1364"/>
              <a:ext cx="0" cy="254"/>
            </a:xfrm>
            <a:prstGeom prst="line">
              <a:avLst/>
            </a:prstGeom>
            <a:noFill/>
            <a:ln w="9360" cap="flat">
              <a:solidFill>
                <a:srgbClr val="000000"/>
              </a:solidFill>
              <a:miter lim="800000"/>
              <a:headEnd/>
              <a:tailEnd/>
            </a:ln>
            <a:effectLst/>
          </p:spPr>
          <p:txBody>
            <a:bodyPr/>
            <a:lstStyle/>
            <a:p>
              <a:endParaRPr lang="es-MX"/>
            </a:p>
          </p:txBody>
        </p:sp>
        <p:sp>
          <p:nvSpPr>
            <p:cNvPr id="29742" name="Line 46"/>
            <p:cNvSpPr>
              <a:spLocks noChangeShapeType="1"/>
            </p:cNvSpPr>
            <p:nvPr/>
          </p:nvSpPr>
          <p:spPr bwMode="auto">
            <a:xfrm flipH="1">
              <a:off x="4716" y="1619"/>
              <a:ext cx="44" cy="75"/>
            </a:xfrm>
            <a:prstGeom prst="line">
              <a:avLst/>
            </a:prstGeom>
            <a:noFill/>
            <a:ln w="9360" cap="flat">
              <a:solidFill>
                <a:srgbClr val="000000"/>
              </a:solidFill>
              <a:miter lim="800000"/>
              <a:headEnd/>
              <a:tailEnd/>
            </a:ln>
            <a:effectLst/>
          </p:spPr>
          <p:txBody>
            <a:bodyPr/>
            <a:lstStyle/>
            <a:p>
              <a:endParaRPr lang="es-MX"/>
            </a:p>
          </p:txBody>
        </p:sp>
        <p:sp>
          <p:nvSpPr>
            <p:cNvPr id="29743" name="AutoShape 47"/>
            <p:cNvSpPr>
              <a:spLocks noChangeArrowheads="1"/>
            </p:cNvSpPr>
            <p:nvPr/>
          </p:nvSpPr>
          <p:spPr bwMode="auto">
            <a:xfrm>
              <a:off x="4655" y="1468"/>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29744" name="AutoShape 48"/>
            <p:cNvSpPr>
              <a:spLocks noChangeArrowheads="1"/>
            </p:cNvSpPr>
            <p:nvPr/>
          </p:nvSpPr>
          <p:spPr bwMode="auto">
            <a:xfrm>
              <a:off x="4662" y="1514"/>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sp>
        <p:nvSpPr>
          <p:cNvPr id="29745" name="AutoShape 49"/>
          <p:cNvSpPr>
            <a:spLocks noChangeArrowheads="1"/>
          </p:cNvSpPr>
          <p:nvPr/>
        </p:nvSpPr>
        <p:spPr bwMode="auto">
          <a:xfrm>
            <a:off x="7172325" y="1208088"/>
            <a:ext cx="1531938" cy="674687"/>
          </a:xfrm>
          <a:prstGeom prst="roundRect">
            <a:avLst>
              <a:gd name="adj" fmla="val 222"/>
            </a:avLst>
          </a:prstGeom>
          <a:noFill/>
          <a:ln w="9525" cap="flat">
            <a:noFill/>
            <a:round/>
            <a:headEnd/>
            <a:tailEnd/>
          </a:ln>
          <a:effectLst/>
        </p:spPr>
        <p:txBody>
          <a:bodyPr wrap="none" lIns="90000" tIns="46800" rIns="90000" bIns="46800">
            <a:spAutoFit/>
          </a:bodyPr>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000000"/>
                </a:solidFill>
                <a:latin typeface="Comic Sans MS" pitchFamily="64" charset="0"/>
                <a:ea typeface="DejaVu Sans" charset="0"/>
                <a:cs typeface="DejaVu Sans" charset="0"/>
              </a:rPr>
              <a:t>Servidores</a:t>
            </a:r>
            <a:br>
              <a:rPr lang="es-ES" sz="2000">
                <a:solidFill>
                  <a:srgbClr val="000000"/>
                </a:solidFill>
                <a:latin typeface="Comic Sans MS" pitchFamily="64" charset="0"/>
                <a:ea typeface="DejaVu Sans" charset="0"/>
                <a:cs typeface="DejaVu Sans" charset="0"/>
              </a:rPr>
            </a:br>
            <a:r>
              <a:rPr lang="es-ES" sz="2000">
                <a:solidFill>
                  <a:srgbClr val="000000"/>
                </a:solidFill>
                <a:latin typeface="Comic Sans MS" pitchFamily="64" charset="0"/>
                <a:ea typeface="DejaVu Sans" charset="0"/>
                <a:cs typeface="DejaVu Sans" charset="0"/>
              </a:rPr>
              <a:t>web</a:t>
            </a:r>
          </a:p>
        </p:txBody>
      </p:sp>
      <p:sp>
        <p:nvSpPr>
          <p:cNvPr id="29746" name="Line 50"/>
          <p:cNvSpPr>
            <a:spLocks noChangeShapeType="1"/>
          </p:cNvSpPr>
          <p:nvPr/>
        </p:nvSpPr>
        <p:spPr bwMode="auto">
          <a:xfrm>
            <a:off x="5876925" y="1695450"/>
            <a:ext cx="66675" cy="276225"/>
          </a:xfrm>
          <a:prstGeom prst="line">
            <a:avLst/>
          </a:prstGeom>
          <a:noFill/>
          <a:ln w="28440" cap="flat">
            <a:solidFill>
              <a:srgbClr val="3333CC"/>
            </a:solidFill>
            <a:miter lim="800000"/>
            <a:headEnd/>
            <a:tailEnd/>
          </a:ln>
          <a:effectLst/>
        </p:spPr>
        <p:txBody>
          <a:bodyPr/>
          <a:lstStyle/>
          <a:p>
            <a:endParaRPr lang="es-MX"/>
          </a:p>
        </p:txBody>
      </p:sp>
      <p:sp>
        <p:nvSpPr>
          <p:cNvPr id="29747" name="Line 51"/>
          <p:cNvSpPr>
            <a:spLocks noChangeShapeType="1"/>
          </p:cNvSpPr>
          <p:nvPr/>
        </p:nvSpPr>
        <p:spPr bwMode="auto">
          <a:xfrm flipH="1">
            <a:off x="6502400" y="1733550"/>
            <a:ext cx="15875" cy="238125"/>
          </a:xfrm>
          <a:prstGeom prst="line">
            <a:avLst/>
          </a:prstGeom>
          <a:noFill/>
          <a:ln w="28440" cap="flat">
            <a:solidFill>
              <a:srgbClr val="3333CC"/>
            </a:solidFill>
            <a:miter lim="800000"/>
            <a:headEnd/>
            <a:tailEnd/>
          </a:ln>
          <a:effectLst/>
        </p:spPr>
        <p:txBody>
          <a:bodyPr/>
          <a:lstStyle/>
          <a:p>
            <a:endParaRPr lang="es-MX"/>
          </a:p>
        </p:txBody>
      </p:sp>
      <p:sp>
        <p:nvSpPr>
          <p:cNvPr id="29748" name="Line 52"/>
          <p:cNvSpPr>
            <a:spLocks noChangeShapeType="1"/>
          </p:cNvSpPr>
          <p:nvPr/>
        </p:nvSpPr>
        <p:spPr bwMode="auto">
          <a:xfrm flipH="1">
            <a:off x="6959600" y="1895475"/>
            <a:ext cx="139700" cy="209550"/>
          </a:xfrm>
          <a:prstGeom prst="line">
            <a:avLst/>
          </a:prstGeom>
          <a:noFill/>
          <a:ln w="28440" cap="flat">
            <a:solidFill>
              <a:srgbClr val="3333CC"/>
            </a:solidFill>
            <a:miter lim="800000"/>
            <a:headEnd/>
            <a:tailEnd/>
          </a:ln>
          <a:effectLst/>
        </p:spPr>
        <p:txBody>
          <a:bodyPr/>
          <a:lstStyle/>
          <a:p>
            <a:endParaRPr lang="es-MX"/>
          </a:p>
        </p:txBody>
      </p:sp>
      <p:sp>
        <p:nvSpPr>
          <p:cNvPr id="29749" name="Line 53"/>
          <p:cNvSpPr>
            <a:spLocks noChangeShapeType="1"/>
          </p:cNvSpPr>
          <p:nvPr/>
        </p:nvSpPr>
        <p:spPr bwMode="auto">
          <a:xfrm flipH="1">
            <a:off x="7121525" y="2657475"/>
            <a:ext cx="254000" cy="1588"/>
          </a:xfrm>
          <a:prstGeom prst="line">
            <a:avLst/>
          </a:prstGeom>
          <a:noFill/>
          <a:ln w="28440" cap="flat">
            <a:solidFill>
              <a:srgbClr val="3333CC"/>
            </a:solidFill>
            <a:miter lim="800000"/>
            <a:headEnd/>
            <a:tailEnd/>
          </a:ln>
          <a:effectLst/>
        </p:spPr>
        <p:txBody>
          <a:bodyPr/>
          <a:lstStyle/>
          <a:p>
            <a:endParaRPr lang="es-MX"/>
          </a:p>
        </p:txBody>
      </p:sp>
      <p:sp>
        <p:nvSpPr>
          <p:cNvPr id="29750" name="AutoShape 54"/>
          <p:cNvSpPr>
            <a:spLocks noChangeArrowheads="1"/>
          </p:cNvSpPr>
          <p:nvPr/>
        </p:nvSpPr>
        <p:spPr bwMode="auto">
          <a:xfrm>
            <a:off x="5162550" y="1689100"/>
            <a:ext cx="2176463" cy="15811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6044"/>
              <a:gd name="T5" fmla="*/ 2147483647 h 4393"/>
              <a:gd name="T6" fmla="*/ 2147483647 w 6044"/>
              <a:gd name="T7" fmla="*/ 2147483647 h 4393"/>
              <a:gd name="T8" fmla="*/ 2147483647 w 6044"/>
              <a:gd name="T9" fmla="*/ 2147483647 h 4393"/>
              <a:gd name="T10" fmla="*/ 2147483647 w 6044"/>
              <a:gd name="T11" fmla="*/ 2147483647 h 4393"/>
              <a:gd name="T12" fmla="*/ 2147483647 w 6044"/>
              <a:gd name="T13" fmla="*/ 2147483647 h 4393"/>
              <a:gd name="T14" fmla="*/ 2147483647 w 6044"/>
              <a:gd name="T15" fmla="*/ 2147483647 h 4393"/>
              <a:gd name="T16" fmla="*/ 2147483647 w 6044"/>
              <a:gd name="T17" fmla="*/ 2147483647 h 4393"/>
              <a:gd name="T18" fmla="*/ 2147483647 w 6044"/>
              <a:gd name="T19" fmla="*/ 2147483647 h 4393"/>
              <a:gd name="T20" fmla="*/ 2147483647 w 6044"/>
              <a:gd name="T21" fmla="*/ 2147483647 h 4393"/>
              <a:gd name="T22" fmla="*/ 2147483647 w 6044"/>
              <a:gd name="T23" fmla="*/ 2147483647 h 4393"/>
              <a:gd name="T24" fmla="*/ 2147483647 w 6044"/>
              <a:gd name="T25" fmla="*/ 2147483647 h 4393"/>
              <a:gd name="T26" fmla="*/ 2147483647 w 6044"/>
              <a:gd name="T27" fmla="*/ 2147483647 h 4393"/>
              <a:gd name="T28" fmla="*/ 0 w 6044"/>
              <a:gd name="T29" fmla="*/ 0 h 4393"/>
              <a:gd name="T30" fmla="*/ 6044 w 6044"/>
              <a:gd name="T31" fmla="*/ 4393 h 439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6044" h="4393">
                <a:moveTo>
                  <a:pt x="76" y="1723"/>
                </a:moveTo>
                <a:cubicBezTo>
                  <a:pt x="39" y="1287"/>
                  <a:pt x="0" y="401"/>
                  <a:pt x="297" y="200"/>
                </a:cubicBezTo>
                <a:cubicBezTo>
                  <a:pt x="594" y="0"/>
                  <a:pt x="1338" y="507"/>
                  <a:pt x="1859" y="518"/>
                </a:cubicBezTo>
                <a:cubicBezTo>
                  <a:pt x="2380" y="528"/>
                  <a:pt x="2787" y="171"/>
                  <a:pt x="3422" y="264"/>
                </a:cubicBezTo>
                <a:cubicBezTo>
                  <a:pt x="4056" y="356"/>
                  <a:pt x="5284" y="613"/>
                  <a:pt x="5663" y="1073"/>
                </a:cubicBezTo>
                <a:cubicBezTo>
                  <a:pt x="6043" y="1533"/>
                  <a:pt x="5895" y="2497"/>
                  <a:pt x="5697" y="3023"/>
                </a:cubicBezTo>
                <a:cubicBezTo>
                  <a:pt x="5499" y="3549"/>
                  <a:pt x="5041" y="4065"/>
                  <a:pt x="4474" y="4229"/>
                </a:cubicBezTo>
                <a:cubicBezTo>
                  <a:pt x="3908" y="4392"/>
                  <a:pt x="2810" y="4152"/>
                  <a:pt x="2301" y="4007"/>
                </a:cubicBezTo>
                <a:cubicBezTo>
                  <a:pt x="1791" y="3861"/>
                  <a:pt x="1715" y="3555"/>
                  <a:pt x="1418" y="3356"/>
                </a:cubicBezTo>
                <a:cubicBezTo>
                  <a:pt x="1120" y="3158"/>
                  <a:pt x="741" y="3089"/>
                  <a:pt x="517" y="2817"/>
                </a:cubicBezTo>
                <a:cubicBezTo>
                  <a:pt x="294" y="2545"/>
                  <a:pt x="70" y="2164"/>
                  <a:pt x="76" y="1723"/>
                </a:cubicBezTo>
              </a:path>
            </a:pathLst>
          </a:custGeom>
          <a:solidFill>
            <a:srgbClr val="CCFFFF"/>
          </a:solidFill>
          <a:ln w="9525" cap="flat">
            <a:noFill/>
            <a:round/>
            <a:headEnd/>
            <a:tailEnd/>
          </a:ln>
          <a:effectLst/>
        </p:spPr>
        <p:txBody>
          <a:bodyPr wrap="none" anchor="ctr"/>
          <a:lstStyle/>
          <a:p>
            <a:endParaRPr lang="es-MX"/>
          </a:p>
        </p:txBody>
      </p:sp>
      <p:grpSp>
        <p:nvGrpSpPr>
          <p:cNvPr id="7" name="Group 55"/>
          <p:cNvGrpSpPr>
            <a:grpSpLocks/>
          </p:cNvGrpSpPr>
          <p:nvPr/>
        </p:nvGrpSpPr>
        <p:grpSpPr bwMode="auto">
          <a:xfrm>
            <a:off x="6145213" y="2890838"/>
            <a:ext cx="498475" cy="230187"/>
            <a:chOff x="3871" y="1821"/>
            <a:chExt cx="314" cy="145"/>
          </a:xfrm>
        </p:grpSpPr>
        <p:sp>
          <p:nvSpPr>
            <p:cNvPr id="29752" name="Oval 56"/>
            <p:cNvSpPr>
              <a:spLocks noChangeArrowheads="1"/>
            </p:cNvSpPr>
            <p:nvPr/>
          </p:nvSpPr>
          <p:spPr bwMode="auto">
            <a:xfrm>
              <a:off x="3873" y="1886"/>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29753" name="Line 57"/>
            <p:cNvSpPr>
              <a:spLocks noChangeShapeType="1"/>
            </p:cNvSpPr>
            <p:nvPr/>
          </p:nvSpPr>
          <p:spPr bwMode="auto">
            <a:xfrm>
              <a:off x="3873" y="1879"/>
              <a:ext cx="0" cy="49"/>
            </a:xfrm>
            <a:prstGeom prst="line">
              <a:avLst/>
            </a:prstGeom>
            <a:noFill/>
            <a:ln w="12600" cap="flat">
              <a:solidFill>
                <a:srgbClr val="000000"/>
              </a:solidFill>
              <a:miter lim="800000"/>
              <a:headEnd/>
              <a:tailEnd/>
            </a:ln>
            <a:effectLst/>
          </p:spPr>
          <p:txBody>
            <a:bodyPr/>
            <a:lstStyle/>
            <a:p>
              <a:endParaRPr lang="es-MX"/>
            </a:p>
          </p:txBody>
        </p:sp>
        <p:sp>
          <p:nvSpPr>
            <p:cNvPr id="29754" name="Line 58"/>
            <p:cNvSpPr>
              <a:spLocks noChangeShapeType="1"/>
            </p:cNvSpPr>
            <p:nvPr/>
          </p:nvSpPr>
          <p:spPr bwMode="auto">
            <a:xfrm>
              <a:off x="4185" y="1879"/>
              <a:ext cx="0" cy="49"/>
            </a:xfrm>
            <a:prstGeom prst="line">
              <a:avLst/>
            </a:prstGeom>
            <a:noFill/>
            <a:ln w="12600" cap="flat">
              <a:solidFill>
                <a:srgbClr val="000000"/>
              </a:solidFill>
              <a:miter lim="800000"/>
              <a:headEnd/>
              <a:tailEnd/>
            </a:ln>
            <a:effectLst/>
          </p:spPr>
          <p:txBody>
            <a:bodyPr/>
            <a:lstStyle/>
            <a:p>
              <a:endParaRPr lang="es-MX"/>
            </a:p>
          </p:txBody>
        </p:sp>
        <p:sp>
          <p:nvSpPr>
            <p:cNvPr id="29755" name="AutoShape 59"/>
            <p:cNvSpPr>
              <a:spLocks noChangeArrowheads="1"/>
            </p:cNvSpPr>
            <p:nvPr/>
          </p:nvSpPr>
          <p:spPr bwMode="auto">
            <a:xfrm>
              <a:off x="3873" y="1879"/>
              <a:ext cx="308" cy="48"/>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29756" name="Oval 60"/>
            <p:cNvSpPr>
              <a:spLocks noChangeArrowheads="1"/>
            </p:cNvSpPr>
            <p:nvPr/>
          </p:nvSpPr>
          <p:spPr bwMode="auto">
            <a:xfrm>
              <a:off x="3871" y="1821"/>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8" name="Group 61"/>
            <p:cNvGrpSpPr>
              <a:grpSpLocks/>
            </p:cNvGrpSpPr>
            <p:nvPr/>
          </p:nvGrpSpPr>
          <p:grpSpPr bwMode="auto">
            <a:xfrm>
              <a:off x="3946" y="1841"/>
              <a:ext cx="153" cy="53"/>
              <a:chOff x="3946" y="1841"/>
              <a:chExt cx="153" cy="53"/>
            </a:xfrm>
          </p:grpSpPr>
          <p:sp>
            <p:nvSpPr>
              <p:cNvPr id="29758" name="Line 62"/>
              <p:cNvSpPr>
                <a:spLocks noChangeShapeType="1"/>
              </p:cNvSpPr>
              <p:nvPr/>
            </p:nvSpPr>
            <p:spPr bwMode="auto">
              <a:xfrm flipV="1">
                <a:off x="3946" y="1840"/>
                <a:ext cx="54" cy="4"/>
              </a:xfrm>
              <a:prstGeom prst="line">
                <a:avLst/>
              </a:prstGeom>
              <a:noFill/>
              <a:ln w="28440" cap="flat">
                <a:solidFill>
                  <a:srgbClr val="000000"/>
                </a:solidFill>
                <a:miter lim="800000"/>
                <a:headEnd/>
                <a:tailEnd/>
              </a:ln>
              <a:effectLst/>
            </p:spPr>
            <p:txBody>
              <a:bodyPr/>
              <a:lstStyle/>
              <a:p>
                <a:endParaRPr lang="es-MX"/>
              </a:p>
            </p:txBody>
          </p:sp>
          <p:sp>
            <p:nvSpPr>
              <p:cNvPr id="29759" name="Line 63"/>
              <p:cNvSpPr>
                <a:spLocks noChangeShapeType="1"/>
              </p:cNvSpPr>
              <p:nvPr/>
            </p:nvSpPr>
            <p:spPr bwMode="auto">
              <a:xfrm>
                <a:off x="4052" y="1894"/>
                <a:ext cx="48" cy="0"/>
              </a:xfrm>
              <a:prstGeom prst="line">
                <a:avLst/>
              </a:prstGeom>
              <a:noFill/>
              <a:ln w="28440" cap="flat">
                <a:solidFill>
                  <a:srgbClr val="000000"/>
                </a:solidFill>
                <a:miter lim="800000"/>
                <a:headEnd/>
                <a:tailEnd/>
              </a:ln>
              <a:effectLst/>
            </p:spPr>
            <p:txBody>
              <a:bodyPr/>
              <a:lstStyle/>
              <a:p>
                <a:endParaRPr lang="es-MX"/>
              </a:p>
            </p:txBody>
          </p:sp>
          <p:sp>
            <p:nvSpPr>
              <p:cNvPr id="29760" name="Line 64"/>
              <p:cNvSpPr>
                <a:spLocks noChangeShapeType="1"/>
              </p:cNvSpPr>
              <p:nvPr/>
            </p:nvSpPr>
            <p:spPr bwMode="auto">
              <a:xfrm>
                <a:off x="3997" y="1843"/>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9" name="Group 65"/>
            <p:cNvGrpSpPr>
              <a:grpSpLocks/>
            </p:cNvGrpSpPr>
            <p:nvPr/>
          </p:nvGrpSpPr>
          <p:grpSpPr bwMode="auto">
            <a:xfrm>
              <a:off x="3946" y="1840"/>
              <a:ext cx="153" cy="53"/>
              <a:chOff x="3946" y="1840"/>
              <a:chExt cx="153" cy="53"/>
            </a:xfrm>
          </p:grpSpPr>
          <p:sp>
            <p:nvSpPr>
              <p:cNvPr id="29762" name="Line 66"/>
              <p:cNvSpPr>
                <a:spLocks noChangeShapeType="1"/>
              </p:cNvSpPr>
              <p:nvPr/>
            </p:nvSpPr>
            <p:spPr bwMode="auto">
              <a:xfrm>
                <a:off x="3946" y="1894"/>
                <a:ext cx="54" cy="0"/>
              </a:xfrm>
              <a:prstGeom prst="line">
                <a:avLst/>
              </a:prstGeom>
              <a:noFill/>
              <a:ln w="28440" cap="flat">
                <a:solidFill>
                  <a:srgbClr val="000000"/>
                </a:solidFill>
                <a:miter lim="800000"/>
                <a:headEnd/>
                <a:tailEnd/>
              </a:ln>
              <a:effectLst/>
            </p:spPr>
            <p:txBody>
              <a:bodyPr/>
              <a:lstStyle/>
              <a:p>
                <a:endParaRPr lang="es-MX"/>
              </a:p>
            </p:txBody>
          </p:sp>
          <p:sp>
            <p:nvSpPr>
              <p:cNvPr id="29763" name="Line 67"/>
              <p:cNvSpPr>
                <a:spLocks noChangeShapeType="1"/>
              </p:cNvSpPr>
              <p:nvPr/>
            </p:nvSpPr>
            <p:spPr bwMode="auto">
              <a:xfrm>
                <a:off x="4052" y="1841"/>
                <a:ext cx="48" cy="0"/>
              </a:xfrm>
              <a:prstGeom prst="line">
                <a:avLst/>
              </a:prstGeom>
              <a:noFill/>
              <a:ln w="28440" cap="flat">
                <a:solidFill>
                  <a:srgbClr val="000000"/>
                </a:solidFill>
                <a:miter lim="800000"/>
                <a:headEnd/>
                <a:tailEnd/>
              </a:ln>
              <a:effectLst/>
            </p:spPr>
            <p:txBody>
              <a:bodyPr/>
              <a:lstStyle/>
              <a:p>
                <a:endParaRPr lang="es-MX"/>
              </a:p>
            </p:txBody>
          </p:sp>
          <p:sp>
            <p:nvSpPr>
              <p:cNvPr id="29764" name="Line 68"/>
              <p:cNvSpPr>
                <a:spLocks noChangeShapeType="1"/>
              </p:cNvSpPr>
              <p:nvPr/>
            </p:nvSpPr>
            <p:spPr bwMode="auto">
              <a:xfrm flipV="1">
                <a:off x="3997" y="1839"/>
                <a:ext cx="57" cy="55"/>
              </a:xfrm>
              <a:prstGeom prst="line">
                <a:avLst/>
              </a:prstGeom>
              <a:noFill/>
              <a:ln w="28440" cap="flat">
                <a:solidFill>
                  <a:srgbClr val="000000"/>
                </a:solidFill>
                <a:miter lim="800000"/>
                <a:headEnd/>
                <a:tailEnd/>
              </a:ln>
              <a:effectLst/>
            </p:spPr>
            <p:txBody>
              <a:bodyPr/>
              <a:lstStyle/>
              <a:p>
                <a:endParaRPr lang="es-MX"/>
              </a:p>
            </p:txBody>
          </p:sp>
        </p:grpSp>
      </p:grpSp>
      <p:sp>
        <p:nvSpPr>
          <p:cNvPr id="29765" name="AutoShape 69"/>
          <p:cNvSpPr>
            <a:spLocks noChangeArrowheads="1"/>
          </p:cNvSpPr>
          <p:nvPr/>
        </p:nvSpPr>
        <p:spPr bwMode="auto">
          <a:xfrm>
            <a:off x="5610225" y="1998663"/>
            <a:ext cx="1049338" cy="557212"/>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 Internet</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pública</a:t>
            </a:r>
          </a:p>
        </p:txBody>
      </p:sp>
      <p:sp>
        <p:nvSpPr>
          <p:cNvPr id="29766" name="AutoShape 70"/>
          <p:cNvSpPr>
            <a:spLocks noChangeArrowheads="1"/>
          </p:cNvSpPr>
          <p:nvPr/>
        </p:nvSpPr>
        <p:spPr bwMode="auto">
          <a:xfrm>
            <a:off x="4732338" y="4059238"/>
            <a:ext cx="2965450" cy="13906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8239"/>
              <a:gd name="T5" fmla="*/ 2147483647 h 3864"/>
              <a:gd name="T6" fmla="*/ 2147483647 w 8239"/>
              <a:gd name="T7" fmla="*/ 2147483647 h 3864"/>
              <a:gd name="T8" fmla="*/ 2147483647 w 8239"/>
              <a:gd name="T9" fmla="*/ 2147483647 h 3864"/>
              <a:gd name="T10" fmla="*/ 2147483647 w 8239"/>
              <a:gd name="T11" fmla="*/ 2147483647 h 3864"/>
              <a:gd name="T12" fmla="*/ 2147483647 w 8239"/>
              <a:gd name="T13" fmla="*/ 2147483647 h 3864"/>
              <a:gd name="T14" fmla="*/ 2147483647 w 8239"/>
              <a:gd name="T15" fmla="*/ 2147483647 h 3864"/>
              <a:gd name="T16" fmla="*/ 2147483647 w 8239"/>
              <a:gd name="T17" fmla="*/ 2147483647 h 3864"/>
              <a:gd name="T18" fmla="*/ 2147483647 w 8239"/>
              <a:gd name="T19" fmla="*/ 2147483647 h 3864"/>
              <a:gd name="T20" fmla="*/ 2147483647 w 8239"/>
              <a:gd name="T21" fmla="*/ 2147483647 h 3864"/>
              <a:gd name="T22" fmla="*/ 2147483647 w 8239"/>
              <a:gd name="T23" fmla="*/ 2147483647 h 3864"/>
              <a:gd name="T24" fmla="*/ 2147483647 w 8239"/>
              <a:gd name="T25" fmla="*/ 2147483647 h 3864"/>
              <a:gd name="T26" fmla="*/ 2147483647 w 8239"/>
              <a:gd name="T27" fmla="*/ 2147483647 h 3864"/>
              <a:gd name="T28" fmla="*/ 0 w 8239"/>
              <a:gd name="T29" fmla="*/ 0 h 3864"/>
              <a:gd name="T30" fmla="*/ 8239 w 8239"/>
              <a:gd name="T31" fmla="*/ 3864 h 38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8239" h="3864">
                <a:moveTo>
                  <a:pt x="136" y="1442"/>
                </a:moveTo>
                <a:cubicBezTo>
                  <a:pt x="88" y="1045"/>
                  <a:pt x="0" y="833"/>
                  <a:pt x="454" y="604"/>
                </a:cubicBezTo>
                <a:cubicBezTo>
                  <a:pt x="908" y="374"/>
                  <a:pt x="2099" y="149"/>
                  <a:pt x="2862" y="74"/>
                </a:cubicBezTo>
                <a:cubicBezTo>
                  <a:pt x="3625" y="0"/>
                  <a:pt x="4212" y="79"/>
                  <a:pt x="5032" y="154"/>
                </a:cubicBezTo>
                <a:cubicBezTo>
                  <a:pt x="5852" y="229"/>
                  <a:pt x="7312" y="13"/>
                  <a:pt x="7775" y="533"/>
                </a:cubicBezTo>
                <a:cubicBezTo>
                  <a:pt x="8238" y="1054"/>
                  <a:pt x="8115" y="2739"/>
                  <a:pt x="7824" y="3268"/>
                </a:cubicBezTo>
                <a:cubicBezTo>
                  <a:pt x="7533" y="3797"/>
                  <a:pt x="6765" y="3647"/>
                  <a:pt x="6038" y="3727"/>
                </a:cubicBezTo>
                <a:cubicBezTo>
                  <a:pt x="5310" y="3806"/>
                  <a:pt x="4123" y="3753"/>
                  <a:pt x="3444" y="3753"/>
                </a:cubicBezTo>
                <a:cubicBezTo>
                  <a:pt x="2765" y="3753"/>
                  <a:pt x="2421" y="3863"/>
                  <a:pt x="1971" y="3736"/>
                </a:cubicBezTo>
                <a:cubicBezTo>
                  <a:pt x="1521" y="3608"/>
                  <a:pt x="1045" y="3361"/>
                  <a:pt x="740" y="2981"/>
                </a:cubicBezTo>
                <a:cubicBezTo>
                  <a:pt x="432" y="2598"/>
                  <a:pt x="127" y="2064"/>
                  <a:pt x="136" y="1442"/>
                </a:cubicBezTo>
              </a:path>
            </a:pathLst>
          </a:custGeom>
          <a:solidFill>
            <a:srgbClr val="CCFFFF"/>
          </a:solidFill>
          <a:ln w="9525" cap="flat">
            <a:noFill/>
            <a:round/>
            <a:headEnd/>
            <a:tailEnd/>
          </a:ln>
          <a:effectLst/>
        </p:spPr>
        <p:txBody>
          <a:bodyPr wrap="none" anchor="ctr"/>
          <a:lstStyle/>
          <a:p>
            <a:endParaRPr lang="es-MX"/>
          </a:p>
        </p:txBody>
      </p:sp>
      <p:sp>
        <p:nvSpPr>
          <p:cNvPr id="29767" name="Line 71"/>
          <p:cNvSpPr>
            <a:spLocks noChangeShapeType="1"/>
          </p:cNvSpPr>
          <p:nvPr/>
        </p:nvSpPr>
        <p:spPr bwMode="auto">
          <a:xfrm flipV="1">
            <a:off x="5172075" y="4589463"/>
            <a:ext cx="1557338" cy="19050"/>
          </a:xfrm>
          <a:prstGeom prst="line">
            <a:avLst/>
          </a:prstGeom>
          <a:noFill/>
          <a:ln w="28440" cap="flat">
            <a:solidFill>
              <a:srgbClr val="000000"/>
            </a:solidFill>
            <a:miter lim="800000"/>
            <a:headEnd/>
            <a:tailEnd/>
          </a:ln>
          <a:effectLst/>
        </p:spPr>
        <p:txBody>
          <a:bodyPr/>
          <a:lstStyle/>
          <a:p>
            <a:endParaRPr lang="es-MX"/>
          </a:p>
        </p:txBody>
      </p:sp>
      <p:sp>
        <p:nvSpPr>
          <p:cNvPr id="29768" name="Line 72"/>
          <p:cNvSpPr>
            <a:spLocks noChangeShapeType="1"/>
          </p:cNvSpPr>
          <p:nvPr/>
        </p:nvSpPr>
        <p:spPr bwMode="auto">
          <a:xfrm>
            <a:off x="5181600" y="4605338"/>
            <a:ext cx="1588" cy="195262"/>
          </a:xfrm>
          <a:prstGeom prst="line">
            <a:avLst/>
          </a:prstGeom>
          <a:noFill/>
          <a:ln w="28440" cap="flat">
            <a:solidFill>
              <a:srgbClr val="000000"/>
            </a:solidFill>
            <a:miter lim="800000"/>
            <a:headEnd/>
            <a:tailEnd/>
          </a:ln>
          <a:effectLst/>
        </p:spPr>
        <p:txBody>
          <a:bodyPr/>
          <a:lstStyle/>
          <a:p>
            <a:endParaRPr lang="es-MX"/>
          </a:p>
        </p:txBody>
      </p:sp>
      <p:sp>
        <p:nvSpPr>
          <p:cNvPr id="29769" name="Line 73"/>
          <p:cNvSpPr>
            <a:spLocks noChangeShapeType="1"/>
          </p:cNvSpPr>
          <p:nvPr/>
        </p:nvSpPr>
        <p:spPr bwMode="auto">
          <a:xfrm>
            <a:off x="5691188" y="4614863"/>
            <a:ext cx="1587" cy="195262"/>
          </a:xfrm>
          <a:prstGeom prst="line">
            <a:avLst/>
          </a:prstGeom>
          <a:noFill/>
          <a:ln w="28440" cap="flat">
            <a:solidFill>
              <a:srgbClr val="000000"/>
            </a:solidFill>
            <a:miter lim="800000"/>
            <a:headEnd/>
            <a:tailEnd/>
          </a:ln>
          <a:effectLst/>
        </p:spPr>
        <p:txBody>
          <a:bodyPr/>
          <a:lstStyle/>
          <a:p>
            <a:endParaRPr lang="es-MX"/>
          </a:p>
        </p:txBody>
      </p:sp>
      <p:sp>
        <p:nvSpPr>
          <p:cNvPr id="29770" name="Line 74"/>
          <p:cNvSpPr>
            <a:spLocks noChangeShapeType="1"/>
          </p:cNvSpPr>
          <p:nvPr/>
        </p:nvSpPr>
        <p:spPr bwMode="auto">
          <a:xfrm>
            <a:off x="6229350" y="4610100"/>
            <a:ext cx="1588" cy="195263"/>
          </a:xfrm>
          <a:prstGeom prst="line">
            <a:avLst/>
          </a:prstGeom>
          <a:noFill/>
          <a:ln w="28440" cap="flat">
            <a:solidFill>
              <a:srgbClr val="000000"/>
            </a:solidFill>
            <a:miter lim="800000"/>
            <a:headEnd/>
            <a:tailEnd/>
          </a:ln>
          <a:effectLst/>
        </p:spPr>
        <p:txBody>
          <a:bodyPr/>
          <a:lstStyle/>
          <a:p>
            <a:endParaRPr lang="es-MX"/>
          </a:p>
        </p:txBody>
      </p:sp>
      <p:sp>
        <p:nvSpPr>
          <p:cNvPr id="29771" name="Line 75"/>
          <p:cNvSpPr>
            <a:spLocks noChangeShapeType="1"/>
          </p:cNvSpPr>
          <p:nvPr/>
        </p:nvSpPr>
        <p:spPr bwMode="auto">
          <a:xfrm>
            <a:off x="6729413" y="4610100"/>
            <a:ext cx="1587" cy="223838"/>
          </a:xfrm>
          <a:prstGeom prst="line">
            <a:avLst/>
          </a:prstGeom>
          <a:noFill/>
          <a:ln w="28440" cap="flat">
            <a:solidFill>
              <a:srgbClr val="000000"/>
            </a:solidFill>
            <a:miter lim="800000"/>
            <a:headEnd/>
            <a:tailEnd/>
          </a:ln>
          <a:effectLst/>
        </p:spPr>
        <p:txBody>
          <a:bodyPr/>
          <a:lstStyle/>
          <a:p>
            <a:endParaRPr lang="es-MX"/>
          </a:p>
        </p:txBody>
      </p:sp>
      <p:grpSp>
        <p:nvGrpSpPr>
          <p:cNvPr id="10" name="Group 76"/>
          <p:cNvGrpSpPr>
            <a:grpSpLocks/>
          </p:cNvGrpSpPr>
          <p:nvPr/>
        </p:nvGrpSpPr>
        <p:grpSpPr bwMode="auto">
          <a:xfrm>
            <a:off x="6145213" y="4181475"/>
            <a:ext cx="498475" cy="230188"/>
            <a:chOff x="3871" y="2634"/>
            <a:chExt cx="314" cy="145"/>
          </a:xfrm>
        </p:grpSpPr>
        <p:sp>
          <p:nvSpPr>
            <p:cNvPr id="29773" name="Oval 77"/>
            <p:cNvSpPr>
              <a:spLocks noChangeArrowheads="1"/>
            </p:cNvSpPr>
            <p:nvPr/>
          </p:nvSpPr>
          <p:spPr bwMode="auto">
            <a:xfrm>
              <a:off x="3873" y="2699"/>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29774" name="Line 78"/>
            <p:cNvSpPr>
              <a:spLocks noChangeShapeType="1"/>
            </p:cNvSpPr>
            <p:nvPr/>
          </p:nvSpPr>
          <p:spPr bwMode="auto">
            <a:xfrm>
              <a:off x="3873" y="2692"/>
              <a:ext cx="0" cy="50"/>
            </a:xfrm>
            <a:prstGeom prst="line">
              <a:avLst/>
            </a:prstGeom>
            <a:noFill/>
            <a:ln w="12600" cap="flat">
              <a:solidFill>
                <a:srgbClr val="000000"/>
              </a:solidFill>
              <a:miter lim="800000"/>
              <a:headEnd/>
              <a:tailEnd/>
            </a:ln>
            <a:effectLst/>
          </p:spPr>
          <p:txBody>
            <a:bodyPr/>
            <a:lstStyle/>
            <a:p>
              <a:endParaRPr lang="es-MX"/>
            </a:p>
          </p:txBody>
        </p:sp>
        <p:sp>
          <p:nvSpPr>
            <p:cNvPr id="29775" name="Line 79"/>
            <p:cNvSpPr>
              <a:spLocks noChangeShapeType="1"/>
            </p:cNvSpPr>
            <p:nvPr/>
          </p:nvSpPr>
          <p:spPr bwMode="auto">
            <a:xfrm>
              <a:off x="4185" y="2692"/>
              <a:ext cx="0" cy="50"/>
            </a:xfrm>
            <a:prstGeom prst="line">
              <a:avLst/>
            </a:prstGeom>
            <a:noFill/>
            <a:ln w="12600" cap="flat">
              <a:solidFill>
                <a:srgbClr val="000000"/>
              </a:solidFill>
              <a:miter lim="800000"/>
              <a:headEnd/>
              <a:tailEnd/>
            </a:ln>
            <a:effectLst/>
          </p:spPr>
          <p:txBody>
            <a:bodyPr/>
            <a:lstStyle/>
            <a:p>
              <a:endParaRPr lang="es-MX"/>
            </a:p>
          </p:txBody>
        </p:sp>
        <p:sp>
          <p:nvSpPr>
            <p:cNvPr id="29776" name="AutoShape 80"/>
            <p:cNvSpPr>
              <a:spLocks noChangeArrowheads="1"/>
            </p:cNvSpPr>
            <p:nvPr/>
          </p:nvSpPr>
          <p:spPr bwMode="auto">
            <a:xfrm>
              <a:off x="3873" y="2692"/>
              <a:ext cx="308" cy="49"/>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29777" name="Oval 81"/>
            <p:cNvSpPr>
              <a:spLocks noChangeArrowheads="1"/>
            </p:cNvSpPr>
            <p:nvPr/>
          </p:nvSpPr>
          <p:spPr bwMode="auto">
            <a:xfrm>
              <a:off x="3871" y="2634"/>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11" name="Group 82"/>
            <p:cNvGrpSpPr>
              <a:grpSpLocks/>
            </p:cNvGrpSpPr>
            <p:nvPr/>
          </p:nvGrpSpPr>
          <p:grpSpPr bwMode="auto">
            <a:xfrm>
              <a:off x="3946" y="2655"/>
              <a:ext cx="153" cy="53"/>
              <a:chOff x="3946" y="2655"/>
              <a:chExt cx="153" cy="53"/>
            </a:xfrm>
          </p:grpSpPr>
          <p:sp>
            <p:nvSpPr>
              <p:cNvPr id="29779" name="Line 83"/>
              <p:cNvSpPr>
                <a:spLocks noChangeShapeType="1"/>
              </p:cNvSpPr>
              <p:nvPr/>
            </p:nvSpPr>
            <p:spPr bwMode="auto">
              <a:xfrm flipV="1">
                <a:off x="3946" y="2654"/>
                <a:ext cx="54" cy="4"/>
              </a:xfrm>
              <a:prstGeom prst="line">
                <a:avLst/>
              </a:prstGeom>
              <a:noFill/>
              <a:ln w="28440" cap="flat">
                <a:solidFill>
                  <a:srgbClr val="000000"/>
                </a:solidFill>
                <a:miter lim="800000"/>
                <a:headEnd/>
                <a:tailEnd/>
              </a:ln>
              <a:effectLst/>
            </p:spPr>
            <p:txBody>
              <a:bodyPr/>
              <a:lstStyle/>
              <a:p>
                <a:endParaRPr lang="es-MX"/>
              </a:p>
            </p:txBody>
          </p:sp>
          <p:sp>
            <p:nvSpPr>
              <p:cNvPr id="29780" name="Line 84"/>
              <p:cNvSpPr>
                <a:spLocks noChangeShapeType="1"/>
              </p:cNvSpPr>
              <p:nvPr/>
            </p:nvSpPr>
            <p:spPr bwMode="auto">
              <a:xfrm>
                <a:off x="4052" y="2708"/>
                <a:ext cx="48" cy="0"/>
              </a:xfrm>
              <a:prstGeom prst="line">
                <a:avLst/>
              </a:prstGeom>
              <a:noFill/>
              <a:ln w="28440" cap="flat">
                <a:solidFill>
                  <a:srgbClr val="000000"/>
                </a:solidFill>
                <a:miter lim="800000"/>
                <a:headEnd/>
                <a:tailEnd/>
              </a:ln>
              <a:effectLst/>
            </p:spPr>
            <p:txBody>
              <a:bodyPr/>
              <a:lstStyle/>
              <a:p>
                <a:endParaRPr lang="es-MX"/>
              </a:p>
            </p:txBody>
          </p:sp>
          <p:sp>
            <p:nvSpPr>
              <p:cNvPr id="29781" name="Line 85"/>
              <p:cNvSpPr>
                <a:spLocks noChangeShapeType="1"/>
              </p:cNvSpPr>
              <p:nvPr/>
            </p:nvSpPr>
            <p:spPr bwMode="auto">
              <a:xfrm>
                <a:off x="3997" y="2657"/>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12" name="Group 86"/>
            <p:cNvGrpSpPr>
              <a:grpSpLocks/>
            </p:cNvGrpSpPr>
            <p:nvPr/>
          </p:nvGrpSpPr>
          <p:grpSpPr bwMode="auto">
            <a:xfrm>
              <a:off x="3946" y="2653"/>
              <a:ext cx="153" cy="54"/>
              <a:chOff x="3946" y="2653"/>
              <a:chExt cx="153" cy="54"/>
            </a:xfrm>
          </p:grpSpPr>
          <p:sp>
            <p:nvSpPr>
              <p:cNvPr id="29783" name="Line 87"/>
              <p:cNvSpPr>
                <a:spLocks noChangeShapeType="1"/>
              </p:cNvSpPr>
              <p:nvPr/>
            </p:nvSpPr>
            <p:spPr bwMode="auto">
              <a:xfrm>
                <a:off x="3946" y="2707"/>
                <a:ext cx="54" cy="0"/>
              </a:xfrm>
              <a:prstGeom prst="line">
                <a:avLst/>
              </a:prstGeom>
              <a:noFill/>
              <a:ln w="28440" cap="flat">
                <a:solidFill>
                  <a:srgbClr val="000000"/>
                </a:solidFill>
                <a:miter lim="800000"/>
                <a:headEnd/>
                <a:tailEnd/>
              </a:ln>
              <a:effectLst/>
            </p:spPr>
            <p:txBody>
              <a:bodyPr/>
              <a:lstStyle/>
              <a:p>
                <a:endParaRPr lang="es-MX"/>
              </a:p>
            </p:txBody>
          </p:sp>
          <p:sp>
            <p:nvSpPr>
              <p:cNvPr id="29784" name="Line 88"/>
              <p:cNvSpPr>
                <a:spLocks noChangeShapeType="1"/>
              </p:cNvSpPr>
              <p:nvPr/>
            </p:nvSpPr>
            <p:spPr bwMode="auto">
              <a:xfrm>
                <a:off x="4052" y="2654"/>
                <a:ext cx="48" cy="0"/>
              </a:xfrm>
              <a:prstGeom prst="line">
                <a:avLst/>
              </a:prstGeom>
              <a:noFill/>
              <a:ln w="28440" cap="flat">
                <a:solidFill>
                  <a:srgbClr val="000000"/>
                </a:solidFill>
                <a:miter lim="800000"/>
                <a:headEnd/>
                <a:tailEnd/>
              </a:ln>
              <a:effectLst/>
            </p:spPr>
            <p:txBody>
              <a:bodyPr/>
              <a:lstStyle/>
              <a:p>
                <a:endParaRPr lang="es-MX"/>
              </a:p>
            </p:txBody>
          </p:sp>
          <p:sp>
            <p:nvSpPr>
              <p:cNvPr id="29785" name="Line 89"/>
              <p:cNvSpPr>
                <a:spLocks noChangeShapeType="1"/>
              </p:cNvSpPr>
              <p:nvPr/>
            </p:nvSpPr>
            <p:spPr bwMode="auto">
              <a:xfrm flipV="1">
                <a:off x="3997" y="2652"/>
                <a:ext cx="57" cy="56"/>
              </a:xfrm>
              <a:prstGeom prst="line">
                <a:avLst/>
              </a:prstGeom>
              <a:noFill/>
              <a:ln w="28440" cap="flat">
                <a:solidFill>
                  <a:srgbClr val="000000"/>
                </a:solidFill>
                <a:miter lim="800000"/>
                <a:headEnd/>
                <a:tailEnd/>
              </a:ln>
              <a:effectLst/>
            </p:spPr>
            <p:txBody>
              <a:bodyPr/>
              <a:lstStyle/>
              <a:p>
                <a:endParaRPr lang="es-MX"/>
              </a:p>
            </p:txBody>
          </p:sp>
        </p:grpSp>
      </p:grpSp>
      <p:sp>
        <p:nvSpPr>
          <p:cNvPr id="29786" name="Line 90"/>
          <p:cNvSpPr>
            <a:spLocks noChangeShapeType="1"/>
          </p:cNvSpPr>
          <p:nvPr/>
        </p:nvSpPr>
        <p:spPr bwMode="auto">
          <a:xfrm>
            <a:off x="6391275" y="3133725"/>
            <a:ext cx="1588" cy="1062038"/>
          </a:xfrm>
          <a:prstGeom prst="line">
            <a:avLst/>
          </a:prstGeom>
          <a:noFill/>
          <a:ln w="28440" cap="flat">
            <a:solidFill>
              <a:srgbClr val="000000"/>
            </a:solidFill>
            <a:miter lim="800000"/>
            <a:headEnd/>
            <a:tailEnd/>
          </a:ln>
          <a:effectLst/>
        </p:spPr>
        <p:txBody>
          <a:bodyPr/>
          <a:lstStyle/>
          <a:p>
            <a:endParaRPr lang="es-MX"/>
          </a:p>
        </p:txBody>
      </p:sp>
      <p:sp>
        <p:nvSpPr>
          <p:cNvPr id="29787" name="Line 91"/>
          <p:cNvSpPr>
            <a:spLocks noChangeShapeType="1"/>
          </p:cNvSpPr>
          <p:nvPr/>
        </p:nvSpPr>
        <p:spPr bwMode="auto">
          <a:xfrm>
            <a:off x="6396038" y="4419600"/>
            <a:ext cx="1587" cy="166688"/>
          </a:xfrm>
          <a:prstGeom prst="line">
            <a:avLst/>
          </a:prstGeom>
          <a:noFill/>
          <a:ln w="28440" cap="flat">
            <a:solidFill>
              <a:srgbClr val="000000"/>
            </a:solidFill>
            <a:miter lim="800000"/>
            <a:headEnd/>
            <a:tailEnd/>
          </a:ln>
          <a:effectLst/>
        </p:spPr>
        <p:txBody>
          <a:bodyPr/>
          <a:lstStyle/>
          <a:p>
            <a:endParaRPr lang="es-MX"/>
          </a:p>
        </p:txBody>
      </p:sp>
      <p:sp>
        <p:nvSpPr>
          <p:cNvPr id="29788" name="AutoShape 92"/>
          <p:cNvSpPr>
            <a:spLocks noChangeArrowheads="1"/>
          </p:cNvSpPr>
          <p:nvPr/>
        </p:nvSpPr>
        <p:spPr bwMode="auto">
          <a:xfrm>
            <a:off x="4651375" y="3946525"/>
            <a:ext cx="1414463" cy="557213"/>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Red </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institucional</a:t>
            </a:r>
          </a:p>
        </p:txBody>
      </p:sp>
      <p:sp>
        <p:nvSpPr>
          <p:cNvPr id="29789" name="AutoShape 93"/>
          <p:cNvSpPr>
            <a:spLocks noChangeArrowheads="1"/>
          </p:cNvSpPr>
          <p:nvPr/>
        </p:nvSpPr>
        <p:spPr bwMode="auto">
          <a:xfrm>
            <a:off x="6600825" y="4294188"/>
            <a:ext cx="1511300" cy="338137"/>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10 Mbps LAN</a:t>
            </a:r>
          </a:p>
        </p:txBody>
      </p:sp>
      <p:sp>
        <p:nvSpPr>
          <p:cNvPr id="29790" name="AutoShape 94"/>
          <p:cNvSpPr>
            <a:spLocks noChangeArrowheads="1"/>
          </p:cNvSpPr>
          <p:nvPr/>
        </p:nvSpPr>
        <p:spPr bwMode="auto">
          <a:xfrm>
            <a:off x="6311900" y="3322638"/>
            <a:ext cx="1914525" cy="581025"/>
          </a:xfrm>
          <a:prstGeom prst="roundRect">
            <a:avLst>
              <a:gd name="adj" fmla="val 273"/>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1.5 Mbps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Enlace se acceso</a:t>
            </a:r>
          </a:p>
        </p:txBody>
      </p:sp>
      <p:sp>
        <p:nvSpPr>
          <p:cNvPr id="29791" name="AutoShape 95"/>
          <p:cNvSpPr>
            <a:spLocks noChangeArrowheads="1"/>
          </p:cNvSpPr>
          <p:nvPr/>
        </p:nvSpPr>
        <p:spPr bwMode="auto">
          <a:xfrm>
            <a:off x="6824663" y="5372100"/>
            <a:ext cx="1576387" cy="615950"/>
          </a:xfrm>
          <a:prstGeom prst="roundRect">
            <a:avLst>
              <a:gd name="adj" fmla="val 245"/>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FF0000"/>
                </a:solidFill>
                <a:latin typeface="Comic Sans MS" pitchFamily="64" charset="0"/>
                <a:ea typeface="DejaVu Sans" charset="0"/>
                <a:cs typeface="DejaVu Sans" charset="0"/>
              </a:rPr>
              <a:t>Sin Cache </a:t>
            </a:r>
            <a:br>
              <a:rPr lang="es-ES" sz="1800">
                <a:solidFill>
                  <a:srgbClr val="FF0000"/>
                </a:solidFill>
                <a:latin typeface="Comic Sans MS" pitchFamily="64" charset="0"/>
                <a:ea typeface="DejaVu Sans" charset="0"/>
                <a:cs typeface="DejaVu Sans" charset="0"/>
              </a:rPr>
            </a:br>
            <a:r>
              <a:rPr lang="es-ES" sz="1800">
                <a:solidFill>
                  <a:srgbClr val="FF0000"/>
                </a:solidFill>
                <a:latin typeface="Comic Sans MS" pitchFamily="64" charset="0"/>
                <a:ea typeface="DejaVu Sans" charset="0"/>
                <a:cs typeface="DejaVu Sans" charset="0"/>
              </a:rPr>
              <a:t>institucional</a:t>
            </a:r>
          </a:p>
        </p:txBody>
      </p:sp>
      <p:grpSp>
        <p:nvGrpSpPr>
          <p:cNvPr id="13" name="Group 96"/>
          <p:cNvGrpSpPr>
            <a:grpSpLocks/>
          </p:cNvGrpSpPr>
          <p:nvPr/>
        </p:nvGrpSpPr>
        <p:grpSpPr bwMode="auto">
          <a:xfrm>
            <a:off x="4859338" y="4868863"/>
            <a:ext cx="503237" cy="574675"/>
            <a:chOff x="3061" y="3067"/>
            <a:chExt cx="317" cy="362"/>
          </a:xfrm>
        </p:grpSpPr>
        <p:sp>
          <p:nvSpPr>
            <p:cNvPr id="29793" name="AutoShape 97"/>
            <p:cNvSpPr>
              <a:spLocks noChangeArrowheads="1"/>
            </p:cNvSpPr>
            <p:nvPr/>
          </p:nvSpPr>
          <p:spPr bwMode="auto">
            <a:xfrm>
              <a:off x="3061" y="3067"/>
              <a:ext cx="317" cy="3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29794" name="AutoShape 98"/>
            <p:cNvSpPr>
              <a:spLocks noChangeArrowheads="1"/>
            </p:cNvSpPr>
            <p:nvPr/>
          </p:nvSpPr>
          <p:spPr bwMode="auto">
            <a:xfrm>
              <a:off x="3170" y="3096"/>
              <a:ext cx="100" cy="1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29795" name="AutoShape 99"/>
            <p:cNvSpPr>
              <a:spLocks noChangeArrowheads="1"/>
            </p:cNvSpPr>
            <p:nvPr/>
          </p:nvSpPr>
          <p:spPr bwMode="auto">
            <a:xfrm>
              <a:off x="3180" y="3138"/>
              <a:ext cx="170" cy="15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29796" name="AutoShape 100"/>
            <p:cNvSpPr>
              <a:spLocks noChangeArrowheads="1"/>
            </p:cNvSpPr>
            <p:nvPr/>
          </p:nvSpPr>
          <p:spPr bwMode="auto">
            <a:xfrm>
              <a:off x="3159" y="3293"/>
              <a:ext cx="125" cy="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29797" name="AutoShape 101"/>
            <p:cNvSpPr>
              <a:spLocks noChangeArrowheads="1"/>
            </p:cNvSpPr>
            <p:nvPr/>
          </p:nvSpPr>
          <p:spPr bwMode="auto">
            <a:xfrm>
              <a:off x="3222" y="3309"/>
              <a:ext cx="5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29798" name="AutoShape 102"/>
            <p:cNvSpPr>
              <a:spLocks noChangeArrowheads="1"/>
            </p:cNvSpPr>
            <p:nvPr/>
          </p:nvSpPr>
          <p:spPr bwMode="auto">
            <a:xfrm>
              <a:off x="3167" y="3297"/>
              <a:ext cx="33"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29799" name="AutoShape 103"/>
            <p:cNvSpPr>
              <a:spLocks noChangeArrowheads="1"/>
            </p:cNvSpPr>
            <p:nvPr/>
          </p:nvSpPr>
          <p:spPr bwMode="auto">
            <a:xfrm>
              <a:off x="3079" y="3313"/>
              <a:ext cx="208" cy="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29800" name="AutoShape 104"/>
            <p:cNvSpPr>
              <a:spLocks noChangeArrowheads="1"/>
            </p:cNvSpPr>
            <p:nvPr/>
          </p:nvSpPr>
          <p:spPr bwMode="auto">
            <a:xfrm>
              <a:off x="3288" y="3306"/>
              <a:ext cx="70" cy="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29801" name="AutoShape 105"/>
            <p:cNvSpPr>
              <a:spLocks noChangeArrowheads="1"/>
            </p:cNvSpPr>
            <p:nvPr/>
          </p:nvSpPr>
          <p:spPr bwMode="auto">
            <a:xfrm>
              <a:off x="3096" y="3114"/>
              <a:ext cx="37" cy="2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29802" name="AutoShape 106"/>
            <p:cNvSpPr>
              <a:spLocks noChangeArrowheads="1"/>
            </p:cNvSpPr>
            <p:nvPr/>
          </p:nvSpPr>
          <p:spPr bwMode="auto">
            <a:xfrm>
              <a:off x="3096" y="3114"/>
              <a:ext cx="33" cy="1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29803" name="AutoShape 107"/>
            <p:cNvSpPr>
              <a:spLocks noChangeArrowheads="1"/>
            </p:cNvSpPr>
            <p:nvPr/>
          </p:nvSpPr>
          <p:spPr bwMode="auto">
            <a:xfrm>
              <a:off x="3096" y="3118"/>
              <a:ext cx="27" cy="1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29804" name="AutoShape 108"/>
            <p:cNvSpPr>
              <a:spLocks noChangeArrowheads="1"/>
            </p:cNvSpPr>
            <p:nvPr/>
          </p:nvSpPr>
          <p:spPr bwMode="auto">
            <a:xfrm>
              <a:off x="3099" y="3118"/>
              <a:ext cx="21"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29805" name="AutoShape 109"/>
            <p:cNvSpPr>
              <a:spLocks noChangeArrowheads="1"/>
            </p:cNvSpPr>
            <p:nvPr/>
          </p:nvSpPr>
          <p:spPr bwMode="auto">
            <a:xfrm>
              <a:off x="3099" y="3118"/>
              <a:ext cx="17"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29806" name="AutoShape 110"/>
            <p:cNvSpPr>
              <a:spLocks noChangeArrowheads="1"/>
            </p:cNvSpPr>
            <p:nvPr/>
          </p:nvSpPr>
          <p:spPr bwMode="auto">
            <a:xfrm>
              <a:off x="3099" y="3123"/>
              <a:ext cx="10" cy="4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29807" name="AutoShape 111"/>
            <p:cNvSpPr>
              <a:spLocks noChangeArrowheads="1"/>
            </p:cNvSpPr>
            <p:nvPr/>
          </p:nvSpPr>
          <p:spPr bwMode="auto">
            <a:xfrm>
              <a:off x="3243" y="3255"/>
              <a:ext cx="16"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29808" name="AutoShape 112"/>
            <p:cNvSpPr>
              <a:spLocks noChangeArrowheads="1"/>
            </p:cNvSpPr>
            <p:nvPr/>
          </p:nvSpPr>
          <p:spPr bwMode="auto">
            <a:xfrm>
              <a:off x="3190" y="3255"/>
              <a:ext cx="7" cy="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09" name="AutoShape 113"/>
            <p:cNvSpPr>
              <a:spLocks noChangeArrowheads="1"/>
            </p:cNvSpPr>
            <p:nvPr/>
          </p:nvSpPr>
          <p:spPr bwMode="auto">
            <a:xfrm>
              <a:off x="3205" y="3255"/>
              <a:ext cx="5" cy="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10" name="AutoShape 114"/>
            <p:cNvSpPr>
              <a:spLocks noChangeArrowheads="1"/>
            </p:cNvSpPr>
            <p:nvPr/>
          </p:nvSpPr>
          <p:spPr bwMode="auto">
            <a:xfrm>
              <a:off x="3145" y="3091"/>
              <a:ext cx="24" cy="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29811" name="AutoShape 115"/>
            <p:cNvSpPr>
              <a:spLocks noChangeArrowheads="1"/>
            </p:cNvSpPr>
            <p:nvPr/>
          </p:nvSpPr>
          <p:spPr bwMode="auto">
            <a:xfrm>
              <a:off x="3271" y="3076"/>
              <a:ext cx="33" cy="1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29812" name="AutoShape 116"/>
            <p:cNvSpPr>
              <a:spLocks noChangeArrowheads="1"/>
            </p:cNvSpPr>
            <p:nvPr/>
          </p:nvSpPr>
          <p:spPr bwMode="auto">
            <a:xfrm>
              <a:off x="3145" y="3105"/>
              <a:ext cx="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29813" name="AutoShape 117"/>
            <p:cNvSpPr>
              <a:spLocks noChangeArrowheads="1"/>
            </p:cNvSpPr>
            <p:nvPr/>
          </p:nvSpPr>
          <p:spPr bwMode="auto">
            <a:xfrm>
              <a:off x="3149" y="3114"/>
              <a:ext cx="16" cy="1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29814" name="AutoShape 118"/>
            <p:cNvSpPr>
              <a:spLocks noChangeArrowheads="1"/>
            </p:cNvSpPr>
            <p:nvPr/>
          </p:nvSpPr>
          <p:spPr bwMode="auto">
            <a:xfrm>
              <a:off x="3149" y="3123"/>
              <a:ext cx="16"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29815" name="AutoShape 119"/>
            <p:cNvSpPr>
              <a:spLocks noChangeArrowheads="1"/>
            </p:cNvSpPr>
            <p:nvPr/>
          </p:nvSpPr>
          <p:spPr bwMode="auto">
            <a:xfrm>
              <a:off x="3149" y="3132"/>
              <a:ext cx="12" cy="7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29816" name="AutoShape 120"/>
            <p:cNvSpPr>
              <a:spLocks noChangeArrowheads="1"/>
            </p:cNvSpPr>
            <p:nvPr/>
          </p:nvSpPr>
          <p:spPr bwMode="auto">
            <a:xfrm>
              <a:off x="3149" y="3143"/>
              <a:ext cx="9" cy="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29817" name="AutoShape 121"/>
            <p:cNvSpPr>
              <a:spLocks noChangeArrowheads="1"/>
            </p:cNvSpPr>
            <p:nvPr/>
          </p:nvSpPr>
          <p:spPr bwMode="auto">
            <a:xfrm>
              <a:off x="3275" y="3085"/>
              <a:ext cx="27"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29818" name="AutoShape 122"/>
            <p:cNvSpPr>
              <a:spLocks noChangeArrowheads="1"/>
            </p:cNvSpPr>
            <p:nvPr/>
          </p:nvSpPr>
          <p:spPr bwMode="auto">
            <a:xfrm>
              <a:off x="3275" y="3096"/>
              <a:ext cx="24" cy="13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29819" name="AutoShape 123"/>
            <p:cNvSpPr>
              <a:spLocks noChangeArrowheads="1"/>
            </p:cNvSpPr>
            <p:nvPr/>
          </p:nvSpPr>
          <p:spPr bwMode="auto">
            <a:xfrm>
              <a:off x="3275" y="3105"/>
              <a:ext cx="21" cy="1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29820" name="AutoShape 124"/>
            <p:cNvSpPr>
              <a:spLocks noChangeArrowheads="1"/>
            </p:cNvSpPr>
            <p:nvPr/>
          </p:nvSpPr>
          <p:spPr bwMode="auto">
            <a:xfrm>
              <a:off x="3278" y="3118"/>
              <a:ext cx="14" cy="8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29821" name="AutoShape 125"/>
            <p:cNvSpPr>
              <a:spLocks noChangeArrowheads="1"/>
            </p:cNvSpPr>
            <p:nvPr/>
          </p:nvSpPr>
          <p:spPr bwMode="auto">
            <a:xfrm>
              <a:off x="3278" y="3127"/>
              <a:ext cx="10" cy="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29822" name="Rectangle 126"/>
            <p:cNvSpPr>
              <a:spLocks noChangeArrowheads="1"/>
            </p:cNvSpPr>
            <p:nvPr/>
          </p:nvSpPr>
          <p:spPr bwMode="auto">
            <a:xfrm>
              <a:off x="3121" y="3114"/>
              <a:ext cx="2" cy="203"/>
            </a:xfrm>
            <a:prstGeom prst="rect">
              <a:avLst/>
            </a:prstGeom>
            <a:solidFill>
              <a:srgbClr val="000000"/>
            </a:solidFill>
            <a:ln w="9525" cap="flat">
              <a:noFill/>
              <a:round/>
              <a:headEnd/>
              <a:tailEnd/>
            </a:ln>
            <a:effectLst/>
          </p:spPr>
          <p:txBody>
            <a:bodyPr wrap="none" anchor="ctr"/>
            <a:lstStyle/>
            <a:p>
              <a:endParaRPr lang="es-MX"/>
            </a:p>
          </p:txBody>
        </p:sp>
        <p:sp>
          <p:nvSpPr>
            <p:cNvPr id="29823" name="AutoShape 127"/>
            <p:cNvSpPr>
              <a:spLocks noChangeArrowheads="1"/>
            </p:cNvSpPr>
            <p:nvPr/>
          </p:nvSpPr>
          <p:spPr bwMode="auto">
            <a:xfrm>
              <a:off x="3173" y="3109"/>
              <a:ext cx="59" cy="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29824" name="AutoShape 128"/>
            <p:cNvSpPr>
              <a:spLocks noChangeArrowheads="1"/>
            </p:cNvSpPr>
            <p:nvPr/>
          </p:nvSpPr>
          <p:spPr bwMode="auto">
            <a:xfrm>
              <a:off x="3092" y="3177"/>
              <a:ext cx="45"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29825" name="AutoShape 129"/>
            <p:cNvSpPr>
              <a:spLocks noChangeArrowheads="1"/>
            </p:cNvSpPr>
            <p:nvPr/>
          </p:nvSpPr>
          <p:spPr bwMode="auto">
            <a:xfrm>
              <a:off x="3092" y="3138"/>
              <a:ext cx="45"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29826" name="AutoShape 130"/>
            <p:cNvSpPr>
              <a:spLocks noChangeArrowheads="1"/>
            </p:cNvSpPr>
            <p:nvPr/>
          </p:nvSpPr>
          <p:spPr bwMode="auto">
            <a:xfrm>
              <a:off x="3137" y="3118"/>
              <a:ext cx="77" cy="18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29827" name="AutoShape 131"/>
            <p:cNvSpPr>
              <a:spLocks noChangeArrowheads="1"/>
            </p:cNvSpPr>
            <p:nvPr/>
          </p:nvSpPr>
          <p:spPr bwMode="auto">
            <a:xfrm>
              <a:off x="3177" y="3071"/>
              <a:ext cx="100" cy="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29828" name="AutoShape 132"/>
            <p:cNvSpPr>
              <a:spLocks noChangeArrowheads="1"/>
            </p:cNvSpPr>
            <p:nvPr/>
          </p:nvSpPr>
          <p:spPr bwMode="auto">
            <a:xfrm>
              <a:off x="3117" y="3318"/>
              <a:ext cx="170"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29829" name="AutoShape 133"/>
            <p:cNvSpPr>
              <a:spLocks noChangeArrowheads="1"/>
            </p:cNvSpPr>
            <p:nvPr/>
          </p:nvSpPr>
          <p:spPr bwMode="auto">
            <a:xfrm>
              <a:off x="3083" y="3336"/>
              <a:ext cx="173" cy="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830" name="AutoShape 134"/>
            <p:cNvSpPr>
              <a:spLocks noChangeArrowheads="1"/>
            </p:cNvSpPr>
            <p:nvPr/>
          </p:nvSpPr>
          <p:spPr bwMode="auto">
            <a:xfrm>
              <a:off x="3110" y="3327"/>
              <a:ext cx="170" cy="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831" name="AutoShape 135"/>
            <p:cNvSpPr>
              <a:spLocks noChangeArrowheads="1"/>
            </p:cNvSpPr>
            <p:nvPr/>
          </p:nvSpPr>
          <p:spPr bwMode="auto">
            <a:xfrm>
              <a:off x="3099" y="3332"/>
              <a:ext cx="167"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4" name="Group 136"/>
          <p:cNvGrpSpPr>
            <a:grpSpLocks/>
          </p:cNvGrpSpPr>
          <p:nvPr/>
        </p:nvGrpSpPr>
        <p:grpSpPr bwMode="auto">
          <a:xfrm>
            <a:off x="5435600" y="4868863"/>
            <a:ext cx="503238" cy="503237"/>
            <a:chOff x="3424" y="3067"/>
            <a:chExt cx="317" cy="317"/>
          </a:xfrm>
        </p:grpSpPr>
        <p:sp>
          <p:nvSpPr>
            <p:cNvPr id="29833" name="AutoShape 137"/>
            <p:cNvSpPr>
              <a:spLocks noChangeArrowheads="1"/>
            </p:cNvSpPr>
            <p:nvPr/>
          </p:nvSpPr>
          <p:spPr bwMode="auto">
            <a:xfrm>
              <a:off x="3424"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29834" name="AutoShape 138"/>
            <p:cNvSpPr>
              <a:spLocks noChangeArrowheads="1"/>
            </p:cNvSpPr>
            <p:nvPr/>
          </p:nvSpPr>
          <p:spPr bwMode="auto">
            <a:xfrm>
              <a:off x="3533"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29835" name="AutoShape 139"/>
            <p:cNvSpPr>
              <a:spLocks noChangeArrowheads="1"/>
            </p:cNvSpPr>
            <p:nvPr/>
          </p:nvSpPr>
          <p:spPr bwMode="auto">
            <a:xfrm>
              <a:off x="3543"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29836" name="AutoShape 140"/>
            <p:cNvSpPr>
              <a:spLocks noChangeArrowheads="1"/>
            </p:cNvSpPr>
            <p:nvPr/>
          </p:nvSpPr>
          <p:spPr bwMode="auto">
            <a:xfrm>
              <a:off x="3522"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29837" name="AutoShape 141"/>
            <p:cNvSpPr>
              <a:spLocks noChangeArrowheads="1"/>
            </p:cNvSpPr>
            <p:nvPr/>
          </p:nvSpPr>
          <p:spPr bwMode="auto">
            <a:xfrm>
              <a:off x="3585"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29838" name="AutoShape 142"/>
            <p:cNvSpPr>
              <a:spLocks noChangeArrowheads="1"/>
            </p:cNvSpPr>
            <p:nvPr/>
          </p:nvSpPr>
          <p:spPr bwMode="auto">
            <a:xfrm>
              <a:off x="3530"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29839" name="AutoShape 143"/>
            <p:cNvSpPr>
              <a:spLocks noChangeArrowheads="1"/>
            </p:cNvSpPr>
            <p:nvPr/>
          </p:nvSpPr>
          <p:spPr bwMode="auto">
            <a:xfrm>
              <a:off x="3442"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29840" name="AutoShape 144"/>
            <p:cNvSpPr>
              <a:spLocks noChangeArrowheads="1"/>
            </p:cNvSpPr>
            <p:nvPr/>
          </p:nvSpPr>
          <p:spPr bwMode="auto">
            <a:xfrm>
              <a:off x="3651"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29841" name="AutoShape 145"/>
            <p:cNvSpPr>
              <a:spLocks noChangeArrowheads="1"/>
            </p:cNvSpPr>
            <p:nvPr/>
          </p:nvSpPr>
          <p:spPr bwMode="auto">
            <a:xfrm>
              <a:off x="3459"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29842" name="AutoShape 146"/>
            <p:cNvSpPr>
              <a:spLocks noChangeArrowheads="1"/>
            </p:cNvSpPr>
            <p:nvPr/>
          </p:nvSpPr>
          <p:spPr bwMode="auto">
            <a:xfrm>
              <a:off x="3459"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29843" name="AutoShape 147"/>
            <p:cNvSpPr>
              <a:spLocks noChangeArrowheads="1"/>
            </p:cNvSpPr>
            <p:nvPr/>
          </p:nvSpPr>
          <p:spPr bwMode="auto">
            <a:xfrm>
              <a:off x="3459"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29844" name="AutoShape 148"/>
            <p:cNvSpPr>
              <a:spLocks noChangeArrowheads="1"/>
            </p:cNvSpPr>
            <p:nvPr/>
          </p:nvSpPr>
          <p:spPr bwMode="auto">
            <a:xfrm>
              <a:off x="3462"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29845" name="AutoShape 149"/>
            <p:cNvSpPr>
              <a:spLocks noChangeArrowheads="1"/>
            </p:cNvSpPr>
            <p:nvPr/>
          </p:nvSpPr>
          <p:spPr bwMode="auto">
            <a:xfrm>
              <a:off x="3462"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29846" name="AutoShape 150"/>
            <p:cNvSpPr>
              <a:spLocks noChangeArrowheads="1"/>
            </p:cNvSpPr>
            <p:nvPr/>
          </p:nvSpPr>
          <p:spPr bwMode="auto">
            <a:xfrm>
              <a:off x="3462"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29847" name="AutoShape 151"/>
            <p:cNvSpPr>
              <a:spLocks noChangeArrowheads="1"/>
            </p:cNvSpPr>
            <p:nvPr/>
          </p:nvSpPr>
          <p:spPr bwMode="auto">
            <a:xfrm>
              <a:off x="3606"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29848" name="AutoShape 152"/>
            <p:cNvSpPr>
              <a:spLocks noChangeArrowheads="1"/>
            </p:cNvSpPr>
            <p:nvPr/>
          </p:nvSpPr>
          <p:spPr bwMode="auto">
            <a:xfrm>
              <a:off x="3553"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49" name="AutoShape 153"/>
            <p:cNvSpPr>
              <a:spLocks noChangeArrowheads="1"/>
            </p:cNvSpPr>
            <p:nvPr/>
          </p:nvSpPr>
          <p:spPr bwMode="auto">
            <a:xfrm>
              <a:off x="3568"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50" name="AutoShape 154"/>
            <p:cNvSpPr>
              <a:spLocks noChangeArrowheads="1"/>
            </p:cNvSpPr>
            <p:nvPr/>
          </p:nvSpPr>
          <p:spPr bwMode="auto">
            <a:xfrm>
              <a:off x="3508"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29851" name="AutoShape 155"/>
            <p:cNvSpPr>
              <a:spLocks noChangeArrowheads="1"/>
            </p:cNvSpPr>
            <p:nvPr/>
          </p:nvSpPr>
          <p:spPr bwMode="auto">
            <a:xfrm>
              <a:off x="3634"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29852" name="AutoShape 156"/>
            <p:cNvSpPr>
              <a:spLocks noChangeArrowheads="1"/>
            </p:cNvSpPr>
            <p:nvPr/>
          </p:nvSpPr>
          <p:spPr bwMode="auto">
            <a:xfrm>
              <a:off x="3508"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29853" name="AutoShape 157"/>
            <p:cNvSpPr>
              <a:spLocks noChangeArrowheads="1"/>
            </p:cNvSpPr>
            <p:nvPr/>
          </p:nvSpPr>
          <p:spPr bwMode="auto">
            <a:xfrm>
              <a:off x="3512"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29854" name="AutoShape 158"/>
            <p:cNvSpPr>
              <a:spLocks noChangeArrowheads="1"/>
            </p:cNvSpPr>
            <p:nvPr/>
          </p:nvSpPr>
          <p:spPr bwMode="auto">
            <a:xfrm>
              <a:off x="3512"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29855" name="AutoShape 159"/>
            <p:cNvSpPr>
              <a:spLocks noChangeArrowheads="1"/>
            </p:cNvSpPr>
            <p:nvPr/>
          </p:nvSpPr>
          <p:spPr bwMode="auto">
            <a:xfrm>
              <a:off x="3512"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29856" name="AutoShape 160"/>
            <p:cNvSpPr>
              <a:spLocks noChangeArrowheads="1"/>
            </p:cNvSpPr>
            <p:nvPr/>
          </p:nvSpPr>
          <p:spPr bwMode="auto">
            <a:xfrm>
              <a:off x="3512"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29857" name="AutoShape 161"/>
            <p:cNvSpPr>
              <a:spLocks noChangeArrowheads="1"/>
            </p:cNvSpPr>
            <p:nvPr/>
          </p:nvSpPr>
          <p:spPr bwMode="auto">
            <a:xfrm>
              <a:off x="3638"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29858" name="AutoShape 162"/>
            <p:cNvSpPr>
              <a:spLocks noChangeArrowheads="1"/>
            </p:cNvSpPr>
            <p:nvPr/>
          </p:nvSpPr>
          <p:spPr bwMode="auto">
            <a:xfrm>
              <a:off x="3638"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29859" name="AutoShape 163"/>
            <p:cNvSpPr>
              <a:spLocks noChangeArrowheads="1"/>
            </p:cNvSpPr>
            <p:nvPr/>
          </p:nvSpPr>
          <p:spPr bwMode="auto">
            <a:xfrm>
              <a:off x="3638"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29860" name="AutoShape 164"/>
            <p:cNvSpPr>
              <a:spLocks noChangeArrowheads="1"/>
            </p:cNvSpPr>
            <p:nvPr/>
          </p:nvSpPr>
          <p:spPr bwMode="auto">
            <a:xfrm>
              <a:off x="3641"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29861" name="AutoShape 165"/>
            <p:cNvSpPr>
              <a:spLocks noChangeArrowheads="1"/>
            </p:cNvSpPr>
            <p:nvPr/>
          </p:nvSpPr>
          <p:spPr bwMode="auto">
            <a:xfrm>
              <a:off x="3641"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29862" name="Rectangle 166"/>
            <p:cNvSpPr>
              <a:spLocks noChangeArrowheads="1"/>
            </p:cNvSpPr>
            <p:nvPr/>
          </p:nvSpPr>
          <p:spPr bwMode="auto">
            <a:xfrm>
              <a:off x="3484"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29863" name="AutoShape 167"/>
            <p:cNvSpPr>
              <a:spLocks noChangeArrowheads="1"/>
            </p:cNvSpPr>
            <p:nvPr/>
          </p:nvSpPr>
          <p:spPr bwMode="auto">
            <a:xfrm>
              <a:off x="353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29864" name="AutoShape 168"/>
            <p:cNvSpPr>
              <a:spLocks noChangeArrowheads="1"/>
            </p:cNvSpPr>
            <p:nvPr/>
          </p:nvSpPr>
          <p:spPr bwMode="auto">
            <a:xfrm>
              <a:off x="3455"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29865" name="AutoShape 169"/>
            <p:cNvSpPr>
              <a:spLocks noChangeArrowheads="1"/>
            </p:cNvSpPr>
            <p:nvPr/>
          </p:nvSpPr>
          <p:spPr bwMode="auto">
            <a:xfrm>
              <a:off x="3455"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29866" name="AutoShape 170"/>
            <p:cNvSpPr>
              <a:spLocks noChangeArrowheads="1"/>
            </p:cNvSpPr>
            <p:nvPr/>
          </p:nvSpPr>
          <p:spPr bwMode="auto">
            <a:xfrm>
              <a:off x="3500"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29867" name="AutoShape 171"/>
            <p:cNvSpPr>
              <a:spLocks noChangeArrowheads="1"/>
            </p:cNvSpPr>
            <p:nvPr/>
          </p:nvSpPr>
          <p:spPr bwMode="auto">
            <a:xfrm>
              <a:off x="3540"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29868" name="AutoShape 172"/>
            <p:cNvSpPr>
              <a:spLocks noChangeArrowheads="1"/>
            </p:cNvSpPr>
            <p:nvPr/>
          </p:nvSpPr>
          <p:spPr bwMode="auto">
            <a:xfrm>
              <a:off x="3480"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29869" name="AutoShape 173"/>
            <p:cNvSpPr>
              <a:spLocks noChangeArrowheads="1"/>
            </p:cNvSpPr>
            <p:nvPr/>
          </p:nvSpPr>
          <p:spPr bwMode="auto">
            <a:xfrm>
              <a:off x="3446"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870" name="AutoShape 174"/>
            <p:cNvSpPr>
              <a:spLocks noChangeArrowheads="1"/>
            </p:cNvSpPr>
            <p:nvPr/>
          </p:nvSpPr>
          <p:spPr bwMode="auto">
            <a:xfrm>
              <a:off x="3473"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871" name="AutoShape 175"/>
            <p:cNvSpPr>
              <a:spLocks noChangeArrowheads="1"/>
            </p:cNvSpPr>
            <p:nvPr/>
          </p:nvSpPr>
          <p:spPr bwMode="auto">
            <a:xfrm>
              <a:off x="3462"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5" name="Group 176"/>
          <p:cNvGrpSpPr>
            <a:grpSpLocks/>
          </p:cNvGrpSpPr>
          <p:nvPr/>
        </p:nvGrpSpPr>
        <p:grpSpPr bwMode="auto">
          <a:xfrm>
            <a:off x="5940425" y="4868863"/>
            <a:ext cx="501650" cy="503237"/>
            <a:chOff x="3742" y="3067"/>
            <a:chExt cx="316" cy="317"/>
          </a:xfrm>
        </p:grpSpPr>
        <p:sp>
          <p:nvSpPr>
            <p:cNvPr id="29873" name="AutoShape 177"/>
            <p:cNvSpPr>
              <a:spLocks noChangeArrowheads="1"/>
            </p:cNvSpPr>
            <p:nvPr/>
          </p:nvSpPr>
          <p:spPr bwMode="auto">
            <a:xfrm>
              <a:off x="3742" y="3067"/>
              <a:ext cx="316"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29874" name="AutoShape 178"/>
            <p:cNvSpPr>
              <a:spLocks noChangeArrowheads="1"/>
            </p:cNvSpPr>
            <p:nvPr/>
          </p:nvSpPr>
          <p:spPr bwMode="auto">
            <a:xfrm>
              <a:off x="3851"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29875" name="AutoShape 179"/>
            <p:cNvSpPr>
              <a:spLocks noChangeArrowheads="1"/>
            </p:cNvSpPr>
            <p:nvPr/>
          </p:nvSpPr>
          <p:spPr bwMode="auto">
            <a:xfrm>
              <a:off x="3861" y="3129"/>
              <a:ext cx="169"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29876" name="AutoShape 180"/>
            <p:cNvSpPr>
              <a:spLocks noChangeArrowheads="1"/>
            </p:cNvSpPr>
            <p:nvPr/>
          </p:nvSpPr>
          <p:spPr bwMode="auto">
            <a:xfrm>
              <a:off x="3839" y="3266"/>
              <a:ext cx="124"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29877" name="AutoShape 181"/>
            <p:cNvSpPr>
              <a:spLocks noChangeArrowheads="1"/>
            </p:cNvSpPr>
            <p:nvPr/>
          </p:nvSpPr>
          <p:spPr bwMode="auto">
            <a:xfrm>
              <a:off x="3902"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29878" name="AutoShape 182"/>
            <p:cNvSpPr>
              <a:spLocks noChangeArrowheads="1"/>
            </p:cNvSpPr>
            <p:nvPr/>
          </p:nvSpPr>
          <p:spPr bwMode="auto">
            <a:xfrm>
              <a:off x="3848"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29879" name="AutoShape 183"/>
            <p:cNvSpPr>
              <a:spLocks noChangeArrowheads="1"/>
            </p:cNvSpPr>
            <p:nvPr/>
          </p:nvSpPr>
          <p:spPr bwMode="auto">
            <a:xfrm>
              <a:off x="3760" y="3283"/>
              <a:ext cx="207"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29880" name="AutoShape 184"/>
            <p:cNvSpPr>
              <a:spLocks noChangeArrowheads="1"/>
            </p:cNvSpPr>
            <p:nvPr/>
          </p:nvSpPr>
          <p:spPr bwMode="auto">
            <a:xfrm>
              <a:off x="3968"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29881" name="AutoShape 185"/>
            <p:cNvSpPr>
              <a:spLocks noChangeArrowheads="1"/>
            </p:cNvSpPr>
            <p:nvPr/>
          </p:nvSpPr>
          <p:spPr bwMode="auto">
            <a:xfrm>
              <a:off x="3777"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29882" name="AutoShape 186"/>
            <p:cNvSpPr>
              <a:spLocks noChangeArrowheads="1"/>
            </p:cNvSpPr>
            <p:nvPr/>
          </p:nvSpPr>
          <p:spPr bwMode="auto">
            <a:xfrm>
              <a:off x="3777"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29883" name="AutoShape 187"/>
            <p:cNvSpPr>
              <a:spLocks noChangeArrowheads="1"/>
            </p:cNvSpPr>
            <p:nvPr/>
          </p:nvSpPr>
          <p:spPr bwMode="auto">
            <a:xfrm>
              <a:off x="3777"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29884" name="AutoShape 188"/>
            <p:cNvSpPr>
              <a:spLocks noChangeArrowheads="1"/>
            </p:cNvSpPr>
            <p:nvPr/>
          </p:nvSpPr>
          <p:spPr bwMode="auto">
            <a:xfrm>
              <a:off x="3780" y="3112"/>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29885" name="AutoShape 189"/>
            <p:cNvSpPr>
              <a:spLocks noChangeArrowheads="1"/>
            </p:cNvSpPr>
            <p:nvPr/>
          </p:nvSpPr>
          <p:spPr bwMode="auto">
            <a:xfrm>
              <a:off x="3780"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29886" name="AutoShape 190"/>
            <p:cNvSpPr>
              <a:spLocks noChangeArrowheads="1"/>
            </p:cNvSpPr>
            <p:nvPr/>
          </p:nvSpPr>
          <p:spPr bwMode="auto">
            <a:xfrm>
              <a:off x="3780"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29887" name="AutoShape 191"/>
            <p:cNvSpPr>
              <a:spLocks noChangeArrowheads="1"/>
            </p:cNvSpPr>
            <p:nvPr/>
          </p:nvSpPr>
          <p:spPr bwMode="auto">
            <a:xfrm>
              <a:off x="3923" y="3231"/>
              <a:ext cx="15"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29888" name="AutoShape 192"/>
            <p:cNvSpPr>
              <a:spLocks noChangeArrowheads="1"/>
            </p:cNvSpPr>
            <p:nvPr/>
          </p:nvSpPr>
          <p:spPr bwMode="auto">
            <a:xfrm>
              <a:off x="3871"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89" name="AutoShape 193"/>
            <p:cNvSpPr>
              <a:spLocks noChangeArrowheads="1"/>
            </p:cNvSpPr>
            <p:nvPr/>
          </p:nvSpPr>
          <p:spPr bwMode="auto">
            <a:xfrm>
              <a:off x="3886"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890" name="AutoShape 194"/>
            <p:cNvSpPr>
              <a:spLocks noChangeArrowheads="1"/>
            </p:cNvSpPr>
            <p:nvPr/>
          </p:nvSpPr>
          <p:spPr bwMode="auto">
            <a:xfrm>
              <a:off x="3826"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29891" name="AutoShape 195"/>
            <p:cNvSpPr>
              <a:spLocks noChangeArrowheads="1"/>
            </p:cNvSpPr>
            <p:nvPr/>
          </p:nvSpPr>
          <p:spPr bwMode="auto">
            <a:xfrm>
              <a:off x="3952"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29892" name="AutoShape 196"/>
            <p:cNvSpPr>
              <a:spLocks noChangeArrowheads="1"/>
            </p:cNvSpPr>
            <p:nvPr/>
          </p:nvSpPr>
          <p:spPr bwMode="auto">
            <a:xfrm>
              <a:off x="3826" y="3100"/>
              <a:ext cx="20"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29893" name="AutoShape 197"/>
            <p:cNvSpPr>
              <a:spLocks noChangeArrowheads="1"/>
            </p:cNvSpPr>
            <p:nvPr/>
          </p:nvSpPr>
          <p:spPr bwMode="auto">
            <a:xfrm>
              <a:off x="3829" y="3108"/>
              <a:ext cx="15"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29894" name="AutoShape 198"/>
            <p:cNvSpPr>
              <a:spLocks noChangeArrowheads="1"/>
            </p:cNvSpPr>
            <p:nvPr/>
          </p:nvSpPr>
          <p:spPr bwMode="auto">
            <a:xfrm>
              <a:off x="3829" y="3116"/>
              <a:ext cx="15"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29895" name="AutoShape 199"/>
            <p:cNvSpPr>
              <a:spLocks noChangeArrowheads="1"/>
            </p:cNvSpPr>
            <p:nvPr/>
          </p:nvSpPr>
          <p:spPr bwMode="auto">
            <a:xfrm>
              <a:off x="3829"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29896" name="AutoShape 200"/>
            <p:cNvSpPr>
              <a:spLocks noChangeArrowheads="1"/>
            </p:cNvSpPr>
            <p:nvPr/>
          </p:nvSpPr>
          <p:spPr bwMode="auto">
            <a:xfrm>
              <a:off x="3829"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29897" name="AutoShape 201"/>
            <p:cNvSpPr>
              <a:spLocks noChangeArrowheads="1"/>
            </p:cNvSpPr>
            <p:nvPr/>
          </p:nvSpPr>
          <p:spPr bwMode="auto">
            <a:xfrm>
              <a:off x="3955"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29898" name="AutoShape 202"/>
            <p:cNvSpPr>
              <a:spLocks noChangeArrowheads="1"/>
            </p:cNvSpPr>
            <p:nvPr/>
          </p:nvSpPr>
          <p:spPr bwMode="auto">
            <a:xfrm>
              <a:off x="3955"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29899" name="AutoShape 203"/>
            <p:cNvSpPr>
              <a:spLocks noChangeArrowheads="1"/>
            </p:cNvSpPr>
            <p:nvPr/>
          </p:nvSpPr>
          <p:spPr bwMode="auto">
            <a:xfrm>
              <a:off x="3955"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29900" name="AutoShape 204"/>
            <p:cNvSpPr>
              <a:spLocks noChangeArrowheads="1"/>
            </p:cNvSpPr>
            <p:nvPr/>
          </p:nvSpPr>
          <p:spPr bwMode="auto">
            <a:xfrm>
              <a:off x="3958"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29901" name="AutoShape 205"/>
            <p:cNvSpPr>
              <a:spLocks noChangeArrowheads="1"/>
            </p:cNvSpPr>
            <p:nvPr/>
          </p:nvSpPr>
          <p:spPr bwMode="auto">
            <a:xfrm>
              <a:off x="3958"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29902" name="Rectangle 206"/>
            <p:cNvSpPr>
              <a:spLocks noChangeArrowheads="1"/>
            </p:cNvSpPr>
            <p:nvPr/>
          </p:nvSpPr>
          <p:spPr bwMode="auto">
            <a:xfrm>
              <a:off x="3801"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29903" name="AutoShape 207"/>
            <p:cNvSpPr>
              <a:spLocks noChangeArrowheads="1"/>
            </p:cNvSpPr>
            <p:nvPr/>
          </p:nvSpPr>
          <p:spPr bwMode="auto">
            <a:xfrm>
              <a:off x="3854" y="3104"/>
              <a:ext cx="5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29904" name="AutoShape 208"/>
            <p:cNvSpPr>
              <a:spLocks noChangeArrowheads="1"/>
            </p:cNvSpPr>
            <p:nvPr/>
          </p:nvSpPr>
          <p:spPr bwMode="auto">
            <a:xfrm>
              <a:off x="3773"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29905" name="AutoShape 209"/>
            <p:cNvSpPr>
              <a:spLocks noChangeArrowheads="1"/>
            </p:cNvSpPr>
            <p:nvPr/>
          </p:nvSpPr>
          <p:spPr bwMode="auto">
            <a:xfrm>
              <a:off x="3773"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29906" name="AutoShape 210"/>
            <p:cNvSpPr>
              <a:spLocks noChangeArrowheads="1"/>
            </p:cNvSpPr>
            <p:nvPr/>
          </p:nvSpPr>
          <p:spPr bwMode="auto">
            <a:xfrm>
              <a:off x="3818" y="3112"/>
              <a:ext cx="76"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29907" name="AutoShape 211"/>
            <p:cNvSpPr>
              <a:spLocks noChangeArrowheads="1"/>
            </p:cNvSpPr>
            <p:nvPr/>
          </p:nvSpPr>
          <p:spPr bwMode="auto">
            <a:xfrm>
              <a:off x="3857"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29908" name="AutoShape 212"/>
            <p:cNvSpPr>
              <a:spLocks noChangeArrowheads="1"/>
            </p:cNvSpPr>
            <p:nvPr/>
          </p:nvSpPr>
          <p:spPr bwMode="auto">
            <a:xfrm>
              <a:off x="3798" y="3287"/>
              <a:ext cx="169"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29909" name="AutoShape 213"/>
            <p:cNvSpPr>
              <a:spLocks noChangeArrowheads="1"/>
            </p:cNvSpPr>
            <p:nvPr/>
          </p:nvSpPr>
          <p:spPr bwMode="auto">
            <a:xfrm>
              <a:off x="3763" y="3303"/>
              <a:ext cx="172"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910" name="AutoShape 214"/>
            <p:cNvSpPr>
              <a:spLocks noChangeArrowheads="1"/>
            </p:cNvSpPr>
            <p:nvPr/>
          </p:nvSpPr>
          <p:spPr bwMode="auto">
            <a:xfrm>
              <a:off x="3791" y="3295"/>
              <a:ext cx="169"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911" name="AutoShape 215"/>
            <p:cNvSpPr>
              <a:spLocks noChangeArrowheads="1"/>
            </p:cNvSpPr>
            <p:nvPr/>
          </p:nvSpPr>
          <p:spPr bwMode="auto">
            <a:xfrm>
              <a:off x="3780"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6" name="Group 216"/>
          <p:cNvGrpSpPr>
            <a:grpSpLocks/>
          </p:cNvGrpSpPr>
          <p:nvPr/>
        </p:nvGrpSpPr>
        <p:grpSpPr bwMode="auto">
          <a:xfrm>
            <a:off x="6516688" y="4868863"/>
            <a:ext cx="503237" cy="503237"/>
            <a:chOff x="4105" y="3067"/>
            <a:chExt cx="317" cy="317"/>
          </a:xfrm>
        </p:grpSpPr>
        <p:sp>
          <p:nvSpPr>
            <p:cNvPr id="29913" name="AutoShape 217"/>
            <p:cNvSpPr>
              <a:spLocks noChangeArrowheads="1"/>
            </p:cNvSpPr>
            <p:nvPr/>
          </p:nvSpPr>
          <p:spPr bwMode="auto">
            <a:xfrm>
              <a:off x="4105"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29914" name="AutoShape 218"/>
            <p:cNvSpPr>
              <a:spLocks noChangeArrowheads="1"/>
            </p:cNvSpPr>
            <p:nvPr/>
          </p:nvSpPr>
          <p:spPr bwMode="auto">
            <a:xfrm>
              <a:off x="4214"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29915" name="AutoShape 219"/>
            <p:cNvSpPr>
              <a:spLocks noChangeArrowheads="1"/>
            </p:cNvSpPr>
            <p:nvPr/>
          </p:nvSpPr>
          <p:spPr bwMode="auto">
            <a:xfrm>
              <a:off x="4224"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29916" name="AutoShape 220"/>
            <p:cNvSpPr>
              <a:spLocks noChangeArrowheads="1"/>
            </p:cNvSpPr>
            <p:nvPr/>
          </p:nvSpPr>
          <p:spPr bwMode="auto">
            <a:xfrm>
              <a:off x="4203"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29917" name="AutoShape 221"/>
            <p:cNvSpPr>
              <a:spLocks noChangeArrowheads="1"/>
            </p:cNvSpPr>
            <p:nvPr/>
          </p:nvSpPr>
          <p:spPr bwMode="auto">
            <a:xfrm>
              <a:off x="4266"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29918" name="AutoShape 222"/>
            <p:cNvSpPr>
              <a:spLocks noChangeArrowheads="1"/>
            </p:cNvSpPr>
            <p:nvPr/>
          </p:nvSpPr>
          <p:spPr bwMode="auto">
            <a:xfrm>
              <a:off x="4211"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29919" name="AutoShape 223"/>
            <p:cNvSpPr>
              <a:spLocks noChangeArrowheads="1"/>
            </p:cNvSpPr>
            <p:nvPr/>
          </p:nvSpPr>
          <p:spPr bwMode="auto">
            <a:xfrm>
              <a:off x="4123"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29920" name="AutoShape 224"/>
            <p:cNvSpPr>
              <a:spLocks noChangeArrowheads="1"/>
            </p:cNvSpPr>
            <p:nvPr/>
          </p:nvSpPr>
          <p:spPr bwMode="auto">
            <a:xfrm>
              <a:off x="4332"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29921" name="AutoShape 225"/>
            <p:cNvSpPr>
              <a:spLocks noChangeArrowheads="1"/>
            </p:cNvSpPr>
            <p:nvPr/>
          </p:nvSpPr>
          <p:spPr bwMode="auto">
            <a:xfrm>
              <a:off x="4140"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29922" name="AutoShape 226"/>
            <p:cNvSpPr>
              <a:spLocks noChangeArrowheads="1"/>
            </p:cNvSpPr>
            <p:nvPr/>
          </p:nvSpPr>
          <p:spPr bwMode="auto">
            <a:xfrm>
              <a:off x="4140"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29923" name="AutoShape 227"/>
            <p:cNvSpPr>
              <a:spLocks noChangeArrowheads="1"/>
            </p:cNvSpPr>
            <p:nvPr/>
          </p:nvSpPr>
          <p:spPr bwMode="auto">
            <a:xfrm>
              <a:off x="4140"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29924" name="AutoShape 228"/>
            <p:cNvSpPr>
              <a:spLocks noChangeArrowheads="1"/>
            </p:cNvSpPr>
            <p:nvPr/>
          </p:nvSpPr>
          <p:spPr bwMode="auto">
            <a:xfrm>
              <a:off x="4143"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29925" name="AutoShape 229"/>
            <p:cNvSpPr>
              <a:spLocks noChangeArrowheads="1"/>
            </p:cNvSpPr>
            <p:nvPr/>
          </p:nvSpPr>
          <p:spPr bwMode="auto">
            <a:xfrm>
              <a:off x="4143"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29926" name="AutoShape 230"/>
            <p:cNvSpPr>
              <a:spLocks noChangeArrowheads="1"/>
            </p:cNvSpPr>
            <p:nvPr/>
          </p:nvSpPr>
          <p:spPr bwMode="auto">
            <a:xfrm>
              <a:off x="4143"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29927" name="AutoShape 231"/>
            <p:cNvSpPr>
              <a:spLocks noChangeArrowheads="1"/>
            </p:cNvSpPr>
            <p:nvPr/>
          </p:nvSpPr>
          <p:spPr bwMode="auto">
            <a:xfrm>
              <a:off x="4287"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29928" name="AutoShape 232"/>
            <p:cNvSpPr>
              <a:spLocks noChangeArrowheads="1"/>
            </p:cNvSpPr>
            <p:nvPr/>
          </p:nvSpPr>
          <p:spPr bwMode="auto">
            <a:xfrm>
              <a:off x="4234"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929" name="AutoShape 233"/>
            <p:cNvSpPr>
              <a:spLocks noChangeArrowheads="1"/>
            </p:cNvSpPr>
            <p:nvPr/>
          </p:nvSpPr>
          <p:spPr bwMode="auto">
            <a:xfrm>
              <a:off x="4249"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29930" name="AutoShape 234"/>
            <p:cNvSpPr>
              <a:spLocks noChangeArrowheads="1"/>
            </p:cNvSpPr>
            <p:nvPr/>
          </p:nvSpPr>
          <p:spPr bwMode="auto">
            <a:xfrm>
              <a:off x="4189"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29931" name="AutoShape 235"/>
            <p:cNvSpPr>
              <a:spLocks noChangeArrowheads="1"/>
            </p:cNvSpPr>
            <p:nvPr/>
          </p:nvSpPr>
          <p:spPr bwMode="auto">
            <a:xfrm>
              <a:off x="4315"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29932" name="AutoShape 236"/>
            <p:cNvSpPr>
              <a:spLocks noChangeArrowheads="1"/>
            </p:cNvSpPr>
            <p:nvPr/>
          </p:nvSpPr>
          <p:spPr bwMode="auto">
            <a:xfrm>
              <a:off x="4189"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29933" name="AutoShape 237"/>
            <p:cNvSpPr>
              <a:spLocks noChangeArrowheads="1"/>
            </p:cNvSpPr>
            <p:nvPr/>
          </p:nvSpPr>
          <p:spPr bwMode="auto">
            <a:xfrm>
              <a:off x="4193"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29934" name="AutoShape 238"/>
            <p:cNvSpPr>
              <a:spLocks noChangeArrowheads="1"/>
            </p:cNvSpPr>
            <p:nvPr/>
          </p:nvSpPr>
          <p:spPr bwMode="auto">
            <a:xfrm>
              <a:off x="4193"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29935" name="AutoShape 239"/>
            <p:cNvSpPr>
              <a:spLocks noChangeArrowheads="1"/>
            </p:cNvSpPr>
            <p:nvPr/>
          </p:nvSpPr>
          <p:spPr bwMode="auto">
            <a:xfrm>
              <a:off x="4193"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29936" name="AutoShape 240"/>
            <p:cNvSpPr>
              <a:spLocks noChangeArrowheads="1"/>
            </p:cNvSpPr>
            <p:nvPr/>
          </p:nvSpPr>
          <p:spPr bwMode="auto">
            <a:xfrm>
              <a:off x="4193"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29937" name="AutoShape 241"/>
            <p:cNvSpPr>
              <a:spLocks noChangeArrowheads="1"/>
            </p:cNvSpPr>
            <p:nvPr/>
          </p:nvSpPr>
          <p:spPr bwMode="auto">
            <a:xfrm>
              <a:off x="4319"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29938" name="AutoShape 242"/>
            <p:cNvSpPr>
              <a:spLocks noChangeArrowheads="1"/>
            </p:cNvSpPr>
            <p:nvPr/>
          </p:nvSpPr>
          <p:spPr bwMode="auto">
            <a:xfrm>
              <a:off x="4319"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29939" name="AutoShape 243"/>
            <p:cNvSpPr>
              <a:spLocks noChangeArrowheads="1"/>
            </p:cNvSpPr>
            <p:nvPr/>
          </p:nvSpPr>
          <p:spPr bwMode="auto">
            <a:xfrm>
              <a:off x="4319"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29940" name="AutoShape 244"/>
            <p:cNvSpPr>
              <a:spLocks noChangeArrowheads="1"/>
            </p:cNvSpPr>
            <p:nvPr/>
          </p:nvSpPr>
          <p:spPr bwMode="auto">
            <a:xfrm>
              <a:off x="4322"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29941" name="AutoShape 245"/>
            <p:cNvSpPr>
              <a:spLocks noChangeArrowheads="1"/>
            </p:cNvSpPr>
            <p:nvPr/>
          </p:nvSpPr>
          <p:spPr bwMode="auto">
            <a:xfrm>
              <a:off x="4322"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29942" name="Rectangle 246"/>
            <p:cNvSpPr>
              <a:spLocks noChangeArrowheads="1"/>
            </p:cNvSpPr>
            <p:nvPr/>
          </p:nvSpPr>
          <p:spPr bwMode="auto">
            <a:xfrm>
              <a:off x="4165"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29943" name="AutoShape 247"/>
            <p:cNvSpPr>
              <a:spLocks noChangeArrowheads="1"/>
            </p:cNvSpPr>
            <p:nvPr/>
          </p:nvSpPr>
          <p:spPr bwMode="auto">
            <a:xfrm>
              <a:off x="421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29944" name="AutoShape 248"/>
            <p:cNvSpPr>
              <a:spLocks noChangeArrowheads="1"/>
            </p:cNvSpPr>
            <p:nvPr/>
          </p:nvSpPr>
          <p:spPr bwMode="auto">
            <a:xfrm>
              <a:off x="4136"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29945" name="AutoShape 249"/>
            <p:cNvSpPr>
              <a:spLocks noChangeArrowheads="1"/>
            </p:cNvSpPr>
            <p:nvPr/>
          </p:nvSpPr>
          <p:spPr bwMode="auto">
            <a:xfrm>
              <a:off x="4136"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29946" name="AutoShape 250"/>
            <p:cNvSpPr>
              <a:spLocks noChangeArrowheads="1"/>
            </p:cNvSpPr>
            <p:nvPr/>
          </p:nvSpPr>
          <p:spPr bwMode="auto">
            <a:xfrm>
              <a:off x="4181"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29947" name="AutoShape 251"/>
            <p:cNvSpPr>
              <a:spLocks noChangeArrowheads="1"/>
            </p:cNvSpPr>
            <p:nvPr/>
          </p:nvSpPr>
          <p:spPr bwMode="auto">
            <a:xfrm>
              <a:off x="4221"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29948" name="AutoShape 252"/>
            <p:cNvSpPr>
              <a:spLocks noChangeArrowheads="1"/>
            </p:cNvSpPr>
            <p:nvPr/>
          </p:nvSpPr>
          <p:spPr bwMode="auto">
            <a:xfrm>
              <a:off x="4161"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29949" name="AutoShape 253"/>
            <p:cNvSpPr>
              <a:spLocks noChangeArrowheads="1"/>
            </p:cNvSpPr>
            <p:nvPr/>
          </p:nvSpPr>
          <p:spPr bwMode="auto">
            <a:xfrm>
              <a:off x="4127"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950" name="AutoShape 254"/>
            <p:cNvSpPr>
              <a:spLocks noChangeArrowheads="1"/>
            </p:cNvSpPr>
            <p:nvPr/>
          </p:nvSpPr>
          <p:spPr bwMode="auto">
            <a:xfrm>
              <a:off x="4154"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29951" name="AutoShape 255"/>
            <p:cNvSpPr>
              <a:spLocks noChangeArrowheads="1"/>
            </p:cNvSpPr>
            <p:nvPr/>
          </p:nvSpPr>
          <p:spPr bwMode="auto">
            <a:xfrm>
              <a:off x="4143"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51520" y="188640"/>
            <a:ext cx="7770813" cy="1141413"/>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Ejemplo de </a:t>
            </a:r>
            <a:r>
              <a:rPr lang="es-CL" sz="3600" b="1" u="sng" dirty="0" smtClean="0">
                <a:solidFill>
                  <a:srgbClr val="3333CC"/>
                </a:solidFill>
                <a:ea typeface="DejaVu Sans" charset="0"/>
                <a:cs typeface="Times New Roman" pitchFamily="18" charset="0"/>
              </a:rPr>
              <a:t>Cache</a:t>
            </a:r>
            <a:endParaRPr lang="es-CL" sz="3600" b="1" u="sng" dirty="0">
              <a:solidFill>
                <a:srgbClr val="3333CC"/>
              </a:solidFill>
              <a:ea typeface="DejaVu Sans" charset="0"/>
              <a:cs typeface="Times New Roman" pitchFamily="18" charset="0"/>
            </a:endParaRPr>
          </a:p>
        </p:txBody>
      </p:sp>
      <p:sp>
        <p:nvSpPr>
          <p:cNvPr id="30722" name="Text Box 2"/>
          <p:cNvSpPr txBox="1">
            <a:spLocks noChangeArrowheads="1"/>
          </p:cNvSpPr>
          <p:nvPr/>
        </p:nvSpPr>
        <p:spPr bwMode="auto">
          <a:xfrm>
            <a:off x="238125" y="1379538"/>
            <a:ext cx="4446588" cy="5073650"/>
          </a:xfrm>
          <a:prstGeom prst="rect">
            <a:avLst/>
          </a:prstGeom>
          <a:noFill/>
          <a:ln w="9525" cap="flat">
            <a:noFill/>
            <a:round/>
            <a:headEnd/>
            <a:tailEnd/>
          </a:ln>
          <a:effectLst/>
        </p:spPr>
        <p:txBody>
          <a:bodyPr lIns="90000" tIns="93924" rIns="90000" bIns="46800"/>
          <a:lstStyle/>
          <a:p>
            <a:pPr marL="341313" indent="-339725">
              <a:lnSpc>
                <a:spcPct val="83000"/>
              </a:lnSpc>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u="sng" dirty="0">
                <a:solidFill>
                  <a:srgbClr val="FF0000"/>
                </a:solidFill>
                <a:latin typeface="FreeSans" pitchFamily="32" charset="0"/>
                <a:ea typeface="DejaVu Sans" charset="0"/>
                <a:cs typeface="DejaVu Sans" charset="0"/>
              </a:rPr>
              <a:t>Posible solución</a:t>
            </a:r>
          </a:p>
          <a:p>
            <a:pPr marL="339725" indent="-339725">
              <a:lnSpc>
                <a:spcPct val="8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Aumentar ancho de banda del enlace a, por ejemplo, 10 Mbps</a:t>
            </a:r>
          </a:p>
          <a:p>
            <a:pPr marL="341313" indent="-339725">
              <a:lnSpc>
                <a:spcPct val="83000"/>
              </a:lnSpc>
              <a:spcBef>
                <a:spcPts val="5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u="sng" dirty="0">
                <a:solidFill>
                  <a:srgbClr val="FF0000"/>
                </a:solidFill>
                <a:latin typeface="FreeSans" pitchFamily="32" charset="0"/>
                <a:ea typeface="DejaVu Sans" charset="0"/>
                <a:cs typeface="DejaVu Sans" charset="0"/>
              </a:rPr>
              <a:t>Consecuencias</a:t>
            </a:r>
          </a:p>
          <a:p>
            <a:pPr marL="339725" indent="-339725">
              <a:lnSpc>
                <a:spcPct val="8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Utilización de la LAN = 15%</a:t>
            </a:r>
          </a:p>
          <a:p>
            <a:pPr marL="339725" indent="-339725">
              <a:lnSpc>
                <a:spcPct val="8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Utilización del enlace de acceso = 15%</a:t>
            </a:r>
          </a:p>
          <a:p>
            <a:pPr marL="339725" indent="-339725">
              <a:lnSpc>
                <a:spcPct val="8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Retardo Total  = Retardo Internet + retardo de acceso + retardo LAN</a:t>
            </a:r>
          </a:p>
          <a:p>
            <a:pPr marL="341313" indent="-339725">
              <a:lnSpc>
                <a:spcPct val="83000"/>
              </a:lnSpc>
              <a:spcBef>
                <a:spcPts val="4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  =  2 </a:t>
            </a:r>
            <a:r>
              <a:rPr lang="es-CL" sz="2200" b="1" dirty="0" err="1">
                <a:solidFill>
                  <a:srgbClr val="000000"/>
                </a:solidFill>
                <a:latin typeface="FreeSans" pitchFamily="32" charset="0"/>
                <a:ea typeface="DejaVu Sans" charset="0"/>
                <a:cs typeface="DejaVu Sans" charset="0"/>
              </a:rPr>
              <a:t>sec</a:t>
            </a:r>
            <a:r>
              <a:rPr lang="es-CL" sz="2200" b="1" dirty="0">
                <a:solidFill>
                  <a:srgbClr val="000000"/>
                </a:solidFill>
                <a:latin typeface="FreeSans" pitchFamily="32" charset="0"/>
                <a:ea typeface="DejaVu Sans" charset="0"/>
                <a:cs typeface="DejaVu Sans" charset="0"/>
              </a:rPr>
              <a:t> + </a:t>
            </a:r>
            <a:r>
              <a:rPr lang="es-CL" sz="2200" b="1" dirty="0" err="1">
                <a:solidFill>
                  <a:srgbClr val="000000"/>
                </a:solidFill>
                <a:latin typeface="FreeSans" pitchFamily="32" charset="0"/>
                <a:ea typeface="DejaVu Sans" charset="0"/>
                <a:cs typeface="DejaVu Sans" charset="0"/>
              </a:rPr>
              <a:t>msecs</a:t>
            </a:r>
            <a:r>
              <a:rPr lang="es-CL" sz="2200" b="1" dirty="0">
                <a:solidFill>
                  <a:srgbClr val="000000"/>
                </a:solidFill>
                <a:latin typeface="FreeSans" pitchFamily="32" charset="0"/>
                <a:ea typeface="DejaVu Sans" charset="0"/>
                <a:cs typeface="DejaVu Sans" charset="0"/>
              </a:rPr>
              <a:t> + </a:t>
            </a:r>
            <a:r>
              <a:rPr lang="es-CL" sz="2200" b="1" dirty="0" err="1">
                <a:solidFill>
                  <a:srgbClr val="000000"/>
                </a:solidFill>
                <a:latin typeface="FreeSans" pitchFamily="32" charset="0"/>
                <a:ea typeface="DejaVu Sans" charset="0"/>
                <a:cs typeface="DejaVu Sans" charset="0"/>
              </a:rPr>
              <a:t>msecs</a:t>
            </a:r>
            <a:endParaRPr lang="es-CL" sz="2200" b="1" dirty="0">
              <a:solidFill>
                <a:srgbClr val="000000"/>
              </a:solidFill>
              <a:latin typeface="FreeSans" pitchFamily="32" charset="0"/>
              <a:ea typeface="DejaVu Sans" charset="0"/>
              <a:cs typeface="DejaVu Sans" charset="0"/>
            </a:endParaRPr>
          </a:p>
          <a:p>
            <a:pPr marL="339725" indent="-339725">
              <a:lnSpc>
                <a:spcPct val="83000"/>
              </a:lnSpc>
              <a:spcBef>
                <a:spcPts val="45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200" b="1" dirty="0">
                <a:solidFill>
                  <a:srgbClr val="000000"/>
                </a:solidFill>
                <a:latin typeface="FreeSans" pitchFamily="32" charset="0"/>
                <a:ea typeface="DejaVu Sans" charset="0"/>
                <a:cs typeface="DejaVu Sans" charset="0"/>
              </a:rPr>
              <a:t>A menudo un </a:t>
            </a:r>
            <a:r>
              <a:rPr lang="es-CL" sz="2200" b="1" dirty="0" err="1">
                <a:solidFill>
                  <a:srgbClr val="000000"/>
                </a:solidFill>
                <a:latin typeface="FreeSans" pitchFamily="32" charset="0"/>
                <a:ea typeface="DejaVu Sans" charset="0"/>
                <a:cs typeface="DejaVu Sans" charset="0"/>
              </a:rPr>
              <a:t>upgrade</a:t>
            </a:r>
            <a:r>
              <a:rPr lang="es-CL" sz="2200" b="1" dirty="0">
                <a:solidFill>
                  <a:srgbClr val="000000"/>
                </a:solidFill>
                <a:latin typeface="FreeSans" pitchFamily="32" charset="0"/>
                <a:ea typeface="DejaVu Sans" charset="0"/>
                <a:cs typeface="DejaVu Sans" charset="0"/>
              </a:rPr>
              <a:t> caro.</a:t>
            </a:r>
          </a:p>
        </p:txBody>
      </p:sp>
      <p:sp>
        <p:nvSpPr>
          <p:cNvPr id="30723" name="AutoShape 3"/>
          <p:cNvSpPr>
            <a:spLocks noChangeArrowheads="1"/>
          </p:cNvSpPr>
          <p:nvPr/>
        </p:nvSpPr>
        <p:spPr bwMode="auto">
          <a:xfrm>
            <a:off x="6824663" y="5372100"/>
            <a:ext cx="1576387" cy="615950"/>
          </a:xfrm>
          <a:prstGeom prst="roundRect">
            <a:avLst>
              <a:gd name="adj" fmla="val 245"/>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FF0000"/>
                </a:solidFill>
                <a:latin typeface="Comic Sans MS" pitchFamily="64" charset="0"/>
                <a:ea typeface="DejaVu Sans" charset="0"/>
                <a:cs typeface="DejaVu Sans" charset="0"/>
              </a:rPr>
              <a:t>Sin cache</a:t>
            </a:r>
            <a:br>
              <a:rPr lang="es-ES" sz="1800">
                <a:solidFill>
                  <a:srgbClr val="FF0000"/>
                </a:solidFill>
                <a:latin typeface="Comic Sans MS" pitchFamily="64" charset="0"/>
                <a:ea typeface="DejaVu Sans" charset="0"/>
                <a:cs typeface="DejaVu Sans" charset="0"/>
              </a:rPr>
            </a:br>
            <a:r>
              <a:rPr lang="es-ES" sz="1800">
                <a:solidFill>
                  <a:srgbClr val="FF0000"/>
                </a:solidFill>
                <a:latin typeface="Comic Sans MS" pitchFamily="64" charset="0"/>
                <a:ea typeface="DejaVu Sans" charset="0"/>
                <a:cs typeface="DejaVu Sans" charset="0"/>
              </a:rPr>
              <a:t>institucional</a:t>
            </a:r>
          </a:p>
        </p:txBody>
      </p:sp>
      <p:sp>
        <p:nvSpPr>
          <p:cNvPr id="30724" name="Line 4"/>
          <p:cNvSpPr>
            <a:spLocks noChangeShapeType="1"/>
          </p:cNvSpPr>
          <p:nvPr/>
        </p:nvSpPr>
        <p:spPr bwMode="auto">
          <a:xfrm>
            <a:off x="5067300" y="2076450"/>
            <a:ext cx="285750" cy="114300"/>
          </a:xfrm>
          <a:prstGeom prst="line">
            <a:avLst/>
          </a:prstGeom>
          <a:noFill/>
          <a:ln w="28440" cap="flat">
            <a:solidFill>
              <a:srgbClr val="3333CC"/>
            </a:solidFill>
            <a:miter lim="800000"/>
            <a:headEnd/>
            <a:tailEnd/>
          </a:ln>
          <a:effectLst/>
        </p:spPr>
        <p:txBody>
          <a:bodyPr/>
          <a:lstStyle/>
          <a:p>
            <a:endParaRPr lang="es-MX"/>
          </a:p>
        </p:txBody>
      </p:sp>
      <p:grpSp>
        <p:nvGrpSpPr>
          <p:cNvPr id="2" name="Group 5"/>
          <p:cNvGrpSpPr>
            <a:grpSpLocks/>
          </p:cNvGrpSpPr>
          <p:nvPr/>
        </p:nvGrpSpPr>
        <p:grpSpPr bwMode="auto">
          <a:xfrm>
            <a:off x="4878388" y="1698625"/>
            <a:ext cx="180975" cy="539750"/>
            <a:chOff x="3073" y="1070"/>
            <a:chExt cx="114" cy="340"/>
          </a:xfrm>
        </p:grpSpPr>
        <p:sp>
          <p:nvSpPr>
            <p:cNvPr id="30726" name="AutoShape 6"/>
            <p:cNvSpPr>
              <a:spLocks noChangeArrowheads="1"/>
            </p:cNvSpPr>
            <p:nvPr/>
          </p:nvSpPr>
          <p:spPr bwMode="auto">
            <a:xfrm>
              <a:off x="3073" y="1331"/>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30727" name="AutoShape 7"/>
            <p:cNvSpPr>
              <a:spLocks noChangeArrowheads="1"/>
            </p:cNvSpPr>
            <p:nvPr/>
          </p:nvSpPr>
          <p:spPr bwMode="auto">
            <a:xfrm>
              <a:off x="3131" y="1072"/>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0728" name="AutoShape 8"/>
            <p:cNvSpPr>
              <a:spLocks noChangeArrowheads="1"/>
            </p:cNvSpPr>
            <p:nvPr/>
          </p:nvSpPr>
          <p:spPr bwMode="auto">
            <a:xfrm>
              <a:off x="3074" y="1146"/>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0729" name="AutoShape 9"/>
            <p:cNvSpPr>
              <a:spLocks noChangeArrowheads="1"/>
            </p:cNvSpPr>
            <p:nvPr/>
          </p:nvSpPr>
          <p:spPr bwMode="auto">
            <a:xfrm>
              <a:off x="3073" y="107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0730" name="Line 10"/>
            <p:cNvSpPr>
              <a:spLocks noChangeShapeType="1"/>
            </p:cNvSpPr>
            <p:nvPr/>
          </p:nvSpPr>
          <p:spPr bwMode="auto">
            <a:xfrm>
              <a:off x="3187" y="1076"/>
              <a:ext cx="0" cy="254"/>
            </a:xfrm>
            <a:prstGeom prst="line">
              <a:avLst/>
            </a:prstGeom>
            <a:noFill/>
            <a:ln w="9360" cap="flat">
              <a:solidFill>
                <a:srgbClr val="000000"/>
              </a:solidFill>
              <a:miter lim="800000"/>
              <a:headEnd/>
              <a:tailEnd/>
            </a:ln>
            <a:effectLst/>
          </p:spPr>
          <p:txBody>
            <a:bodyPr/>
            <a:lstStyle/>
            <a:p>
              <a:endParaRPr lang="es-MX"/>
            </a:p>
          </p:txBody>
        </p:sp>
        <p:sp>
          <p:nvSpPr>
            <p:cNvPr id="30731" name="Line 11"/>
            <p:cNvSpPr>
              <a:spLocks noChangeShapeType="1"/>
            </p:cNvSpPr>
            <p:nvPr/>
          </p:nvSpPr>
          <p:spPr bwMode="auto">
            <a:xfrm flipH="1">
              <a:off x="3144" y="1331"/>
              <a:ext cx="44" cy="75"/>
            </a:xfrm>
            <a:prstGeom prst="line">
              <a:avLst/>
            </a:prstGeom>
            <a:noFill/>
            <a:ln w="9360" cap="flat">
              <a:solidFill>
                <a:srgbClr val="000000"/>
              </a:solidFill>
              <a:miter lim="800000"/>
              <a:headEnd/>
              <a:tailEnd/>
            </a:ln>
            <a:effectLst/>
          </p:spPr>
          <p:txBody>
            <a:bodyPr/>
            <a:lstStyle/>
            <a:p>
              <a:endParaRPr lang="es-MX"/>
            </a:p>
          </p:txBody>
        </p:sp>
        <p:sp>
          <p:nvSpPr>
            <p:cNvPr id="30732" name="AutoShape 12"/>
            <p:cNvSpPr>
              <a:spLocks noChangeArrowheads="1"/>
            </p:cNvSpPr>
            <p:nvPr/>
          </p:nvSpPr>
          <p:spPr bwMode="auto">
            <a:xfrm>
              <a:off x="3083" y="1180"/>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0733" name="AutoShape 13"/>
            <p:cNvSpPr>
              <a:spLocks noChangeArrowheads="1"/>
            </p:cNvSpPr>
            <p:nvPr/>
          </p:nvSpPr>
          <p:spPr bwMode="auto">
            <a:xfrm>
              <a:off x="3090" y="1226"/>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3" name="Group 14"/>
          <p:cNvGrpSpPr>
            <a:grpSpLocks/>
          </p:cNvGrpSpPr>
          <p:nvPr/>
        </p:nvGrpSpPr>
        <p:grpSpPr bwMode="auto">
          <a:xfrm>
            <a:off x="5802313" y="1155700"/>
            <a:ext cx="180975" cy="539750"/>
            <a:chOff x="3655" y="728"/>
            <a:chExt cx="114" cy="340"/>
          </a:xfrm>
        </p:grpSpPr>
        <p:sp>
          <p:nvSpPr>
            <p:cNvPr id="30735" name="AutoShape 15"/>
            <p:cNvSpPr>
              <a:spLocks noChangeArrowheads="1"/>
            </p:cNvSpPr>
            <p:nvPr/>
          </p:nvSpPr>
          <p:spPr bwMode="auto">
            <a:xfrm>
              <a:off x="3655" y="99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525" cap="flat">
              <a:noFill/>
              <a:round/>
              <a:headEnd/>
              <a:tailEnd/>
            </a:ln>
            <a:effectLst/>
          </p:spPr>
          <p:txBody>
            <a:bodyPr wrap="none" anchor="ctr"/>
            <a:lstStyle/>
            <a:p>
              <a:endParaRPr lang="es-MX"/>
            </a:p>
          </p:txBody>
        </p:sp>
        <p:sp>
          <p:nvSpPr>
            <p:cNvPr id="30736" name="AutoShape 16"/>
            <p:cNvSpPr>
              <a:spLocks noChangeArrowheads="1"/>
            </p:cNvSpPr>
            <p:nvPr/>
          </p:nvSpPr>
          <p:spPr bwMode="auto">
            <a:xfrm>
              <a:off x="3713" y="730"/>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0737" name="AutoShape 17"/>
            <p:cNvSpPr>
              <a:spLocks noChangeArrowheads="1"/>
            </p:cNvSpPr>
            <p:nvPr/>
          </p:nvSpPr>
          <p:spPr bwMode="auto">
            <a:xfrm>
              <a:off x="3656" y="805"/>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0738" name="AutoShape 18"/>
            <p:cNvSpPr>
              <a:spLocks noChangeArrowheads="1"/>
            </p:cNvSpPr>
            <p:nvPr/>
          </p:nvSpPr>
          <p:spPr bwMode="auto">
            <a:xfrm>
              <a:off x="3655" y="72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0739" name="Line 19"/>
            <p:cNvSpPr>
              <a:spLocks noChangeShapeType="1"/>
            </p:cNvSpPr>
            <p:nvPr/>
          </p:nvSpPr>
          <p:spPr bwMode="auto">
            <a:xfrm>
              <a:off x="3769" y="733"/>
              <a:ext cx="0" cy="255"/>
            </a:xfrm>
            <a:prstGeom prst="line">
              <a:avLst/>
            </a:prstGeom>
            <a:noFill/>
            <a:ln w="9360" cap="flat">
              <a:solidFill>
                <a:srgbClr val="000000"/>
              </a:solidFill>
              <a:miter lim="800000"/>
              <a:headEnd/>
              <a:tailEnd/>
            </a:ln>
            <a:effectLst/>
          </p:spPr>
          <p:txBody>
            <a:bodyPr/>
            <a:lstStyle/>
            <a:p>
              <a:endParaRPr lang="es-MX"/>
            </a:p>
          </p:txBody>
        </p:sp>
        <p:sp>
          <p:nvSpPr>
            <p:cNvPr id="30740" name="Line 20"/>
            <p:cNvSpPr>
              <a:spLocks noChangeShapeType="1"/>
            </p:cNvSpPr>
            <p:nvPr/>
          </p:nvSpPr>
          <p:spPr bwMode="auto">
            <a:xfrm flipH="1">
              <a:off x="3726" y="990"/>
              <a:ext cx="44" cy="76"/>
            </a:xfrm>
            <a:prstGeom prst="line">
              <a:avLst/>
            </a:prstGeom>
            <a:noFill/>
            <a:ln w="9360" cap="flat">
              <a:solidFill>
                <a:srgbClr val="000000"/>
              </a:solidFill>
              <a:miter lim="800000"/>
              <a:headEnd/>
              <a:tailEnd/>
            </a:ln>
            <a:effectLst/>
          </p:spPr>
          <p:txBody>
            <a:bodyPr/>
            <a:lstStyle/>
            <a:p>
              <a:endParaRPr lang="es-MX"/>
            </a:p>
          </p:txBody>
        </p:sp>
        <p:sp>
          <p:nvSpPr>
            <p:cNvPr id="30741" name="AutoShape 21"/>
            <p:cNvSpPr>
              <a:spLocks noChangeArrowheads="1"/>
            </p:cNvSpPr>
            <p:nvPr/>
          </p:nvSpPr>
          <p:spPr bwMode="auto">
            <a:xfrm>
              <a:off x="3665" y="839"/>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0742" name="AutoShape 22"/>
            <p:cNvSpPr>
              <a:spLocks noChangeArrowheads="1"/>
            </p:cNvSpPr>
            <p:nvPr/>
          </p:nvSpPr>
          <p:spPr bwMode="auto">
            <a:xfrm>
              <a:off x="3672" y="885"/>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4" name="Group 23"/>
          <p:cNvGrpSpPr>
            <a:grpSpLocks/>
          </p:cNvGrpSpPr>
          <p:nvPr/>
        </p:nvGrpSpPr>
        <p:grpSpPr bwMode="auto">
          <a:xfrm>
            <a:off x="6478588" y="1184275"/>
            <a:ext cx="180975" cy="539750"/>
            <a:chOff x="4081" y="746"/>
            <a:chExt cx="114" cy="340"/>
          </a:xfrm>
        </p:grpSpPr>
        <p:sp>
          <p:nvSpPr>
            <p:cNvPr id="30744" name="AutoShape 24"/>
            <p:cNvSpPr>
              <a:spLocks noChangeArrowheads="1"/>
            </p:cNvSpPr>
            <p:nvPr/>
          </p:nvSpPr>
          <p:spPr bwMode="auto">
            <a:xfrm>
              <a:off x="4081" y="100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30745" name="AutoShape 25"/>
            <p:cNvSpPr>
              <a:spLocks noChangeArrowheads="1"/>
            </p:cNvSpPr>
            <p:nvPr/>
          </p:nvSpPr>
          <p:spPr bwMode="auto">
            <a:xfrm>
              <a:off x="4139" y="748"/>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0746" name="AutoShape 26"/>
            <p:cNvSpPr>
              <a:spLocks noChangeArrowheads="1"/>
            </p:cNvSpPr>
            <p:nvPr/>
          </p:nvSpPr>
          <p:spPr bwMode="auto">
            <a:xfrm>
              <a:off x="4082" y="823"/>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0747" name="AutoShape 27"/>
            <p:cNvSpPr>
              <a:spLocks noChangeArrowheads="1"/>
            </p:cNvSpPr>
            <p:nvPr/>
          </p:nvSpPr>
          <p:spPr bwMode="auto">
            <a:xfrm>
              <a:off x="4081" y="746"/>
              <a:ext cx="113" cy="7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0748" name="Line 28"/>
            <p:cNvSpPr>
              <a:spLocks noChangeShapeType="1"/>
            </p:cNvSpPr>
            <p:nvPr/>
          </p:nvSpPr>
          <p:spPr bwMode="auto">
            <a:xfrm>
              <a:off x="4195" y="752"/>
              <a:ext cx="0" cy="255"/>
            </a:xfrm>
            <a:prstGeom prst="line">
              <a:avLst/>
            </a:prstGeom>
            <a:noFill/>
            <a:ln w="9360" cap="flat">
              <a:solidFill>
                <a:srgbClr val="000000"/>
              </a:solidFill>
              <a:miter lim="800000"/>
              <a:headEnd/>
              <a:tailEnd/>
            </a:ln>
            <a:effectLst/>
          </p:spPr>
          <p:txBody>
            <a:bodyPr/>
            <a:lstStyle/>
            <a:p>
              <a:endParaRPr lang="es-MX"/>
            </a:p>
          </p:txBody>
        </p:sp>
        <p:sp>
          <p:nvSpPr>
            <p:cNvPr id="30749" name="Line 29"/>
            <p:cNvSpPr>
              <a:spLocks noChangeShapeType="1"/>
            </p:cNvSpPr>
            <p:nvPr/>
          </p:nvSpPr>
          <p:spPr bwMode="auto">
            <a:xfrm flipH="1">
              <a:off x="4152" y="1008"/>
              <a:ext cx="44" cy="76"/>
            </a:xfrm>
            <a:prstGeom prst="line">
              <a:avLst/>
            </a:prstGeom>
            <a:noFill/>
            <a:ln w="9360" cap="flat">
              <a:solidFill>
                <a:srgbClr val="000000"/>
              </a:solidFill>
              <a:miter lim="800000"/>
              <a:headEnd/>
              <a:tailEnd/>
            </a:ln>
            <a:effectLst/>
          </p:spPr>
          <p:txBody>
            <a:bodyPr/>
            <a:lstStyle/>
            <a:p>
              <a:endParaRPr lang="es-MX"/>
            </a:p>
          </p:txBody>
        </p:sp>
        <p:sp>
          <p:nvSpPr>
            <p:cNvPr id="30750" name="AutoShape 30"/>
            <p:cNvSpPr>
              <a:spLocks noChangeArrowheads="1"/>
            </p:cNvSpPr>
            <p:nvPr/>
          </p:nvSpPr>
          <p:spPr bwMode="auto">
            <a:xfrm>
              <a:off x="4091" y="857"/>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0751" name="AutoShape 31"/>
            <p:cNvSpPr>
              <a:spLocks noChangeArrowheads="1"/>
            </p:cNvSpPr>
            <p:nvPr/>
          </p:nvSpPr>
          <p:spPr bwMode="auto">
            <a:xfrm>
              <a:off x="4098" y="902"/>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5" name="Group 32"/>
          <p:cNvGrpSpPr>
            <a:grpSpLocks/>
          </p:cNvGrpSpPr>
          <p:nvPr/>
        </p:nvGrpSpPr>
        <p:grpSpPr bwMode="auto">
          <a:xfrm>
            <a:off x="7059613" y="1365250"/>
            <a:ext cx="180975" cy="539750"/>
            <a:chOff x="4447" y="860"/>
            <a:chExt cx="114" cy="340"/>
          </a:xfrm>
        </p:grpSpPr>
        <p:sp>
          <p:nvSpPr>
            <p:cNvPr id="30753" name="AutoShape 33"/>
            <p:cNvSpPr>
              <a:spLocks noChangeArrowheads="1"/>
            </p:cNvSpPr>
            <p:nvPr/>
          </p:nvSpPr>
          <p:spPr bwMode="auto">
            <a:xfrm>
              <a:off x="4447" y="1122"/>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30754" name="AutoShape 34"/>
            <p:cNvSpPr>
              <a:spLocks noChangeArrowheads="1"/>
            </p:cNvSpPr>
            <p:nvPr/>
          </p:nvSpPr>
          <p:spPr bwMode="auto">
            <a:xfrm>
              <a:off x="4505" y="862"/>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0755" name="AutoShape 35"/>
            <p:cNvSpPr>
              <a:spLocks noChangeArrowheads="1"/>
            </p:cNvSpPr>
            <p:nvPr/>
          </p:nvSpPr>
          <p:spPr bwMode="auto">
            <a:xfrm>
              <a:off x="4448" y="937"/>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0756" name="AutoShape 36"/>
            <p:cNvSpPr>
              <a:spLocks noChangeArrowheads="1"/>
            </p:cNvSpPr>
            <p:nvPr/>
          </p:nvSpPr>
          <p:spPr bwMode="auto">
            <a:xfrm>
              <a:off x="4447" y="86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0757" name="Line 37"/>
            <p:cNvSpPr>
              <a:spLocks noChangeShapeType="1"/>
            </p:cNvSpPr>
            <p:nvPr/>
          </p:nvSpPr>
          <p:spPr bwMode="auto">
            <a:xfrm>
              <a:off x="4561" y="865"/>
              <a:ext cx="0" cy="255"/>
            </a:xfrm>
            <a:prstGeom prst="line">
              <a:avLst/>
            </a:prstGeom>
            <a:noFill/>
            <a:ln w="9360" cap="flat">
              <a:solidFill>
                <a:srgbClr val="000000"/>
              </a:solidFill>
              <a:miter lim="800000"/>
              <a:headEnd/>
              <a:tailEnd/>
            </a:ln>
            <a:effectLst/>
          </p:spPr>
          <p:txBody>
            <a:bodyPr/>
            <a:lstStyle/>
            <a:p>
              <a:endParaRPr lang="es-MX"/>
            </a:p>
          </p:txBody>
        </p:sp>
        <p:sp>
          <p:nvSpPr>
            <p:cNvPr id="30758" name="Line 38"/>
            <p:cNvSpPr>
              <a:spLocks noChangeShapeType="1"/>
            </p:cNvSpPr>
            <p:nvPr/>
          </p:nvSpPr>
          <p:spPr bwMode="auto">
            <a:xfrm flipH="1">
              <a:off x="4518" y="1122"/>
              <a:ext cx="44" cy="76"/>
            </a:xfrm>
            <a:prstGeom prst="line">
              <a:avLst/>
            </a:prstGeom>
            <a:noFill/>
            <a:ln w="9360" cap="flat">
              <a:solidFill>
                <a:srgbClr val="000000"/>
              </a:solidFill>
              <a:miter lim="800000"/>
              <a:headEnd/>
              <a:tailEnd/>
            </a:ln>
            <a:effectLst/>
          </p:spPr>
          <p:txBody>
            <a:bodyPr/>
            <a:lstStyle/>
            <a:p>
              <a:endParaRPr lang="es-MX"/>
            </a:p>
          </p:txBody>
        </p:sp>
        <p:sp>
          <p:nvSpPr>
            <p:cNvPr id="30759" name="AutoShape 39"/>
            <p:cNvSpPr>
              <a:spLocks noChangeArrowheads="1"/>
            </p:cNvSpPr>
            <p:nvPr/>
          </p:nvSpPr>
          <p:spPr bwMode="auto">
            <a:xfrm>
              <a:off x="4457" y="971"/>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0760" name="AutoShape 40"/>
            <p:cNvSpPr>
              <a:spLocks noChangeArrowheads="1"/>
            </p:cNvSpPr>
            <p:nvPr/>
          </p:nvSpPr>
          <p:spPr bwMode="auto">
            <a:xfrm>
              <a:off x="4464" y="1017"/>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6" name="Group 41"/>
          <p:cNvGrpSpPr>
            <a:grpSpLocks/>
          </p:cNvGrpSpPr>
          <p:nvPr/>
        </p:nvGrpSpPr>
        <p:grpSpPr bwMode="auto">
          <a:xfrm>
            <a:off x="7373938" y="2155825"/>
            <a:ext cx="180975" cy="539750"/>
            <a:chOff x="4645" y="1358"/>
            <a:chExt cx="114" cy="340"/>
          </a:xfrm>
        </p:grpSpPr>
        <p:sp>
          <p:nvSpPr>
            <p:cNvPr id="30762" name="AutoShape 42"/>
            <p:cNvSpPr>
              <a:spLocks noChangeArrowheads="1"/>
            </p:cNvSpPr>
            <p:nvPr/>
          </p:nvSpPr>
          <p:spPr bwMode="auto">
            <a:xfrm>
              <a:off x="4645" y="1619"/>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30763" name="AutoShape 43"/>
            <p:cNvSpPr>
              <a:spLocks noChangeArrowheads="1"/>
            </p:cNvSpPr>
            <p:nvPr/>
          </p:nvSpPr>
          <p:spPr bwMode="auto">
            <a:xfrm>
              <a:off x="4703" y="1360"/>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0764" name="AutoShape 44"/>
            <p:cNvSpPr>
              <a:spLocks noChangeArrowheads="1"/>
            </p:cNvSpPr>
            <p:nvPr/>
          </p:nvSpPr>
          <p:spPr bwMode="auto">
            <a:xfrm>
              <a:off x="4646" y="1434"/>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0765" name="AutoShape 45"/>
            <p:cNvSpPr>
              <a:spLocks noChangeArrowheads="1"/>
            </p:cNvSpPr>
            <p:nvPr/>
          </p:nvSpPr>
          <p:spPr bwMode="auto">
            <a:xfrm>
              <a:off x="4645" y="135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0766" name="Line 46"/>
            <p:cNvSpPr>
              <a:spLocks noChangeShapeType="1"/>
            </p:cNvSpPr>
            <p:nvPr/>
          </p:nvSpPr>
          <p:spPr bwMode="auto">
            <a:xfrm>
              <a:off x="4759" y="1364"/>
              <a:ext cx="0" cy="254"/>
            </a:xfrm>
            <a:prstGeom prst="line">
              <a:avLst/>
            </a:prstGeom>
            <a:noFill/>
            <a:ln w="9360" cap="flat">
              <a:solidFill>
                <a:srgbClr val="000000"/>
              </a:solidFill>
              <a:miter lim="800000"/>
              <a:headEnd/>
              <a:tailEnd/>
            </a:ln>
            <a:effectLst/>
          </p:spPr>
          <p:txBody>
            <a:bodyPr/>
            <a:lstStyle/>
            <a:p>
              <a:endParaRPr lang="es-MX"/>
            </a:p>
          </p:txBody>
        </p:sp>
        <p:sp>
          <p:nvSpPr>
            <p:cNvPr id="30767" name="Line 47"/>
            <p:cNvSpPr>
              <a:spLocks noChangeShapeType="1"/>
            </p:cNvSpPr>
            <p:nvPr/>
          </p:nvSpPr>
          <p:spPr bwMode="auto">
            <a:xfrm flipH="1">
              <a:off x="4716" y="1619"/>
              <a:ext cx="44" cy="75"/>
            </a:xfrm>
            <a:prstGeom prst="line">
              <a:avLst/>
            </a:prstGeom>
            <a:noFill/>
            <a:ln w="9360" cap="flat">
              <a:solidFill>
                <a:srgbClr val="000000"/>
              </a:solidFill>
              <a:miter lim="800000"/>
              <a:headEnd/>
              <a:tailEnd/>
            </a:ln>
            <a:effectLst/>
          </p:spPr>
          <p:txBody>
            <a:bodyPr/>
            <a:lstStyle/>
            <a:p>
              <a:endParaRPr lang="es-MX"/>
            </a:p>
          </p:txBody>
        </p:sp>
        <p:sp>
          <p:nvSpPr>
            <p:cNvPr id="30768" name="AutoShape 48"/>
            <p:cNvSpPr>
              <a:spLocks noChangeArrowheads="1"/>
            </p:cNvSpPr>
            <p:nvPr/>
          </p:nvSpPr>
          <p:spPr bwMode="auto">
            <a:xfrm>
              <a:off x="4655" y="1468"/>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0769" name="AutoShape 49"/>
            <p:cNvSpPr>
              <a:spLocks noChangeArrowheads="1"/>
            </p:cNvSpPr>
            <p:nvPr/>
          </p:nvSpPr>
          <p:spPr bwMode="auto">
            <a:xfrm>
              <a:off x="4662" y="1514"/>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sp>
        <p:nvSpPr>
          <p:cNvPr id="30770" name="AutoShape 50"/>
          <p:cNvSpPr>
            <a:spLocks noChangeArrowheads="1"/>
          </p:cNvSpPr>
          <p:nvPr/>
        </p:nvSpPr>
        <p:spPr bwMode="auto">
          <a:xfrm>
            <a:off x="7172325" y="1208088"/>
            <a:ext cx="1531938" cy="674687"/>
          </a:xfrm>
          <a:prstGeom prst="roundRect">
            <a:avLst>
              <a:gd name="adj" fmla="val 222"/>
            </a:avLst>
          </a:prstGeom>
          <a:noFill/>
          <a:ln w="9525" cap="flat">
            <a:noFill/>
            <a:round/>
            <a:headEnd/>
            <a:tailEnd/>
          </a:ln>
          <a:effectLst/>
        </p:spPr>
        <p:txBody>
          <a:bodyPr wrap="none" lIns="90000" tIns="46800" rIns="90000" bIns="46800">
            <a:spAutoFit/>
          </a:bodyPr>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000000"/>
                </a:solidFill>
                <a:latin typeface="Comic Sans MS" pitchFamily="64" charset="0"/>
                <a:ea typeface="DejaVu Sans" charset="0"/>
                <a:cs typeface="DejaVu Sans" charset="0"/>
              </a:rPr>
              <a:t>Servidores</a:t>
            </a:r>
            <a:br>
              <a:rPr lang="es-ES" sz="2000">
                <a:solidFill>
                  <a:srgbClr val="000000"/>
                </a:solidFill>
                <a:latin typeface="Comic Sans MS" pitchFamily="64" charset="0"/>
                <a:ea typeface="DejaVu Sans" charset="0"/>
                <a:cs typeface="DejaVu Sans" charset="0"/>
              </a:rPr>
            </a:br>
            <a:r>
              <a:rPr lang="es-ES" sz="2000">
                <a:solidFill>
                  <a:srgbClr val="000000"/>
                </a:solidFill>
                <a:latin typeface="Comic Sans MS" pitchFamily="64" charset="0"/>
                <a:ea typeface="DejaVu Sans" charset="0"/>
                <a:cs typeface="DejaVu Sans" charset="0"/>
              </a:rPr>
              <a:t>web</a:t>
            </a:r>
          </a:p>
        </p:txBody>
      </p:sp>
      <p:sp>
        <p:nvSpPr>
          <p:cNvPr id="30771" name="Line 51"/>
          <p:cNvSpPr>
            <a:spLocks noChangeShapeType="1"/>
          </p:cNvSpPr>
          <p:nvPr/>
        </p:nvSpPr>
        <p:spPr bwMode="auto">
          <a:xfrm>
            <a:off x="5876925" y="1695450"/>
            <a:ext cx="66675" cy="276225"/>
          </a:xfrm>
          <a:prstGeom prst="line">
            <a:avLst/>
          </a:prstGeom>
          <a:noFill/>
          <a:ln w="28440" cap="flat">
            <a:solidFill>
              <a:srgbClr val="3333CC"/>
            </a:solidFill>
            <a:miter lim="800000"/>
            <a:headEnd/>
            <a:tailEnd/>
          </a:ln>
          <a:effectLst/>
        </p:spPr>
        <p:txBody>
          <a:bodyPr/>
          <a:lstStyle/>
          <a:p>
            <a:endParaRPr lang="es-MX"/>
          </a:p>
        </p:txBody>
      </p:sp>
      <p:sp>
        <p:nvSpPr>
          <p:cNvPr id="30772" name="Line 52"/>
          <p:cNvSpPr>
            <a:spLocks noChangeShapeType="1"/>
          </p:cNvSpPr>
          <p:nvPr/>
        </p:nvSpPr>
        <p:spPr bwMode="auto">
          <a:xfrm flipH="1">
            <a:off x="6502400" y="1733550"/>
            <a:ext cx="15875" cy="238125"/>
          </a:xfrm>
          <a:prstGeom prst="line">
            <a:avLst/>
          </a:prstGeom>
          <a:noFill/>
          <a:ln w="28440" cap="flat">
            <a:solidFill>
              <a:srgbClr val="3333CC"/>
            </a:solidFill>
            <a:miter lim="800000"/>
            <a:headEnd/>
            <a:tailEnd/>
          </a:ln>
          <a:effectLst/>
        </p:spPr>
        <p:txBody>
          <a:bodyPr/>
          <a:lstStyle/>
          <a:p>
            <a:endParaRPr lang="es-MX"/>
          </a:p>
        </p:txBody>
      </p:sp>
      <p:sp>
        <p:nvSpPr>
          <p:cNvPr id="30773" name="Line 53"/>
          <p:cNvSpPr>
            <a:spLocks noChangeShapeType="1"/>
          </p:cNvSpPr>
          <p:nvPr/>
        </p:nvSpPr>
        <p:spPr bwMode="auto">
          <a:xfrm flipH="1">
            <a:off x="6959600" y="1895475"/>
            <a:ext cx="139700" cy="209550"/>
          </a:xfrm>
          <a:prstGeom prst="line">
            <a:avLst/>
          </a:prstGeom>
          <a:noFill/>
          <a:ln w="28440" cap="flat">
            <a:solidFill>
              <a:srgbClr val="3333CC"/>
            </a:solidFill>
            <a:miter lim="800000"/>
            <a:headEnd/>
            <a:tailEnd/>
          </a:ln>
          <a:effectLst/>
        </p:spPr>
        <p:txBody>
          <a:bodyPr/>
          <a:lstStyle/>
          <a:p>
            <a:endParaRPr lang="es-MX"/>
          </a:p>
        </p:txBody>
      </p:sp>
      <p:sp>
        <p:nvSpPr>
          <p:cNvPr id="30774" name="Line 54"/>
          <p:cNvSpPr>
            <a:spLocks noChangeShapeType="1"/>
          </p:cNvSpPr>
          <p:nvPr/>
        </p:nvSpPr>
        <p:spPr bwMode="auto">
          <a:xfrm flipH="1">
            <a:off x="7121525" y="2657475"/>
            <a:ext cx="254000" cy="1588"/>
          </a:xfrm>
          <a:prstGeom prst="line">
            <a:avLst/>
          </a:prstGeom>
          <a:noFill/>
          <a:ln w="28440" cap="flat">
            <a:solidFill>
              <a:srgbClr val="3333CC"/>
            </a:solidFill>
            <a:miter lim="800000"/>
            <a:headEnd/>
            <a:tailEnd/>
          </a:ln>
          <a:effectLst/>
        </p:spPr>
        <p:txBody>
          <a:bodyPr/>
          <a:lstStyle/>
          <a:p>
            <a:endParaRPr lang="es-MX"/>
          </a:p>
        </p:txBody>
      </p:sp>
      <p:sp>
        <p:nvSpPr>
          <p:cNvPr id="30775" name="AutoShape 55"/>
          <p:cNvSpPr>
            <a:spLocks noChangeArrowheads="1"/>
          </p:cNvSpPr>
          <p:nvPr/>
        </p:nvSpPr>
        <p:spPr bwMode="auto">
          <a:xfrm>
            <a:off x="5162550" y="1689100"/>
            <a:ext cx="2176463" cy="15811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6044"/>
              <a:gd name="T5" fmla="*/ 2147483647 h 4393"/>
              <a:gd name="T6" fmla="*/ 2147483647 w 6044"/>
              <a:gd name="T7" fmla="*/ 2147483647 h 4393"/>
              <a:gd name="T8" fmla="*/ 2147483647 w 6044"/>
              <a:gd name="T9" fmla="*/ 2147483647 h 4393"/>
              <a:gd name="T10" fmla="*/ 2147483647 w 6044"/>
              <a:gd name="T11" fmla="*/ 2147483647 h 4393"/>
              <a:gd name="T12" fmla="*/ 2147483647 w 6044"/>
              <a:gd name="T13" fmla="*/ 2147483647 h 4393"/>
              <a:gd name="T14" fmla="*/ 2147483647 w 6044"/>
              <a:gd name="T15" fmla="*/ 2147483647 h 4393"/>
              <a:gd name="T16" fmla="*/ 2147483647 w 6044"/>
              <a:gd name="T17" fmla="*/ 2147483647 h 4393"/>
              <a:gd name="T18" fmla="*/ 2147483647 w 6044"/>
              <a:gd name="T19" fmla="*/ 2147483647 h 4393"/>
              <a:gd name="T20" fmla="*/ 2147483647 w 6044"/>
              <a:gd name="T21" fmla="*/ 2147483647 h 4393"/>
              <a:gd name="T22" fmla="*/ 2147483647 w 6044"/>
              <a:gd name="T23" fmla="*/ 2147483647 h 4393"/>
              <a:gd name="T24" fmla="*/ 2147483647 w 6044"/>
              <a:gd name="T25" fmla="*/ 2147483647 h 4393"/>
              <a:gd name="T26" fmla="*/ 2147483647 w 6044"/>
              <a:gd name="T27" fmla="*/ 2147483647 h 4393"/>
              <a:gd name="T28" fmla="*/ 0 w 6044"/>
              <a:gd name="T29" fmla="*/ 0 h 4393"/>
              <a:gd name="T30" fmla="*/ 6044 w 6044"/>
              <a:gd name="T31" fmla="*/ 4393 h 439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6044" h="4393">
                <a:moveTo>
                  <a:pt x="76" y="1723"/>
                </a:moveTo>
                <a:cubicBezTo>
                  <a:pt x="39" y="1287"/>
                  <a:pt x="0" y="401"/>
                  <a:pt x="297" y="200"/>
                </a:cubicBezTo>
                <a:cubicBezTo>
                  <a:pt x="594" y="0"/>
                  <a:pt x="1338" y="507"/>
                  <a:pt x="1859" y="518"/>
                </a:cubicBezTo>
                <a:cubicBezTo>
                  <a:pt x="2380" y="528"/>
                  <a:pt x="2787" y="171"/>
                  <a:pt x="3422" y="264"/>
                </a:cubicBezTo>
                <a:cubicBezTo>
                  <a:pt x="4056" y="356"/>
                  <a:pt x="5284" y="613"/>
                  <a:pt x="5663" y="1073"/>
                </a:cubicBezTo>
                <a:cubicBezTo>
                  <a:pt x="6043" y="1533"/>
                  <a:pt x="5895" y="2497"/>
                  <a:pt x="5697" y="3023"/>
                </a:cubicBezTo>
                <a:cubicBezTo>
                  <a:pt x="5499" y="3549"/>
                  <a:pt x="5041" y="4065"/>
                  <a:pt x="4474" y="4229"/>
                </a:cubicBezTo>
                <a:cubicBezTo>
                  <a:pt x="3908" y="4392"/>
                  <a:pt x="2810" y="4152"/>
                  <a:pt x="2301" y="4007"/>
                </a:cubicBezTo>
                <a:cubicBezTo>
                  <a:pt x="1791" y="3861"/>
                  <a:pt x="1715" y="3555"/>
                  <a:pt x="1418" y="3356"/>
                </a:cubicBezTo>
                <a:cubicBezTo>
                  <a:pt x="1120" y="3158"/>
                  <a:pt x="741" y="3089"/>
                  <a:pt x="517" y="2817"/>
                </a:cubicBezTo>
                <a:cubicBezTo>
                  <a:pt x="294" y="2545"/>
                  <a:pt x="70" y="2164"/>
                  <a:pt x="76" y="1723"/>
                </a:cubicBezTo>
              </a:path>
            </a:pathLst>
          </a:custGeom>
          <a:solidFill>
            <a:srgbClr val="CCFFFF"/>
          </a:solidFill>
          <a:ln w="9525" cap="flat">
            <a:noFill/>
            <a:round/>
            <a:headEnd/>
            <a:tailEnd/>
          </a:ln>
          <a:effectLst/>
        </p:spPr>
        <p:txBody>
          <a:bodyPr wrap="none" anchor="ctr"/>
          <a:lstStyle/>
          <a:p>
            <a:endParaRPr lang="es-MX"/>
          </a:p>
        </p:txBody>
      </p:sp>
      <p:grpSp>
        <p:nvGrpSpPr>
          <p:cNvPr id="7" name="Group 56"/>
          <p:cNvGrpSpPr>
            <a:grpSpLocks/>
          </p:cNvGrpSpPr>
          <p:nvPr/>
        </p:nvGrpSpPr>
        <p:grpSpPr bwMode="auto">
          <a:xfrm>
            <a:off x="6145213" y="2890838"/>
            <a:ext cx="498475" cy="230187"/>
            <a:chOff x="3871" y="1821"/>
            <a:chExt cx="314" cy="145"/>
          </a:xfrm>
        </p:grpSpPr>
        <p:sp>
          <p:nvSpPr>
            <p:cNvPr id="30777" name="Oval 57"/>
            <p:cNvSpPr>
              <a:spLocks noChangeArrowheads="1"/>
            </p:cNvSpPr>
            <p:nvPr/>
          </p:nvSpPr>
          <p:spPr bwMode="auto">
            <a:xfrm>
              <a:off x="3873" y="1886"/>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30778" name="Line 58"/>
            <p:cNvSpPr>
              <a:spLocks noChangeShapeType="1"/>
            </p:cNvSpPr>
            <p:nvPr/>
          </p:nvSpPr>
          <p:spPr bwMode="auto">
            <a:xfrm>
              <a:off x="3873" y="1879"/>
              <a:ext cx="0" cy="49"/>
            </a:xfrm>
            <a:prstGeom prst="line">
              <a:avLst/>
            </a:prstGeom>
            <a:noFill/>
            <a:ln w="12600" cap="flat">
              <a:solidFill>
                <a:srgbClr val="000000"/>
              </a:solidFill>
              <a:miter lim="800000"/>
              <a:headEnd/>
              <a:tailEnd/>
            </a:ln>
            <a:effectLst/>
          </p:spPr>
          <p:txBody>
            <a:bodyPr/>
            <a:lstStyle/>
            <a:p>
              <a:endParaRPr lang="es-MX"/>
            </a:p>
          </p:txBody>
        </p:sp>
        <p:sp>
          <p:nvSpPr>
            <p:cNvPr id="30779" name="Line 59"/>
            <p:cNvSpPr>
              <a:spLocks noChangeShapeType="1"/>
            </p:cNvSpPr>
            <p:nvPr/>
          </p:nvSpPr>
          <p:spPr bwMode="auto">
            <a:xfrm>
              <a:off x="4185" y="1879"/>
              <a:ext cx="0" cy="49"/>
            </a:xfrm>
            <a:prstGeom prst="line">
              <a:avLst/>
            </a:prstGeom>
            <a:noFill/>
            <a:ln w="12600" cap="flat">
              <a:solidFill>
                <a:srgbClr val="000000"/>
              </a:solidFill>
              <a:miter lim="800000"/>
              <a:headEnd/>
              <a:tailEnd/>
            </a:ln>
            <a:effectLst/>
          </p:spPr>
          <p:txBody>
            <a:bodyPr/>
            <a:lstStyle/>
            <a:p>
              <a:endParaRPr lang="es-MX"/>
            </a:p>
          </p:txBody>
        </p:sp>
        <p:sp>
          <p:nvSpPr>
            <p:cNvPr id="30780" name="AutoShape 60"/>
            <p:cNvSpPr>
              <a:spLocks noChangeArrowheads="1"/>
            </p:cNvSpPr>
            <p:nvPr/>
          </p:nvSpPr>
          <p:spPr bwMode="auto">
            <a:xfrm>
              <a:off x="3873" y="1879"/>
              <a:ext cx="308" cy="48"/>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30781" name="Oval 61"/>
            <p:cNvSpPr>
              <a:spLocks noChangeArrowheads="1"/>
            </p:cNvSpPr>
            <p:nvPr/>
          </p:nvSpPr>
          <p:spPr bwMode="auto">
            <a:xfrm>
              <a:off x="3871" y="1821"/>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8" name="Group 62"/>
            <p:cNvGrpSpPr>
              <a:grpSpLocks/>
            </p:cNvGrpSpPr>
            <p:nvPr/>
          </p:nvGrpSpPr>
          <p:grpSpPr bwMode="auto">
            <a:xfrm>
              <a:off x="3946" y="1841"/>
              <a:ext cx="153" cy="53"/>
              <a:chOff x="3946" y="1841"/>
              <a:chExt cx="153" cy="53"/>
            </a:xfrm>
          </p:grpSpPr>
          <p:sp>
            <p:nvSpPr>
              <p:cNvPr id="30783" name="Line 63"/>
              <p:cNvSpPr>
                <a:spLocks noChangeShapeType="1"/>
              </p:cNvSpPr>
              <p:nvPr/>
            </p:nvSpPr>
            <p:spPr bwMode="auto">
              <a:xfrm flipV="1">
                <a:off x="3946" y="1840"/>
                <a:ext cx="54" cy="4"/>
              </a:xfrm>
              <a:prstGeom prst="line">
                <a:avLst/>
              </a:prstGeom>
              <a:noFill/>
              <a:ln w="28440" cap="flat">
                <a:solidFill>
                  <a:srgbClr val="000000"/>
                </a:solidFill>
                <a:miter lim="800000"/>
                <a:headEnd/>
                <a:tailEnd/>
              </a:ln>
              <a:effectLst/>
            </p:spPr>
            <p:txBody>
              <a:bodyPr/>
              <a:lstStyle/>
              <a:p>
                <a:endParaRPr lang="es-MX"/>
              </a:p>
            </p:txBody>
          </p:sp>
          <p:sp>
            <p:nvSpPr>
              <p:cNvPr id="30784" name="Line 64"/>
              <p:cNvSpPr>
                <a:spLocks noChangeShapeType="1"/>
              </p:cNvSpPr>
              <p:nvPr/>
            </p:nvSpPr>
            <p:spPr bwMode="auto">
              <a:xfrm>
                <a:off x="4052" y="1894"/>
                <a:ext cx="48" cy="0"/>
              </a:xfrm>
              <a:prstGeom prst="line">
                <a:avLst/>
              </a:prstGeom>
              <a:noFill/>
              <a:ln w="28440" cap="flat">
                <a:solidFill>
                  <a:srgbClr val="000000"/>
                </a:solidFill>
                <a:miter lim="800000"/>
                <a:headEnd/>
                <a:tailEnd/>
              </a:ln>
              <a:effectLst/>
            </p:spPr>
            <p:txBody>
              <a:bodyPr/>
              <a:lstStyle/>
              <a:p>
                <a:endParaRPr lang="es-MX"/>
              </a:p>
            </p:txBody>
          </p:sp>
          <p:sp>
            <p:nvSpPr>
              <p:cNvPr id="30785" name="Line 65"/>
              <p:cNvSpPr>
                <a:spLocks noChangeShapeType="1"/>
              </p:cNvSpPr>
              <p:nvPr/>
            </p:nvSpPr>
            <p:spPr bwMode="auto">
              <a:xfrm>
                <a:off x="3997" y="1843"/>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9" name="Group 66"/>
            <p:cNvGrpSpPr>
              <a:grpSpLocks/>
            </p:cNvGrpSpPr>
            <p:nvPr/>
          </p:nvGrpSpPr>
          <p:grpSpPr bwMode="auto">
            <a:xfrm>
              <a:off x="3946" y="1840"/>
              <a:ext cx="153" cy="53"/>
              <a:chOff x="3946" y="1840"/>
              <a:chExt cx="153" cy="53"/>
            </a:xfrm>
          </p:grpSpPr>
          <p:sp>
            <p:nvSpPr>
              <p:cNvPr id="30787" name="Line 67"/>
              <p:cNvSpPr>
                <a:spLocks noChangeShapeType="1"/>
              </p:cNvSpPr>
              <p:nvPr/>
            </p:nvSpPr>
            <p:spPr bwMode="auto">
              <a:xfrm>
                <a:off x="3946" y="1894"/>
                <a:ext cx="54" cy="0"/>
              </a:xfrm>
              <a:prstGeom prst="line">
                <a:avLst/>
              </a:prstGeom>
              <a:noFill/>
              <a:ln w="28440" cap="flat">
                <a:solidFill>
                  <a:srgbClr val="000000"/>
                </a:solidFill>
                <a:miter lim="800000"/>
                <a:headEnd/>
                <a:tailEnd/>
              </a:ln>
              <a:effectLst/>
            </p:spPr>
            <p:txBody>
              <a:bodyPr/>
              <a:lstStyle/>
              <a:p>
                <a:endParaRPr lang="es-MX"/>
              </a:p>
            </p:txBody>
          </p:sp>
          <p:sp>
            <p:nvSpPr>
              <p:cNvPr id="30788" name="Line 68"/>
              <p:cNvSpPr>
                <a:spLocks noChangeShapeType="1"/>
              </p:cNvSpPr>
              <p:nvPr/>
            </p:nvSpPr>
            <p:spPr bwMode="auto">
              <a:xfrm>
                <a:off x="4052" y="1841"/>
                <a:ext cx="48" cy="0"/>
              </a:xfrm>
              <a:prstGeom prst="line">
                <a:avLst/>
              </a:prstGeom>
              <a:noFill/>
              <a:ln w="28440" cap="flat">
                <a:solidFill>
                  <a:srgbClr val="000000"/>
                </a:solidFill>
                <a:miter lim="800000"/>
                <a:headEnd/>
                <a:tailEnd/>
              </a:ln>
              <a:effectLst/>
            </p:spPr>
            <p:txBody>
              <a:bodyPr/>
              <a:lstStyle/>
              <a:p>
                <a:endParaRPr lang="es-MX"/>
              </a:p>
            </p:txBody>
          </p:sp>
          <p:sp>
            <p:nvSpPr>
              <p:cNvPr id="30789" name="Line 69"/>
              <p:cNvSpPr>
                <a:spLocks noChangeShapeType="1"/>
              </p:cNvSpPr>
              <p:nvPr/>
            </p:nvSpPr>
            <p:spPr bwMode="auto">
              <a:xfrm flipV="1">
                <a:off x="3997" y="1839"/>
                <a:ext cx="57" cy="55"/>
              </a:xfrm>
              <a:prstGeom prst="line">
                <a:avLst/>
              </a:prstGeom>
              <a:noFill/>
              <a:ln w="28440" cap="flat">
                <a:solidFill>
                  <a:srgbClr val="000000"/>
                </a:solidFill>
                <a:miter lim="800000"/>
                <a:headEnd/>
                <a:tailEnd/>
              </a:ln>
              <a:effectLst/>
            </p:spPr>
            <p:txBody>
              <a:bodyPr/>
              <a:lstStyle/>
              <a:p>
                <a:endParaRPr lang="es-MX"/>
              </a:p>
            </p:txBody>
          </p:sp>
        </p:grpSp>
      </p:grpSp>
      <p:sp>
        <p:nvSpPr>
          <p:cNvPr id="30790" name="AutoShape 70"/>
          <p:cNvSpPr>
            <a:spLocks noChangeArrowheads="1"/>
          </p:cNvSpPr>
          <p:nvPr/>
        </p:nvSpPr>
        <p:spPr bwMode="auto">
          <a:xfrm>
            <a:off x="5610225" y="1998663"/>
            <a:ext cx="1049338" cy="557212"/>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 Internet</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pública</a:t>
            </a:r>
          </a:p>
        </p:txBody>
      </p:sp>
      <p:sp>
        <p:nvSpPr>
          <p:cNvPr id="30791" name="AutoShape 71"/>
          <p:cNvSpPr>
            <a:spLocks noChangeArrowheads="1"/>
          </p:cNvSpPr>
          <p:nvPr/>
        </p:nvSpPr>
        <p:spPr bwMode="auto">
          <a:xfrm>
            <a:off x="4732338" y="4059238"/>
            <a:ext cx="2965450" cy="13906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8239"/>
              <a:gd name="T5" fmla="*/ 2147483647 h 3864"/>
              <a:gd name="T6" fmla="*/ 2147483647 w 8239"/>
              <a:gd name="T7" fmla="*/ 2147483647 h 3864"/>
              <a:gd name="T8" fmla="*/ 2147483647 w 8239"/>
              <a:gd name="T9" fmla="*/ 2147483647 h 3864"/>
              <a:gd name="T10" fmla="*/ 2147483647 w 8239"/>
              <a:gd name="T11" fmla="*/ 2147483647 h 3864"/>
              <a:gd name="T12" fmla="*/ 2147483647 w 8239"/>
              <a:gd name="T13" fmla="*/ 2147483647 h 3864"/>
              <a:gd name="T14" fmla="*/ 2147483647 w 8239"/>
              <a:gd name="T15" fmla="*/ 2147483647 h 3864"/>
              <a:gd name="T16" fmla="*/ 2147483647 w 8239"/>
              <a:gd name="T17" fmla="*/ 2147483647 h 3864"/>
              <a:gd name="T18" fmla="*/ 2147483647 w 8239"/>
              <a:gd name="T19" fmla="*/ 2147483647 h 3864"/>
              <a:gd name="T20" fmla="*/ 2147483647 w 8239"/>
              <a:gd name="T21" fmla="*/ 2147483647 h 3864"/>
              <a:gd name="T22" fmla="*/ 2147483647 w 8239"/>
              <a:gd name="T23" fmla="*/ 2147483647 h 3864"/>
              <a:gd name="T24" fmla="*/ 2147483647 w 8239"/>
              <a:gd name="T25" fmla="*/ 2147483647 h 3864"/>
              <a:gd name="T26" fmla="*/ 2147483647 w 8239"/>
              <a:gd name="T27" fmla="*/ 2147483647 h 3864"/>
              <a:gd name="T28" fmla="*/ 0 w 8239"/>
              <a:gd name="T29" fmla="*/ 0 h 3864"/>
              <a:gd name="T30" fmla="*/ 8239 w 8239"/>
              <a:gd name="T31" fmla="*/ 3864 h 38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8239" h="3864">
                <a:moveTo>
                  <a:pt x="136" y="1442"/>
                </a:moveTo>
                <a:cubicBezTo>
                  <a:pt x="88" y="1045"/>
                  <a:pt x="0" y="833"/>
                  <a:pt x="454" y="604"/>
                </a:cubicBezTo>
                <a:cubicBezTo>
                  <a:pt x="908" y="374"/>
                  <a:pt x="2099" y="149"/>
                  <a:pt x="2862" y="74"/>
                </a:cubicBezTo>
                <a:cubicBezTo>
                  <a:pt x="3625" y="0"/>
                  <a:pt x="4212" y="79"/>
                  <a:pt x="5032" y="154"/>
                </a:cubicBezTo>
                <a:cubicBezTo>
                  <a:pt x="5852" y="229"/>
                  <a:pt x="7312" y="13"/>
                  <a:pt x="7775" y="533"/>
                </a:cubicBezTo>
                <a:cubicBezTo>
                  <a:pt x="8238" y="1054"/>
                  <a:pt x="8115" y="2739"/>
                  <a:pt x="7824" y="3268"/>
                </a:cubicBezTo>
                <a:cubicBezTo>
                  <a:pt x="7533" y="3797"/>
                  <a:pt x="6765" y="3647"/>
                  <a:pt x="6038" y="3727"/>
                </a:cubicBezTo>
                <a:cubicBezTo>
                  <a:pt x="5310" y="3806"/>
                  <a:pt x="4123" y="3753"/>
                  <a:pt x="3444" y="3753"/>
                </a:cubicBezTo>
                <a:cubicBezTo>
                  <a:pt x="2765" y="3753"/>
                  <a:pt x="2421" y="3863"/>
                  <a:pt x="1971" y="3736"/>
                </a:cubicBezTo>
                <a:cubicBezTo>
                  <a:pt x="1521" y="3608"/>
                  <a:pt x="1045" y="3361"/>
                  <a:pt x="740" y="2981"/>
                </a:cubicBezTo>
                <a:cubicBezTo>
                  <a:pt x="432" y="2598"/>
                  <a:pt x="127" y="2064"/>
                  <a:pt x="136" y="1442"/>
                </a:cubicBezTo>
              </a:path>
            </a:pathLst>
          </a:custGeom>
          <a:solidFill>
            <a:srgbClr val="CCFFFF"/>
          </a:solidFill>
          <a:ln w="9525" cap="flat">
            <a:noFill/>
            <a:round/>
            <a:headEnd/>
            <a:tailEnd/>
          </a:ln>
          <a:effectLst/>
        </p:spPr>
        <p:txBody>
          <a:bodyPr wrap="none" anchor="ctr"/>
          <a:lstStyle/>
          <a:p>
            <a:endParaRPr lang="es-MX"/>
          </a:p>
        </p:txBody>
      </p:sp>
      <p:sp>
        <p:nvSpPr>
          <p:cNvPr id="30792" name="Line 72"/>
          <p:cNvSpPr>
            <a:spLocks noChangeShapeType="1"/>
          </p:cNvSpPr>
          <p:nvPr/>
        </p:nvSpPr>
        <p:spPr bwMode="auto">
          <a:xfrm flipV="1">
            <a:off x="5172075" y="4589463"/>
            <a:ext cx="1557338" cy="19050"/>
          </a:xfrm>
          <a:prstGeom prst="line">
            <a:avLst/>
          </a:prstGeom>
          <a:noFill/>
          <a:ln w="28440" cap="flat">
            <a:solidFill>
              <a:srgbClr val="000000"/>
            </a:solidFill>
            <a:miter lim="800000"/>
            <a:headEnd/>
            <a:tailEnd/>
          </a:ln>
          <a:effectLst/>
        </p:spPr>
        <p:txBody>
          <a:bodyPr/>
          <a:lstStyle/>
          <a:p>
            <a:endParaRPr lang="es-MX"/>
          </a:p>
        </p:txBody>
      </p:sp>
      <p:sp>
        <p:nvSpPr>
          <p:cNvPr id="30793" name="Line 73"/>
          <p:cNvSpPr>
            <a:spLocks noChangeShapeType="1"/>
          </p:cNvSpPr>
          <p:nvPr/>
        </p:nvSpPr>
        <p:spPr bwMode="auto">
          <a:xfrm>
            <a:off x="5181600" y="4605338"/>
            <a:ext cx="1588" cy="195262"/>
          </a:xfrm>
          <a:prstGeom prst="line">
            <a:avLst/>
          </a:prstGeom>
          <a:noFill/>
          <a:ln w="28440" cap="flat">
            <a:solidFill>
              <a:srgbClr val="000000"/>
            </a:solidFill>
            <a:miter lim="800000"/>
            <a:headEnd/>
            <a:tailEnd/>
          </a:ln>
          <a:effectLst/>
        </p:spPr>
        <p:txBody>
          <a:bodyPr/>
          <a:lstStyle/>
          <a:p>
            <a:endParaRPr lang="es-MX"/>
          </a:p>
        </p:txBody>
      </p:sp>
      <p:sp>
        <p:nvSpPr>
          <p:cNvPr id="30794" name="Line 74"/>
          <p:cNvSpPr>
            <a:spLocks noChangeShapeType="1"/>
          </p:cNvSpPr>
          <p:nvPr/>
        </p:nvSpPr>
        <p:spPr bwMode="auto">
          <a:xfrm>
            <a:off x="5691188" y="4614863"/>
            <a:ext cx="1587" cy="195262"/>
          </a:xfrm>
          <a:prstGeom prst="line">
            <a:avLst/>
          </a:prstGeom>
          <a:noFill/>
          <a:ln w="28440" cap="flat">
            <a:solidFill>
              <a:srgbClr val="000000"/>
            </a:solidFill>
            <a:miter lim="800000"/>
            <a:headEnd/>
            <a:tailEnd/>
          </a:ln>
          <a:effectLst/>
        </p:spPr>
        <p:txBody>
          <a:bodyPr/>
          <a:lstStyle/>
          <a:p>
            <a:endParaRPr lang="es-MX"/>
          </a:p>
        </p:txBody>
      </p:sp>
      <p:sp>
        <p:nvSpPr>
          <p:cNvPr id="30795" name="Line 75"/>
          <p:cNvSpPr>
            <a:spLocks noChangeShapeType="1"/>
          </p:cNvSpPr>
          <p:nvPr/>
        </p:nvSpPr>
        <p:spPr bwMode="auto">
          <a:xfrm>
            <a:off x="6229350" y="4610100"/>
            <a:ext cx="1588" cy="195263"/>
          </a:xfrm>
          <a:prstGeom prst="line">
            <a:avLst/>
          </a:prstGeom>
          <a:noFill/>
          <a:ln w="28440" cap="flat">
            <a:solidFill>
              <a:srgbClr val="000000"/>
            </a:solidFill>
            <a:miter lim="800000"/>
            <a:headEnd/>
            <a:tailEnd/>
          </a:ln>
          <a:effectLst/>
        </p:spPr>
        <p:txBody>
          <a:bodyPr/>
          <a:lstStyle/>
          <a:p>
            <a:endParaRPr lang="es-MX"/>
          </a:p>
        </p:txBody>
      </p:sp>
      <p:sp>
        <p:nvSpPr>
          <p:cNvPr id="30796" name="Line 76"/>
          <p:cNvSpPr>
            <a:spLocks noChangeShapeType="1"/>
          </p:cNvSpPr>
          <p:nvPr/>
        </p:nvSpPr>
        <p:spPr bwMode="auto">
          <a:xfrm>
            <a:off x="6729413" y="4610100"/>
            <a:ext cx="1587" cy="223838"/>
          </a:xfrm>
          <a:prstGeom prst="line">
            <a:avLst/>
          </a:prstGeom>
          <a:noFill/>
          <a:ln w="28440" cap="flat">
            <a:solidFill>
              <a:srgbClr val="000000"/>
            </a:solidFill>
            <a:miter lim="800000"/>
            <a:headEnd/>
            <a:tailEnd/>
          </a:ln>
          <a:effectLst/>
        </p:spPr>
        <p:txBody>
          <a:bodyPr/>
          <a:lstStyle/>
          <a:p>
            <a:endParaRPr lang="es-MX"/>
          </a:p>
        </p:txBody>
      </p:sp>
      <p:grpSp>
        <p:nvGrpSpPr>
          <p:cNvPr id="10" name="Group 77"/>
          <p:cNvGrpSpPr>
            <a:grpSpLocks/>
          </p:cNvGrpSpPr>
          <p:nvPr/>
        </p:nvGrpSpPr>
        <p:grpSpPr bwMode="auto">
          <a:xfrm>
            <a:off x="6145213" y="4181475"/>
            <a:ext cx="498475" cy="230188"/>
            <a:chOff x="3871" y="2634"/>
            <a:chExt cx="314" cy="145"/>
          </a:xfrm>
        </p:grpSpPr>
        <p:sp>
          <p:nvSpPr>
            <p:cNvPr id="30798" name="Oval 78"/>
            <p:cNvSpPr>
              <a:spLocks noChangeArrowheads="1"/>
            </p:cNvSpPr>
            <p:nvPr/>
          </p:nvSpPr>
          <p:spPr bwMode="auto">
            <a:xfrm>
              <a:off x="3873" y="2699"/>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30799" name="Line 79"/>
            <p:cNvSpPr>
              <a:spLocks noChangeShapeType="1"/>
            </p:cNvSpPr>
            <p:nvPr/>
          </p:nvSpPr>
          <p:spPr bwMode="auto">
            <a:xfrm>
              <a:off x="3873" y="2692"/>
              <a:ext cx="0" cy="50"/>
            </a:xfrm>
            <a:prstGeom prst="line">
              <a:avLst/>
            </a:prstGeom>
            <a:noFill/>
            <a:ln w="12600" cap="flat">
              <a:solidFill>
                <a:srgbClr val="000000"/>
              </a:solidFill>
              <a:miter lim="800000"/>
              <a:headEnd/>
              <a:tailEnd/>
            </a:ln>
            <a:effectLst/>
          </p:spPr>
          <p:txBody>
            <a:bodyPr/>
            <a:lstStyle/>
            <a:p>
              <a:endParaRPr lang="es-MX"/>
            </a:p>
          </p:txBody>
        </p:sp>
        <p:sp>
          <p:nvSpPr>
            <p:cNvPr id="30800" name="Line 80"/>
            <p:cNvSpPr>
              <a:spLocks noChangeShapeType="1"/>
            </p:cNvSpPr>
            <p:nvPr/>
          </p:nvSpPr>
          <p:spPr bwMode="auto">
            <a:xfrm>
              <a:off x="4185" y="2692"/>
              <a:ext cx="0" cy="50"/>
            </a:xfrm>
            <a:prstGeom prst="line">
              <a:avLst/>
            </a:prstGeom>
            <a:noFill/>
            <a:ln w="12600" cap="flat">
              <a:solidFill>
                <a:srgbClr val="000000"/>
              </a:solidFill>
              <a:miter lim="800000"/>
              <a:headEnd/>
              <a:tailEnd/>
            </a:ln>
            <a:effectLst/>
          </p:spPr>
          <p:txBody>
            <a:bodyPr/>
            <a:lstStyle/>
            <a:p>
              <a:endParaRPr lang="es-MX"/>
            </a:p>
          </p:txBody>
        </p:sp>
        <p:sp>
          <p:nvSpPr>
            <p:cNvPr id="30801" name="AutoShape 81"/>
            <p:cNvSpPr>
              <a:spLocks noChangeArrowheads="1"/>
            </p:cNvSpPr>
            <p:nvPr/>
          </p:nvSpPr>
          <p:spPr bwMode="auto">
            <a:xfrm>
              <a:off x="3873" y="2692"/>
              <a:ext cx="308" cy="49"/>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30802" name="Oval 82"/>
            <p:cNvSpPr>
              <a:spLocks noChangeArrowheads="1"/>
            </p:cNvSpPr>
            <p:nvPr/>
          </p:nvSpPr>
          <p:spPr bwMode="auto">
            <a:xfrm>
              <a:off x="3871" y="2634"/>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11" name="Group 83"/>
            <p:cNvGrpSpPr>
              <a:grpSpLocks/>
            </p:cNvGrpSpPr>
            <p:nvPr/>
          </p:nvGrpSpPr>
          <p:grpSpPr bwMode="auto">
            <a:xfrm>
              <a:off x="3946" y="2655"/>
              <a:ext cx="153" cy="53"/>
              <a:chOff x="3946" y="2655"/>
              <a:chExt cx="153" cy="53"/>
            </a:xfrm>
          </p:grpSpPr>
          <p:sp>
            <p:nvSpPr>
              <p:cNvPr id="30804" name="Line 84"/>
              <p:cNvSpPr>
                <a:spLocks noChangeShapeType="1"/>
              </p:cNvSpPr>
              <p:nvPr/>
            </p:nvSpPr>
            <p:spPr bwMode="auto">
              <a:xfrm flipV="1">
                <a:off x="3946" y="2654"/>
                <a:ext cx="54" cy="4"/>
              </a:xfrm>
              <a:prstGeom prst="line">
                <a:avLst/>
              </a:prstGeom>
              <a:noFill/>
              <a:ln w="28440" cap="flat">
                <a:solidFill>
                  <a:srgbClr val="000000"/>
                </a:solidFill>
                <a:miter lim="800000"/>
                <a:headEnd/>
                <a:tailEnd/>
              </a:ln>
              <a:effectLst/>
            </p:spPr>
            <p:txBody>
              <a:bodyPr/>
              <a:lstStyle/>
              <a:p>
                <a:endParaRPr lang="es-MX"/>
              </a:p>
            </p:txBody>
          </p:sp>
          <p:sp>
            <p:nvSpPr>
              <p:cNvPr id="30805" name="Line 85"/>
              <p:cNvSpPr>
                <a:spLocks noChangeShapeType="1"/>
              </p:cNvSpPr>
              <p:nvPr/>
            </p:nvSpPr>
            <p:spPr bwMode="auto">
              <a:xfrm>
                <a:off x="4052" y="2708"/>
                <a:ext cx="48" cy="0"/>
              </a:xfrm>
              <a:prstGeom prst="line">
                <a:avLst/>
              </a:prstGeom>
              <a:noFill/>
              <a:ln w="28440" cap="flat">
                <a:solidFill>
                  <a:srgbClr val="000000"/>
                </a:solidFill>
                <a:miter lim="800000"/>
                <a:headEnd/>
                <a:tailEnd/>
              </a:ln>
              <a:effectLst/>
            </p:spPr>
            <p:txBody>
              <a:bodyPr/>
              <a:lstStyle/>
              <a:p>
                <a:endParaRPr lang="es-MX"/>
              </a:p>
            </p:txBody>
          </p:sp>
          <p:sp>
            <p:nvSpPr>
              <p:cNvPr id="30806" name="Line 86"/>
              <p:cNvSpPr>
                <a:spLocks noChangeShapeType="1"/>
              </p:cNvSpPr>
              <p:nvPr/>
            </p:nvSpPr>
            <p:spPr bwMode="auto">
              <a:xfrm>
                <a:off x="3997" y="2657"/>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12" name="Group 87"/>
            <p:cNvGrpSpPr>
              <a:grpSpLocks/>
            </p:cNvGrpSpPr>
            <p:nvPr/>
          </p:nvGrpSpPr>
          <p:grpSpPr bwMode="auto">
            <a:xfrm>
              <a:off x="3946" y="2653"/>
              <a:ext cx="153" cy="54"/>
              <a:chOff x="3946" y="2653"/>
              <a:chExt cx="153" cy="54"/>
            </a:xfrm>
          </p:grpSpPr>
          <p:sp>
            <p:nvSpPr>
              <p:cNvPr id="30808" name="Line 88"/>
              <p:cNvSpPr>
                <a:spLocks noChangeShapeType="1"/>
              </p:cNvSpPr>
              <p:nvPr/>
            </p:nvSpPr>
            <p:spPr bwMode="auto">
              <a:xfrm>
                <a:off x="3946" y="2707"/>
                <a:ext cx="54" cy="0"/>
              </a:xfrm>
              <a:prstGeom prst="line">
                <a:avLst/>
              </a:prstGeom>
              <a:noFill/>
              <a:ln w="28440" cap="flat">
                <a:solidFill>
                  <a:srgbClr val="000000"/>
                </a:solidFill>
                <a:miter lim="800000"/>
                <a:headEnd/>
                <a:tailEnd/>
              </a:ln>
              <a:effectLst/>
            </p:spPr>
            <p:txBody>
              <a:bodyPr/>
              <a:lstStyle/>
              <a:p>
                <a:endParaRPr lang="es-MX"/>
              </a:p>
            </p:txBody>
          </p:sp>
          <p:sp>
            <p:nvSpPr>
              <p:cNvPr id="30809" name="Line 89"/>
              <p:cNvSpPr>
                <a:spLocks noChangeShapeType="1"/>
              </p:cNvSpPr>
              <p:nvPr/>
            </p:nvSpPr>
            <p:spPr bwMode="auto">
              <a:xfrm>
                <a:off x="4052" y="2654"/>
                <a:ext cx="48" cy="0"/>
              </a:xfrm>
              <a:prstGeom prst="line">
                <a:avLst/>
              </a:prstGeom>
              <a:noFill/>
              <a:ln w="28440" cap="flat">
                <a:solidFill>
                  <a:srgbClr val="000000"/>
                </a:solidFill>
                <a:miter lim="800000"/>
                <a:headEnd/>
                <a:tailEnd/>
              </a:ln>
              <a:effectLst/>
            </p:spPr>
            <p:txBody>
              <a:bodyPr/>
              <a:lstStyle/>
              <a:p>
                <a:endParaRPr lang="es-MX"/>
              </a:p>
            </p:txBody>
          </p:sp>
          <p:sp>
            <p:nvSpPr>
              <p:cNvPr id="30810" name="Line 90"/>
              <p:cNvSpPr>
                <a:spLocks noChangeShapeType="1"/>
              </p:cNvSpPr>
              <p:nvPr/>
            </p:nvSpPr>
            <p:spPr bwMode="auto">
              <a:xfrm flipV="1">
                <a:off x="3997" y="2652"/>
                <a:ext cx="57" cy="56"/>
              </a:xfrm>
              <a:prstGeom prst="line">
                <a:avLst/>
              </a:prstGeom>
              <a:noFill/>
              <a:ln w="28440" cap="flat">
                <a:solidFill>
                  <a:srgbClr val="000000"/>
                </a:solidFill>
                <a:miter lim="800000"/>
                <a:headEnd/>
                <a:tailEnd/>
              </a:ln>
              <a:effectLst/>
            </p:spPr>
            <p:txBody>
              <a:bodyPr/>
              <a:lstStyle/>
              <a:p>
                <a:endParaRPr lang="es-MX"/>
              </a:p>
            </p:txBody>
          </p:sp>
        </p:grpSp>
      </p:grpSp>
      <p:sp>
        <p:nvSpPr>
          <p:cNvPr id="30811" name="Line 91"/>
          <p:cNvSpPr>
            <a:spLocks noChangeShapeType="1"/>
          </p:cNvSpPr>
          <p:nvPr/>
        </p:nvSpPr>
        <p:spPr bwMode="auto">
          <a:xfrm>
            <a:off x="6391275" y="3133725"/>
            <a:ext cx="1588" cy="1062038"/>
          </a:xfrm>
          <a:prstGeom prst="line">
            <a:avLst/>
          </a:prstGeom>
          <a:noFill/>
          <a:ln w="28440" cap="flat">
            <a:solidFill>
              <a:srgbClr val="000000"/>
            </a:solidFill>
            <a:miter lim="800000"/>
            <a:headEnd/>
            <a:tailEnd/>
          </a:ln>
          <a:effectLst/>
        </p:spPr>
        <p:txBody>
          <a:bodyPr/>
          <a:lstStyle/>
          <a:p>
            <a:endParaRPr lang="es-MX"/>
          </a:p>
        </p:txBody>
      </p:sp>
      <p:sp>
        <p:nvSpPr>
          <p:cNvPr id="30812" name="Line 92"/>
          <p:cNvSpPr>
            <a:spLocks noChangeShapeType="1"/>
          </p:cNvSpPr>
          <p:nvPr/>
        </p:nvSpPr>
        <p:spPr bwMode="auto">
          <a:xfrm>
            <a:off x="6396038" y="4419600"/>
            <a:ext cx="1587" cy="166688"/>
          </a:xfrm>
          <a:prstGeom prst="line">
            <a:avLst/>
          </a:prstGeom>
          <a:noFill/>
          <a:ln w="28440" cap="flat">
            <a:solidFill>
              <a:srgbClr val="000000"/>
            </a:solidFill>
            <a:miter lim="800000"/>
            <a:headEnd/>
            <a:tailEnd/>
          </a:ln>
          <a:effectLst/>
        </p:spPr>
        <p:txBody>
          <a:bodyPr/>
          <a:lstStyle/>
          <a:p>
            <a:endParaRPr lang="es-MX"/>
          </a:p>
        </p:txBody>
      </p:sp>
      <p:sp>
        <p:nvSpPr>
          <p:cNvPr id="30813" name="AutoShape 93"/>
          <p:cNvSpPr>
            <a:spLocks noChangeArrowheads="1"/>
          </p:cNvSpPr>
          <p:nvPr/>
        </p:nvSpPr>
        <p:spPr bwMode="auto">
          <a:xfrm>
            <a:off x="4651375" y="3946525"/>
            <a:ext cx="1414463" cy="557213"/>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Red </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institucional</a:t>
            </a:r>
          </a:p>
        </p:txBody>
      </p:sp>
      <p:sp>
        <p:nvSpPr>
          <p:cNvPr id="30814" name="AutoShape 94"/>
          <p:cNvSpPr>
            <a:spLocks noChangeArrowheads="1"/>
          </p:cNvSpPr>
          <p:nvPr/>
        </p:nvSpPr>
        <p:spPr bwMode="auto">
          <a:xfrm>
            <a:off x="6600825" y="4294188"/>
            <a:ext cx="1511300" cy="338137"/>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10 Mbps LAN</a:t>
            </a:r>
          </a:p>
        </p:txBody>
      </p:sp>
      <p:sp>
        <p:nvSpPr>
          <p:cNvPr id="30815" name="AutoShape 95"/>
          <p:cNvSpPr>
            <a:spLocks noChangeArrowheads="1"/>
          </p:cNvSpPr>
          <p:nvPr/>
        </p:nvSpPr>
        <p:spPr bwMode="auto">
          <a:xfrm>
            <a:off x="6311900" y="3322638"/>
            <a:ext cx="1914525" cy="581025"/>
          </a:xfrm>
          <a:prstGeom prst="roundRect">
            <a:avLst>
              <a:gd name="adj" fmla="val 273"/>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FF0000"/>
                </a:solidFill>
                <a:latin typeface="Comic Sans MS" pitchFamily="64" charset="0"/>
                <a:ea typeface="DejaVu Sans" charset="0"/>
                <a:cs typeface="DejaVu Sans" charset="0"/>
              </a:rPr>
              <a:t>10 Mbps</a:t>
            </a:r>
            <a:r>
              <a:rPr lang="es-ES" sz="1600">
                <a:solidFill>
                  <a:srgbClr val="000000"/>
                </a:solidFill>
                <a:latin typeface="Comic Sans MS" pitchFamily="64" charset="0"/>
                <a:ea typeface="DejaVu Sans" charset="0"/>
                <a:cs typeface="DejaVu Sans"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Enlace se acceso</a:t>
            </a:r>
          </a:p>
        </p:txBody>
      </p:sp>
      <p:grpSp>
        <p:nvGrpSpPr>
          <p:cNvPr id="13" name="Group 96"/>
          <p:cNvGrpSpPr>
            <a:grpSpLocks/>
          </p:cNvGrpSpPr>
          <p:nvPr/>
        </p:nvGrpSpPr>
        <p:grpSpPr bwMode="auto">
          <a:xfrm>
            <a:off x="4859338" y="4868863"/>
            <a:ext cx="503237" cy="574675"/>
            <a:chOff x="3061" y="3067"/>
            <a:chExt cx="317" cy="362"/>
          </a:xfrm>
        </p:grpSpPr>
        <p:sp>
          <p:nvSpPr>
            <p:cNvPr id="30817" name="AutoShape 97"/>
            <p:cNvSpPr>
              <a:spLocks noChangeArrowheads="1"/>
            </p:cNvSpPr>
            <p:nvPr/>
          </p:nvSpPr>
          <p:spPr bwMode="auto">
            <a:xfrm>
              <a:off x="3061" y="3067"/>
              <a:ext cx="317" cy="3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0818" name="AutoShape 98"/>
            <p:cNvSpPr>
              <a:spLocks noChangeArrowheads="1"/>
            </p:cNvSpPr>
            <p:nvPr/>
          </p:nvSpPr>
          <p:spPr bwMode="auto">
            <a:xfrm>
              <a:off x="3170" y="3096"/>
              <a:ext cx="100" cy="1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0819" name="AutoShape 99"/>
            <p:cNvSpPr>
              <a:spLocks noChangeArrowheads="1"/>
            </p:cNvSpPr>
            <p:nvPr/>
          </p:nvSpPr>
          <p:spPr bwMode="auto">
            <a:xfrm>
              <a:off x="3180" y="3138"/>
              <a:ext cx="170" cy="15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0820" name="AutoShape 100"/>
            <p:cNvSpPr>
              <a:spLocks noChangeArrowheads="1"/>
            </p:cNvSpPr>
            <p:nvPr/>
          </p:nvSpPr>
          <p:spPr bwMode="auto">
            <a:xfrm>
              <a:off x="3159" y="3293"/>
              <a:ext cx="125" cy="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0821" name="AutoShape 101"/>
            <p:cNvSpPr>
              <a:spLocks noChangeArrowheads="1"/>
            </p:cNvSpPr>
            <p:nvPr/>
          </p:nvSpPr>
          <p:spPr bwMode="auto">
            <a:xfrm>
              <a:off x="3222" y="3309"/>
              <a:ext cx="5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0822" name="AutoShape 102"/>
            <p:cNvSpPr>
              <a:spLocks noChangeArrowheads="1"/>
            </p:cNvSpPr>
            <p:nvPr/>
          </p:nvSpPr>
          <p:spPr bwMode="auto">
            <a:xfrm>
              <a:off x="3167" y="3297"/>
              <a:ext cx="33"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0823" name="AutoShape 103"/>
            <p:cNvSpPr>
              <a:spLocks noChangeArrowheads="1"/>
            </p:cNvSpPr>
            <p:nvPr/>
          </p:nvSpPr>
          <p:spPr bwMode="auto">
            <a:xfrm>
              <a:off x="3079" y="3313"/>
              <a:ext cx="208" cy="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0824" name="AutoShape 104"/>
            <p:cNvSpPr>
              <a:spLocks noChangeArrowheads="1"/>
            </p:cNvSpPr>
            <p:nvPr/>
          </p:nvSpPr>
          <p:spPr bwMode="auto">
            <a:xfrm>
              <a:off x="3288" y="3306"/>
              <a:ext cx="70" cy="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0825" name="AutoShape 105"/>
            <p:cNvSpPr>
              <a:spLocks noChangeArrowheads="1"/>
            </p:cNvSpPr>
            <p:nvPr/>
          </p:nvSpPr>
          <p:spPr bwMode="auto">
            <a:xfrm>
              <a:off x="3096" y="3114"/>
              <a:ext cx="37" cy="2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0826" name="AutoShape 106"/>
            <p:cNvSpPr>
              <a:spLocks noChangeArrowheads="1"/>
            </p:cNvSpPr>
            <p:nvPr/>
          </p:nvSpPr>
          <p:spPr bwMode="auto">
            <a:xfrm>
              <a:off x="3096" y="3114"/>
              <a:ext cx="33" cy="1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0827" name="AutoShape 107"/>
            <p:cNvSpPr>
              <a:spLocks noChangeArrowheads="1"/>
            </p:cNvSpPr>
            <p:nvPr/>
          </p:nvSpPr>
          <p:spPr bwMode="auto">
            <a:xfrm>
              <a:off x="3096" y="3118"/>
              <a:ext cx="27" cy="1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0828" name="AutoShape 108"/>
            <p:cNvSpPr>
              <a:spLocks noChangeArrowheads="1"/>
            </p:cNvSpPr>
            <p:nvPr/>
          </p:nvSpPr>
          <p:spPr bwMode="auto">
            <a:xfrm>
              <a:off x="3099" y="3118"/>
              <a:ext cx="21" cy="1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0829" name="AutoShape 109"/>
            <p:cNvSpPr>
              <a:spLocks noChangeArrowheads="1"/>
            </p:cNvSpPr>
            <p:nvPr/>
          </p:nvSpPr>
          <p:spPr bwMode="auto">
            <a:xfrm>
              <a:off x="3099" y="3118"/>
              <a:ext cx="17"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0830" name="AutoShape 110"/>
            <p:cNvSpPr>
              <a:spLocks noChangeArrowheads="1"/>
            </p:cNvSpPr>
            <p:nvPr/>
          </p:nvSpPr>
          <p:spPr bwMode="auto">
            <a:xfrm>
              <a:off x="3099" y="3123"/>
              <a:ext cx="10" cy="4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0831" name="AutoShape 111"/>
            <p:cNvSpPr>
              <a:spLocks noChangeArrowheads="1"/>
            </p:cNvSpPr>
            <p:nvPr/>
          </p:nvSpPr>
          <p:spPr bwMode="auto">
            <a:xfrm>
              <a:off x="3243" y="3255"/>
              <a:ext cx="16"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0832" name="AutoShape 112"/>
            <p:cNvSpPr>
              <a:spLocks noChangeArrowheads="1"/>
            </p:cNvSpPr>
            <p:nvPr/>
          </p:nvSpPr>
          <p:spPr bwMode="auto">
            <a:xfrm>
              <a:off x="3190" y="3255"/>
              <a:ext cx="7" cy="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833" name="AutoShape 113"/>
            <p:cNvSpPr>
              <a:spLocks noChangeArrowheads="1"/>
            </p:cNvSpPr>
            <p:nvPr/>
          </p:nvSpPr>
          <p:spPr bwMode="auto">
            <a:xfrm>
              <a:off x="3205" y="3255"/>
              <a:ext cx="5" cy="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834" name="AutoShape 114"/>
            <p:cNvSpPr>
              <a:spLocks noChangeArrowheads="1"/>
            </p:cNvSpPr>
            <p:nvPr/>
          </p:nvSpPr>
          <p:spPr bwMode="auto">
            <a:xfrm>
              <a:off x="3145" y="3091"/>
              <a:ext cx="24" cy="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0835" name="AutoShape 115"/>
            <p:cNvSpPr>
              <a:spLocks noChangeArrowheads="1"/>
            </p:cNvSpPr>
            <p:nvPr/>
          </p:nvSpPr>
          <p:spPr bwMode="auto">
            <a:xfrm>
              <a:off x="3271" y="3076"/>
              <a:ext cx="33" cy="1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0836" name="AutoShape 116"/>
            <p:cNvSpPr>
              <a:spLocks noChangeArrowheads="1"/>
            </p:cNvSpPr>
            <p:nvPr/>
          </p:nvSpPr>
          <p:spPr bwMode="auto">
            <a:xfrm>
              <a:off x="3145" y="3105"/>
              <a:ext cx="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0837" name="AutoShape 117"/>
            <p:cNvSpPr>
              <a:spLocks noChangeArrowheads="1"/>
            </p:cNvSpPr>
            <p:nvPr/>
          </p:nvSpPr>
          <p:spPr bwMode="auto">
            <a:xfrm>
              <a:off x="3149" y="3114"/>
              <a:ext cx="16" cy="1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0838" name="AutoShape 118"/>
            <p:cNvSpPr>
              <a:spLocks noChangeArrowheads="1"/>
            </p:cNvSpPr>
            <p:nvPr/>
          </p:nvSpPr>
          <p:spPr bwMode="auto">
            <a:xfrm>
              <a:off x="3149" y="3123"/>
              <a:ext cx="16"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0839" name="AutoShape 119"/>
            <p:cNvSpPr>
              <a:spLocks noChangeArrowheads="1"/>
            </p:cNvSpPr>
            <p:nvPr/>
          </p:nvSpPr>
          <p:spPr bwMode="auto">
            <a:xfrm>
              <a:off x="3149" y="3132"/>
              <a:ext cx="12" cy="7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0840" name="AutoShape 120"/>
            <p:cNvSpPr>
              <a:spLocks noChangeArrowheads="1"/>
            </p:cNvSpPr>
            <p:nvPr/>
          </p:nvSpPr>
          <p:spPr bwMode="auto">
            <a:xfrm>
              <a:off x="3149" y="3143"/>
              <a:ext cx="9" cy="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0841" name="AutoShape 121"/>
            <p:cNvSpPr>
              <a:spLocks noChangeArrowheads="1"/>
            </p:cNvSpPr>
            <p:nvPr/>
          </p:nvSpPr>
          <p:spPr bwMode="auto">
            <a:xfrm>
              <a:off x="3275" y="3085"/>
              <a:ext cx="27" cy="15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0842" name="AutoShape 122"/>
            <p:cNvSpPr>
              <a:spLocks noChangeArrowheads="1"/>
            </p:cNvSpPr>
            <p:nvPr/>
          </p:nvSpPr>
          <p:spPr bwMode="auto">
            <a:xfrm>
              <a:off x="3275" y="3096"/>
              <a:ext cx="24" cy="13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0843" name="AutoShape 123"/>
            <p:cNvSpPr>
              <a:spLocks noChangeArrowheads="1"/>
            </p:cNvSpPr>
            <p:nvPr/>
          </p:nvSpPr>
          <p:spPr bwMode="auto">
            <a:xfrm>
              <a:off x="3275" y="3105"/>
              <a:ext cx="21" cy="11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0844" name="AutoShape 124"/>
            <p:cNvSpPr>
              <a:spLocks noChangeArrowheads="1"/>
            </p:cNvSpPr>
            <p:nvPr/>
          </p:nvSpPr>
          <p:spPr bwMode="auto">
            <a:xfrm>
              <a:off x="3278" y="3118"/>
              <a:ext cx="14" cy="8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0845" name="AutoShape 125"/>
            <p:cNvSpPr>
              <a:spLocks noChangeArrowheads="1"/>
            </p:cNvSpPr>
            <p:nvPr/>
          </p:nvSpPr>
          <p:spPr bwMode="auto">
            <a:xfrm>
              <a:off x="3278" y="3127"/>
              <a:ext cx="10" cy="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0846" name="Rectangle 126"/>
            <p:cNvSpPr>
              <a:spLocks noChangeArrowheads="1"/>
            </p:cNvSpPr>
            <p:nvPr/>
          </p:nvSpPr>
          <p:spPr bwMode="auto">
            <a:xfrm>
              <a:off x="3121" y="3114"/>
              <a:ext cx="2" cy="203"/>
            </a:xfrm>
            <a:prstGeom prst="rect">
              <a:avLst/>
            </a:prstGeom>
            <a:solidFill>
              <a:srgbClr val="000000"/>
            </a:solidFill>
            <a:ln w="9525" cap="flat">
              <a:noFill/>
              <a:round/>
              <a:headEnd/>
              <a:tailEnd/>
            </a:ln>
            <a:effectLst/>
          </p:spPr>
          <p:txBody>
            <a:bodyPr wrap="none" anchor="ctr"/>
            <a:lstStyle/>
            <a:p>
              <a:endParaRPr lang="es-MX"/>
            </a:p>
          </p:txBody>
        </p:sp>
        <p:sp>
          <p:nvSpPr>
            <p:cNvPr id="30847" name="AutoShape 127"/>
            <p:cNvSpPr>
              <a:spLocks noChangeArrowheads="1"/>
            </p:cNvSpPr>
            <p:nvPr/>
          </p:nvSpPr>
          <p:spPr bwMode="auto">
            <a:xfrm>
              <a:off x="3173" y="3109"/>
              <a:ext cx="59" cy="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0848" name="AutoShape 128"/>
            <p:cNvSpPr>
              <a:spLocks noChangeArrowheads="1"/>
            </p:cNvSpPr>
            <p:nvPr/>
          </p:nvSpPr>
          <p:spPr bwMode="auto">
            <a:xfrm>
              <a:off x="3092" y="3177"/>
              <a:ext cx="45"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0849" name="AutoShape 129"/>
            <p:cNvSpPr>
              <a:spLocks noChangeArrowheads="1"/>
            </p:cNvSpPr>
            <p:nvPr/>
          </p:nvSpPr>
          <p:spPr bwMode="auto">
            <a:xfrm>
              <a:off x="3092" y="3138"/>
              <a:ext cx="45"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0850" name="AutoShape 130"/>
            <p:cNvSpPr>
              <a:spLocks noChangeArrowheads="1"/>
            </p:cNvSpPr>
            <p:nvPr/>
          </p:nvSpPr>
          <p:spPr bwMode="auto">
            <a:xfrm>
              <a:off x="3137" y="3118"/>
              <a:ext cx="77" cy="18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0851" name="AutoShape 131"/>
            <p:cNvSpPr>
              <a:spLocks noChangeArrowheads="1"/>
            </p:cNvSpPr>
            <p:nvPr/>
          </p:nvSpPr>
          <p:spPr bwMode="auto">
            <a:xfrm>
              <a:off x="3177" y="3071"/>
              <a:ext cx="100" cy="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0852" name="AutoShape 132"/>
            <p:cNvSpPr>
              <a:spLocks noChangeArrowheads="1"/>
            </p:cNvSpPr>
            <p:nvPr/>
          </p:nvSpPr>
          <p:spPr bwMode="auto">
            <a:xfrm>
              <a:off x="3117" y="3318"/>
              <a:ext cx="170"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0853" name="AutoShape 133"/>
            <p:cNvSpPr>
              <a:spLocks noChangeArrowheads="1"/>
            </p:cNvSpPr>
            <p:nvPr/>
          </p:nvSpPr>
          <p:spPr bwMode="auto">
            <a:xfrm>
              <a:off x="3083" y="3336"/>
              <a:ext cx="173" cy="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854" name="AutoShape 134"/>
            <p:cNvSpPr>
              <a:spLocks noChangeArrowheads="1"/>
            </p:cNvSpPr>
            <p:nvPr/>
          </p:nvSpPr>
          <p:spPr bwMode="auto">
            <a:xfrm>
              <a:off x="3110" y="3327"/>
              <a:ext cx="170" cy="6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855" name="AutoShape 135"/>
            <p:cNvSpPr>
              <a:spLocks noChangeArrowheads="1"/>
            </p:cNvSpPr>
            <p:nvPr/>
          </p:nvSpPr>
          <p:spPr bwMode="auto">
            <a:xfrm>
              <a:off x="3099" y="3332"/>
              <a:ext cx="167"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4" name="Group 136"/>
          <p:cNvGrpSpPr>
            <a:grpSpLocks/>
          </p:cNvGrpSpPr>
          <p:nvPr/>
        </p:nvGrpSpPr>
        <p:grpSpPr bwMode="auto">
          <a:xfrm>
            <a:off x="5435600" y="4868863"/>
            <a:ext cx="503238" cy="503237"/>
            <a:chOff x="3424" y="3067"/>
            <a:chExt cx="317" cy="317"/>
          </a:xfrm>
        </p:grpSpPr>
        <p:sp>
          <p:nvSpPr>
            <p:cNvPr id="30857" name="AutoShape 137"/>
            <p:cNvSpPr>
              <a:spLocks noChangeArrowheads="1"/>
            </p:cNvSpPr>
            <p:nvPr/>
          </p:nvSpPr>
          <p:spPr bwMode="auto">
            <a:xfrm>
              <a:off x="3424"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0858" name="AutoShape 138"/>
            <p:cNvSpPr>
              <a:spLocks noChangeArrowheads="1"/>
            </p:cNvSpPr>
            <p:nvPr/>
          </p:nvSpPr>
          <p:spPr bwMode="auto">
            <a:xfrm>
              <a:off x="3533"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0859" name="AutoShape 139"/>
            <p:cNvSpPr>
              <a:spLocks noChangeArrowheads="1"/>
            </p:cNvSpPr>
            <p:nvPr/>
          </p:nvSpPr>
          <p:spPr bwMode="auto">
            <a:xfrm>
              <a:off x="3543"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0860" name="AutoShape 140"/>
            <p:cNvSpPr>
              <a:spLocks noChangeArrowheads="1"/>
            </p:cNvSpPr>
            <p:nvPr/>
          </p:nvSpPr>
          <p:spPr bwMode="auto">
            <a:xfrm>
              <a:off x="3522"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0861" name="AutoShape 141"/>
            <p:cNvSpPr>
              <a:spLocks noChangeArrowheads="1"/>
            </p:cNvSpPr>
            <p:nvPr/>
          </p:nvSpPr>
          <p:spPr bwMode="auto">
            <a:xfrm>
              <a:off x="3585"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0862" name="AutoShape 142"/>
            <p:cNvSpPr>
              <a:spLocks noChangeArrowheads="1"/>
            </p:cNvSpPr>
            <p:nvPr/>
          </p:nvSpPr>
          <p:spPr bwMode="auto">
            <a:xfrm>
              <a:off x="3530"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0863" name="AutoShape 143"/>
            <p:cNvSpPr>
              <a:spLocks noChangeArrowheads="1"/>
            </p:cNvSpPr>
            <p:nvPr/>
          </p:nvSpPr>
          <p:spPr bwMode="auto">
            <a:xfrm>
              <a:off x="3442"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0864" name="AutoShape 144"/>
            <p:cNvSpPr>
              <a:spLocks noChangeArrowheads="1"/>
            </p:cNvSpPr>
            <p:nvPr/>
          </p:nvSpPr>
          <p:spPr bwMode="auto">
            <a:xfrm>
              <a:off x="3651"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0865" name="AutoShape 145"/>
            <p:cNvSpPr>
              <a:spLocks noChangeArrowheads="1"/>
            </p:cNvSpPr>
            <p:nvPr/>
          </p:nvSpPr>
          <p:spPr bwMode="auto">
            <a:xfrm>
              <a:off x="3459"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0866" name="AutoShape 146"/>
            <p:cNvSpPr>
              <a:spLocks noChangeArrowheads="1"/>
            </p:cNvSpPr>
            <p:nvPr/>
          </p:nvSpPr>
          <p:spPr bwMode="auto">
            <a:xfrm>
              <a:off x="3459"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0867" name="AutoShape 147"/>
            <p:cNvSpPr>
              <a:spLocks noChangeArrowheads="1"/>
            </p:cNvSpPr>
            <p:nvPr/>
          </p:nvSpPr>
          <p:spPr bwMode="auto">
            <a:xfrm>
              <a:off x="3459"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0868" name="AutoShape 148"/>
            <p:cNvSpPr>
              <a:spLocks noChangeArrowheads="1"/>
            </p:cNvSpPr>
            <p:nvPr/>
          </p:nvSpPr>
          <p:spPr bwMode="auto">
            <a:xfrm>
              <a:off x="3462"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0869" name="AutoShape 149"/>
            <p:cNvSpPr>
              <a:spLocks noChangeArrowheads="1"/>
            </p:cNvSpPr>
            <p:nvPr/>
          </p:nvSpPr>
          <p:spPr bwMode="auto">
            <a:xfrm>
              <a:off x="3462"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0870" name="AutoShape 150"/>
            <p:cNvSpPr>
              <a:spLocks noChangeArrowheads="1"/>
            </p:cNvSpPr>
            <p:nvPr/>
          </p:nvSpPr>
          <p:spPr bwMode="auto">
            <a:xfrm>
              <a:off x="3462"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0871" name="AutoShape 151"/>
            <p:cNvSpPr>
              <a:spLocks noChangeArrowheads="1"/>
            </p:cNvSpPr>
            <p:nvPr/>
          </p:nvSpPr>
          <p:spPr bwMode="auto">
            <a:xfrm>
              <a:off x="3606"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0872" name="AutoShape 152"/>
            <p:cNvSpPr>
              <a:spLocks noChangeArrowheads="1"/>
            </p:cNvSpPr>
            <p:nvPr/>
          </p:nvSpPr>
          <p:spPr bwMode="auto">
            <a:xfrm>
              <a:off x="3553"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873" name="AutoShape 153"/>
            <p:cNvSpPr>
              <a:spLocks noChangeArrowheads="1"/>
            </p:cNvSpPr>
            <p:nvPr/>
          </p:nvSpPr>
          <p:spPr bwMode="auto">
            <a:xfrm>
              <a:off x="3568"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874" name="AutoShape 154"/>
            <p:cNvSpPr>
              <a:spLocks noChangeArrowheads="1"/>
            </p:cNvSpPr>
            <p:nvPr/>
          </p:nvSpPr>
          <p:spPr bwMode="auto">
            <a:xfrm>
              <a:off x="3508"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0875" name="AutoShape 155"/>
            <p:cNvSpPr>
              <a:spLocks noChangeArrowheads="1"/>
            </p:cNvSpPr>
            <p:nvPr/>
          </p:nvSpPr>
          <p:spPr bwMode="auto">
            <a:xfrm>
              <a:off x="3634"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0876" name="AutoShape 156"/>
            <p:cNvSpPr>
              <a:spLocks noChangeArrowheads="1"/>
            </p:cNvSpPr>
            <p:nvPr/>
          </p:nvSpPr>
          <p:spPr bwMode="auto">
            <a:xfrm>
              <a:off x="3508"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0877" name="AutoShape 157"/>
            <p:cNvSpPr>
              <a:spLocks noChangeArrowheads="1"/>
            </p:cNvSpPr>
            <p:nvPr/>
          </p:nvSpPr>
          <p:spPr bwMode="auto">
            <a:xfrm>
              <a:off x="3512"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0878" name="AutoShape 158"/>
            <p:cNvSpPr>
              <a:spLocks noChangeArrowheads="1"/>
            </p:cNvSpPr>
            <p:nvPr/>
          </p:nvSpPr>
          <p:spPr bwMode="auto">
            <a:xfrm>
              <a:off x="3512"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0879" name="AutoShape 159"/>
            <p:cNvSpPr>
              <a:spLocks noChangeArrowheads="1"/>
            </p:cNvSpPr>
            <p:nvPr/>
          </p:nvSpPr>
          <p:spPr bwMode="auto">
            <a:xfrm>
              <a:off x="3512"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0880" name="AutoShape 160"/>
            <p:cNvSpPr>
              <a:spLocks noChangeArrowheads="1"/>
            </p:cNvSpPr>
            <p:nvPr/>
          </p:nvSpPr>
          <p:spPr bwMode="auto">
            <a:xfrm>
              <a:off x="3512"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0881" name="AutoShape 161"/>
            <p:cNvSpPr>
              <a:spLocks noChangeArrowheads="1"/>
            </p:cNvSpPr>
            <p:nvPr/>
          </p:nvSpPr>
          <p:spPr bwMode="auto">
            <a:xfrm>
              <a:off x="3638"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0882" name="AutoShape 162"/>
            <p:cNvSpPr>
              <a:spLocks noChangeArrowheads="1"/>
            </p:cNvSpPr>
            <p:nvPr/>
          </p:nvSpPr>
          <p:spPr bwMode="auto">
            <a:xfrm>
              <a:off x="3638"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0883" name="AutoShape 163"/>
            <p:cNvSpPr>
              <a:spLocks noChangeArrowheads="1"/>
            </p:cNvSpPr>
            <p:nvPr/>
          </p:nvSpPr>
          <p:spPr bwMode="auto">
            <a:xfrm>
              <a:off x="3638"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0884" name="AutoShape 164"/>
            <p:cNvSpPr>
              <a:spLocks noChangeArrowheads="1"/>
            </p:cNvSpPr>
            <p:nvPr/>
          </p:nvSpPr>
          <p:spPr bwMode="auto">
            <a:xfrm>
              <a:off x="3641"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0885" name="AutoShape 165"/>
            <p:cNvSpPr>
              <a:spLocks noChangeArrowheads="1"/>
            </p:cNvSpPr>
            <p:nvPr/>
          </p:nvSpPr>
          <p:spPr bwMode="auto">
            <a:xfrm>
              <a:off x="3641"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0886" name="Rectangle 166"/>
            <p:cNvSpPr>
              <a:spLocks noChangeArrowheads="1"/>
            </p:cNvSpPr>
            <p:nvPr/>
          </p:nvSpPr>
          <p:spPr bwMode="auto">
            <a:xfrm>
              <a:off x="3484"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0887" name="AutoShape 167"/>
            <p:cNvSpPr>
              <a:spLocks noChangeArrowheads="1"/>
            </p:cNvSpPr>
            <p:nvPr/>
          </p:nvSpPr>
          <p:spPr bwMode="auto">
            <a:xfrm>
              <a:off x="353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0888" name="AutoShape 168"/>
            <p:cNvSpPr>
              <a:spLocks noChangeArrowheads="1"/>
            </p:cNvSpPr>
            <p:nvPr/>
          </p:nvSpPr>
          <p:spPr bwMode="auto">
            <a:xfrm>
              <a:off x="3455"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0889" name="AutoShape 169"/>
            <p:cNvSpPr>
              <a:spLocks noChangeArrowheads="1"/>
            </p:cNvSpPr>
            <p:nvPr/>
          </p:nvSpPr>
          <p:spPr bwMode="auto">
            <a:xfrm>
              <a:off x="3455"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0890" name="AutoShape 170"/>
            <p:cNvSpPr>
              <a:spLocks noChangeArrowheads="1"/>
            </p:cNvSpPr>
            <p:nvPr/>
          </p:nvSpPr>
          <p:spPr bwMode="auto">
            <a:xfrm>
              <a:off x="3500"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0891" name="AutoShape 171"/>
            <p:cNvSpPr>
              <a:spLocks noChangeArrowheads="1"/>
            </p:cNvSpPr>
            <p:nvPr/>
          </p:nvSpPr>
          <p:spPr bwMode="auto">
            <a:xfrm>
              <a:off x="3540"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0892" name="AutoShape 172"/>
            <p:cNvSpPr>
              <a:spLocks noChangeArrowheads="1"/>
            </p:cNvSpPr>
            <p:nvPr/>
          </p:nvSpPr>
          <p:spPr bwMode="auto">
            <a:xfrm>
              <a:off x="3480"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0893" name="AutoShape 173"/>
            <p:cNvSpPr>
              <a:spLocks noChangeArrowheads="1"/>
            </p:cNvSpPr>
            <p:nvPr/>
          </p:nvSpPr>
          <p:spPr bwMode="auto">
            <a:xfrm>
              <a:off x="3446"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894" name="AutoShape 174"/>
            <p:cNvSpPr>
              <a:spLocks noChangeArrowheads="1"/>
            </p:cNvSpPr>
            <p:nvPr/>
          </p:nvSpPr>
          <p:spPr bwMode="auto">
            <a:xfrm>
              <a:off x="3473"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895" name="AutoShape 175"/>
            <p:cNvSpPr>
              <a:spLocks noChangeArrowheads="1"/>
            </p:cNvSpPr>
            <p:nvPr/>
          </p:nvSpPr>
          <p:spPr bwMode="auto">
            <a:xfrm>
              <a:off x="3462"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5" name="Group 176"/>
          <p:cNvGrpSpPr>
            <a:grpSpLocks/>
          </p:cNvGrpSpPr>
          <p:nvPr/>
        </p:nvGrpSpPr>
        <p:grpSpPr bwMode="auto">
          <a:xfrm>
            <a:off x="5940425" y="4868863"/>
            <a:ext cx="501650" cy="503237"/>
            <a:chOff x="3742" y="3067"/>
            <a:chExt cx="316" cy="317"/>
          </a:xfrm>
        </p:grpSpPr>
        <p:sp>
          <p:nvSpPr>
            <p:cNvPr id="30897" name="AutoShape 177"/>
            <p:cNvSpPr>
              <a:spLocks noChangeArrowheads="1"/>
            </p:cNvSpPr>
            <p:nvPr/>
          </p:nvSpPr>
          <p:spPr bwMode="auto">
            <a:xfrm>
              <a:off x="3742" y="3067"/>
              <a:ext cx="316"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0898" name="AutoShape 178"/>
            <p:cNvSpPr>
              <a:spLocks noChangeArrowheads="1"/>
            </p:cNvSpPr>
            <p:nvPr/>
          </p:nvSpPr>
          <p:spPr bwMode="auto">
            <a:xfrm>
              <a:off x="3851"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0899" name="AutoShape 179"/>
            <p:cNvSpPr>
              <a:spLocks noChangeArrowheads="1"/>
            </p:cNvSpPr>
            <p:nvPr/>
          </p:nvSpPr>
          <p:spPr bwMode="auto">
            <a:xfrm>
              <a:off x="3861" y="3129"/>
              <a:ext cx="169"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0900" name="AutoShape 180"/>
            <p:cNvSpPr>
              <a:spLocks noChangeArrowheads="1"/>
            </p:cNvSpPr>
            <p:nvPr/>
          </p:nvSpPr>
          <p:spPr bwMode="auto">
            <a:xfrm>
              <a:off x="3839" y="3266"/>
              <a:ext cx="124"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0901" name="AutoShape 181"/>
            <p:cNvSpPr>
              <a:spLocks noChangeArrowheads="1"/>
            </p:cNvSpPr>
            <p:nvPr/>
          </p:nvSpPr>
          <p:spPr bwMode="auto">
            <a:xfrm>
              <a:off x="3902"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0902" name="AutoShape 182"/>
            <p:cNvSpPr>
              <a:spLocks noChangeArrowheads="1"/>
            </p:cNvSpPr>
            <p:nvPr/>
          </p:nvSpPr>
          <p:spPr bwMode="auto">
            <a:xfrm>
              <a:off x="3848"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0903" name="AutoShape 183"/>
            <p:cNvSpPr>
              <a:spLocks noChangeArrowheads="1"/>
            </p:cNvSpPr>
            <p:nvPr/>
          </p:nvSpPr>
          <p:spPr bwMode="auto">
            <a:xfrm>
              <a:off x="3760" y="3283"/>
              <a:ext cx="207"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0904" name="AutoShape 184"/>
            <p:cNvSpPr>
              <a:spLocks noChangeArrowheads="1"/>
            </p:cNvSpPr>
            <p:nvPr/>
          </p:nvSpPr>
          <p:spPr bwMode="auto">
            <a:xfrm>
              <a:off x="3968"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0905" name="AutoShape 185"/>
            <p:cNvSpPr>
              <a:spLocks noChangeArrowheads="1"/>
            </p:cNvSpPr>
            <p:nvPr/>
          </p:nvSpPr>
          <p:spPr bwMode="auto">
            <a:xfrm>
              <a:off x="3777"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0906" name="AutoShape 186"/>
            <p:cNvSpPr>
              <a:spLocks noChangeArrowheads="1"/>
            </p:cNvSpPr>
            <p:nvPr/>
          </p:nvSpPr>
          <p:spPr bwMode="auto">
            <a:xfrm>
              <a:off x="3777"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0907" name="AutoShape 187"/>
            <p:cNvSpPr>
              <a:spLocks noChangeArrowheads="1"/>
            </p:cNvSpPr>
            <p:nvPr/>
          </p:nvSpPr>
          <p:spPr bwMode="auto">
            <a:xfrm>
              <a:off x="3777"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0908" name="AutoShape 188"/>
            <p:cNvSpPr>
              <a:spLocks noChangeArrowheads="1"/>
            </p:cNvSpPr>
            <p:nvPr/>
          </p:nvSpPr>
          <p:spPr bwMode="auto">
            <a:xfrm>
              <a:off x="3780" y="3112"/>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0909" name="AutoShape 189"/>
            <p:cNvSpPr>
              <a:spLocks noChangeArrowheads="1"/>
            </p:cNvSpPr>
            <p:nvPr/>
          </p:nvSpPr>
          <p:spPr bwMode="auto">
            <a:xfrm>
              <a:off x="3780"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0910" name="AutoShape 190"/>
            <p:cNvSpPr>
              <a:spLocks noChangeArrowheads="1"/>
            </p:cNvSpPr>
            <p:nvPr/>
          </p:nvSpPr>
          <p:spPr bwMode="auto">
            <a:xfrm>
              <a:off x="3780"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0911" name="AutoShape 191"/>
            <p:cNvSpPr>
              <a:spLocks noChangeArrowheads="1"/>
            </p:cNvSpPr>
            <p:nvPr/>
          </p:nvSpPr>
          <p:spPr bwMode="auto">
            <a:xfrm>
              <a:off x="3923" y="3231"/>
              <a:ext cx="15"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0912" name="AutoShape 192"/>
            <p:cNvSpPr>
              <a:spLocks noChangeArrowheads="1"/>
            </p:cNvSpPr>
            <p:nvPr/>
          </p:nvSpPr>
          <p:spPr bwMode="auto">
            <a:xfrm>
              <a:off x="3871"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913" name="AutoShape 193"/>
            <p:cNvSpPr>
              <a:spLocks noChangeArrowheads="1"/>
            </p:cNvSpPr>
            <p:nvPr/>
          </p:nvSpPr>
          <p:spPr bwMode="auto">
            <a:xfrm>
              <a:off x="3886"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914" name="AutoShape 194"/>
            <p:cNvSpPr>
              <a:spLocks noChangeArrowheads="1"/>
            </p:cNvSpPr>
            <p:nvPr/>
          </p:nvSpPr>
          <p:spPr bwMode="auto">
            <a:xfrm>
              <a:off x="3826"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0915" name="AutoShape 195"/>
            <p:cNvSpPr>
              <a:spLocks noChangeArrowheads="1"/>
            </p:cNvSpPr>
            <p:nvPr/>
          </p:nvSpPr>
          <p:spPr bwMode="auto">
            <a:xfrm>
              <a:off x="3952"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0916" name="AutoShape 196"/>
            <p:cNvSpPr>
              <a:spLocks noChangeArrowheads="1"/>
            </p:cNvSpPr>
            <p:nvPr/>
          </p:nvSpPr>
          <p:spPr bwMode="auto">
            <a:xfrm>
              <a:off x="3826" y="3100"/>
              <a:ext cx="20"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0917" name="AutoShape 197"/>
            <p:cNvSpPr>
              <a:spLocks noChangeArrowheads="1"/>
            </p:cNvSpPr>
            <p:nvPr/>
          </p:nvSpPr>
          <p:spPr bwMode="auto">
            <a:xfrm>
              <a:off x="3829" y="3108"/>
              <a:ext cx="15"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0918" name="AutoShape 198"/>
            <p:cNvSpPr>
              <a:spLocks noChangeArrowheads="1"/>
            </p:cNvSpPr>
            <p:nvPr/>
          </p:nvSpPr>
          <p:spPr bwMode="auto">
            <a:xfrm>
              <a:off x="3829" y="3116"/>
              <a:ext cx="15"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0919" name="AutoShape 199"/>
            <p:cNvSpPr>
              <a:spLocks noChangeArrowheads="1"/>
            </p:cNvSpPr>
            <p:nvPr/>
          </p:nvSpPr>
          <p:spPr bwMode="auto">
            <a:xfrm>
              <a:off x="3829"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0920" name="AutoShape 200"/>
            <p:cNvSpPr>
              <a:spLocks noChangeArrowheads="1"/>
            </p:cNvSpPr>
            <p:nvPr/>
          </p:nvSpPr>
          <p:spPr bwMode="auto">
            <a:xfrm>
              <a:off x="3829"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0921" name="AutoShape 201"/>
            <p:cNvSpPr>
              <a:spLocks noChangeArrowheads="1"/>
            </p:cNvSpPr>
            <p:nvPr/>
          </p:nvSpPr>
          <p:spPr bwMode="auto">
            <a:xfrm>
              <a:off x="3955"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0922" name="AutoShape 202"/>
            <p:cNvSpPr>
              <a:spLocks noChangeArrowheads="1"/>
            </p:cNvSpPr>
            <p:nvPr/>
          </p:nvSpPr>
          <p:spPr bwMode="auto">
            <a:xfrm>
              <a:off x="3955"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0923" name="AutoShape 203"/>
            <p:cNvSpPr>
              <a:spLocks noChangeArrowheads="1"/>
            </p:cNvSpPr>
            <p:nvPr/>
          </p:nvSpPr>
          <p:spPr bwMode="auto">
            <a:xfrm>
              <a:off x="3955"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0924" name="AutoShape 204"/>
            <p:cNvSpPr>
              <a:spLocks noChangeArrowheads="1"/>
            </p:cNvSpPr>
            <p:nvPr/>
          </p:nvSpPr>
          <p:spPr bwMode="auto">
            <a:xfrm>
              <a:off x="3958"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0925" name="AutoShape 205"/>
            <p:cNvSpPr>
              <a:spLocks noChangeArrowheads="1"/>
            </p:cNvSpPr>
            <p:nvPr/>
          </p:nvSpPr>
          <p:spPr bwMode="auto">
            <a:xfrm>
              <a:off x="3958"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0926" name="Rectangle 206"/>
            <p:cNvSpPr>
              <a:spLocks noChangeArrowheads="1"/>
            </p:cNvSpPr>
            <p:nvPr/>
          </p:nvSpPr>
          <p:spPr bwMode="auto">
            <a:xfrm>
              <a:off x="3801"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0927" name="AutoShape 207"/>
            <p:cNvSpPr>
              <a:spLocks noChangeArrowheads="1"/>
            </p:cNvSpPr>
            <p:nvPr/>
          </p:nvSpPr>
          <p:spPr bwMode="auto">
            <a:xfrm>
              <a:off x="3854" y="3104"/>
              <a:ext cx="5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0928" name="AutoShape 208"/>
            <p:cNvSpPr>
              <a:spLocks noChangeArrowheads="1"/>
            </p:cNvSpPr>
            <p:nvPr/>
          </p:nvSpPr>
          <p:spPr bwMode="auto">
            <a:xfrm>
              <a:off x="3773"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0929" name="AutoShape 209"/>
            <p:cNvSpPr>
              <a:spLocks noChangeArrowheads="1"/>
            </p:cNvSpPr>
            <p:nvPr/>
          </p:nvSpPr>
          <p:spPr bwMode="auto">
            <a:xfrm>
              <a:off x="3773"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0930" name="AutoShape 210"/>
            <p:cNvSpPr>
              <a:spLocks noChangeArrowheads="1"/>
            </p:cNvSpPr>
            <p:nvPr/>
          </p:nvSpPr>
          <p:spPr bwMode="auto">
            <a:xfrm>
              <a:off x="3818" y="3112"/>
              <a:ext cx="76"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0931" name="AutoShape 211"/>
            <p:cNvSpPr>
              <a:spLocks noChangeArrowheads="1"/>
            </p:cNvSpPr>
            <p:nvPr/>
          </p:nvSpPr>
          <p:spPr bwMode="auto">
            <a:xfrm>
              <a:off x="3857"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0932" name="AutoShape 212"/>
            <p:cNvSpPr>
              <a:spLocks noChangeArrowheads="1"/>
            </p:cNvSpPr>
            <p:nvPr/>
          </p:nvSpPr>
          <p:spPr bwMode="auto">
            <a:xfrm>
              <a:off x="3798" y="3287"/>
              <a:ext cx="169"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0933" name="AutoShape 213"/>
            <p:cNvSpPr>
              <a:spLocks noChangeArrowheads="1"/>
            </p:cNvSpPr>
            <p:nvPr/>
          </p:nvSpPr>
          <p:spPr bwMode="auto">
            <a:xfrm>
              <a:off x="3763" y="3303"/>
              <a:ext cx="172"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934" name="AutoShape 214"/>
            <p:cNvSpPr>
              <a:spLocks noChangeArrowheads="1"/>
            </p:cNvSpPr>
            <p:nvPr/>
          </p:nvSpPr>
          <p:spPr bwMode="auto">
            <a:xfrm>
              <a:off x="3791" y="3295"/>
              <a:ext cx="169"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935" name="AutoShape 215"/>
            <p:cNvSpPr>
              <a:spLocks noChangeArrowheads="1"/>
            </p:cNvSpPr>
            <p:nvPr/>
          </p:nvSpPr>
          <p:spPr bwMode="auto">
            <a:xfrm>
              <a:off x="3780"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6" name="Group 216"/>
          <p:cNvGrpSpPr>
            <a:grpSpLocks/>
          </p:cNvGrpSpPr>
          <p:nvPr/>
        </p:nvGrpSpPr>
        <p:grpSpPr bwMode="auto">
          <a:xfrm>
            <a:off x="6516688" y="4868863"/>
            <a:ext cx="503237" cy="503237"/>
            <a:chOff x="4105" y="3067"/>
            <a:chExt cx="317" cy="317"/>
          </a:xfrm>
        </p:grpSpPr>
        <p:sp>
          <p:nvSpPr>
            <p:cNvPr id="30937" name="AutoShape 217"/>
            <p:cNvSpPr>
              <a:spLocks noChangeArrowheads="1"/>
            </p:cNvSpPr>
            <p:nvPr/>
          </p:nvSpPr>
          <p:spPr bwMode="auto">
            <a:xfrm>
              <a:off x="4105"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0938" name="AutoShape 218"/>
            <p:cNvSpPr>
              <a:spLocks noChangeArrowheads="1"/>
            </p:cNvSpPr>
            <p:nvPr/>
          </p:nvSpPr>
          <p:spPr bwMode="auto">
            <a:xfrm>
              <a:off x="4214"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0939" name="AutoShape 219"/>
            <p:cNvSpPr>
              <a:spLocks noChangeArrowheads="1"/>
            </p:cNvSpPr>
            <p:nvPr/>
          </p:nvSpPr>
          <p:spPr bwMode="auto">
            <a:xfrm>
              <a:off x="4224"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0940" name="AutoShape 220"/>
            <p:cNvSpPr>
              <a:spLocks noChangeArrowheads="1"/>
            </p:cNvSpPr>
            <p:nvPr/>
          </p:nvSpPr>
          <p:spPr bwMode="auto">
            <a:xfrm>
              <a:off x="4203"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0941" name="AutoShape 221"/>
            <p:cNvSpPr>
              <a:spLocks noChangeArrowheads="1"/>
            </p:cNvSpPr>
            <p:nvPr/>
          </p:nvSpPr>
          <p:spPr bwMode="auto">
            <a:xfrm>
              <a:off x="4266"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0942" name="AutoShape 222"/>
            <p:cNvSpPr>
              <a:spLocks noChangeArrowheads="1"/>
            </p:cNvSpPr>
            <p:nvPr/>
          </p:nvSpPr>
          <p:spPr bwMode="auto">
            <a:xfrm>
              <a:off x="4211"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0943" name="AutoShape 223"/>
            <p:cNvSpPr>
              <a:spLocks noChangeArrowheads="1"/>
            </p:cNvSpPr>
            <p:nvPr/>
          </p:nvSpPr>
          <p:spPr bwMode="auto">
            <a:xfrm>
              <a:off x="4123"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0944" name="AutoShape 224"/>
            <p:cNvSpPr>
              <a:spLocks noChangeArrowheads="1"/>
            </p:cNvSpPr>
            <p:nvPr/>
          </p:nvSpPr>
          <p:spPr bwMode="auto">
            <a:xfrm>
              <a:off x="4332"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0945" name="AutoShape 225"/>
            <p:cNvSpPr>
              <a:spLocks noChangeArrowheads="1"/>
            </p:cNvSpPr>
            <p:nvPr/>
          </p:nvSpPr>
          <p:spPr bwMode="auto">
            <a:xfrm>
              <a:off x="4140"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0946" name="AutoShape 226"/>
            <p:cNvSpPr>
              <a:spLocks noChangeArrowheads="1"/>
            </p:cNvSpPr>
            <p:nvPr/>
          </p:nvSpPr>
          <p:spPr bwMode="auto">
            <a:xfrm>
              <a:off x="4140"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0947" name="AutoShape 227"/>
            <p:cNvSpPr>
              <a:spLocks noChangeArrowheads="1"/>
            </p:cNvSpPr>
            <p:nvPr/>
          </p:nvSpPr>
          <p:spPr bwMode="auto">
            <a:xfrm>
              <a:off x="4140"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0948" name="AutoShape 228"/>
            <p:cNvSpPr>
              <a:spLocks noChangeArrowheads="1"/>
            </p:cNvSpPr>
            <p:nvPr/>
          </p:nvSpPr>
          <p:spPr bwMode="auto">
            <a:xfrm>
              <a:off x="4143"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0949" name="AutoShape 229"/>
            <p:cNvSpPr>
              <a:spLocks noChangeArrowheads="1"/>
            </p:cNvSpPr>
            <p:nvPr/>
          </p:nvSpPr>
          <p:spPr bwMode="auto">
            <a:xfrm>
              <a:off x="4143"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0950" name="AutoShape 230"/>
            <p:cNvSpPr>
              <a:spLocks noChangeArrowheads="1"/>
            </p:cNvSpPr>
            <p:nvPr/>
          </p:nvSpPr>
          <p:spPr bwMode="auto">
            <a:xfrm>
              <a:off x="4143"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0951" name="AutoShape 231"/>
            <p:cNvSpPr>
              <a:spLocks noChangeArrowheads="1"/>
            </p:cNvSpPr>
            <p:nvPr/>
          </p:nvSpPr>
          <p:spPr bwMode="auto">
            <a:xfrm>
              <a:off x="4287"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0952" name="AutoShape 232"/>
            <p:cNvSpPr>
              <a:spLocks noChangeArrowheads="1"/>
            </p:cNvSpPr>
            <p:nvPr/>
          </p:nvSpPr>
          <p:spPr bwMode="auto">
            <a:xfrm>
              <a:off x="4234"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953" name="AutoShape 233"/>
            <p:cNvSpPr>
              <a:spLocks noChangeArrowheads="1"/>
            </p:cNvSpPr>
            <p:nvPr/>
          </p:nvSpPr>
          <p:spPr bwMode="auto">
            <a:xfrm>
              <a:off x="4249"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0954" name="AutoShape 234"/>
            <p:cNvSpPr>
              <a:spLocks noChangeArrowheads="1"/>
            </p:cNvSpPr>
            <p:nvPr/>
          </p:nvSpPr>
          <p:spPr bwMode="auto">
            <a:xfrm>
              <a:off x="4189"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0955" name="AutoShape 235"/>
            <p:cNvSpPr>
              <a:spLocks noChangeArrowheads="1"/>
            </p:cNvSpPr>
            <p:nvPr/>
          </p:nvSpPr>
          <p:spPr bwMode="auto">
            <a:xfrm>
              <a:off x="4315"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0956" name="AutoShape 236"/>
            <p:cNvSpPr>
              <a:spLocks noChangeArrowheads="1"/>
            </p:cNvSpPr>
            <p:nvPr/>
          </p:nvSpPr>
          <p:spPr bwMode="auto">
            <a:xfrm>
              <a:off x="4189"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0957" name="AutoShape 237"/>
            <p:cNvSpPr>
              <a:spLocks noChangeArrowheads="1"/>
            </p:cNvSpPr>
            <p:nvPr/>
          </p:nvSpPr>
          <p:spPr bwMode="auto">
            <a:xfrm>
              <a:off x="4193"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0958" name="AutoShape 238"/>
            <p:cNvSpPr>
              <a:spLocks noChangeArrowheads="1"/>
            </p:cNvSpPr>
            <p:nvPr/>
          </p:nvSpPr>
          <p:spPr bwMode="auto">
            <a:xfrm>
              <a:off x="4193"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0959" name="AutoShape 239"/>
            <p:cNvSpPr>
              <a:spLocks noChangeArrowheads="1"/>
            </p:cNvSpPr>
            <p:nvPr/>
          </p:nvSpPr>
          <p:spPr bwMode="auto">
            <a:xfrm>
              <a:off x="4193"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0960" name="AutoShape 240"/>
            <p:cNvSpPr>
              <a:spLocks noChangeArrowheads="1"/>
            </p:cNvSpPr>
            <p:nvPr/>
          </p:nvSpPr>
          <p:spPr bwMode="auto">
            <a:xfrm>
              <a:off x="4193"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0961" name="AutoShape 241"/>
            <p:cNvSpPr>
              <a:spLocks noChangeArrowheads="1"/>
            </p:cNvSpPr>
            <p:nvPr/>
          </p:nvSpPr>
          <p:spPr bwMode="auto">
            <a:xfrm>
              <a:off x="4319"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0962" name="AutoShape 242"/>
            <p:cNvSpPr>
              <a:spLocks noChangeArrowheads="1"/>
            </p:cNvSpPr>
            <p:nvPr/>
          </p:nvSpPr>
          <p:spPr bwMode="auto">
            <a:xfrm>
              <a:off x="4319"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0963" name="AutoShape 243"/>
            <p:cNvSpPr>
              <a:spLocks noChangeArrowheads="1"/>
            </p:cNvSpPr>
            <p:nvPr/>
          </p:nvSpPr>
          <p:spPr bwMode="auto">
            <a:xfrm>
              <a:off x="4319"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0964" name="AutoShape 244"/>
            <p:cNvSpPr>
              <a:spLocks noChangeArrowheads="1"/>
            </p:cNvSpPr>
            <p:nvPr/>
          </p:nvSpPr>
          <p:spPr bwMode="auto">
            <a:xfrm>
              <a:off x="4322"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0965" name="AutoShape 245"/>
            <p:cNvSpPr>
              <a:spLocks noChangeArrowheads="1"/>
            </p:cNvSpPr>
            <p:nvPr/>
          </p:nvSpPr>
          <p:spPr bwMode="auto">
            <a:xfrm>
              <a:off x="4322"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0966" name="Rectangle 246"/>
            <p:cNvSpPr>
              <a:spLocks noChangeArrowheads="1"/>
            </p:cNvSpPr>
            <p:nvPr/>
          </p:nvSpPr>
          <p:spPr bwMode="auto">
            <a:xfrm>
              <a:off x="4165"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0967" name="AutoShape 247"/>
            <p:cNvSpPr>
              <a:spLocks noChangeArrowheads="1"/>
            </p:cNvSpPr>
            <p:nvPr/>
          </p:nvSpPr>
          <p:spPr bwMode="auto">
            <a:xfrm>
              <a:off x="421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0968" name="AutoShape 248"/>
            <p:cNvSpPr>
              <a:spLocks noChangeArrowheads="1"/>
            </p:cNvSpPr>
            <p:nvPr/>
          </p:nvSpPr>
          <p:spPr bwMode="auto">
            <a:xfrm>
              <a:off x="4136"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0969" name="AutoShape 249"/>
            <p:cNvSpPr>
              <a:spLocks noChangeArrowheads="1"/>
            </p:cNvSpPr>
            <p:nvPr/>
          </p:nvSpPr>
          <p:spPr bwMode="auto">
            <a:xfrm>
              <a:off x="4136"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0970" name="AutoShape 250"/>
            <p:cNvSpPr>
              <a:spLocks noChangeArrowheads="1"/>
            </p:cNvSpPr>
            <p:nvPr/>
          </p:nvSpPr>
          <p:spPr bwMode="auto">
            <a:xfrm>
              <a:off x="4181"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0971" name="AutoShape 251"/>
            <p:cNvSpPr>
              <a:spLocks noChangeArrowheads="1"/>
            </p:cNvSpPr>
            <p:nvPr/>
          </p:nvSpPr>
          <p:spPr bwMode="auto">
            <a:xfrm>
              <a:off x="4221"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0972" name="AutoShape 252"/>
            <p:cNvSpPr>
              <a:spLocks noChangeArrowheads="1"/>
            </p:cNvSpPr>
            <p:nvPr/>
          </p:nvSpPr>
          <p:spPr bwMode="auto">
            <a:xfrm>
              <a:off x="4161"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0973" name="AutoShape 253"/>
            <p:cNvSpPr>
              <a:spLocks noChangeArrowheads="1"/>
            </p:cNvSpPr>
            <p:nvPr/>
          </p:nvSpPr>
          <p:spPr bwMode="auto">
            <a:xfrm>
              <a:off x="4127"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974" name="AutoShape 254"/>
            <p:cNvSpPr>
              <a:spLocks noChangeArrowheads="1"/>
            </p:cNvSpPr>
            <p:nvPr/>
          </p:nvSpPr>
          <p:spPr bwMode="auto">
            <a:xfrm>
              <a:off x="4154"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0975" name="AutoShape 255"/>
            <p:cNvSpPr>
              <a:spLocks noChangeArrowheads="1"/>
            </p:cNvSpPr>
            <p:nvPr/>
          </p:nvSpPr>
          <p:spPr bwMode="auto">
            <a:xfrm>
              <a:off x="4143"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Line 1"/>
          <p:cNvSpPr>
            <a:spLocks noChangeShapeType="1"/>
          </p:cNvSpPr>
          <p:nvPr/>
        </p:nvSpPr>
        <p:spPr bwMode="auto">
          <a:xfrm>
            <a:off x="5067300" y="2076450"/>
            <a:ext cx="285750" cy="114300"/>
          </a:xfrm>
          <a:prstGeom prst="line">
            <a:avLst/>
          </a:prstGeom>
          <a:noFill/>
          <a:ln w="28440" cap="flat">
            <a:solidFill>
              <a:srgbClr val="3333CC"/>
            </a:solidFill>
            <a:miter lim="800000"/>
            <a:headEnd/>
            <a:tailEnd/>
          </a:ln>
          <a:effectLst/>
        </p:spPr>
        <p:txBody>
          <a:bodyPr/>
          <a:lstStyle/>
          <a:p>
            <a:endParaRPr lang="es-MX"/>
          </a:p>
        </p:txBody>
      </p:sp>
      <p:sp>
        <p:nvSpPr>
          <p:cNvPr id="31746" name="Text Box 2"/>
          <p:cNvSpPr txBox="1">
            <a:spLocks noChangeArrowheads="1"/>
          </p:cNvSpPr>
          <p:nvPr/>
        </p:nvSpPr>
        <p:spPr bwMode="auto">
          <a:xfrm>
            <a:off x="533400" y="228600"/>
            <a:ext cx="7770813" cy="1141413"/>
          </a:xfrm>
          <a:prstGeom prst="rect">
            <a:avLst/>
          </a:prstGeom>
          <a:noFill/>
          <a:ln w="9525" cap="flat">
            <a:noFill/>
            <a:round/>
            <a:headEnd/>
            <a:tailEnd/>
          </a:ln>
          <a:effectLst/>
        </p:spPr>
        <p:txBody>
          <a:bodyPr lIns="90000" tIns="101231"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a:solidFill>
                  <a:srgbClr val="3333CC"/>
                </a:solidFill>
                <a:ea typeface="DejaVu Sans" charset="0"/>
                <a:cs typeface="Times New Roman" pitchFamily="18" charset="0"/>
              </a:rPr>
              <a:t>Ejemplo de cache (</a:t>
            </a:r>
            <a:r>
              <a:rPr lang="es-CL" sz="3600" b="1" u="sng" dirty="0" err="1">
                <a:solidFill>
                  <a:srgbClr val="3333CC"/>
                </a:solidFill>
                <a:ea typeface="DejaVu Sans" charset="0"/>
                <a:cs typeface="Times New Roman" pitchFamily="18" charset="0"/>
              </a:rPr>
              <a:t>cont</a:t>
            </a:r>
            <a:r>
              <a:rPr lang="es-CL" sz="3600" b="1" u="sng" dirty="0">
                <a:solidFill>
                  <a:srgbClr val="3333CC"/>
                </a:solidFill>
                <a:ea typeface="DejaVu Sans" charset="0"/>
                <a:cs typeface="Times New Roman" pitchFamily="18" charset="0"/>
              </a:rPr>
              <a:t>)</a:t>
            </a:r>
          </a:p>
        </p:txBody>
      </p:sp>
      <p:sp>
        <p:nvSpPr>
          <p:cNvPr id="31747" name="Text Box 3"/>
          <p:cNvSpPr txBox="1">
            <a:spLocks noChangeArrowheads="1"/>
          </p:cNvSpPr>
          <p:nvPr/>
        </p:nvSpPr>
        <p:spPr bwMode="auto">
          <a:xfrm>
            <a:off x="228600" y="1268413"/>
            <a:ext cx="4265613" cy="4646612"/>
          </a:xfrm>
          <a:prstGeom prst="rect">
            <a:avLst/>
          </a:prstGeom>
          <a:noFill/>
          <a:ln w="9525" cap="flat">
            <a:noFill/>
            <a:round/>
            <a:headEnd/>
            <a:tailEnd/>
          </a:ln>
          <a:effectLst/>
        </p:spPr>
        <p:txBody>
          <a:bodyPr lIns="90000" tIns="114840" rIns="90000" bIns="46800"/>
          <a:lstStyle/>
          <a:p>
            <a:pPr marL="341313" indent="-339725">
              <a:lnSpc>
                <a:spcPct val="73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a:solidFill>
                  <a:srgbClr val="FF0000"/>
                </a:solidFill>
                <a:latin typeface="FreeSans" pitchFamily="32" charset="0"/>
                <a:ea typeface="DejaVu Sans" charset="0"/>
                <a:cs typeface="DejaVu Sans" charset="0"/>
              </a:rPr>
              <a:t>Instalar un web Cache</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1800" b="1" dirty="0">
                <a:solidFill>
                  <a:srgbClr val="000000"/>
                </a:solidFill>
                <a:latin typeface="FreeSans" pitchFamily="32" charset="0"/>
                <a:ea typeface="DejaVu Sans" charset="0"/>
                <a:cs typeface="DejaVu Sans" charset="0"/>
              </a:rPr>
              <a:t>Supongamos tasa de éxito</a:t>
            </a:r>
            <a:r>
              <a:rPr lang="es-CL" sz="1800" b="1" baseline="30000" dirty="0">
                <a:solidFill>
                  <a:srgbClr val="000000"/>
                </a:solidFill>
                <a:latin typeface="FreeSans" pitchFamily="32" charset="0"/>
                <a:ea typeface="DejaVu Sans" charset="0"/>
                <a:cs typeface="DejaVu Sans" charset="0"/>
              </a:rPr>
              <a:t>1</a:t>
            </a:r>
            <a:r>
              <a:rPr lang="es-CL" sz="1800" b="1" dirty="0">
                <a:solidFill>
                  <a:srgbClr val="000000"/>
                </a:solidFill>
                <a:latin typeface="FreeSans" pitchFamily="32" charset="0"/>
                <a:ea typeface="DejaVu Sans" charset="0"/>
                <a:cs typeface="DejaVu Sans" charset="0"/>
              </a:rPr>
              <a:t> (acierto) de 0.4</a:t>
            </a:r>
          </a:p>
          <a:p>
            <a:pPr marL="341313" indent="-339725">
              <a:lnSpc>
                <a:spcPct val="73000"/>
              </a:lnSpc>
              <a:spcBef>
                <a:spcPts val="6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s-CL" sz="2000" b="1" dirty="0" smtClean="0">
              <a:solidFill>
                <a:srgbClr val="FF0000"/>
              </a:solidFill>
              <a:latin typeface="FreeSans" pitchFamily="32" charset="0"/>
              <a:ea typeface="DejaVu Sans" charset="0"/>
              <a:cs typeface="DejaVu Sans" charset="0"/>
            </a:endParaRPr>
          </a:p>
          <a:p>
            <a:pPr marL="341313" indent="-339725">
              <a:lnSpc>
                <a:spcPct val="73000"/>
              </a:lnSpc>
              <a:spcBef>
                <a:spcPts val="6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2000" b="1" dirty="0" smtClean="0">
                <a:solidFill>
                  <a:srgbClr val="FF0000"/>
                </a:solidFill>
                <a:latin typeface="FreeSans" pitchFamily="32" charset="0"/>
                <a:ea typeface="DejaVu Sans" charset="0"/>
                <a:cs typeface="DejaVu Sans" charset="0"/>
              </a:rPr>
              <a:t>Consecuencias</a:t>
            </a:r>
            <a:endParaRPr lang="es-CL" sz="2000" b="1" dirty="0">
              <a:solidFill>
                <a:srgbClr val="FF0000"/>
              </a:solidFill>
              <a:latin typeface="FreeSans" pitchFamily="32" charset="0"/>
              <a:ea typeface="DejaVu Sans" charset="0"/>
              <a:cs typeface="DejaVu Sans" charset="0"/>
            </a:endParaRP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1800" b="1" dirty="0">
                <a:solidFill>
                  <a:srgbClr val="000000"/>
                </a:solidFill>
                <a:latin typeface="FreeSans" pitchFamily="32" charset="0"/>
                <a:ea typeface="DejaVu Sans" charset="0"/>
                <a:cs typeface="DejaVu Sans" charset="0"/>
              </a:rPr>
              <a:t>40% de los requerimientos serán satisfechos en forma casi inmediata (~10 </a:t>
            </a:r>
            <a:r>
              <a:rPr lang="es-CL" sz="1800" b="1" dirty="0" err="1">
                <a:solidFill>
                  <a:srgbClr val="000000"/>
                </a:solidFill>
                <a:latin typeface="FreeSans" pitchFamily="32" charset="0"/>
                <a:ea typeface="DejaVu Sans" charset="0"/>
                <a:cs typeface="DejaVu Sans" charset="0"/>
              </a:rPr>
              <a:t>msec</a:t>
            </a:r>
            <a:r>
              <a:rPr lang="es-CL" sz="1800" b="1" dirty="0">
                <a:solidFill>
                  <a:srgbClr val="000000"/>
                </a:solidFill>
                <a:latin typeface="FreeSans" pitchFamily="32" charset="0"/>
                <a:ea typeface="DejaVu Sans" charset="0"/>
                <a:cs typeface="DejaVu Sans" charset="0"/>
              </a:rPr>
              <a:t>)</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1800" b="1" dirty="0">
                <a:solidFill>
                  <a:srgbClr val="000000"/>
                </a:solidFill>
                <a:latin typeface="FreeSans" pitchFamily="32" charset="0"/>
                <a:ea typeface="DejaVu Sans" charset="0"/>
                <a:cs typeface="DejaVu Sans" charset="0"/>
              </a:rPr>
              <a:t>60% de los requerimientos satisfechos por el servidor WEB</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1800" b="1" dirty="0">
                <a:solidFill>
                  <a:srgbClr val="000000"/>
                </a:solidFill>
                <a:latin typeface="FreeSans" pitchFamily="32" charset="0"/>
                <a:ea typeface="DejaVu Sans" charset="0"/>
                <a:cs typeface="DejaVu Sans" charset="0"/>
              </a:rPr>
              <a:t>Utilización del enlace de acceso es reducido al 60%, resultando en retardo despreciable (digamos 10 </a:t>
            </a:r>
            <a:r>
              <a:rPr lang="es-CL" sz="1800" b="1" dirty="0" err="1">
                <a:solidFill>
                  <a:srgbClr val="000000"/>
                </a:solidFill>
                <a:latin typeface="FreeSans" pitchFamily="32" charset="0"/>
                <a:ea typeface="DejaVu Sans" charset="0"/>
                <a:cs typeface="DejaVu Sans" charset="0"/>
              </a:rPr>
              <a:t>msec</a:t>
            </a:r>
            <a:r>
              <a:rPr lang="es-CL" sz="1800" b="1" dirty="0">
                <a:solidFill>
                  <a:srgbClr val="000000"/>
                </a:solidFill>
                <a:latin typeface="FreeSans" pitchFamily="32" charset="0"/>
                <a:ea typeface="DejaVu Sans" charset="0"/>
                <a:cs typeface="DejaVu Sans" charset="0"/>
              </a:rPr>
              <a:t>)</a:t>
            </a:r>
          </a:p>
          <a:p>
            <a:pPr marL="339725" indent="-339725">
              <a:lnSpc>
                <a:spcPct val="73000"/>
              </a:lnSpc>
              <a:spcBef>
                <a:spcPts val="500"/>
              </a:spcBef>
              <a:buClr>
                <a:srgbClr val="3333CC"/>
              </a:buClr>
              <a:buSzPct val="85000"/>
              <a:buFont typeface="ZapfDingbats" pitchFamily="80"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1800" b="1" dirty="0">
                <a:solidFill>
                  <a:srgbClr val="000000"/>
                </a:solidFill>
                <a:latin typeface="FreeSans" pitchFamily="32" charset="0"/>
                <a:ea typeface="DejaVu Sans" charset="0"/>
                <a:cs typeface="DejaVu Sans" charset="0"/>
              </a:rPr>
              <a:t>Retardo total   = Retardo Internet + retardo acceso + retardo LAN  =  0.6*(2.01) </a:t>
            </a:r>
            <a:r>
              <a:rPr lang="es-CL" sz="1800" b="1" dirty="0" err="1">
                <a:solidFill>
                  <a:srgbClr val="000000"/>
                </a:solidFill>
                <a:latin typeface="FreeSans" pitchFamily="32" charset="0"/>
                <a:ea typeface="DejaVu Sans" charset="0"/>
                <a:cs typeface="DejaVu Sans" charset="0"/>
              </a:rPr>
              <a:t>sec</a:t>
            </a:r>
            <a:r>
              <a:rPr lang="es-CL" sz="1800" b="1" dirty="0">
                <a:solidFill>
                  <a:srgbClr val="000000"/>
                </a:solidFill>
                <a:latin typeface="FreeSans" pitchFamily="32" charset="0"/>
                <a:ea typeface="DejaVu Sans" charset="0"/>
                <a:cs typeface="DejaVu Sans" charset="0"/>
              </a:rPr>
              <a:t>  + 0.4*0.01 &lt; 1.3 </a:t>
            </a:r>
            <a:r>
              <a:rPr lang="es-CL" sz="1800" b="1" dirty="0" err="1">
                <a:solidFill>
                  <a:srgbClr val="000000"/>
                </a:solidFill>
                <a:latin typeface="FreeSans" pitchFamily="32" charset="0"/>
                <a:ea typeface="DejaVu Sans" charset="0"/>
                <a:cs typeface="DejaVu Sans" charset="0"/>
              </a:rPr>
              <a:t>sec</a:t>
            </a:r>
            <a:endParaRPr lang="es-CL" sz="1800" b="1" dirty="0">
              <a:solidFill>
                <a:srgbClr val="000000"/>
              </a:solidFill>
              <a:latin typeface="FreeSans" pitchFamily="32" charset="0"/>
              <a:ea typeface="DejaVu Sans" charset="0"/>
              <a:cs typeface="DejaVu Sans" charset="0"/>
            </a:endParaRPr>
          </a:p>
        </p:txBody>
      </p:sp>
      <p:grpSp>
        <p:nvGrpSpPr>
          <p:cNvPr id="2" name="Group 4"/>
          <p:cNvGrpSpPr>
            <a:grpSpLocks/>
          </p:cNvGrpSpPr>
          <p:nvPr/>
        </p:nvGrpSpPr>
        <p:grpSpPr bwMode="auto">
          <a:xfrm>
            <a:off x="4878388" y="1698625"/>
            <a:ext cx="180975" cy="539750"/>
            <a:chOff x="3073" y="1070"/>
            <a:chExt cx="114" cy="340"/>
          </a:xfrm>
        </p:grpSpPr>
        <p:sp>
          <p:nvSpPr>
            <p:cNvPr id="31749" name="AutoShape 5"/>
            <p:cNvSpPr>
              <a:spLocks noChangeArrowheads="1"/>
            </p:cNvSpPr>
            <p:nvPr/>
          </p:nvSpPr>
          <p:spPr bwMode="auto">
            <a:xfrm>
              <a:off x="3073" y="1331"/>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31750" name="AutoShape 6"/>
            <p:cNvSpPr>
              <a:spLocks noChangeArrowheads="1"/>
            </p:cNvSpPr>
            <p:nvPr/>
          </p:nvSpPr>
          <p:spPr bwMode="auto">
            <a:xfrm>
              <a:off x="3131" y="1072"/>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1751" name="AutoShape 7"/>
            <p:cNvSpPr>
              <a:spLocks noChangeArrowheads="1"/>
            </p:cNvSpPr>
            <p:nvPr/>
          </p:nvSpPr>
          <p:spPr bwMode="auto">
            <a:xfrm>
              <a:off x="3074" y="1146"/>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752" name="AutoShape 8"/>
            <p:cNvSpPr>
              <a:spLocks noChangeArrowheads="1"/>
            </p:cNvSpPr>
            <p:nvPr/>
          </p:nvSpPr>
          <p:spPr bwMode="auto">
            <a:xfrm>
              <a:off x="3073" y="107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753" name="Line 9"/>
            <p:cNvSpPr>
              <a:spLocks noChangeShapeType="1"/>
            </p:cNvSpPr>
            <p:nvPr/>
          </p:nvSpPr>
          <p:spPr bwMode="auto">
            <a:xfrm>
              <a:off x="3187" y="1076"/>
              <a:ext cx="0" cy="254"/>
            </a:xfrm>
            <a:prstGeom prst="line">
              <a:avLst/>
            </a:prstGeom>
            <a:noFill/>
            <a:ln w="9360" cap="flat">
              <a:solidFill>
                <a:srgbClr val="000000"/>
              </a:solidFill>
              <a:miter lim="800000"/>
              <a:headEnd/>
              <a:tailEnd/>
            </a:ln>
            <a:effectLst/>
          </p:spPr>
          <p:txBody>
            <a:bodyPr/>
            <a:lstStyle/>
            <a:p>
              <a:endParaRPr lang="es-MX"/>
            </a:p>
          </p:txBody>
        </p:sp>
        <p:sp>
          <p:nvSpPr>
            <p:cNvPr id="31754" name="Line 10"/>
            <p:cNvSpPr>
              <a:spLocks noChangeShapeType="1"/>
            </p:cNvSpPr>
            <p:nvPr/>
          </p:nvSpPr>
          <p:spPr bwMode="auto">
            <a:xfrm flipH="1">
              <a:off x="3144" y="1331"/>
              <a:ext cx="44" cy="75"/>
            </a:xfrm>
            <a:prstGeom prst="line">
              <a:avLst/>
            </a:prstGeom>
            <a:noFill/>
            <a:ln w="9360" cap="flat">
              <a:solidFill>
                <a:srgbClr val="000000"/>
              </a:solidFill>
              <a:miter lim="800000"/>
              <a:headEnd/>
              <a:tailEnd/>
            </a:ln>
            <a:effectLst/>
          </p:spPr>
          <p:txBody>
            <a:bodyPr/>
            <a:lstStyle/>
            <a:p>
              <a:endParaRPr lang="es-MX"/>
            </a:p>
          </p:txBody>
        </p:sp>
        <p:sp>
          <p:nvSpPr>
            <p:cNvPr id="31755" name="AutoShape 11"/>
            <p:cNvSpPr>
              <a:spLocks noChangeArrowheads="1"/>
            </p:cNvSpPr>
            <p:nvPr/>
          </p:nvSpPr>
          <p:spPr bwMode="auto">
            <a:xfrm>
              <a:off x="3083" y="1180"/>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756" name="AutoShape 12"/>
            <p:cNvSpPr>
              <a:spLocks noChangeArrowheads="1"/>
            </p:cNvSpPr>
            <p:nvPr/>
          </p:nvSpPr>
          <p:spPr bwMode="auto">
            <a:xfrm>
              <a:off x="3090" y="1226"/>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3" name="Group 13"/>
          <p:cNvGrpSpPr>
            <a:grpSpLocks/>
          </p:cNvGrpSpPr>
          <p:nvPr/>
        </p:nvGrpSpPr>
        <p:grpSpPr bwMode="auto">
          <a:xfrm>
            <a:off x="5802313" y="1155700"/>
            <a:ext cx="180975" cy="539750"/>
            <a:chOff x="3655" y="728"/>
            <a:chExt cx="114" cy="340"/>
          </a:xfrm>
        </p:grpSpPr>
        <p:sp>
          <p:nvSpPr>
            <p:cNvPr id="31758" name="AutoShape 14"/>
            <p:cNvSpPr>
              <a:spLocks noChangeArrowheads="1"/>
            </p:cNvSpPr>
            <p:nvPr/>
          </p:nvSpPr>
          <p:spPr bwMode="auto">
            <a:xfrm>
              <a:off x="3655" y="99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525" cap="flat">
              <a:noFill/>
              <a:round/>
              <a:headEnd/>
              <a:tailEnd/>
            </a:ln>
            <a:effectLst/>
          </p:spPr>
          <p:txBody>
            <a:bodyPr wrap="none" anchor="ctr"/>
            <a:lstStyle/>
            <a:p>
              <a:endParaRPr lang="es-MX"/>
            </a:p>
          </p:txBody>
        </p:sp>
        <p:sp>
          <p:nvSpPr>
            <p:cNvPr id="31759" name="AutoShape 15"/>
            <p:cNvSpPr>
              <a:spLocks noChangeArrowheads="1"/>
            </p:cNvSpPr>
            <p:nvPr/>
          </p:nvSpPr>
          <p:spPr bwMode="auto">
            <a:xfrm>
              <a:off x="3713" y="730"/>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1760" name="AutoShape 16"/>
            <p:cNvSpPr>
              <a:spLocks noChangeArrowheads="1"/>
            </p:cNvSpPr>
            <p:nvPr/>
          </p:nvSpPr>
          <p:spPr bwMode="auto">
            <a:xfrm>
              <a:off x="3656" y="805"/>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761" name="AutoShape 17"/>
            <p:cNvSpPr>
              <a:spLocks noChangeArrowheads="1"/>
            </p:cNvSpPr>
            <p:nvPr/>
          </p:nvSpPr>
          <p:spPr bwMode="auto">
            <a:xfrm>
              <a:off x="3655" y="72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2"/>
                <a:gd name="T5" fmla="*/ 0 h 350"/>
                <a:gd name="T6" fmla="*/ 6 w 512"/>
                <a:gd name="T7" fmla="*/ 0 h 350"/>
                <a:gd name="T8" fmla="*/ 4 w 512"/>
                <a:gd name="T9" fmla="*/ 4 h 350"/>
                <a:gd name="T10" fmla="*/ 0 w 512"/>
                <a:gd name="T11" fmla="*/ 4 h 350"/>
                <a:gd name="T12" fmla="*/ 2 w 512"/>
                <a:gd name="T13" fmla="*/ 0 h 350"/>
                <a:gd name="T14" fmla="*/ 0 w 512"/>
                <a:gd name="T15" fmla="*/ 0 h 350"/>
                <a:gd name="T16" fmla="*/ 512 w 512"/>
                <a:gd name="T17" fmla="*/ 350 h 350"/>
              </a:gdLst>
              <a:ahLst/>
              <a:cxnLst>
                <a:cxn ang="0">
                  <a:pos x="T4" y="T5"/>
                </a:cxn>
                <a:cxn ang="0">
                  <a:pos x="T6" y="T7"/>
                </a:cxn>
                <a:cxn ang="0">
                  <a:pos x="T8" y="T9"/>
                </a:cxn>
                <a:cxn ang="0">
                  <a:pos x="T10" y="T11"/>
                </a:cxn>
                <a:cxn ang="0">
                  <a:pos x="T12" y="T13"/>
                </a:cxn>
              </a:cxnLst>
              <a:rect l="T14" t="T15" r="T16" b="T17"/>
              <a:pathLst>
                <a:path w="512" h="350">
                  <a:moveTo>
                    <a:pt x="197" y="0"/>
                  </a:moveTo>
                  <a:lnTo>
                    <a:pt x="511" y="0"/>
                  </a:lnTo>
                  <a:lnTo>
                    <a:pt x="314" y="349"/>
                  </a:lnTo>
                  <a:lnTo>
                    <a:pt x="0" y="349"/>
                  </a:lnTo>
                  <a:lnTo>
                    <a:pt x="1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762" name="Line 18"/>
            <p:cNvSpPr>
              <a:spLocks noChangeShapeType="1"/>
            </p:cNvSpPr>
            <p:nvPr/>
          </p:nvSpPr>
          <p:spPr bwMode="auto">
            <a:xfrm>
              <a:off x="3769" y="733"/>
              <a:ext cx="0" cy="255"/>
            </a:xfrm>
            <a:prstGeom prst="line">
              <a:avLst/>
            </a:prstGeom>
            <a:noFill/>
            <a:ln w="9360" cap="flat">
              <a:solidFill>
                <a:srgbClr val="000000"/>
              </a:solidFill>
              <a:miter lim="800000"/>
              <a:headEnd/>
              <a:tailEnd/>
            </a:ln>
            <a:effectLst/>
          </p:spPr>
          <p:txBody>
            <a:bodyPr/>
            <a:lstStyle/>
            <a:p>
              <a:endParaRPr lang="es-MX"/>
            </a:p>
          </p:txBody>
        </p:sp>
        <p:sp>
          <p:nvSpPr>
            <p:cNvPr id="31763" name="Line 19"/>
            <p:cNvSpPr>
              <a:spLocks noChangeShapeType="1"/>
            </p:cNvSpPr>
            <p:nvPr/>
          </p:nvSpPr>
          <p:spPr bwMode="auto">
            <a:xfrm flipH="1">
              <a:off x="3726" y="990"/>
              <a:ext cx="44" cy="76"/>
            </a:xfrm>
            <a:prstGeom prst="line">
              <a:avLst/>
            </a:prstGeom>
            <a:noFill/>
            <a:ln w="9360" cap="flat">
              <a:solidFill>
                <a:srgbClr val="000000"/>
              </a:solidFill>
              <a:miter lim="800000"/>
              <a:headEnd/>
              <a:tailEnd/>
            </a:ln>
            <a:effectLst/>
          </p:spPr>
          <p:txBody>
            <a:bodyPr/>
            <a:lstStyle/>
            <a:p>
              <a:endParaRPr lang="es-MX"/>
            </a:p>
          </p:txBody>
        </p:sp>
        <p:sp>
          <p:nvSpPr>
            <p:cNvPr id="31764" name="AutoShape 20"/>
            <p:cNvSpPr>
              <a:spLocks noChangeArrowheads="1"/>
            </p:cNvSpPr>
            <p:nvPr/>
          </p:nvSpPr>
          <p:spPr bwMode="auto">
            <a:xfrm>
              <a:off x="3665" y="839"/>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765" name="AutoShape 21"/>
            <p:cNvSpPr>
              <a:spLocks noChangeArrowheads="1"/>
            </p:cNvSpPr>
            <p:nvPr/>
          </p:nvSpPr>
          <p:spPr bwMode="auto">
            <a:xfrm>
              <a:off x="3672" y="885"/>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4" name="Group 22"/>
          <p:cNvGrpSpPr>
            <a:grpSpLocks/>
          </p:cNvGrpSpPr>
          <p:nvPr/>
        </p:nvGrpSpPr>
        <p:grpSpPr bwMode="auto">
          <a:xfrm>
            <a:off x="6478588" y="1184275"/>
            <a:ext cx="180975" cy="539750"/>
            <a:chOff x="4081" y="746"/>
            <a:chExt cx="114" cy="340"/>
          </a:xfrm>
        </p:grpSpPr>
        <p:sp>
          <p:nvSpPr>
            <p:cNvPr id="31767" name="AutoShape 23"/>
            <p:cNvSpPr>
              <a:spLocks noChangeArrowheads="1"/>
            </p:cNvSpPr>
            <p:nvPr/>
          </p:nvSpPr>
          <p:spPr bwMode="auto">
            <a:xfrm>
              <a:off x="4081" y="100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31768" name="AutoShape 24"/>
            <p:cNvSpPr>
              <a:spLocks noChangeArrowheads="1"/>
            </p:cNvSpPr>
            <p:nvPr/>
          </p:nvSpPr>
          <p:spPr bwMode="auto">
            <a:xfrm>
              <a:off x="4139" y="748"/>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1769" name="AutoShape 25"/>
            <p:cNvSpPr>
              <a:spLocks noChangeArrowheads="1"/>
            </p:cNvSpPr>
            <p:nvPr/>
          </p:nvSpPr>
          <p:spPr bwMode="auto">
            <a:xfrm>
              <a:off x="4082" y="823"/>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770" name="AutoShape 26"/>
            <p:cNvSpPr>
              <a:spLocks noChangeArrowheads="1"/>
            </p:cNvSpPr>
            <p:nvPr/>
          </p:nvSpPr>
          <p:spPr bwMode="auto">
            <a:xfrm>
              <a:off x="4081" y="746"/>
              <a:ext cx="113" cy="7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771" name="Line 27"/>
            <p:cNvSpPr>
              <a:spLocks noChangeShapeType="1"/>
            </p:cNvSpPr>
            <p:nvPr/>
          </p:nvSpPr>
          <p:spPr bwMode="auto">
            <a:xfrm>
              <a:off x="4195" y="752"/>
              <a:ext cx="0" cy="255"/>
            </a:xfrm>
            <a:prstGeom prst="line">
              <a:avLst/>
            </a:prstGeom>
            <a:noFill/>
            <a:ln w="9360" cap="flat">
              <a:solidFill>
                <a:srgbClr val="000000"/>
              </a:solidFill>
              <a:miter lim="800000"/>
              <a:headEnd/>
              <a:tailEnd/>
            </a:ln>
            <a:effectLst/>
          </p:spPr>
          <p:txBody>
            <a:bodyPr/>
            <a:lstStyle/>
            <a:p>
              <a:endParaRPr lang="es-MX"/>
            </a:p>
          </p:txBody>
        </p:sp>
        <p:sp>
          <p:nvSpPr>
            <p:cNvPr id="31772" name="Line 28"/>
            <p:cNvSpPr>
              <a:spLocks noChangeShapeType="1"/>
            </p:cNvSpPr>
            <p:nvPr/>
          </p:nvSpPr>
          <p:spPr bwMode="auto">
            <a:xfrm flipH="1">
              <a:off x="4152" y="1008"/>
              <a:ext cx="44" cy="76"/>
            </a:xfrm>
            <a:prstGeom prst="line">
              <a:avLst/>
            </a:prstGeom>
            <a:noFill/>
            <a:ln w="9360" cap="flat">
              <a:solidFill>
                <a:srgbClr val="000000"/>
              </a:solidFill>
              <a:miter lim="800000"/>
              <a:headEnd/>
              <a:tailEnd/>
            </a:ln>
            <a:effectLst/>
          </p:spPr>
          <p:txBody>
            <a:bodyPr/>
            <a:lstStyle/>
            <a:p>
              <a:endParaRPr lang="es-MX"/>
            </a:p>
          </p:txBody>
        </p:sp>
        <p:sp>
          <p:nvSpPr>
            <p:cNvPr id="31773" name="AutoShape 29"/>
            <p:cNvSpPr>
              <a:spLocks noChangeArrowheads="1"/>
            </p:cNvSpPr>
            <p:nvPr/>
          </p:nvSpPr>
          <p:spPr bwMode="auto">
            <a:xfrm>
              <a:off x="4091" y="857"/>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774" name="AutoShape 30"/>
            <p:cNvSpPr>
              <a:spLocks noChangeArrowheads="1"/>
            </p:cNvSpPr>
            <p:nvPr/>
          </p:nvSpPr>
          <p:spPr bwMode="auto">
            <a:xfrm>
              <a:off x="4098" y="902"/>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5" name="Group 31"/>
          <p:cNvGrpSpPr>
            <a:grpSpLocks/>
          </p:cNvGrpSpPr>
          <p:nvPr/>
        </p:nvGrpSpPr>
        <p:grpSpPr bwMode="auto">
          <a:xfrm>
            <a:off x="7059613" y="1365250"/>
            <a:ext cx="180975" cy="539750"/>
            <a:chOff x="4447" y="860"/>
            <a:chExt cx="114" cy="340"/>
          </a:xfrm>
        </p:grpSpPr>
        <p:sp>
          <p:nvSpPr>
            <p:cNvPr id="31776" name="AutoShape 32"/>
            <p:cNvSpPr>
              <a:spLocks noChangeArrowheads="1"/>
            </p:cNvSpPr>
            <p:nvPr/>
          </p:nvSpPr>
          <p:spPr bwMode="auto">
            <a:xfrm>
              <a:off x="4447" y="1122"/>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525" cap="flat">
              <a:noFill/>
              <a:round/>
              <a:headEnd/>
              <a:tailEnd/>
            </a:ln>
            <a:effectLst/>
          </p:spPr>
          <p:txBody>
            <a:bodyPr wrap="none" anchor="ctr"/>
            <a:lstStyle/>
            <a:p>
              <a:endParaRPr lang="es-MX"/>
            </a:p>
          </p:txBody>
        </p:sp>
        <p:sp>
          <p:nvSpPr>
            <p:cNvPr id="31777" name="AutoShape 33"/>
            <p:cNvSpPr>
              <a:spLocks noChangeArrowheads="1"/>
            </p:cNvSpPr>
            <p:nvPr/>
          </p:nvSpPr>
          <p:spPr bwMode="auto">
            <a:xfrm>
              <a:off x="4505" y="862"/>
              <a:ext cx="52" cy="261"/>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1778" name="AutoShape 34"/>
            <p:cNvSpPr>
              <a:spLocks noChangeArrowheads="1"/>
            </p:cNvSpPr>
            <p:nvPr/>
          </p:nvSpPr>
          <p:spPr bwMode="auto">
            <a:xfrm>
              <a:off x="4448" y="937"/>
              <a:ext cx="72" cy="261"/>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779" name="AutoShape 35"/>
            <p:cNvSpPr>
              <a:spLocks noChangeArrowheads="1"/>
            </p:cNvSpPr>
            <p:nvPr/>
          </p:nvSpPr>
          <p:spPr bwMode="auto">
            <a:xfrm>
              <a:off x="4447" y="860"/>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0"/>
                <a:gd name="T6" fmla="*/ 6 w 513"/>
                <a:gd name="T7" fmla="*/ 0 h 350"/>
                <a:gd name="T8" fmla="*/ 4 w 513"/>
                <a:gd name="T9" fmla="*/ 4 h 350"/>
                <a:gd name="T10" fmla="*/ 0 w 513"/>
                <a:gd name="T11" fmla="*/ 4 h 350"/>
                <a:gd name="T12" fmla="*/ 2 w 513"/>
                <a:gd name="T13" fmla="*/ 0 h 350"/>
                <a:gd name="T14" fmla="*/ 0 w 513"/>
                <a:gd name="T15" fmla="*/ 0 h 350"/>
                <a:gd name="T16" fmla="*/ 513 w 513"/>
                <a:gd name="T17" fmla="*/ 350 h 350"/>
              </a:gdLst>
              <a:ahLst/>
              <a:cxnLst>
                <a:cxn ang="0">
                  <a:pos x="T4" y="T5"/>
                </a:cxn>
                <a:cxn ang="0">
                  <a:pos x="T6" y="T7"/>
                </a:cxn>
                <a:cxn ang="0">
                  <a:pos x="T8" y="T9"/>
                </a:cxn>
                <a:cxn ang="0">
                  <a:pos x="T10" y="T11"/>
                </a:cxn>
                <a:cxn ang="0">
                  <a:pos x="T12" y="T13"/>
                </a:cxn>
              </a:cxnLst>
              <a:rect l="T14" t="T15" r="T16" b="T17"/>
              <a:pathLst>
                <a:path w="513" h="350">
                  <a:moveTo>
                    <a:pt x="198" y="0"/>
                  </a:moveTo>
                  <a:lnTo>
                    <a:pt x="512" y="0"/>
                  </a:lnTo>
                  <a:lnTo>
                    <a:pt x="314" y="349"/>
                  </a:lnTo>
                  <a:lnTo>
                    <a:pt x="0" y="349"/>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780" name="Line 36"/>
            <p:cNvSpPr>
              <a:spLocks noChangeShapeType="1"/>
            </p:cNvSpPr>
            <p:nvPr/>
          </p:nvSpPr>
          <p:spPr bwMode="auto">
            <a:xfrm>
              <a:off x="4561" y="865"/>
              <a:ext cx="0" cy="255"/>
            </a:xfrm>
            <a:prstGeom prst="line">
              <a:avLst/>
            </a:prstGeom>
            <a:noFill/>
            <a:ln w="9360" cap="flat">
              <a:solidFill>
                <a:srgbClr val="000000"/>
              </a:solidFill>
              <a:miter lim="800000"/>
              <a:headEnd/>
              <a:tailEnd/>
            </a:ln>
            <a:effectLst/>
          </p:spPr>
          <p:txBody>
            <a:bodyPr/>
            <a:lstStyle/>
            <a:p>
              <a:endParaRPr lang="es-MX"/>
            </a:p>
          </p:txBody>
        </p:sp>
        <p:sp>
          <p:nvSpPr>
            <p:cNvPr id="31781" name="Line 37"/>
            <p:cNvSpPr>
              <a:spLocks noChangeShapeType="1"/>
            </p:cNvSpPr>
            <p:nvPr/>
          </p:nvSpPr>
          <p:spPr bwMode="auto">
            <a:xfrm flipH="1">
              <a:off x="4518" y="1122"/>
              <a:ext cx="44" cy="76"/>
            </a:xfrm>
            <a:prstGeom prst="line">
              <a:avLst/>
            </a:prstGeom>
            <a:noFill/>
            <a:ln w="9360" cap="flat">
              <a:solidFill>
                <a:srgbClr val="000000"/>
              </a:solidFill>
              <a:miter lim="800000"/>
              <a:headEnd/>
              <a:tailEnd/>
            </a:ln>
            <a:effectLst/>
          </p:spPr>
          <p:txBody>
            <a:bodyPr/>
            <a:lstStyle/>
            <a:p>
              <a:endParaRPr lang="es-MX"/>
            </a:p>
          </p:txBody>
        </p:sp>
        <p:sp>
          <p:nvSpPr>
            <p:cNvPr id="31782" name="AutoShape 38"/>
            <p:cNvSpPr>
              <a:spLocks noChangeArrowheads="1"/>
            </p:cNvSpPr>
            <p:nvPr/>
          </p:nvSpPr>
          <p:spPr bwMode="auto">
            <a:xfrm>
              <a:off x="4457" y="971"/>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783" name="AutoShape 39"/>
            <p:cNvSpPr>
              <a:spLocks noChangeArrowheads="1"/>
            </p:cNvSpPr>
            <p:nvPr/>
          </p:nvSpPr>
          <p:spPr bwMode="auto">
            <a:xfrm>
              <a:off x="4464" y="1017"/>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grpSp>
        <p:nvGrpSpPr>
          <p:cNvPr id="6" name="Group 40"/>
          <p:cNvGrpSpPr>
            <a:grpSpLocks/>
          </p:cNvGrpSpPr>
          <p:nvPr/>
        </p:nvGrpSpPr>
        <p:grpSpPr bwMode="auto">
          <a:xfrm>
            <a:off x="7373938" y="2155825"/>
            <a:ext cx="180975" cy="539750"/>
            <a:chOff x="4645" y="1358"/>
            <a:chExt cx="114" cy="340"/>
          </a:xfrm>
        </p:grpSpPr>
        <p:sp>
          <p:nvSpPr>
            <p:cNvPr id="31785" name="AutoShape 41"/>
            <p:cNvSpPr>
              <a:spLocks noChangeArrowheads="1"/>
            </p:cNvSpPr>
            <p:nvPr/>
          </p:nvSpPr>
          <p:spPr bwMode="auto">
            <a:xfrm>
              <a:off x="4645" y="1619"/>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525" cap="flat">
              <a:noFill/>
              <a:round/>
              <a:headEnd/>
              <a:tailEnd/>
            </a:ln>
            <a:effectLst/>
          </p:spPr>
          <p:txBody>
            <a:bodyPr wrap="none" anchor="ctr"/>
            <a:lstStyle/>
            <a:p>
              <a:endParaRPr lang="es-MX"/>
            </a:p>
          </p:txBody>
        </p:sp>
        <p:sp>
          <p:nvSpPr>
            <p:cNvPr id="31786" name="AutoShape 42"/>
            <p:cNvSpPr>
              <a:spLocks noChangeArrowheads="1"/>
            </p:cNvSpPr>
            <p:nvPr/>
          </p:nvSpPr>
          <p:spPr bwMode="auto">
            <a:xfrm>
              <a:off x="4703" y="1360"/>
              <a:ext cx="52" cy="260"/>
            </a:xfrm>
            <a:prstGeom prst="roundRect">
              <a:avLst>
                <a:gd name="adj" fmla="val 1852"/>
              </a:avLst>
            </a:prstGeom>
            <a:solidFill>
              <a:srgbClr val="33CCCC"/>
            </a:solidFill>
            <a:ln w="9525" cap="flat">
              <a:noFill/>
              <a:round/>
              <a:headEnd/>
              <a:tailEnd/>
            </a:ln>
            <a:effectLst/>
          </p:spPr>
          <p:txBody>
            <a:bodyPr wrap="none" anchor="ctr"/>
            <a:lstStyle/>
            <a:p>
              <a:endParaRPr lang="es-MX"/>
            </a:p>
          </p:txBody>
        </p:sp>
        <p:sp>
          <p:nvSpPr>
            <p:cNvPr id="31787" name="AutoShape 43"/>
            <p:cNvSpPr>
              <a:spLocks noChangeArrowheads="1"/>
            </p:cNvSpPr>
            <p:nvPr/>
          </p:nvSpPr>
          <p:spPr bwMode="auto">
            <a:xfrm>
              <a:off x="4646" y="1434"/>
              <a:ext cx="72" cy="260"/>
            </a:xfrm>
            <a:prstGeom prst="roundRect">
              <a:avLst>
                <a:gd name="adj" fmla="val 1347"/>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788" name="AutoShape 44"/>
            <p:cNvSpPr>
              <a:spLocks noChangeArrowheads="1"/>
            </p:cNvSpPr>
            <p:nvPr/>
          </p:nvSpPr>
          <p:spPr bwMode="auto">
            <a:xfrm>
              <a:off x="4645" y="1358"/>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13"/>
                <a:gd name="T5" fmla="*/ 0 h 351"/>
                <a:gd name="T6" fmla="*/ 6 w 513"/>
                <a:gd name="T7" fmla="*/ 0 h 351"/>
                <a:gd name="T8" fmla="*/ 4 w 513"/>
                <a:gd name="T9" fmla="*/ 4 h 351"/>
                <a:gd name="T10" fmla="*/ 0 w 513"/>
                <a:gd name="T11" fmla="*/ 4 h 351"/>
                <a:gd name="T12" fmla="*/ 2 w 513"/>
                <a:gd name="T13" fmla="*/ 0 h 351"/>
                <a:gd name="T14" fmla="*/ 0 w 513"/>
                <a:gd name="T15" fmla="*/ 0 h 351"/>
                <a:gd name="T16" fmla="*/ 513 w 513"/>
                <a:gd name="T17" fmla="*/ 351 h 351"/>
              </a:gdLst>
              <a:ahLst/>
              <a:cxnLst>
                <a:cxn ang="0">
                  <a:pos x="T4" y="T5"/>
                </a:cxn>
                <a:cxn ang="0">
                  <a:pos x="T6" y="T7"/>
                </a:cxn>
                <a:cxn ang="0">
                  <a:pos x="T8" y="T9"/>
                </a:cxn>
                <a:cxn ang="0">
                  <a:pos x="T10" y="T11"/>
                </a:cxn>
                <a:cxn ang="0">
                  <a:pos x="T12" y="T13"/>
                </a:cxn>
              </a:cxnLst>
              <a:rect l="T14" t="T15" r="T16" b="T17"/>
              <a:pathLst>
                <a:path w="513" h="351">
                  <a:moveTo>
                    <a:pt x="198" y="0"/>
                  </a:moveTo>
                  <a:lnTo>
                    <a:pt x="512" y="0"/>
                  </a:lnTo>
                  <a:lnTo>
                    <a:pt x="314" y="350"/>
                  </a:lnTo>
                  <a:lnTo>
                    <a:pt x="0" y="350"/>
                  </a:lnTo>
                  <a:lnTo>
                    <a:pt x="198"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789" name="Line 45"/>
            <p:cNvSpPr>
              <a:spLocks noChangeShapeType="1"/>
            </p:cNvSpPr>
            <p:nvPr/>
          </p:nvSpPr>
          <p:spPr bwMode="auto">
            <a:xfrm>
              <a:off x="4759" y="1364"/>
              <a:ext cx="0" cy="254"/>
            </a:xfrm>
            <a:prstGeom prst="line">
              <a:avLst/>
            </a:prstGeom>
            <a:noFill/>
            <a:ln w="9360" cap="flat">
              <a:solidFill>
                <a:srgbClr val="000000"/>
              </a:solidFill>
              <a:miter lim="800000"/>
              <a:headEnd/>
              <a:tailEnd/>
            </a:ln>
            <a:effectLst/>
          </p:spPr>
          <p:txBody>
            <a:bodyPr/>
            <a:lstStyle/>
            <a:p>
              <a:endParaRPr lang="es-MX"/>
            </a:p>
          </p:txBody>
        </p:sp>
        <p:sp>
          <p:nvSpPr>
            <p:cNvPr id="31790" name="Line 46"/>
            <p:cNvSpPr>
              <a:spLocks noChangeShapeType="1"/>
            </p:cNvSpPr>
            <p:nvPr/>
          </p:nvSpPr>
          <p:spPr bwMode="auto">
            <a:xfrm flipH="1">
              <a:off x="4716" y="1619"/>
              <a:ext cx="44" cy="75"/>
            </a:xfrm>
            <a:prstGeom prst="line">
              <a:avLst/>
            </a:prstGeom>
            <a:noFill/>
            <a:ln w="9360" cap="flat">
              <a:solidFill>
                <a:srgbClr val="000000"/>
              </a:solidFill>
              <a:miter lim="800000"/>
              <a:headEnd/>
              <a:tailEnd/>
            </a:ln>
            <a:effectLst/>
          </p:spPr>
          <p:txBody>
            <a:bodyPr/>
            <a:lstStyle/>
            <a:p>
              <a:endParaRPr lang="es-MX"/>
            </a:p>
          </p:txBody>
        </p:sp>
        <p:sp>
          <p:nvSpPr>
            <p:cNvPr id="31791" name="AutoShape 47"/>
            <p:cNvSpPr>
              <a:spLocks noChangeArrowheads="1"/>
            </p:cNvSpPr>
            <p:nvPr/>
          </p:nvSpPr>
          <p:spPr bwMode="auto">
            <a:xfrm>
              <a:off x="4655" y="1468"/>
              <a:ext cx="47" cy="150"/>
            </a:xfrm>
            <a:prstGeom prst="roundRect">
              <a:avLst>
                <a:gd name="adj" fmla="val 2083"/>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792" name="AutoShape 48"/>
            <p:cNvSpPr>
              <a:spLocks noChangeArrowheads="1"/>
            </p:cNvSpPr>
            <p:nvPr/>
          </p:nvSpPr>
          <p:spPr bwMode="auto">
            <a:xfrm>
              <a:off x="4662" y="1514"/>
              <a:ext cx="35" cy="53"/>
            </a:xfrm>
            <a:prstGeom prst="roundRect">
              <a:avLst>
                <a:gd name="adj" fmla="val 2778"/>
              </a:avLst>
            </a:prstGeom>
            <a:solidFill>
              <a:srgbClr val="FFFFFF"/>
            </a:solidFill>
            <a:ln w="9525" cap="flat">
              <a:noFill/>
              <a:round/>
              <a:headEnd/>
              <a:tailEnd/>
            </a:ln>
            <a:effectLst/>
          </p:spPr>
          <p:txBody>
            <a:bodyPr wrap="none" anchor="ctr"/>
            <a:lstStyle/>
            <a:p>
              <a:endParaRPr lang="es-MX"/>
            </a:p>
          </p:txBody>
        </p:sp>
      </p:grpSp>
      <p:sp>
        <p:nvSpPr>
          <p:cNvPr id="31793" name="AutoShape 49"/>
          <p:cNvSpPr>
            <a:spLocks noChangeArrowheads="1"/>
          </p:cNvSpPr>
          <p:nvPr/>
        </p:nvSpPr>
        <p:spPr bwMode="auto">
          <a:xfrm>
            <a:off x="7172325" y="1208088"/>
            <a:ext cx="1531938" cy="674687"/>
          </a:xfrm>
          <a:prstGeom prst="roundRect">
            <a:avLst>
              <a:gd name="adj" fmla="val 222"/>
            </a:avLst>
          </a:prstGeom>
          <a:noFill/>
          <a:ln w="9525" cap="flat">
            <a:noFill/>
            <a:round/>
            <a:headEnd/>
            <a:tailEnd/>
          </a:ln>
          <a:effectLst/>
        </p:spPr>
        <p:txBody>
          <a:bodyPr wrap="none" lIns="90000" tIns="46800" rIns="90000" bIns="46800">
            <a:spAutoFit/>
          </a:bodyPr>
          <a:lstStyle/>
          <a:p>
            <a: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000000"/>
                </a:solidFill>
                <a:latin typeface="Comic Sans MS" pitchFamily="64" charset="0"/>
                <a:ea typeface="DejaVu Sans" charset="0"/>
                <a:cs typeface="DejaVu Sans" charset="0"/>
              </a:rPr>
              <a:t>Servidores</a:t>
            </a:r>
            <a:br>
              <a:rPr lang="es-ES" sz="2000">
                <a:solidFill>
                  <a:srgbClr val="000000"/>
                </a:solidFill>
                <a:latin typeface="Comic Sans MS" pitchFamily="64" charset="0"/>
                <a:ea typeface="DejaVu Sans" charset="0"/>
                <a:cs typeface="DejaVu Sans" charset="0"/>
              </a:rPr>
            </a:br>
            <a:r>
              <a:rPr lang="es-ES" sz="2000">
                <a:solidFill>
                  <a:srgbClr val="000000"/>
                </a:solidFill>
                <a:latin typeface="Comic Sans MS" pitchFamily="64" charset="0"/>
                <a:ea typeface="DejaVu Sans" charset="0"/>
                <a:cs typeface="DejaVu Sans" charset="0"/>
              </a:rPr>
              <a:t>Web</a:t>
            </a:r>
          </a:p>
        </p:txBody>
      </p:sp>
      <p:sp>
        <p:nvSpPr>
          <p:cNvPr id="31794" name="Line 50"/>
          <p:cNvSpPr>
            <a:spLocks noChangeShapeType="1"/>
          </p:cNvSpPr>
          <p:nvPr/>
        </p:nvSpPr>
        <p:spPr bwMode="auto">
          <a:xfrm>
            <a:off x="5876925" y="1695450"/>
            <a:ext cx="66675" cy="276225"/>
          </a:xfrm>
          <a:prstGeom prst="line">
            <a:avLst/>
          </a:prstGeom>
          <a:noFill/>
          <a:ln w="28440" cap="flat">
            <a:solidFill>
              <a:srgbClr val="3333CC"/>
            </a:solidFill>
            <a:miter lim="800000"/>
            <a:headEnd/>
            <a:tailEnd/>
          </a:ln>
          <a:effectLst/>
        </p:spPr>
        <p:txBody>
          <a:bodyPr/>
          <a:lstStyle/>
          <a:p>
            <a:endParaRPr lang="es-MX"/>
          </a:p>
        </p:txBody>
      </p:sp>
      <p:sp>
        <p:nvSpPr>
          <p:cNvPr id="31795" name="Line 51"/>
          <p:cNvSpPr>
            <a:spLocks noChangeShapeType="1"/>
          </p:cNvSpPr>
          <p:nvPr/>
        </p:nvSpPr>
        <p:spPr bwMode="auto">
          <a:xfrm flipH="1">
            <a:off x="6502400" y="1733550"/>
            <a:ext cx="15875" cy="238125"/>
          </a:xfrm>
          <a:prstGeom prst="line">
            <a:avLst/>
          </a:prstGeom>
          <a:noFill/>
          <a:ln w="28440" cap="flat">
            <a:solidFill>
              <a:srgbClr val="3333CC"/>
            </a:solidFill>
            <a:miter lim="800000"/>
            <a:headEnd/>
            <a:tailEnd/>
          </a:ln>
          <a:effectLst/>
        </p:spPr>
        <p:txBody>
          <a:bodyPr/>
          <a:lstStyle/>
          <a:p>
            <a:endParaRPr lang="es-MX"/>
          </a:p>
        </p:txBody>
      </p:sp>
      <p:sp>
        <p:nvSpPr>
          <p:cNvPr id="31796" name="Line 52"/>
          <p:cNvSpPr>
            <a:spLocks noChangeShapeType="1"/>
          </p:cNvSpPr>
          <p:nvPr/>
        </p:nvSpPr>
        <p:spPr bwMode="auto">
          <a:xfrm flipH="1">
            <a:off x="6959600" y="1895475"/>
            <a:ext cx="139700" cy="209550"/>
          </a:xfrm>
          <a:prstGeom prst="line">
            <a:avLst/>
          </a:prstGeom>
          <a:noFill/>
          <a:ln w="28440" cap="flat">
            <a:solidFill>
              <a:srgbClr val="3333CC"/>
            </a:solidFill>
            <a:miter lim="800000"/>
            <a:headEnd/>
            <a:tailEnd/>
          </a:ln>
          <a:effectLst/>
        </p:spPr>
        <p:txBody>
          <a:bodyPr/>
          <a:lstStyle/>
          <a:p>
            <a:endParaRPr lang="es-MX"/>
          </a:p>
        </p:txBody>
      </p:sp>
      <p:sp>
        <p:nvSpPr>
          <p:cNvPr id="31797" name="Line 53"/>
          <p:cNvSpPr>
            <a:spLocks noChangeShapeType="1"/>
          </p:cNvSpPr>
          <p:nvPr/>
        </p:nvSpPr>
        <p:spPr bwMode="auto">
          <a:xfrm flipH="1">
            <a:off x="7121525" y="2657475"/>
            <a:ext cx="254000" cy="1588"/>
          </a:xfrm>
          <a:prstGeom prst="line">
            <a:avLst/>
          </a:prstGeom>
          <a:noFill/>
          <a:ln w="28440" cap="flat">
            <a:solidFill>
              <a:srgbClr val="3333CC"/>
            </a:solidFill>
            <a:miter lim="800000"/>
            <a:headEnd/>
            <a:tailEnd/>
          </a:ln>
          <a:effectLst/>
        </p:spPr>
        <p:txBody>
          <a:bodyPr/>
          <a:lstStyle/>
          <a:p>
            <a:endParaRPr lang="es-MX"/>
          </a:p>
        </p:txBody>
      </p:sp>
      <p:sp>
        <p:nvSpPr>
          <p:cNvPr id="31798" name="AutoShape 54"/>
          <p:cNvSpPr>
            <a:spLocks noChangeArrowheads="1"/>
          </p:cNvSpPr>
          <p:nvPr/>
        </p:nvSpPr>
        <p:spPr bwMode="auto">
          <a:xfrm>
            <a:off x="5162550" y="1689100"/>
            <a:ext cx="2176463" cy="158115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6044"/>
              <a:gd name="T5" fmla="*/ 2147483647 h 4393"/>
              <a:gd name="T6" fmla="*/ 2147483647 w 6044"/>
              <a:gd name="T7" fmla="*/ 2147483647 h 4393"/>
              <a:gd name="T8" fmla="*/ 2147483647 w 6044"/>
              <a:gd name="T9" fmla="*/ 2147483647 h 4393"/>
              <a:gd name="T10" fmla="*/ 2147483647 w 6044"/>
              <a:gd name="T11" fmla="*/ 2147483647 h 4393"/>
              <a:gd name="T12" fmla="*/ 2147483647 w 6044"/>
              <a:gd name="T13" fmla="*/ 2147483647 h 4393"/>
              <a:gd name="T14" fmla="*/ 2147483647 w 6044"/>
              <a:gd name="T15" fmla="*/ 2147483647 h 4393"/>
              <a:gd name="T16" fmla="*/ 2147483647 w 6044"/>
              <a:gd name="T17" fmla="*/ 2147483647 h 4393"/>
              <a:gd name="T18" fmla="*/ 2147483647 w 6044"/>
              <a:gd name="T19" fmla="*/ 2147483647 h 4393"/>
              <a:gd name="T20" fmla="*/ 2147483647 w 6044"/>
              <a:gd name="T21" fmla="*/ 2147483647 h 4393"/>
              <a:gd name="T22" fmla="*/ 2147483647 w 6044"/>
              <a:gd name="T23" fmla="*/ 2147483647 h 4393"/>
              <a:gd name="T24" fmla="*/ 2147483647 w 6044"/>
              <a:gd name="T25" fmla="*/ 2147483647 h 4393"/>
              <a:gd name="T26" fmla="*/ 2147483647 w 6044"/>
              <a:gd name="T27" fmla="*/ 2147483647 h 4393"/>
              <a:gd name="T28" fmla="*/ 0 w 6044"/>
              <a:gd name="T29" fmla="*/ 0 h 4393"/>
              <a:gd name="T30" fmla="*/ 6044 w 6044"/>
              <a:gd name="T31" fmla="*/ 4393 h 439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6044" h="4393">
                <a:moveTo>
                  <a:pt x="76" y="1723"/>
                </a:moveTo>
                <a:cubicBezTo>
                  <a:pt x="39" y="1287"/>
                  <a:pt x="0" y="401"/>
                  <a:pt x="297" y="200"/>
                </a:cubicBezTo>
                <a:cubicBezTo>
                  <a:pt x="594" y="0"/>
                  <a:pt x="1338" y="507"/>
                  <a:pt x="1859" y="518"/>
                </a:cubicBezTo>
                <a:cubicBezTo>
                  <a:pt x="2380" y="528"/>
                  <a:pt x="2787" y="171"/>
                  <a:pt x="3422" y="264"/>
                </a:cubicBezTo>
                <a:cubicBezTo>
                  <a:pt x="4056" y="356"/>
                  <a:pt x="5284" y="613"/>
                  <a:pt x="5663" y="1073"/>
                </a:cubicBezTo>
                <a:cubicBezTo>
                  <a:pt x="6043" y="1533"/>
                  <a:pt x="5895" y="2497"/>
                  <a:pt x="5697" y="3023"/>
                </a:cubicBezTo>
                <a:cubicBezTo>
                  <a:pt x="5499" y="3549"/>
                  <a:pt x="5041" y="4065"/>
                  <a:pt x="4474" y="4229"/>
                </a:cubicBezTo>
                <a:cubicBezTo>
                  <a:pt x="3908" y="4392"/>
                  <a:pt x="2810" y="4152"/>
                  <a:pt x="2301" y="4007"/>
                </a:cubicBezTo>
                <a:cubicBezTo>
                  <a:pt x="1791" y="3861"/>
                  <a:pt x="1715" y="3555"/>
                  <a:pt x="1418" y="3356"/>
                </a:cubicBezTo>
                <a:cubicBezTo>
                  <a:pt x="1120" y="3158"/>
                  <a:pt x="741" y="3089"/>
                  <a:pt x="517" y="2817"/>
                </a:cubicBezTo>
                <a:cubicBezTo>
                  <a:pt x="294" y="2545"/>
                  <a:pt x="70" y="2164"/>
                  <a:pt x="76" y="1723"/>
                </a:cubicBezTo>
              </a:path>
            </a:pathLst>
          </a:custGeom>
          <a:solidFill>
            <a:srgbClr val="CCFFFF"/>
          </a:solidFill>
          <a:ln w="9525" cap="flat">
            <a:noFill/>
            <a:round/>
            <a:headEnd/>
            <a:tailEnd/>
          </a:ln>
          <a:effectLst/>
        </p:spPr>
        <p:txBody>
          <a:bodyPr wrap="none" anchor="ctr"/>
          <a:lstStyle/>
          <a:p>
            <a:endParaRPr lang="es-MX"/>
          </a:p>
        </p:txBody>
      </p:sp>
      <p:grpSp>
        <p:nvGrpSpPr>
          <p:cNvPr id="7" name="Group 55"/>
          <p:cNvGrpSpPr>
            <a:grpSpLocks/>
          </p:cNvGrpSpPr>
          <p:nvPr/>
        </p:nvGrpSpPr>
        <p:grpSpPr bwMode="auto">
          <a:xfrm>
            <a:off x="6145213" y="2890838"/>
            <a:ext cx="498475" cy="230187"/>
            <a:chOff x="3871" y="1821"/>
            <a:chExt cx="314" cy="145"/>
          </a:xfrm>
        </p:grpSpPr>
        <p:sp>
          <p:nvSpPr>
            <p:cNvPr id="31800" name="Oval 56"/>
            <p:cNvSpPr>
              <a:spLocks noChangeArrowheads="1"/>
            </p:cNvSpPr>
            <p:nvPr/>
          </p:nvSpPr>
          <p:spPr bwMode="auto">
            <a:xfrm>
              <a:off x="3873" y="1886"/>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31801" name="Line 57"/>
            <p:cNvSpPr>
              <a:spLocks noChangeShapeType="1"/>
            </p:cNvSpPr>
            <p:nvPr/>
          </p:nvSpPr>
          <p:spPr bwMode="auto">
            <a:xfrm>
              <a:off x="3873" y="1879"/>
              <a:ext cx="0" cy="49"/>
            </a:xfrm>
            <a:prstGeom prst="line">
              <a:avLst/>
            </a:prstGeom>
            <a:noFill/>
            <a:ln w="12600" cap="flat">
              <a:solidFill>
                <a:srgbClr val="000000"/>
              </a:solidFill>
              <a:miter lim="800000"/>
              <a:headEnd/>
              <a:tailEnd/>
            </a:ln>
            <a:effectLst/>
          </p:spPr>
          <p:txBody>
            <a:bodyPr/>
            <a:lstStyle/>
            <a:p>
              <a:endParaRPr lang="es-MX"/>
            </a:p>
          </p:txBody>
        </p:sp>
        <p:sp>
          <p:nvSpPr>
            <p:cNvPr id="31802" name="Line 58"/>
            <p:cNvSpPr>
              <a:spLocks noChangeShapeType="1"/>
            </p:cNvSpPr>
            <p:nvPr/>
          </p:nvSpPr>
          <p:spPr bwMode="auto">
            <a:xfrm>
              <a:off x="4185" y="1879"/>
              <a:ext cx="0" cy="49"/>
            </a:xfrm>
            <a:prstGeom prst="line">
              <a:avLst/>
            </a:prstGeom>
            <a:noFill/>
            <a:ln w="12600" cap="flat">
              <a:solidFill>
                <a:srgbClr val="000000"/>
              </a:solidFill>
              <a:miter lim="800000"/>
              <a:headEnd/>
              <a:tailEnd/>
            </a:ln>
            <a:effectLst/>
          </p:spPr>
          <p:txBody>
            <a:bodyPr/>
            <a:lstStyle/>
            <a:p>
              <a:endParaRPr lang="es-MX"/>
            </a:p>
          </p:txBody>
        </p:sp>
        <p:sp>
          <p:nvSpPr>
            <p:cNvPr id="31803" name="AutoShape 59"/>
            <p:cNvSpPr>
              <a:spLocks noChangeArrowheads="1"/>
            </p:cNvSpPr>
            <p:nvPr/>
          </p:nvSpPr>
          <p:spPr bwMode="auto">
            <a:xfrm>
              <a:off x="3873" y="1879"/>
              <a:ext cx="308" cy="48"/>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31804" name="Oval 60"/>
            <p:cNvSpPr>
              <a:spLocks noChangeArrowheads="1"/>
            </p:cNvSpPr>
            <p:nvPr/>
          </p:nvSpPr>
          <p:spPr bwMode="auto">
            <a:xfrm>
              <a:off x="3871" y="1821"/>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8" name="Group 61"/>
            <p:cNvGrpSpPr>
              <a:grpSpLocks/>
            </p:cNvGrpSpPr>
            <p:nvPr/>
          </p:nvGrpSpPr>
          <p:grpSpPr bwMode="auto">
            <a:xfrm>
              <a:off x="3946" y="1841"/>
              <a:ext cx="153" cy="53"/>
              <a:chOff x="3946" y="1841"/>
              <a:chExt cx="153" cy="53"/>
            </a:xfrm>
          </p:grpSpPr>
          <p:sp>
            <p:nvSpPr>
              <p:cNvPr id="31806" name="Line 62"/>
              <p:cNvSpPr>
                <a:spLocks noChangeShapeType="1"/>
              </p:cNvSpPr>
              <p:nvPr/>
            </p:nvSpPr>
            <p:spPr bwMode="auto">
              <a:xfrm flipV="1">
                <a:off x="3946" y="1840"/>
                <a:ext cx="54" cy="4"/>
              </a:xfrm>
              <a:prstGeom prst="line">
                <a:avLst/>
              </a:prstGeom>
              <a:noFill/>
              <a:ln w="28440" cap="flat">
                <a:solidFill>
                  <a:srgbClr val="000000"/>
                </a:solidFill>
                <a:miter lim="800000"/>
                <a:headEnd/>
                <a:tailEnd/>
              </a:ln>
              <a:effectLst/>
            </p:spPr>
            <p:txBody>
              <a:bodyPr/>
              <a:lstStyle/>
              <a:p>
                <a:endParaRPr lang="es-MX"/>
              </a:p>
            </p:txBody>
          </p:sp>
          <p:sp>
            <p:nvSpPr>
              <p:cNvPr id="31807" name="Line 63"/>
              <p:cNvSpPr>
                <a:spLocks noChangeShapeType="1"/>
              </p:cNvSpPr>
              <p:nvPr/>
            </p:nvSpPr>
            <p:spPr bwMode="auto">
              <a:xfrm>
                <a:off x="4052" y="1894"/>
                <a:ext cx="48" cy="0"/>
              </a:xfrm>
              <a:prstGeom prst="line">
                <a:avLst/>
              </a:prstGeom>
              <a:noFill/>
              <a:ln w="28440" cap="flat">
                <a:solidFill>
                  <a:srgbClr val="000000"/>
                </a:solidFill>
                <a:miter lim="800000"/>
                <a:headEnd/>
                <a:tailEnd/>
              </a:ln>
              <a:effectLst/>
            </p:spPr>
            <p:txBody>
              <a:bodyPr/>
              <a:lstStyle/>
              <a:p>
                <a:endParaRPr lang="es-MX"/>
              </a:p>
            </p:txBody>
          </p:sp>
          <p:sp>
            <p:nvSpPr>
              <p:cNvPr id="31808" name="Line 64"/>
              <p:cNvSpPr>
                <a:spLocks noChangeShapeType="1"/>
              </p:cNvSpPr>
              <p:nvPr/>
            </p:nvSpPr>
            <p:spPr bwMode="auto">
              <a:xfrm>
                <a:off x="3997" y="1843"/>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9" name="Group 65"/>
            <p:cNvGrpSpPr>
              <a:grpSpLocks/>
            </p:cNvGrpSpPr>
            <p:nvPr/>
          </p:nvGrpSpPr>
          <p:grpSpPr bwMode="auto">
            <a:xfrm>
              <a:off x="3946" y="1840"/>
              <a:ext cx="153" cy="53"/>
              <a:chOff x="3946" y="1840"/>
              <a:chExt cx="153" cy="53"/>
            </a:xfrm>
          </p:grpSpPr>
          <p:sp>
            <p:nvSpPr>
              <p:cNvPr id="31810" name="Line 66"/>
              <p:cNvSpPr>
                <a:spLocks noChangeShapeType="1"/>
              </p:cNvSpPr>
              <p:nvPr/>
            </p:nvSpPr>
            <p:spPr bwMode="auto">
              <a:xfrm>
                <a:off x="3946" y="1894"/>
                <a:ext cx="54" cy="0"/>
              </a:xfrm>
              <a:prstGeom prst="line">
                <a:avLst/>
              </a:prstGeom>
              <a:noFill/>
              <a:ln w="28440" cap="flat">
                <a:solidFill>
                  <a:srgbClr val="000000"/>
                </a:solidFill>
                <a:miter lim="800000"/>
                <a:headEnd/>
                <a:tailEnd/>
              </a:ln>
              <a:effectLst/>
            </p:spPr>
            <p:txBody>
              <a:bodyPr/>
              <a:lstStyle/>
              <a:p>
                <a:endParaRPr lang="es-MX"/>
              </a:p>
            </p:txBody>
          </p:sp>
          <p:sp>
            <p:nvSpPr>
              <p:cNvPr id="31811" name="Line 67"/>
              <p:cNvSpPr>
                <a:spLocks noChangeShapeType="1"/>
              </p:cNvSpPr>
              <p:nvPr/>
            </p:nvSpPr>
            <p:spPr bwMode="auto">
              <a:xfrm>
                <a:off x="4052" y="1841"/>
                <a:ext cx="48" cy="0"/>
              </a:xfrm>
              <a:prstGeom prst="line">
                <a:avLst/>
              </a:prstGeom>
              <a:noFill/>
              <a:ln w="28440" cap="flat">
                <a:solidFill>
                  <a:srgbClr val="000000"/>
                </a:solidFill>
                <a:miter lim="800000"/>
                <a:headEnd/>
                <a:tailEnd/>
              </a:ln>
              <a:effectLst/>
            </p:spPr>
            <p:txBody>
              <a:bodyPr/>
              <a:lstStyle/>
              <a:p>
                <a:endParaRPr lang="es-MX"/>
              </a:p>
            </p:txBody>
          </p:sp>
          <p:sp>
            <p:nvSpPr>
              <p:cNvPr id="31812" name="Line 68"/>
              <p:cNvSpPr>
                <a:spLocks noChangeShapeType="1"/>
              </p:cNvSpPr>
              <p:nvPr/>
            </p:nvSpPr>
            <p:spPr bwMode="auto">
              <a:xfrm flipV="1">
                <a:off x="3997" y="1839"/>
                <a:ext cx="57" cy="55"/>
              </a:xfrm>
              <a:prstGeom prst="line">
                <a:avLst/>
              </a:prstGeom>
              <a:noFill/>
              <a:ln w="28440" cap="flat">
                <a:solidFill>
                  <a:srgbClr val="000000"/>
                </a:solidFill>
                <a:miter lim="800000"/>
                <a:headEnd/>
                <a:tailEnd/>
              </a:ln>
              <a:effectLst/>
            </p:spPr>
            <p:txBody>
              <a:bodyPr/>
              <a:lstStyle/>
              <a:p>
                <a:endParaRPr lang="es-MX"/>
              </a:p>
            </p:txBody>
          </p:sp>
        </p:grpSp>
      </p:grpSp>
      <p:sp>
        <p:nvSpPr>
          <p:cNvPr id="31813" name="AutoShape 69"/>
          <p:cNvSpPr>
            <a:spLocks noChangeArrowheads="1"/>
          </p:cNvSpPr>
          <p:nvPr/>
        </p:nvSpPr>
        <p:spPr bwMode="auto">
          <a:xfrm>
            <a:off x="5610225" y="1998663"/>
            <a:ext cx="1049338" cy="557212"/>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 Internet</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pública</a:t>
            </a:r>
          </a:p>
        </p:txBody>
      </p:sp>
      <p:sp>
        <p:nvSpPr>
          <p:cNvPr id="31814" name="AutoShape 70"/>
          <p:cNvSpPr>
            <a:spLocks noChangeArrowheads="1"/>
          </p:cNvSpPr>
          <p:nvPr/>
        </p:nvSpPr>
        <p:spPr bwMode="auto">
          <a:xfrm>
            <a:off x="4355976" y="3861048"/>
            <a:ext cx="3744416" cy="1728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47483647 w 8239"/>
              <a:gd name="T5" fmla="*/ 2147483647 h 3864"/>
              <a:gd name="T6" fmla="*/ 2147483647 w 8239"/>
              <a:gd name="T7" fmla="*/ 2147483647 h 3864"/>
              <a:gd name="T8" fmla="*/ 2147483647 w 8239"/>
              <a:gd name="T9" fmla="*/ 2147483647 h 3864"/>
              <a:gd name="T10" fmla="*/ 2147483647 w 8239"/>
              <a:gd name="T11" fmla="*/ 2147483647 h 3864"/>
              <a:gd name="T12" fmla="*/ 2147483647 w 8239"/>
              <a:gd name="T13" fmla="*/ 2147483647 h 3864"/>
              <a:gd name="T14" fmla="*/ 2147483647 w 8239"/>
              <a:gd name="T15" fmla="*/ 2147483647 h 3864"/>
              <a:gd name="T16" fmla="*/ 2147483647 w 8239"/>
              <a:gd name="T17" fmla="*/ 2147483647 h 3864"/>
              <a:gd name="T18" fmla="*/ 2147483647 w 8239"/>
              <a:gd name="T19" fmla="*/ 2147483647 h 3864"/>
              <a:gd name="T20" fmla="*/ 2147483647 w 8239"/>
              <a:gd name="T21" fmla="*/ 2147483647 h 3864"/>
              <a:gd name="T22" fmla="*/ 2147483647 w 8239"/>
              <a:gd name="T23" fmla="*/ 2147483647 h 3864"/>
              <a:gd name="T24" fmla="*/ 2147483647 w 8239"/>
              <a:gd name="T25" fmla="*/ 2147483647 h 3864"/>
              <a:gd name="T26" fmla="*/ 2147483647 w 8239"/>
              <a:gd name="T27" fmla="*/ 2147483647 h 3864"/>
              <a:gd name="T28" fmla="*/ 0 w 8239"/>
              <a:gd name="T29" fmla="*/ 0 h 3864"/>
              <a:gd name="T30" fmla="*/ 8239 w 8239"/>
              <a:gd name="T31" fmla="*/ 3864 h 38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8239" h="3864">
                <a:moveTo>
                  <a:pt x="136" y="1442"/>
                </a:moveTo>
                <a:cubicBezTo>
                  <a:pt x="88" y="1045"/>
                  <a:pt x="0" y="833"/>
                  <a:pt x="454" y="604"/>
                </a:cubicBezTo>
                <a:cubicBezTo>
                  <a:pt x="908" y="374"/>
                  <a:pt x="2099" y="149"/>
                  <a:pt x="2862" y="74"/>
                </a:cubicBezTo>
                <a:cubicBezTo>
                  <a:pt x="3625" y="0"/>
                  <a:pt x="4212" y="79"/>
                  <a:pt x="5032" y="154"/>
                </a:cubicBezTo>
                <a:cubicBezTo>
                  <a:pt x="5852" y="229"/>
                  <a:pt x="7312" y="13"/>
                  <a:pt x="7775" y="533"/>
                </a:cubicBezTo>
                <a:cubicBezTo>
                  <a:pt x="8238" y="1054"/>
                  <a:pt x="8115" y="2739"/>
                  <a:pt x="7824" y="3268"/>
                </a:cubicBezTo>
                <a:cubicBezTo>
                  <a:pt x="7533" y="3797"/>
                  <a:pt x="6765" y="3647"/>
                  <a:pt x="6038" y="3727"/>
                </a:cubicBezTo>
                <a:cubicBezTo>
                  <a:pt x="5310" y="3806"/>
                  <a:pt x="4123" y="3753"/>
                  <a:pt x="3444" y="3753"/>
                </a:cubicBezTo>
                <a:cubicBezTo>
                  <a:pt x="2765" y="3753"/>
                  <a:pt x="2421" y="3863"/>
                  <a:pt x="1971" y="3736"/>
                </a:cubicBezTo>
                <a:cubicBezTo>
                  <a:pt x="1521" y="3608"/>
                  <a:pt x="1045" y="3361"/>
                  <a:pt x="740" y="2981"/>
                </a:cubicBezTo>
                <a:cubicBezTo>
                  <a:pt x="432" y="2598"/>
                  <a:pt x="127" y="2064"/>
                  <a:pt x="136" y="1442"/>
                </a:cubicBezTo>
              </a:path>
            </a:pathLst>
          </a:custGeom>
          <a:solidFill>
            <a:srgbClr val="CCFFFF"/>
          </a:solidFill>
          <a:ln w="9525" cap="flat">
            <a:noFill/>
            <a:round/>
            <a:headEnd/>
            <a:tailEnd/>
          </a:ln>
          <a:effectLst/>
        </p:spPr>
        <p:txBody>
          <a:bodyPr wrap="none" anchor="ctr"/>
          <a:lstStyle/>
          <a:p>
            <a:endParaRPr lang="es-MX"/>
          </a:p>
        </p:txBody>
      </p:sp>
      <p:sp>
        <p:nvSpPr>
          <p:cNvPr id="31815" name="Line 71"/>
          <p:cNvSpPr>
            <a:spLocks noChangeShapeType="1"/>
          </p:cNvSpPr>
          <p:nvPr/>
        </p:nvSpPr>
        <p:spPr bwMode="auto">
          <a:xfrm>
            <a:off x="5172075" y="4605338"/>
            <a:ext cx="2205038" cy="1587"/>
          </a:xfrm>
          <a:prstGeom prst="line">
            <a:avLst/>
          </a:prstGeom>
          <a:noFill/>
          <a:ln w="28440" cap="flat">
            <a:solidFill>
              <a:srgbClr val="000000"/>
            </a:solidFill>
            <a:miter lim="800000"/>
            <a:headEnd/>
            <a:tailEnd/>
          </a:ln>
          <a:effectLst/>
        </p:spPr>
        <p:txBody>
          <a:bodyPr/>
          <a:lstStyle/>
          <a:p>
            <a:endParaRPr lang="es-MX"/>
          </a:p>
        </p:txBody>
      </p:sp>
      <p:sp>
        <p:nvSpPr>
          <p:cNvPr id="31816" name="Line 72"/>
          <p:cNvSpPr>
            <a:spLocks noChangeShapeType="1"/>
          </p:cNvSpPr>
          <p:nvPr/>
        </p:nvSpPr>
        <p:spPr bwMode="auto">
          <a:xfrm>
            <a:off x="5181600" y="4605338"/>
            <a:ext cx="1588" cy="195262"/>
          </a:xfrm>
          <a:prstGeom prst="line">
            <a:avLst/>
          </a:prstGeom>
          <a:noFill/>
          <a:ln w="28440" cap="flat">
            <a:solidFill>
              <a:srgbClr val="000000"/>
            </a:solidFill>
            <a:miter lim="800000"/>
            <a:headEnd/>
            <a:tailEnd/>
          </a:ln>
          <a:effectLst/>
        </p:spPr>
        <p:txBody>
          <a:bodyPr/>
          <a:lstStyle/>
          <a:p>
            <a:endParaRPr lang="es-MX"/>
          </a:p>
        </p:txBody>
      </p:sp>
      <p:sp>
        <p:nvSpPr>
          <p:cNvPr id="31817" name="Line 73"/>
          <p:cNvSpPr>
            <a:spLocks noChangeShapeType="1"/>
          </p:cNvSpPr>
          <p:nvPr/>
        </p:nvSpPr>
        <p:spPr bwMode="auto">
          <a:xfrm>
            <a:off x="5691188" y="4614863"/>
            <a:ext cx="1587" cy="195262"/>
          </a:xfrm>
          <a:prstGeom prst="line">
            <a:avLst/>
          </a:prstGeom>
          <a:noFill/>
          <a:ln w="28440" cap="flat">
            <a:solidFill>
              <a:srgbClr val="000000"/>
            </a:solidFill>
            <a:miter lim="800000"/>
            <a:headEnd/>
            <a:tailEnd/>
          </a:ln>
          <a:effectLst/>
        </p:spPr>
        <p:txBody>
          <a:bodyPr/>
          <a:lstStyle/>
          <a:p>
            <a:endParaRPr lang="es-MX"/>
          </a:p>
        </p:txBody>
      </p:sp>
      <p:sp>
        <p:nvSpPr>
          <p:cNvPr id="31818" name="Line 74"/>
          <p:cNvSpPr>
            <a:spLocks noChangeShapeType="1"/>
          </p:cNvSpPr>
          <p:nvPr/>
        </p:nvSpPr>
        <p:spPr bwMode="auto">
          <a:xfrm>
            <a:off x="6229350" y="4610100"/>
            <a:ext cx="1588" cy="195263"/>
          </a:xfrm>
          <a:prstGeom prst="line">
            <a:avLst/>
          </a:prstGeom>
          <a:noFill/>
          <a:ln w="28440" cap="flat">
            <a:solidFill>
              <a:srgbClr val="000000"/>
            </a:solidFill>
            <a:miter lim="800000"/>
            <a:headEnd/>
            <a:tailEnd/>
          </a:ln>
          <a:effectLst/>
        </p:spPr>
        <p:txBody>
          <a:bodyPr/>
          <a:lstStyle/>
          <a:p>
            <a:endParaRPr lang="es-MX"/>
          </a:p>
        </p:txBody>
      </p:sp>
      <p:sp>
        <p:nvSpPr>
          <p:cNvPr id="31819" name="Line 75"/>
          <p:cNvSpPr>
            <a:spLocks noChangeShapeType="1"/>
          </p:cNvSpPr>
          <p:nvPr/>
        </p:nvSpPr>
        <p:spPr bwMode="auto">
          <a:xfrm>
            <a:off x="6729413" y="4610100"/>
            <a:ext cx="1587" cy="223838"/>
          </a:xfrm>
          <a:prstGeom prst="line">
            <a:avLst/>
          </a:prstGeom>
          <a:noFill/>
          <a:ln w="28440" cap="flat">
            <a:solidFill>
              <a:srgbClr val="000000"/>
            </a:solidFill>
            <a:miter lim="800000"/>
            <a:headEnd/>
            <a:tailEnd/>
          </a:ln>
          <a:effectLst/>
        </p:spPr>
        <p:txBody>
          <a:bodyPr/>
          <a:lstStyle/>
          <a:p>
            <a:endParaRPr lang="es-MX"/>
          </a:p>
        </p:txBody>
      </p:sp>
      <p:sp>
        <p:nvSpPr>
          <p:cNvPr id="31820" name="Line 76"/>
          <p:cNvSpPr>
            <a:spLocks noChangeShapeType="1"/>
          </p:cNvSpPr>
          <p:nvPr/>
        </p:nvSpPr>
        <p:spPr bwMode="auto">
          <a:xfrm>
            <a:off x="7367588" y="4605338"/>
            <a:ext cx="1587" cy="223837"/>
          </a:xfrm>
          <a:prstGeom prst="line">
            <a:avLst/>
          </a:prstGeom>
          <a:noFill/>
          <a:ln w="28440" cap="flat">
            <a:solidFill>
              <a:srgbClr val="000000"/>
            </a:solidFill>
            <a:miter lim="800000"/>
            <a:headEnd/>
            <a:tailEnd/>
          </a:ln>
          <a:effectLst/>
        </p:spPr>
        <p:txBody>
          <a:bodyPr/>
          <a:lstStyle/>
          <a:p>
            <a:endParaRPr lang="es-MX"/>
          </a:p>
        </p:txBody>
      </p:sp>
      <p:grpSp>
        <p:nvGrpSpPr>
          <p:cNvPr id="10" name="Group 77"/>
          <p:cNvGrpSpPr>
            <a:grpSpLocks/>
          </p:cNvGrpSpPr>
          <p:nvPr/>
        </p:nvGrpSpPr>
        <p:grpSpPr bwMode="auto">
          <a:xfrm>
            <a:off x="7142163" y="4689475"/>
            <a:ext cx="344487" cy="693738"/>
            <a:chOff x="4499" y="2954"/>
            <a:chExt cx="217" cy="437"/>
          </a:xfrm>
        </p:grpSpPr>
        <p:sp>
          <p:nvSpPr>
            <p:cNvPr id="31822" name="AutoShape 78"/>
            <p:cNvSpPr>
              <a:spLocks noChangeArrowheads="1"/>
            </p:cNvSpPr>
            <p:nvPr/>
          </p:nvSpPr>
          <p:spPr bwMode="auto">
            <a:xfrm>
              <a:off x="4499" y="2954"/>
              <a:ext cx="217" cy="4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 w 1041"/>
                <a:gd name="T5" fmla="*/ 6 h 1999"/>
                <a:gd name="T6" fmla="*/ 5 w 1041"/>
                <a:gd name="T7" fmla="*/ 0 h 1999"/>
                <a:gd name="T8" fmla="*/ 10 w 1041"/>
                <a:gd name="T9" fmla="*/ 4 h 1999"/>
                <a:gd name="T10" fmla="*/ 11 w 1041"/>
                <a:gd name="T11" fmla="*/ 20 h 1999"/>
                <a:gd name="T12" fmla="*/ 2 w 1041"/>
                <a:gd name="T13" fmla="*/ 22 h 1999"/>
                <a:gd name="T14" fmla="*/ 0 w 1041"/>
                <a:gd name="T15" fmla="*/ 17 h 1999"/>
                <a:gd name="T16" fmla="*/ 1 w 1041"/>
                <a:gd name="T17" fmla="*/ 6 h 1999"/>
                <a:gd name="T18" fmla="*/ 1 w 1041"/>
                <a:gd name="T19" fmla="*/ 6 h 1999"/>
                <a:gd name="T20" fmla="*/ 0 w 1041"/>
                <a:gd name="T21" fmla="*/ 0 h 1999"/>
                <a:gd name="T22" fmla="*/ 1041 w 1041"/>
                <a:gd name="T23" fmla="*/ 1999 h 1999"/>
              </a:gdLst>
              <a:ahLst/>
              <a:cxnLst>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041" h="1999">
                  <a:moveTo>
                    <a:pt x="76" y="497"/>
                  </a:moveTo>
                  <a:cubicBezTo>
                    <a:pt x="147" y="264"/>
                    <a:pt x="317" y="63"/>
                    <a:pt x="446" y="31"/>
                  </a:cubicBezTo>
                  <a:cubicBezTo>
                    <a:pt x="574" y="0"/>
                    <a:pt x="763" y="23"/>
                    <a:pt x="844" y="305"/>
                  </a:cubicBezTo>
                  <a:cubicBezTo>
                    <a:pt x="926" y="589"/>
                    <a:pt x="1040" y="1460"/>
                    <a:pt x="930" y="1729"/>
                  </a:cubicBezTo>
                  <a:cubicBezTo>
                    <a:pt x="820" y="1998"/>
                    <a:pt x="341" y="1971"/>
                    <a:pt x="190" y="1921"/>
                  </a:cubicBezTo>
                  <a:cubicBezTo>
                    <a:pt x="38" y="1870"/>
                    <a:pt x="38" y="1664"/>
                    <a:pt x="19" y="1428"/>
                  </a:cubicBezTo>
                  <a:cubicBezTo>
                    <a:pt x="0" y="1191"/>
                    <a:pt x="5" y="730"/>
                    <a:pt x="76" y="497"/>
                  </a:cubicBezTo>
                </a:path>
              </a:pathLst>
            </a:custGeom>
            <a:solidFill>
              <a:srgbClr val="FF0000"/>
            </a:solidFill>
            <a:ln w="9525" cap="flat">
              <a:noFill/>
              <a:round/>
              <a:headEnd/>
              <a:tailEnd/>
            </a:ln>
            <a:effectLst/>
          </p:spPr>
          <p:txBody>
            <a:bodyPr wrap="none" anchor="ctr"/>
            <a:lstStyle/>
            <a:p>
              <a:endParaRPr lang="es-MX"/>
            </a:p>
          </p:txBody>
        </p:sp>
        <p:grpSp>
          <p:nvGrpSpPr>
            <p:cNvPr id="11" name="Group 79"/>
            <p:cNvGrpSpPr>
              <a:grpSpLocks/>
            </p:cNvGrpSpPr>
            <p:nvPr/>
          </p:nvGrpSpPr>
          <p:grpSpPr bwMode="auto">
            <a:xfrm>
              <a:off x="4540" y="3005"/>
              <a:ext cx="113" cy="340"/>
              <a:chOff x="4540" y="3005"/>
              <a:chExt cx="113" cy="340"/>
            </a:xfrm>
          </p:grpSpPr>
          <p:sp>
            <p:nvSpPr>
              <p:cNvPr id="31824" name="AutoShape 80"/>
              <p:cNvSpPr>
                <a:spLocks noChangeArrowheads="1"/>
              </p:cNvSpPr>
              <p:nvPr/>
            </p:nvSpPr>
            <p:spPr bwMode="auto">
              <a:xfrm>
                <a:off x="4540" y="3267"/>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50"/>
                  <a:gd name="T5" fmla="*/ 0 h 362"/>
                  <a:gd name="T6" fmla="*/ 6 w 550"/>
                  <a:gd name="T7" fmla="*/ 0 h 362"/>
                  <a:gd name="T8" fmla="*/ 4 w 550"/>
                  <a:gd name="T9" fmla="*/ 4 h 362"/>
                  <a:gd name="T10" fmla="*/ 0 w 550"/>
                  <a:gd name="T11" fmla="*/ 4 h 362"/>
                  <a:gd name="T12" fmla="*/ 2 w 550"/>
                  <a:gd name="T13" fmla="*/ 0 h 362"/>
                  <a:gd name="T14" fmla="*/ 0 w 550"/>
                  <a:gd name="T15" fmla="*/ 0 h 362"/>
                  <a:gd name="T16" fmla="*/ 550 w 550"/>
                  <a:gd name="T17" fmla="*/ 362 h 362"/>
                </a:gdLst>
                <a:ahLst/>
                <a:cxnLst>
                  <a:cxn ang="0">
                    <a:pos x="T4" y="T5"/>
                  </a:cxn>
                  <a:cxn ang="0">
                    <a:pos x="T6" y="T7"/>
                  </a:cxn>
                  <a:cxn ang="0">
                    <a:pos x="T8" y="T9"/>
                  </a:cxn>
                  <a:cxn ang="0">
                    <a:pos x="T10" y="T11"/>
                  </a:cxn>
                  <a:cxn ang="0">
                    <a:pos x="T12" y="T13"/>
                  </a:cxn>
                </a:cxnLst>
                <a:rect l="T14" t="T15" r="T16" b="T17"/>
                <a:pathLst>
                  <a:path w="550" h="362">
                    <a:moveTo>
                      <a:pt x="212" y="0"/>
                    </a:moveTo>
                    <a:lnTo>
                      <a:pt x="549" y="0"/>
                    </a:lnTo>
                    <a:lnTo>
                      <a:pt x="337" y="361"/>
                    </a:lnTo>
                    <a:lnTo>
                      <a:pt x="0" y="361"/>
                    </a:lnTo>
                    <a:lnTo>
                      <a:pt x="212" y="0"/>
                    </a:lnTo>
                  </a:path>
                </a:pathLst>
              </a:custGeom>
              <a:solidFill>
                <a:srgbClr val="33CCCC"/>
              </a:solidFill>
              <a:ln w="9525" cap="flat">
                <a:noFill/>
                <a:round/>
                <a:headEnd/>
                <a:tailEnd/>
              </a:ln>
              <a:effectLst/>
            </p:spPr>
            <p:txBody>
              <a:bodyPr wrap="none" anchor="ctr"/>
              <a:lstStyle/>
              <a:p>
                <a:endParaRPr lang="es-MX"/>
              </a:p>
            </p:txBody>
          </p:sp>
          <p:sp>
            <p:nvSpPr>
              <p:cNvPr id="31825" name="AutoShape 81"/>
              <p:cNvSpPr>
                <a:spLocks noChangeArrowheads="1"/>
              </p:cNvSpPr>
              <p:nvPr/>
            </p:nvSpPr>
            <p:spPr bwMode="auto">
              <a:xfrm>
                <a:off x="4597" y="3007"/>
                <a:ext cx="52" cy="261"/>
              </a:xfrm>
              <a:prstGeom prst="roundRect">
                <a:avLst>
                  <a:gd name="adj" fmla="val 1722"/>
                </a:avLst>
              </a:prstGeom>
              <a:solidFill>
                <a:srgbClr val="33CCCC"/>
              </a:solidFill>
              <a:ln w="9525" cap="flat">
                <a:noFill/>
                <a:round/>
                <a:headEnd/>
                <a:tailEnd/>
              </a:ln>
              <a:effectLst/>
            </p:spPr>
            <p:txBody>
              <a:bodyPr wrap="none" anchor="ctr"/>
              <a:lstStyle/>
              <a:p>
                <a:endParaRPr lang="es-MX"/>
              </a:p>
            </p:txBody>
          </p:sp>
          <p:sp>
            <p:nvSpPr>
              <p:cNvPr id="31826" name="AutoShape 82"/>
              <p:cNvSpPr>
                <a:spLocks noChangeArrowheads="1"/>
              </p:cNvSpPr>
              <p:nvPr/>
            </p:nvSpPr>
            <p:spPr bwMode="auto">
              <a:xfrm>
                <a:off x="4540" y="3082"/>
                <a:ext cx="71" cy="261"/>
              </a:xfrm>
              <a:prstGeom prst="roundRect">
                <a:avLst>
                  <a:gd name="adj" fmla="val 1278"/>
                </a:avLst>
              </a:prstGeom>
              <a:solidFill>
                <a:srgbClr val="33CCCC"/>
              </a:solidFill>
              <a:ln w="9360" cap="flat">
                <a:solidFill>
                  <a:srgbClr val="000000"/>
                </a:solidFill>
                <a:miter lim="800000"/>
                <a:headEnd/>
                <a:tailEnd/>
              </a:ln>
              <a:effectLst/>
            </p:spPr>
            <p:txBody>
              <a:bodyPr wrap="none" anchor="ctr"/>
              <a:lstStyle/>
              <a:p>
                <a:endParaRPr lang="es-MX"/>
              </a:p>
            </p:txBody>
          </p:sp>
          <p:sp>
            <p:nvSpPr>
              <p:cNvPr id="31827" name="AutoShape 83"/>
              <p:cNvSpPr>
                <a:spLocks noChangeArrowheads="1"/>
              </p:cNvSpPr>
              <p:nvPr/>
            </p:nvSpPr>
            <p:spPr bwMode="auto">
              <a:xfrm>
                <a:off x="4540" y="3005"/>
                <a:ext cx="113" cy="7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 w 550"/>
                  <a:gd name="T5" fmla="*/ 0 h 362"/>
                  <a:gd name="T6" fmla="*/ 6 w 550"/>
                  <a:gd name="T7" fmla="*/ 0 h 362"/>
                  <a:gd name="T8" fmla="*/ 4 w 550"/>
                  <a:gd name="T9" fmla="*/ 4 h 362"/>
                  <a:gd name="T10" fmla="*/ 0 w 550"/>
                  <a:gd name="T11" fmla="*/ 4 h 362"/>
                  <a:gd name="T12" fmla="*/ 2 w 550"/>
                  <a:gd name="T13" fmla="*/ 0 h 362"/>
                  <a:gd name="T14" fmla="*/ 0 w 550"/>
                  <a:gd name="T15" fmla="*/ 0 h 362"/>
                  <a:gd name="T16" fmla="*/ 550 w 550"/>
                  <a:gd name="T17" fmla="*/ 362 h 362"/>
                </a:gdLst>
                <a:ahLst/>
                <a:cxnLst>
                  <a:cxn ang="0">
                    <a:pos x="T4" y="T5"/>
                  </a:cxn>
                  <a:cxn ang="0">
                    <a:pos x="T6" y="T7"/>
                  </a:cxn>
                  <a:cxn ang="0">
                    <a:pos x="T8" y="T9"/>
                  </a:cxn>
                  <a:cxn ang="0">
                    <a:pos x="T10" y="T11"/>
                  </a:cxn>
                  <a:cxn ang="0">
                    <a:pos x="T12" y="T13"/>
                  </a:cxn>
                </a:cxnLst>
                <a:rect l="T14" t="T15" r="T16" b="T17"/>
                <a:pathLst>
                  <a:path w="550" h="362">
                    <a:moveTo>
                      <a:pt x="212" y="0"/>
                    </a:moveTo>
                    <a:lnTo>
                      <a:pt x="549" y="0"/>
                    </a:lnTo>
                    <a:lnTo>
                      <a:pt x="337" y="361"/>
                    </a:lnTo>
                    <a:lnTo>
                      <a:pt x="0" y="361"/>
                    </a:lnTo>
                    <a:lnTo>
                      <a:pt x="212"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31828" name="Line 84"/>
              <p:cNvSpPr>
                <a:spLocks noChangeShapeType="1"/>
              </p:cNvSpPr>
              <p:nvPr/>
            </p:nvSpPr>
            <p:spPr bwMode="auto">
              <a:xfrm>
                <a:off x="4653" y="3011"/>
                <a:ext cx="0" cy="255"/>
              </a:xfrm>
              <a:prstGeom prst="line">
                <a:avLst/>
              </a:prstGeom>
              <a:noFill/>
              <a:ln w="9360" cap="flat">
                <a:solidFill>
                  <a:srgbClr val="000000"/>
                </a:solidFill>
                <a:miter lim="800000"/>
                <a:headEnd/>
                <a:tailEnd/>
              </a:ln>
              <a:effectLst/>
            </p:spPr>
            <p:txBody>
              <a:bodyPr/>
              <a:lstStyle/>
              <a:p>
                <a:endParaRPr lang="es-MX"/>
              </a:p>
            </p:txBody>
          </p:sp>
          <p:sp>
            <p:nvSpPr>
              <p:cNvPr id="31829" name="Line 85"/>
              <p:cNvSpPr>
                <a:spLocks noChangeShapeType="1"/>
              </p:cNvSpPr>
              <p:nvPr/>
            </p:nvSpPr>
            <p:spPr bwMode="auto">
              <a:xfrm flipH="1">
                <a:off x="4610" y="3267"/>
                <a:ext cx="44" cy="75"/>
              </a:xfrm>
              <a:prstGeom prst="line">
                <a:avLst/>
              </a:prstGeom>
              <a:noFill/>
              <a:ln w="9360" cap="flat">
                <a:solidFill>
                  <a:srgbClr val="000000"/>
                </a:solidFill>
                <a:miter lim="800000"/>
                <a:headEnd/>
                <a:tailEnd/>
              </a:ln>
              <a:effectLst/>
            </p:spPr>
            <p:txBody>
              <a:bodyPr/>
              <a:lstStyle/>
              <a:p>
                <a:endParaRPr lang="es-MX"/>
              </a:p>
            </p:txBody>
          </p:sp>
          <p:sp>
            <p:nvSpPr>
              <p:cNvPr id="31830" name="AutoShape 86"/>
              <p:cNvSpPr>
                <a:spLocks noChangeArrowheads="1"/>
              </p:cNvSpPr>
              <p:nvPr/>
            </p:nvSpPr>
            <p:spPr bwMode="auto">
              <a:xfrm>
                <a:off x="4549" y="3116"/>
                <a:ext cx="47" cy="150"/>
              </a:xfrm>
              <a:prstGeom prst="roundRect">
                <a:avLst>
                  <a:gd name="adj" fmla="val 1921"/>
                </a:avLst>
              </a:prstGeom>
              <a:solidFill>
                <a:srgbClr val="3333CC"/>
              </a:solidFill>
              <a:ln w="9360" cap="flat">
                <a:solidFill>
                  <a:srgbClr val="000000"/>
                </a:solidFill>
                <a:miter lim="800000"/>
                <a:headEnd/>
                <a:tailEnd/>
              </a:ln>
              <a:effectLst/>
            </p:spPr>
            <p:txBody>
              <a:bodyPr wrap="none" anchor="ctr"/>
              <a:lstStyle/>
              <a:p>
                <a:endParaRPr lang="es-MX"/>
              </a:p>
            </p:txBody>
          </p:sp>
          <p:sp>
            <p:nvSpPr>
              <p:cNvPr id="31831" name="AutoShape 87"/>
              <p:cNvSpPr>
                <a:spLocks noChangeArrowheads="1"/>
              </p:cNvSpPr>
              <p:nvPr/>
            </p:nvSpPr>
            <p:spPr bwMode="auto">
              <a:xfrm>
                <a:off x="4557" y="3162"/>
                <a:ext cx="36" cy="52"/>
              </a:xfrm>
              <a:prstGeom prst="roundRect">
                <a:avLst>
                  <a:gd name="adj" fmla="val 2500"/>
                </a:avLst>
              </a:prstGeom>
              <a:solidFill>
                <a:srgbClr val="FFFFFF"/>
              </a:solidFill>
              <a:ln w="9525" cap="flat">
                <a:noFill/>
                <a:round/>
                <a:headEnd/>
                <a:tailEnd/>
              </a:ln>
              <a:effectLst/>
            </p:spPr>
            <p:txBody>
              <a:bodyPr wrap="none" anchor="ctr"/>
              <a:lstStyle/>
              <a:p>
                <a:endParaRPr lang="es-MX"/>
              </a:p>
            </p:txBody>
          </p:sp>
        </p:grpSp>
      </p:grpSp>
      <p:grpSp>
        <p:nvGrpSpPr>
          <p:cNvPr id="12" name="Group 88"/>
          <p:cNvGrpSpPr>
            <a:grpSpLocks/>
          </p:cNvGrpSpPr>
          <p:nvPr/>
        </p:nvGrpSpPr>
        <p:grpSpPr bwMode="auto">
          <a:xfrm>
            <a:off x="6145213" y="4181475"/>
            <a:ext cx="498475" cy="230188"/>
            <a:chOff x="3871" y="2634"/>
            <a:chExt cx="314" cy="145"/>
          </a:xfrm>
        </p:grpSpPr>
        <p:sp>
          <p:nvSpPr>
            <p:cNvPr id="31833" name="Oval 89"/>
            <p:cNvSpPr>
              <a:spLocks noChangeArrowheads="1"/>
            </p:cNvSpPr>
            <p:nvPr/>
          </p:nvSpPr>
          <p:spPr bwMode="auto">
            <a:xfrm>
              <a:off x="3873" y="2699"/>
              <a:ext cx="311" cy="80"/>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sp>
          <p:nvSpPr>
            <p:cNvPr id="31834" name="Line 90"/>
            <p:cNvSpPr>
              <a:spLocks noChangeShapeType="1"/>
            </p:cNvSpPr>
            <p:nvPr/>
          </p:nvSpPr>
          <p:spPr bwMode="auto">
            <a:xfrm>
              <a:off x="3873" y="2692"/>
              <a:ext cx="0" cy="50"/>
            </a:xfrm>
            <a:prstGeom prst="line">
              <a:avLst/>
            </a:prstGeom>
            <a:noFill/>
            <a:ln w="12600" cap="flat">
              <a:solidFill>
                <a:srgbClr val="000000"/>
              </a:solidFill>
              <a:miter lim="800000"/>
              <a:headEnd/>
              <a:tailEnd/>
            </a:ln>
            <a:effectLst/>
          </p:spPr>
          <p:txBody>
            <a:bodyPr/>
            <a:lstStyle/>
            <a:p>
              <a:endParaRPr lang="es-MX"/>
            </a:p>
          </p:txBody>
        </p:sp>
        <p:sp>
          <p:nvSpPr>
            <p:cNvPr id="31835" name="Line 91"/>
            <p:cNvSpPr>
              <a:spLocks noChangeShapeType="1"/>
            </p:cNvSpPr>
            <p:nvPr/>
          </p:nvSpPr>
          <p:spPr bwMode="auto">
            <a:xfrm>
              <a:off x="4185" y="2692"/>
              <a:ext cx="0" cy="50"/>
            </a:xfrm>
            <a:prstGeom prst="line">
              <a:avLst/>
            </a:prstGeom>
            <a:noFill/>
            <a:ln w="12600" cap="flat">
              <a:solidFill>
                <a:srgbClr val="000000"/>
              </a:solidFill>
              <a:miter lim="800000"/>
              <a:headEnd/>
              <a:tailEnd/>
            </a:ln>
            <a:effectLst/>
          </p:spPr>
          <p:txBody>
            <a:bodyPr/>
            <a:lstStyle/>
            <a:p>
              <a:endParaRPr lang="es-MX"/>
            </a:p>
          </p:txBody>
        </p:sp>
        <p:sp>
          <p:nvSpPr>
            <p:cNvPr id="31836" name="AutoShape 92"/>
            <p:cNvSpPr>
              <a:spLocks noChangeArrowheads="1"/>
            </p:cNvSpPr>
            <p:nvPr/>
          </p:nvSpPr>
          <p:spPr bwMode="auto">
            <a:xfrm>
              <a:off x="3873" y="2692"/>
              <a:ext cx="308" cy="49"/>
            </a:xfrm>
            <a:prstGeom prst="roundRect">
              <a:avLst>
                <a:gd name="adj" fmla="val 2000"/>
              </a:avLst>
            </a:prstGeom>
            <a:solidFill>
              <a:srgbClr val="CCCCFF"/>
            </a:solidFill>
            <a:ln w="9525" cap="flat">
              <a:noFill/>
              <a:round/>
              <a:headEnd/>
              <a:tailEnd/>
            </a:ln>
            <a:effectLst/>
          </p:spPr>
          <p:txBody>
            <a:bodyPr wrap="none" anchor="ctr"/>
            <a:lstStyle/>
            <a:p>
              <a:endParaRPr lang="es-MX"/>
            </a:p>
          </p:txBody>
        </p:sp>
        <p:sp>
          <p:nvSpPr>
            <p:cNvPr id="31837" name="Oval 93"/>
            <p:cNvSpPr>
              <a:spLocks noChangeArrowheads="1"/>
            </p:cNvSpPr>
            <p:nvPr/>
          </p:nvSpPr>
          <p:spPr bwMode="auto">
            <a:xfrm>
              <a:off x="3871" y="2634"/>
              <a:ext cx="311" cy="93"/>
            </a:xfrm>
            <a:prstGeom prst="ellipse">
              <a:avLst/>
            </a:prstGeom>
            <a:solidFill>
              <a:srgbClr val="CCCCFF"/>
            </a:solidFill>
            <a:ln w="12600" cap="flat">
              <a:solidFill>
                <a:srgbClr val="000000"/>
              </a:solidFill>
              <a:miter lim="800000"/>
              <a:headEnd/>
              <a:tailEnd/>
            </a:ln>
            <a:effectLst/>
          </p:spPr>
          <p:txBody>
            <a:bodyPr wrap="none" anchor="ctr"/>
            <a:lstStyle/>
            <a:p>
              <a:endParaRPr lang="es-MX"/>
            </a:p>
          </p:txBody>
        </p:sp>
        <p:grpSp>
          <p:nvGrpSpPr>
            <p:cNvPr id="13" name="Group 94"/>
            <p:cNvGrpSpPr>
              <a:grpSpLocks/>
            </p:cNvGrpSpPr>
            <p:nvPr/>
          </p:nvGrpSpPr>
          <p:grpSpPr bwMode="auto">
            <a:xfrm>
              <a:off x="3946" y="2655"/>
              <a:ext cx="153" cy="53"/>
              <a:chOff x="3946" y="2655"/>
              <a:chExt cx="153" cy="53"/>
            </a:xfrm>
          </p:grpSpPr>
          <p:sp>
            <p:nvSpPr>
              <p:cNvPr id="31839" name="Line 95"/>
              <p:cNvSpPr>
                <a:spLocks noChangeShapeType="1"/>
              </p:cNvSpPr>
              <p:nvPr/>
            </p:nvSpPr>
            <p:spPr bwMode="auto">
              <a:xfrm flipV="1">
                <a:off x="3946" y="2654"/>
                <a:ext cx="54" cy="4"/>
              </a:xfrm>
              <a:prstGeom prst="line">
                <a:avLst/>
              </a:prstGeom>
              <a:noFill/>
              <a:ln w="28440" cap="flat">
                <a:solidFill>
                  <a:srgbClr val="000000"/>
                </a:solidFill>
                <a:miter lim="800000"/>
                <a:headEnd/>
                <a:tailEnd/>
              </a:ln>
              <a:effectLst/>
            </p:spPr>
            <p:txBody>
              <a:bodyPr/>
              <a:lstStyle/>
              <a:p>
                <a:endParaRPr lang="es-MX"/>
              </a:p>
            </p:txBody>
          </p:sp>
          <p:sp>
            <p:nvSpPr>
              <p:cNvPr id="31840" name="Line 96"/>
              <p:cNvSpPr>
                <a:spLocks noChangeShapeType="1"/>
              </p:cNvSpPr>
              <p:nvPr/>
            </p:nvSpPr>
            <p:spPr bwMode="auto">
              <a:xfrm>
                <a:off x="4052" y="2708"/>
                <a:ext cx="48" cy="0"/>
              </a:xfrm>
              <a:prstGeom prst="line">
                <a:avLst/>
              </a:prstGeom>
              <a:noFill/>
              <a:ln w="28440" cap="flat">
                <a:solidFill>
                  <a:srgbClr val="000000"/>
                </a:solidFill>
                <a:miter lim="800000"/>
                <a:headEnd/>
                <a:tailEnd/>
              </a:ln>
              <a:effectLst/>
            </p:spPr>
            <p:txBody>
              <a:bodyPr/>
              <a:lstStyle/>
              <a:p>
                <a:endParaRPr lang="es-MX"/>
              </a:p>
            </p:txBody>
          </p:sp>
          <p:sp>
            <p:nvSpPr>
              <p:cNvPr id="31841" name="Line 97"/>
              <p:cNvSpPr>
                <a:spLocks noChangeShapeType="1"/>
              </p:cNvSpPr>
              <p:nvPr/>
            </p:nvSpPr>
            <p:spPr bwMode="auto">
              <a:xfrm>
                <a:off x="3997" y="2657"/>
                <a:ext cx="57" cy="50"/>
              </a:xfrm>
              <a:prstGeom prst="line">
                <a:avLst/>
              </a:prstGeom>
              <a:noFill/>
              <a:ln w="28440" cap="flat">
                <a:solidFill>
                  <a:srgbClr val="000000"/>
                </a:solidFill>
                <a:miter lim="800000"/>
                <a:headEnd/>
                <a:tailEnd/>
              </a:ln>
              <a:effectLst/>
            </p:spPr>
            <p:txBody>
              <a:bodyPr/>
              <a:lstStyle/>
              <a:p>
                <a:endParaRPr lang="es-MX"/>
              </a:p>
            </p:txBody>
          </p:sp>
        </p:grpSp>
        <p:grpSp>
          <p:nvGrpSpPr>
            <p:cNvPr id="14" name="Group 98"/>
            <p:cNvGrpSpPr>
              <a:grpSpLocks/>
            </p:cNvGrpSpPr>
            <p:nvPr/>
          </p:nvGrpSpPr>
          <p:grpSpPr bwMode="auto">
            <a:xfrm>
              <a:off x="3946" y="2653"/>
              <a:ext cx="153" cy="54"/>
              <a:chOff x="3946" y="2653"/>
              <a:chExt cx="153" cy="54"/>
            </a:xfrm>
          </p:grpSpPr>
          <p:sp>
            <p:nvSpPr>
              <p:cNvPr id="31843" name="Line 99"/>
              <p:cNvSpPr>
                <a:spLocks noChangeShapeType="1"/>
              </p:cNvSpPr>
              <p:nvPr/>
            </p:nvSpPr>
            <p:spPr bwMode="auto">
              <a:xfrm>
                <a:off x="3946" y="2707"/>
                <a:ext cx="54" cy="0"/>
              </a:xfrm>
              <a:prstGeom prst="line">
                <a:avLst/>
              </a:prstGeom>
              <a:noFill/>
              <a:ln w="28440" cap="flat">
                <a:solidFill>
                  <a:srgbClr val="000000"/>
                </a:solidFill>
                <a:miter lim="800000"/>
                <a:headEnd/>
                <a:tailEnd/>
              </a:ln>
              <a:effectLst/>
            </p:spPr>
            <p:txBody>
              <a:bodyPr/>
              <a:lstStyle/>
              <a:p>
                <a:endParaRPr lang="es-MX"/>
              </a:p>
            </p:txBody>
          </p:sp>
          <p:sp>
            <p:nvSpPr>
              <p:cNvPr id="31844" name="Line 100"/>
              <p:cNvSpPr>
                <a:spLocks noChangeShapeType="1"/>
              </p:cNvSpPr>
              <p:nvPr/>
            </p:nvSpPr>
            <p:spPr bwMode="auto">
              <a:xfrm>
                <a:off x="4052" y="2654"/>
                <a:ext cx="48" cy="0"/>
              </a:xfrm>
              <a:prstGeom prst="line">
                <a:avLst/>
              </a:prstGeom>
              <a:noFill/>
              <a:ln w="28440" cap="flat">
                <a:solidFill>
                  <a:srgbClr val="000000"/>
                </a:solidFill>
                <a:miter lim="800000"/>
                <a:headEnd/>
                <a:tailEnd/>
              </a:ln>
              <a:effectLst/>
            </p:spPr>
            <p:txBody>
              <a:bodyPr/>
              <a:lstStyle/>
              <a:p>
                <a:endParaRPr lang="es-MX"/>
              </a:p>
            </p:txBody>
          </p:sp>
          <p:sp>
            <p:nvSpPr>
              <p:cNvPr id="31845" name="Line 101"/>
              <p:cNvSpPr>
                <a:spLocks noChangeShapeType="1"/>
              </p:cNvSpPr>
              <p:nvPr/>
            </p:nvSpPr>
            <p:spPr bwMode="auto">
              <a:xfrm flipV="1">
                <a:off x="3997" y="2652"/>
                <a:ext cx="57" cy="56"/>
              </a:xfrm>
              <a:prstGeom prst="line">
                <a:avLst/>
              </a:prstGeom>
              <a:noFill/>
              <a:ln w="28440" cap="flat">
                <a:solidFill>
                  <a:srgbClr val="000000"/>
                </a:solidFill>
                <a:miter lim="800000"/>
                <a:headEnd/>
                <a:tailEnd/>
              </a:ln>
              <a:effectLst/>
            </p:spPr>
            <p:txBody>
              <a:bodyPr/>
              <a:lstStyle/>
              <a:p>
                <a:endParaRPr lang="es-MX"/>
              </a:p>
            </p:txBody>
          </p:sp>
        </p:grpSp>
      </p:grpSp>
      <p:sp>
        <p:nvSpPr>
          <p:cNvPr id="31846" name="Line 102"/>
          <p:cNvSpPr>
            <a:spLocks noChangeShapeType="1"/>
          </p:cNvSpPr>
          <p:nvPr/>
        </p:nvSpPr>
        <p:spPr bwMode="auto">
          <a:xfrm>
            <a:off x="6391275" y="3133725"/>
            <a:ext cx="1588" cy="1062038"/>
          </a:xfrm>
          <a:prstGeom prst="line">
            <a:avLst/>
          </a:prstGeom>
          <a:noFill/>
          <a:ln w="28440" cap="flat">
            <a:solidFill>
              <a:srgbClr val="000000"/>
            </a:solidFill>
            <a:miter lim="800000"/>
            <a:headEnd/>
            <a:tailEnd/>
          </a:ln>
          <a:effectLst/>
        </p:spPr>
        <p:txBody>
          <a:bodyPr/>
          <a:lstStyle/>
          <a:p>
            <a:endParaRPr lang="es-MX"/>
          </a:p>
        </p:txBody>
      </p:sp>
      <p:sp>
        <p:nvSpPr>
          <p:cNvPr id="31847" name="Line 103"/>
          <p:cNvSpPr>
            <a:spLocks noChangeShapeType="1"/>
          </p:cNvSpPr>
          <p:nvPr/>
        </p:nvSpPr>
        <p:spPr bwMode="auto">
          <a:xfrm>
            <a:off x="6396038" y="4419600"/>
            <a:ext cx="1587" cy="166688"/>
          </a:xfrm>
          <a:prstGeom prst="line">
            <a:avLst/>
          </a:prstGeom>
          <a:noFill/>
          <a:ln w="28440" cap="flat">
            <a:solidFill>
              <a:srgbClr val="000000"/>
            </a:solidFill>
            <a:miter lim="800000"/>
            <a:headEnd/>
            <a:tailEnd/>
          </a:ln>
          <a:effectLst/>
        </p:spPr>
        <p:txBody>
          <a:bodyPr/>
          <a:lstStyle/>
          <a:p>
            <a:endParaRPr lang="es-MX"/>
          </a:p>
        </p:txBody>
      </p:sp>
      <p:sp>
        <p:nvSpPr>
          <p:cNvPr id="31848" name="AutoShape 104"/>
          <p:cNvSpPr>
            <a:spLocks noChangeArrowheads="1"/>
          </p:cNvSpPr>
          <p:nvPr/>
        </p:nvSpPr>
        <p:spPr bwMode="auto">
          <a:xfrm>
            <a:off x="4652963" y="3946525"/>
            <a:ext cx="1414462" cy="557213"/>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Red</a:t>
            </a:r>
            <a:br>
              <a:rPr lang="es-ES" sz="1600">
                <a:solidFill>
                  <a:srgbClr val="000000"/>
                </a:solidFill>
                <a:latin typeface="Comic Sans MS" pitchFamily="64" charset="0"/>
                <a:ea typeface="DejaVu Sans" charset="0"/>
                <a:cs typeface="DejaVu Sans" charset="0"/>
              </a:rPr>
            </a:br>
            <a:r>
              <a:rPr lang="es-ES" sz="1600">
                <a:solidFill>
                  <a:srgbClr val="000000"/>
                </a:solidFill>
                <a:latin typeface="Comic Sans MS" pitchFamily="64" charset="0"/>
                <a:ea typeface="DejaVu Sans" charset="0"/>
                <a:cs typeface="DejaVu Sans" charset="0"/>
              </a:rPr>
              <a:t>institucional</a:t>
            </a:r>
          </a:p>
        </p:txBody>
      </p:sp>
      <p:sp>
        <p:nvSpPr>
          <p:cNvPr id="31849" name="AutoShape 105"/>
          <p:cNvSpPr>
            <a:spLocks noChangeArrowheads="1"/>
          </p:cNvSpPr>
          <p:nvPr/>
        </p:nvSpPr>
        <p:spPr bwMode="auto">
          <a:xfrm>
            <a:off x="6637338" y="4294188"/>
            <a:ext cx="1511300" cy="338137"/>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10 Mbps LAN</a:t>
            </a:r>
          </a:p>
        </p:txBody>
      </p:sp>
      <p:sp>
        <p:nvSpPr>
          <p:cNvPr id="31850" name="AutoShape 106"/>
          <p:cNvSpPr>
            <a:spLocks noChangeArrowheads="1"/>
          </p:cNvSpPr>
          <p:nvPr/>
        </p:nvSpPr>
        <p:spPr bwMode="auto">
          <a:xfrm>
            <a:off x="6310313" y="3322638"/>
            <a:ext cx="1936750" cy="581025"/>
          </a:xfrm>
          <a:prstGeom prst="roundRect">
            <a:avLst>
              <a:gd name="adj" fmla="val 273"/>
            </a:avLst>
          </a:prstGeom>
          <a:noFill/>
          <a:ln w="9525" cap="flat">
            <a:noFill/>
            <a:round/>
            <a:headEnd/>
            <a:tailEnd/>
          </a:ln>
          <a:effectLst/>
        </p:spPr>
        <p:txBody>
          <a:bodyPr wrap="none" lIns="90000" tIns="46800" rIns="90000" bIns="4680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1.5 Mbps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Comic Sans MS" pitchFamily="64" charset="0"/>
                <a:ea typeface="DejaVu Sans" charset="0"/>
                <a:cs typeface="DejaVu Sans" charset="0"/>
              </a:rPr>
              <a:t>Enlace de acceso</a:t>
            </a:r>
          </a:p>
        </p:txBody>
      </p:sp>
      <p:sp>
        <p:nvSpPr>
          <p:cNvPr id="31851" name="AutoShape 107"/>
          <p:cNvSpPr>
            <a:spLocks noChangeArrowheads="1"/>
          </p:cNvSpPr>
          <p:nvPr/>
        </p:nvSpPr>
        <p:spPr bwMode="auto">
          <a:xfrm>
            <a:off x="6826250" y="5372100"/>
            <a:ext cx="1576388" cy="615950"/>
          </a:xfrm>
          <a:prstGeom prst="roundRect">
            <a:avLst>
              <a:gd name="adj" fmla="val 245"/>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FF0000"/>
                </a:solidFill>
                <a:latin typeface="Comic Sans MS" pitchFamily="64" charset="0"/>
                <a:ea typeface="DejaVu Sans" charset="0"/>
                <a:cs typeface="DejaVu Sans" charset="0"/>
              </a:rPr>
              <a:t>Cache</a:t>
            </a:r>
            <a:br>
              <a:rPr lang="es-ES" sz="1800">
                <a:solidFill>
                  <a:srgbClr val="FF0000"/>
                </a:solidFill>
                <a:latin typeface="Comic Sans MS" pitchFamily="64" charset="0"/>
                <a:ea typeface="DejaVu Sans" charset="0"/>
                <a:cs typeface="DejaVu Sans" charset="0"/>
              </a:rPr>
            </a:br>
            <a:r>
              <a:rPr lang="es-ES" sz="1800">
                <a:solidFill>
                  <a:srgbClr val="FF0000"/>
                </a:solidFill>
                <a:latin typeface="Comic Sans MS" pitchFamily="64" charset="0"/>
                <a:ea typeface="DejaVu Sans" charset="0"/>
                <a:cs typeface="DejaVu Sans" charset="0"/>
              </a:rPr>
              <a:t>institucional</a:t>
            </a:r>
          </a:p>
        </p:txBody>
      </p:sp>
      <p:grpSp>
        <p:nvGrpSpPr>
          <p:cNvPr id="15" name="Group 108"/>
          <p:cNvGrpSpPr>
            <a:grpSpLocks/>
          </p:cNvGrpSpPr>
          <p:nvPr/>
        </p:nvGrpSpPr>
        <p:grpSpPr bwMode="auto">
          <a:xfrm>
            <a:off x="4932363" y="4868863"/>
            <a:ext cx="430212" cy="503237"/>
            <a:chOff x="3107" y="3067"/>
            <a:chExt cx="271" cy="317"/>
          </a:xfrm>
        </p:grpSpPr>
        <p:sp>
          <p:nvSpPr>
            <p:cNvPr id="31853" name="AutoShape 109"/>
            <p:cNvSpPr>
              <a:spLocks noChangeArrowheads="1"/>
            </p:cNvSpPr>
            <p:nvPr/>
          </p:nvSpPr>
          <p:spPr bwMode="auto">
            <a:xfrm>
              <a:off x="3107" y="3067"/>
              <a:ext cx="271"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1854" name="AutoShape 110"/>
            <p:cNvSpPr>
              <a:spLocks noChangeArrowheads="1"/>
            </p:cNvSpPr>
            <p:nvPr/>
          </p:nvSpPr>
          <p:spPr bwMode="auto">
            <a:xfrm>
              <a:off x="3200" y="3092"/>
              <a:ext cx="85"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1855" name="AutoShape 111"/>
            <p:cNvSpPr>
              <a:spLocks noChangeArrowheads="1"/>
            </p:cNvSpPr>
            <p:nvPr/>
          </p:nvSpPr>
          <p:spPr bwMode="auto">
            <a:xfrm>
              <a:off x="3209" y="3129"/>
              <a:ext cx="145"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1856" name="AutoShape 112"/>
            <p:cNvSpPr>
              <a:spLocks noChangeArrowheads="1"/>
            </p:cNvSpPr>
            <p:nvPr/>
          </p:nvSpPr>
          <p:spPr bwMode="auto">
            <a:xfrm>
              <a:off x="3191" y="3266"/>
              <a:ext cx="106"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1857" name="AutoShape 113"/>
            <p:cNvSpPr>
              <a:spLocks noChangeArrowheads="1"/>
            </p:cNvSpPr>
            <p:nvPr/>
          </p:nvSpPr>
          <p:spPr bwMode="auto">
            <a:xfrm>
              <a:off x="3244" y="3279"/>
              <a:ext cx="44"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1858" name="AutoShape 114"/>
            <p:cNvSpPr>
              <a:spLocks noChangeArrowheads="1"/>
            </p:cNvSpPr>
            <p:nvPr/>
          </p:nvSpPr>
          <p:spPr bwMode="auto">
            <a:xfrm>
              <a:off x="3198" y="3269"/>
              <a:ext cx="28"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1859" name="AutoShape 115"/>
            <p:cNvSpPr>
              <a:spLocks noChangeArrowheads="1"/>
            </p:cNvSpPr>
            <p:nvPr/>
          </p:nvSpPr>
          <p:spPr bwMode="auto">
            <a:xfrm>
              <a:off x="3123" y="3283"/>
              <a:ext cx="177"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1860" name="AutoShape 116"/>
            <p:cNvSpPr>
              <a:spLocks noChangeArrowheads="1"/>
            </p:cNvSpPr>
            <p:nvPr/>
          </p:nvSpPr>
          <p:spPr bwMode="auto">
            <a:xfrm>
              <a:off x="3301" y="3277"/>
              <a:ext cx="6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1861" name="AutoShape 117"/>
            <p:cNvSpPr>
              <a:spLocks noChangeArrowheads="1"/>
            </p:cNvSpPr>
            <p:nvPr/>
          </p:nvSpPr>
          <p:spPr bwMode="auto">
            <a:xfrm>
              <a:off x="3137" y="3108"/>
              <a:ext cx="31"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1862" name="AutoShape 118"/>
            <p:cNvSpPr>
              <a:spLocks noChangeArrowheads="1"/>
            </p:cNvSpPr>
            <p:nvPr/>
          </p:nvSpPr>
          <p:spPr bwMode="auto">
            <a:xfrm>
              <a:off x="3137" y="3108"/>
              <a:ext cx="28"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1863" name="AutoShape 119"/>
            <p:cNvSpPr>
              <a:spLocks noChangeArrowheads="1"/>
            </p:cNvSpPr>
            <p:nvPr/>
          </p:nvSpPr>
          <p:spPr bwMode="auto">
            <a:xfrm>
              <a:off x="3137" y="3112"/>
              <a:ext cx="23"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1864" name="AutoShape 120"/>
            <p:cNvSpPr>
              <a:spLocks noChangeArrowheads="1"/>
            </p:cNvSpPr>
            <p:nvPr/>
          </p:nvSpPr>
          <p:spPr bwMode="auto">
            <a:xfrm>
              <a:off x="3139" y="3112"/>
              <a:ext cx="17"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1865" name="AutoShape 121"/>
            <p:cNvSpPr>
              <a:spLocks noChangeArrowheads="1"/>
            </p:cNvSpPr>
            <p:nvPr/>
          </p:nvSpPr>
          <p:spPr bwMode="auto">
            <a:xfrm>
              <a:off x="3139" y="3112"/>
              <a:ext cx="15"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1866" name="AutoShape 122"/>
            <p:cNvSpPr>
              <a:spLocks noChangeArrowheads="1"/>
            </p:cNvSpPr>
            <p:nvPr/>
          </p:nvSpPr>
          <p:spPr bwMode="auto">
            <a:xfrm>
              <a:off x="3139" y="3116"/>
              <a:ext cx="9"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1867" name="AutoShape 123"/>
            <p:cNvSpPr>
              <a:spLocks noChangeArrowheads="1"/>
            </p:cNvSpPr>
            <p:nvPr/>
          </p:nvSpPr>
          <p:spPr bwMode="auto">
            <a:xfrm>
              <a:off x="3263" y="3231"/>
              <a:ext cx="13"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1868" name="AutoShape 124"/>
            <p:cNvSpPr>
              <a:spLocks noChangeArrowheads="1"/>
            </p:cNvSpPr>
            <p:nvPr/>
          </p:nvSpPr>
          <p:spPr bwMode="auto">
            <a:xfrm>
              <a:off x="3217" y="3231"/>
              <a:ext cx="6"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869" name="AutoShape 125"/>
            <p:cNvSpPr>
              <a:spLocks noChangeArrowheads="1"/>
            </p:cNvSpPr>
            <p:nvPr/>
          </p:nvSpPr>
          <p:spPr bwMode="auto">
            <a:xfrm>
              <a:off x="3230" y="3231"/>
              <a:ext cx="4"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870" name="AutoShape 126"/>
            <p:cNvSpPr>
              <a:spLocks noChangeArrowheads="1"/>
            </p:cNvSpPr>
            <p:nvPr/>
          </p:nvSpPr>
          <p:spPr bwMode="auto">
            <a:xfrm>
              <a:off x="3179" y="3088"/>
              <a:ext cx="20"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1871" name="AutoShape 127"/>
            <p:cNvSpPr>
              <a:spLocks noChangeArrowheads="1"/>
            </p:cNvSpPr>
            <p:nvPr/>
          </p:nvSpPr>
          <p:spPr bwMode="auto">
            <a:xfrm>
              <a:off x="3287" y="3075"/>
              <a:ext cx="28"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1872" name="AutoShape 128"/>
            <p:cNvSpPr>
              <a:spLocks noChangeArrowheads="1"/>
            </p:cNvSpPr>
            <p:nvPr/>
          </p:nvSpPr>
          <p:spPr bwMode="auto">
            <a:xfrm>
              <a:off x="3179" y="3100"/>
              <a:ext cx="17"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1873" name="AutoShape 129"/>
            <p:cNvSpPr>
              <a:spLocks noChangeArrowheads="1"/>
            </p:cNvSpPr>
            <p:nvPr/>
          </p:nvSpPr>
          <p:spPr bwMode="auto">
            <a:xfrm>
              <a:off x="3182" y="3108"/>
              <a:ext cx="13"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1874" name="AutoShape 130"/>
            <p:cNvSpPr>
              <a:spLocks noChangeArrowheads="1"/>
            </p:cNvSpPr>
            <p:nvPr/>
          </p:nvSpPr>
          <p:spPr bwMode="auto">
            <a:xfrm>
              <a:off x="3182" y="3116"/>
              <a:ext cx="13"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1875" name="AutoShape 131"/>
            <p:cNvSpPr>
              <a:spLocks noChangeArrowheads="1"/>
            </p:cNvSpPr>
            <p:nvPr/>
          </p:nvSpPr>
          <p:spPr bwMode="auto">
            <a:xfrm>
              <a:off x="3182" y="3124"/>
              <a:ext cx="10"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1876" name="AutoShape 132"/>
            <p:cNvSpPr>
              <a:spLocks noChangeArrowheads="1"/>
            </p:cNvSpPr>
            <p:nvPr/>
          </p:nvSpPr>
          <p:spPr bwMode="auto">
            <a:xfrm>
              <a:off x="3182" y="3134"/>
              <a:ext cx="8"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1877" name="AutoShape 133"/>
            <p:cNvSpPr>
              <a:spLocks noChangeArrowheads="1"/>
            </p:cNvSpPr>
            <p:nvPr/>
          </p:nvSpPr>
          <p:spPr bwMode="auto">
            <a:xfrm>
              <a:off x="3290" y="3083"/>
              <a:ext cx="23"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1878" name="AutoShape 134"/>
            <p:cNvSpPr>
              <a:spLocks noChangeArrowheads="1"/>
            </p:cNvSpPr>
            <p:nvPr/>
          </p:nvSpPr>
          <p:spPr bwMode="auto">
            <a:xfrm>
              <a:off x="3290" y="3092"/>
              <a:ext cx="20"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1879" name="AutoShape 135"/>
            <p:cNvSpPr>
              <a:spLocks noChangeArrowheads="1"/>
            </p:cNvSpPr>
            <p:nvPr/>
          </p:nvSpPr>
          <p:spPr bwMode="auto">
            <a:xfrm>
              <a:off x="3290" y="3100"/>
              <a:ext cx="17"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1880" name="AutoShape 136"/>
            <p:cNvSpPr>
              <a:spLocks noChangeArrowheads="1"/>
            </p:cNvSpPr>
            <p:nvPr/>
          </p:nvSpPr>
          <p:spPr bwMode="auto">
            <a:xfrm>
              <a:off x="3292" y="3112"/>
              <a:ext cx="12"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1881" name="AutoShape 137"/>
            <p:cNvSpPr>
              <a:spLocks noChangeArrowheads="1"/>
            </p:cNvSpPr>
            <p:nvPr/>
          </p:nvSpPr>
          <p:spPr bwMode="auto">
            <a:xfrm>
              <a:off x="3292" y="3120"/>
              <a:ext cx="9"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1882" name="Rectangle 138"/>
            <p:cNvSpPr>
              <a:spLocks noChangeArrowheads="1"/>
            </p:cNvSpPr>
            <p:nvPr/>
          </p:nvSpPr>
          <p:spPr bwMode="auto">
            <a:xfrm>
              <a:off x="3158"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1883" name="AutoShape 139"/>
            <p:cNvSpPr>
              <a:spLocks noChangeArrowheads="1"/>
            </p:cNvSpPr>
            <p:nvPr/>
          </p:nvSpPr>
          <p:spPr bwMode="auto">
            <a:xfrm>
              <a:off x="3203" y="3104"/>
              <a:ext cx="50"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1884" name="AutoShape 140"/>
            <p:cNvSpPr>
              <a:spLocks noChangeArrowheads="1"/>
            </p:cNvSpPr>
            <p:nvPr/>
          </p:nvSpPr>
          <p:spPr bwMode="auto">
            <a:xfrm>
              <a:off x="3134" y="3163"/>
              <a:ext cx="38"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1885" name="AutoShape 141"/>
            <p:cNvSpPr>
              <a:spLocks noChangeArrowheads="1"/>
            </p:cNvSpPr>
            <p:nvPr/>
          </p:nvSpPr>
          <p:spPr bwMode="auto">
            <a:xfrm>
              <a:off x="3134" y="3129"/>
              <a:ext cx="38"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1886" name="AutoShape 142"/>
            <p:cNvSpPr>
              <a:spLocks noChangeArrowheads="1"/>
            </p:cNvSpPr>
            <p:nvPr/>
          </p:nvSpPr>
          <p:spPr bwMode="auto">
            <a:xfrm>
              <a:off x="3172" y="3112"/>
              <a:ext cx="65"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1887" name="AutoShape 143"/>
            <p:cNvSpPr>
              <a:spLocks noChangeArrowheads="1"/>
            </p:cNvSpPr>
            <p:nvPr/>
          </p:nvSpPr>
          <p:spPr bwMode="auto">
            <a:xfrm>
              <a:off x="3206" y="3071"/>
              <a:ext cx="85"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1888" name="AutoShape 144"/>
            <p:cNvSpPr>
              <a:spLocks noChangeArrowheads="1"/>
            </p:cNvSpPr>
            <p:nvPr/>
          </p:nvSpPr>
          <p:spPr bwMode="auto">
            <a:xfrm>
              <a:off x="3155" y="3287"/>
              <a:ext cx="145"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1889" name="AutoShape 145"/>
            <p:cNvSpPr>
              <a:spLocks noChangeArrowheads="1"/>
            </p:cNvSpPr>
            <p:nvPr/>
          </p:nvSpPr>
          <p:spPr bwMode="auto">
            <a:xfrm>
              <a:off x="3125" y="3303"/>
              <a:ext cx="148"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890" name="AutoShape 146"/>
            <p:cNvSpPr>
              <a:spLocks noChangeArrowheads="1"/>
            </p:cNvSpPr>
            <p:nvPr/>
          </p:nvSpPr>
          <p:spPr bwMode="auto">
            <a:xfrm>
              <a:off x="3149" y="3295"/>
              <a:ext cx="145"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891" name="AutoShape 147"/>
            <p:cNvSpPr>
              <a:spLocks noChangeArrowheads="1"/>
            </p:cNvSpPr>
            <p:nvPr/>
          </p:nvSpPr>
          <p:spPr bwMode="auto">
            <a:xfrm>
              <a:off x="3139" y="3299"/>
              <a:ext cx="143"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6" name="Group 148"/>
          <p:cNvGrpSpPr>
            <a:grpSpLocks/>
          </p:cNvGrpSpPr>
          <p:nvPr/>
        </p:nvGrpSpPr>
        <p:grpSpPr bwMode="auto">
          <a:xfrm>
            <a:off x="5435600" y="4868863"/>
            <a:ext cx="503238" cy="503237"/>
            <a:chOff x="3424" y="3067"/>
            <a:chExt cx="317" cy="317"/>
          </a:xfrm>
        </p:grpSpPr>
        <p:sp>
          <p:nvSpPr>
            <p:cNvPr id="31893" name="AutoShape 149"/>
            <p:cNvSpPr>
              <a:spLocks noChangeArrowheads="1"/>
            </p:cNvSpPr>
            <p:nvPr/>
          </p:nvSpPr>
          <p:spPr bwMode="auto">
            <a:xfrm>
              <a:off x="3424"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1894" name="AutoShape 150"/>
            <p:cNvSpPr>
              <a:spLocks noChangeArrowheads="1"/>
            </p:cNvSpPr>
            <p:nvPr/>
          </p:nvSpPr>
          <p:spPr bwMode="auto">
            <a:xfrm>
              <a:off x="3533"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1895" name="AutoShape 151"/>
            <p:cNvSpPr>
              <a:spLocks noChangeArrowheads="1"/>
            </p:cNvSpPr>
            <p:nvPr/>
          </p:nvSpPr>
          <p:spPr bwMode="auto">
            <a:xfrm>
              <a:off x="3543"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1896" name="AutoShape 152"/>
            <p:cNvSpPr>
              <a:spLocks noChangeArrowheads="1"/>
            </p:cNvSpPr>
            <p:nvPr/>
          </p:nvSpPr>
          <p:spPr bwMode="auto">
            <a:xfrm>
              <a:off x="3522"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1897" name="AutoShape 153"/>
            <p:cNvSpPr>
              <a:spLocks noChangeArrowheads="1"/>
            </p:cNvSpPr>
            <p:nvPr/>
          </p:nvSpPr>
          <p:spPr bwMode="auto">
            <a:xfrm>
              <a:off x="3585"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1898" name="AutoShape 154"/>
            <p:cNvSpPr>
              <a:spLocks noChangeArrowheads="1"/>
            </p:cNvSpPr>
            <p:nvPr/>
          </p:nvSpPr>
          <p:spPr bwMode="auto">
            <a:xfrm>
              <a:off x="3530"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1899" name="AutoShape 155"/>
            <p:cNvSpPr>
              <a:spLocks noChangeArrowheads="1"/>
            </p:cNvSpPr>
            <p:nvPr/>
          </p:nvSpPr>
          <p:spPr bwMode="auto">
            <a:xfrm>
              <a:off x="3442"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1900" name="AutoShape 156"/>
            <p:cNvSpPr>
              <a:spLocks noChangeArrowheads="1"/>
            </p:cNvSpPr>
            <p:nvPr/>
          </p:nvSpPr>
          <p:spPr bwMode="auto">
            <a:xfrm>
              <a:off x="3651"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1901" name="AutoShape 157"/>
            <p:cNvSpPr>
              <a:spLocks noChangeArrowheads="1"/>
            </p:cNvSpPr>
            <p:nvPr/>
          </p:nvSpPr>
          <p:spPr bwMode="auto">
            <a:xfrm>
              <a:off x="3459"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1902" name="AutoShape 158"/>
            <p:cNvSpPr>
              <a:spLocks noChangeArrowheads="1"/>
            </p:cNvSpPr>
            <p:nvPr/>
          </p:nvSpPr>
          <p:spPr bwMode="auto">
            <a:xfrm>
              <a:off x="3459"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1903" name="AutoShape 159"/>
            <p:cNvSpPr>
              <a:spLocks noChangeArrowheads="1"/>
            </p:cNvSpPr>
            <p:nvPr/>
          </p:nvSpPr>
          <p:spPr bwMode="auto">
            <a:xfrm>
              <a:off x="3459"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1904" name="AutoShape 160"/>
            <p:cNvSpPr>
              <a:spLocks noChangeArrowheads="1"/>
            </p:cNvSpPr>
            <p:nvPr/>
          </p:nvSpPr>
          <p:spPr bwMode="auto">
            <a:xfrm>
              <a:off x="3462"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1905" name="AutoShape 161"/>
            <p:cNvSpPr>
              <a:spLocks noChangeArrowheads="1"/>
            </p:cNvSpPr>
            <p:nvPr/>
          </p:nvSpPr>
          <p:spPr bwMode="auto">
            <a:xfrm>
              <a:off x="3462"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1906" name="AutoShape 162"/>
            <p:cNvSpPr>
              <a:spLocks noChangeArrowheads="1"/>
            </p:cNvSpPr>
            <p:nvPr/>
          </p:nvSpPr>
          <p:spPr bwMode="auto">
            <a:xfrm>
              <a:off x="3462"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1907" name="AutoShape 163"/>
            <p:cNvSpPr>
              <a:spLocks noChangeArrowheads="1"/>
            </p:cNvSpPr>
            <p:nvPr/>
          </p:nvSpPr>
          <p:spPr bwMode="auto">
            <a:xfrm>
              <a:off x="3606"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1908" name="AutoShape 164"/>
            <p:cNvSpPr>
              <a:spLocks noChangeArrowheads="1"/>
            </p:cNvSpPr>
            <p:nvPr/>
          </p:nvSpPr>
          <p:spPr bwMode="auto">
            <a:xfrm>
              <a:off x="3553"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09" name="AutoShape 165"/>
            <p:cNvSpPr>
              <a:spLocks noChangeArrowheads="1"/>
            </p:cNvSpPr>
            <p:nvPr/>
          </p:nvSpPr>
          <p:spPr bwMode="auto">
            <a:xfrm>
              <a:off x="3568"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10" name="AutoShape 166"/>
            <p:cNvSpPr>
              <a:spLocks noChangeArrowheads="1"/>
            </p:cNvSpPr>
            <p:nvPr/>
          </p:nvSpPr>
          <p:spPr bwMode="auto">
            <a:xfrm>
              <a:off x="3508"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1911" name="AutoShape 167"/>
            <p:cNvSpPr>
              <a:spLocks noChangeArrowheads="1"/>
            </p:cNvSpPr>
            <p:nvPr/>
          </p:nvSpPr>
          <p:spPr bwMode="auto">
            <a:xfrm>
              <a:off x="3634"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1912" name="AutoShape 168"/>
            <p:cNvSpPr>
              <a:spLocks noChangeArrowheads="1"/>
            </p:cNvSpPr>
            <p:nvPr/>
          </p:nvSpPr>
          <p:spPr bwMode="auto">
            <a:xfrm>
              <a:off x="3508"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1913" name="AutoShape 169"/>
            <p:cNvSpPr>
              <a:spLocks noChangeArrowheads="1"/>
            </p:cNvSpPr>
            <p:nvPr/>
          </p:nvSpPr>
          <p:spPr bwMode="auto">
            <a:xfrm>
              <a:off x="3512"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1914" name="AutoShape 170"/>
            <p:cNvSpPr>
              <a:spLocks noChangeArrowheads="1"/>
            </p:cNvSpPr>
            <p:nvPr/>
          </p:nvSpPr>
          <p:spPr bwMode="auto">
            <a:xfrm>
              <a:off x="3512"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1915" name="AutoShape 171"/>
            <p:cNvSpPr>
              <a:spLocks noChangeArrowheads="1"/>
            </p:cNvSpPr>
            <p:nvPr/>
          </p:nvSpPr>
          <p:spPr bwMode="auto">
            <a:xfrm>
              <a:off x="3512"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1916" name="AutoShape 172"/>
            <p:cNvSpPr>
              <a:spLocks noChangeArrowheads="1"/>
            </p:cNvSpPr>
            <p:nvPr/>
          </p:nvSpPr>
          <p:spPr bwMode="auto">
            <a:xfrm>
              <a:off x="3512"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1917" name="AutoShape 173"/>
            <p:cNvSpPr>
              <a:spLocks noChangeArrowheads="1"/>
            </p:cNvSpPr>
            <p:nvPr/>
          </p:nvSpPr>
          <p:spPr bwMode="auto">
            <a:xfrm>
              <a:off x="3638"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1918" name="AutoShape 174"/>
            <p:cNvSpPr>
              <a:spLocks noChangeArrowheads="1"/>
            </p:cNvSpPr>
            <p:nvPr/>
          </p:nvSpPr>
          <p:spPr bwMode="auto">
            <a:xfrm>
              <a:off x="3638"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1919" name="AutoShape 175"/>
            <p:cNvSpPr>
              <a:spLocks noChangeArrowheads="1"/>
            </p:cNvSpPr>
            <p:nvPr/>
          </p:nvSpPr>
          <p:spPr bwMode="auto">
            <a:xfrm>
              <a:off x="3638"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1920" name="AutoShape 176"/>
            <p:cNvSpPr>
              <a:spLocks noChangeArrowheads="1"/>
            </p:cNvSpPr>
            <p:nvPr/>
          </p:nvSpPr>
          <p:spPr bwMode="auto">
            <a:xfrm>
              <a:off x="3641"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1921" name="AutoShape 177"/>
            <p:cNvSpPr>
              <a:spLocks noChangeArrowheads="1"/>
            </p:cNvSpPr>
            <p:nvPr/>
          </p:nvSpPr>
          <p:spPr bwMode="auto">
            <a:xfrm>
              <a:off x="3641"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1922" name="Rectangle 178"/>
            <p:cNvSpPr>
              <a:spLocks noChangeArrowheads="1"/>
            </p:cNvSpPr>
            <p:nvPr/>
          </p:nvSpPr>
          <p:spPr bwMode="auto">
            <a:xfrm>
              <a:off x="3484"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1923" name="AutoShape 179"/>
            <p:cNvSpPr>
              <a:spLocks noChangeArrowheads="1"/>
            </p:cNvSpPr>
            <p:nvPr/>
          </p:nvSpPr>
          <p:spPr bwMode="auto">
            <a:xfrm>
              <a:off x="353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1924" name="AutoShape 180"/>
            <p:cNvSpPr>
              <a:spLocks noChangeArrowheads="1"/>
            </p:cNvSpPr>
            <p:nvPr/>
          </p:nvSpPr>
          <p:spPr bwMode="auto">
            <a:xfrm>
              <a:off x="3455"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1925" name="AutoShape 181"/>
            <p:cNvSpPr>
              <a:spLocks noChangeArrowheads="1"/>
            </p:cNvSpPr>
            <p:nvPr/>
          </p:nvSpPr>
          <p:spPr bwMode="auto">
            <a:xfrm>
              <a:off x="3455"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1926" name="AutoShape 182"/>
            <p:cNvSpPr>
              <a:spLocks noChangeArrowheads="1"/>
            </p:cNvSpPr>
            <p:nvPr/>
          </p:nvSpPr>
          <p:spPr bwMode="auto">
            <a:xfrm>
              <a:off x="3500"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1927" name="AutoShape 183"/>
            <p:cNvSpPr>
              <a:spLocks noChangeArrowheads="1"/>
            </p:cNvSpPr>
            <p:nvPr/>
          </p:nvSpPr>
          <p:spPr bwMode="auto">
            <a:xfrm>
              <a:off x="3540"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1928" name="AutoShape 184"/>
            <p:cNvSpPr>
              <a:spLocks noChangeArrowheads="1"/>
            </p:cNvSpPr>
            <p:nvPr/>
          </p:nvSpPr>
          <p:spPr bwMode="auto">
            <a:xfrm>
              <a:off x="3480"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1929" name="AutoShape 185"/>
            <p:cNvSpPr>
              <a:spLocks noChangeArrowheads="1"/>
            </p:cNvSpPr>
            <p:nvPr/>
          </p:nvSpPr>
          <p:spPr bwMode="auto">
            <a:xfrm>
              <a:off x="3446"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930" name="AutoShape 186"/>
            <p:cNvSpPr>
              <a:spLocks noChangeArrowheads="1"/>
            </p:cNvSpPr>
            <p:nvPr/>
          </p:nvSpPr>
          <p:spPr bwMode="auto">
            <a:xfrm>
              <a:off x="3473"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931" name="AutoShape 187"/>
            <p:cNvSpPr>
              <a:spLocks noChangeArrowheads="1"/>
            </p:cNvSpPr>
            <p:nvPr/>
          </p:nvSpPr>
          <p:spPr bwMode="auto">
            <a:xfrm>
              <a:off x="3462"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7" name="Group 188"/>
          <p:cNvGrpSpPr>
            <a:grpSpLocks/>
          </p:cNvGrpSpPr>
          <p:nvPr/>
        </p:nvGrpSpPr>
        <p:grpSpPr bwMode="auto">
          <a:xfrm>
            <a:off x="5940425" y="4868863"/>
            <a:ext cx="501650" cy="503237"/>
            <a:chOff x="3742" y="3067"/>
            <a:chExt cx="316" cy="317"/>
          </a:xfrm>
        </p:grpSpPr>
        <p:sp>
          <p:nvSpPr>
            <p:cNvPr id="31933" name="AutoShape 189"/>
            <p:cNvSpPr>
              <a:spLocks noChangeArrowheads="1"/>
            </p:cNvSpPr>
            <p:nvPr/>
          </p:nvSpPr>
          <p:spPr bwMode="auto">
            <a:xfrm>
              <a:off x="3742" y="3067"/>
              <a:ext cx="316"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1934" name="AutoShape 190"/>
            <p:cNvSpPr>
              <a:spLocks noChangeArrowheads="1"/>
            </p:cNvSpPr>
            <p:nvPr/>
          </p:nvSpPr>
          <p:spPr bwMode="auto">
            <a:xfrm>
              <a:off x="3851"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1935" name="AutoShape 191"/>
            <p:cNvSpPr>
              <a:spLocks noChangeArrowheads="1"/>
            </p:cNvSpPr>
            <p:nvPr/>
          </p:nvSpPr>
          <p:spPr bwMode="auto">
            <a:xfrm>
              <a:off x="3861" y="3129"/>
              <a:ext cx="169"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1936" name="AutoShape 192"/>
            <p:cNvSpPr>
              <a:spLocks noChangeArrowheads="1"/>
            </p:cNvSpPr>
            <p:nvPr/>
          </p:nvSpPr>
          <p:spPr bwMode="auto">
            <a:xfrm>
              <a:off x="3839" y="3266"/>
              <a:ext cx="124"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1937" name="AutoShape 193"/>
            <p:cNvSpPr>
              <a:spLocks noChangeArrowheads="1"/>
            </p:cNvSpPr>
            <p:nvPr/>
          </p:nvSpPr>
          <p:spPr bwMode="auto">
            <a:xfrm>
              <a:off x="3902"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1938" name="AutoShape 194"/>
            <p:cNvSpPr>
              <a:spLocks noChangeArrowheads="1"/>
            </p:cNvSpPr>
            <p:nvPr/>
          </p:nvSpPr>
          <p:spPr bwMode="auto">
            <a:xfrm>
              <a:off x="3848"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1939" name="AutoShape 195"/>
            <p:cNvSpPr>
              <a:spLocks noChangeArrowheads="1"/>
            </p:cNvSpPr>
            <p:nvPr/>
          </p:nvSpPr>
          <p:spPr bwMode="auto">
            <a:xfrm>
              <a:off x="3760" y="3283"/>
              <a:ext cx="207"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1940" name="AutoShape 196"/>
            <p:cNvSpPr>
              <a:spLocks noChangeArrowheads="1"/>
            </p:cNvSpPr>
            <p:nvPr/>
          </p:nvSpPr>
          <p:spPr bwMode="auto">
            <a:xfrm>
              <a:off x="3968"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1941" name="AutoShape 197"/>
            <p:cNvSpPr>
              <a:spLocks noChangeArrowheads="1"/>
            </p:cNvSpPr>
            <p:nvPr/>
          </p:nvSpPr>
          <p:spPr bwMode="auto">
            <a:xfrm>
              <a:off x="3777"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1942" name="AutoShape 198"/>
            <p:cNvSpPr>
              <a:spLocks noChangeArrowheads="1"/>
            </p:cNvSpPr>
            <p:nvPr/>
          </p:nvSpPr>
          <p:spPr bwMode="auto">
            <a:xfrm>
              <a:off x="3777"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1943" name="AutoShape 199"/>
            <p:cNvSpPr>
              <a:spLocks noChangeArrowheads="1"/>
            </p:cNvSpPr>
            <p:nvPr/>
          </p:nvSpPr>
          <p:spPr bwMode="auto">
            <a:xfrm>
              <a:off x="3777"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1944" name="AutoShape 200"/>
            <p:cNvSpPr>
              <a:spLocks noChangeArrowheads="1"/>
            </p:cNvSpPr>
            <p:nvPr/>
          </p:nvSpPr>
          <p:spPr bwMode="auto">
            <a:xfrm>
              <a:off x="3780" y="3112"/>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1945" name="AutoShape 201"/>
            <p:cNvSpPr>
              <a:spLocks noChangeArrowheads="1"/>
            </p:cNvSpPr>
            <p:nvPr/>
          </p:nvSpPr>
          <p:spPr bwMode="auto">
            <a:xfrm>
              <a:off x="3780"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1946" name="AutoShape 202"/>
            <p:cNvSpPr>
              <a:spLocks noChangeArrowheads="1"/>
            </p:cNvSpPr>
            <p:nvPr/>
          </p:nvSpPr>
          <p:spPr bwMode="auto">
            <a:xfrm>
              <a:off x="3780"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1947" name="AutoShape 203"/>
            <p:cNvSpPr>
              <a:spLocks noChangeArrowheads="1"/>
            </p:cNvSpPr>
            <p:nvPr/>
          </p:nvSpPr>
          <p:spPr bwMode="auto">
            <a:xfrm>
              <a:off x="3923" y="3231"/>
              <a:ext cx="15"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1948" name="AutoShape 204"/>
            <p:cNvSpPr>
              <a:spLocks noChangeArrowheads="1"/>
            </p:cNvSpPr>
            <p:nvPr/>
          </p:nvSpPr>
          <p:spPr bwMode="auto">
            <a:xfrm>
              <a:off x="3871"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49" name="AutoShape 205"/>
            <p:cNvSpPr>
              <a:spLocks noChangeArrowheads="1"/>
            </p:cNvSpPr>
            <p:nvPr/>
          </p:nvSpPr>
          <p:spPr bwMode="auto">
            <a:xfrm>
              <a:off x="3886"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50" name="AutoShape 206"/>
            <p:cNvSpPr>
              <a:spLocks noChangeArrowheads="1"/>
            </p:cNvSpPr>
            <p:nvPr/>
          </p:nvSpPr>
          <p:spPr bwMode="auto">
            <a:xfrm>
              <a:off x="3826"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1951" name="AutoShape 207"/>
            <p:cNvSpPr>
              <a:spLocks noChangeArrowheads="1"/>
            </p:cNvSpPr>
            <p:nvPr/>
          </p:nvSpPr>
          <p:spPr bwMode="auto">
            <a:xfrm>
              <a:off x="3952"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1952" name="AutoShape 208"/>
            <p:cNvSpPr>
              <a:spLocks noChangeArrowheads="1"/>
            </p:cNvSpPr>
            <p:nvPr/>
          </p:nvSpPr>
          <p:spPr bwMode="auto">
            <a:xfrm>
              <a:off x="3826" y="3100"/>
              <a:ext cx="20"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1953" name="AutoShape 209"/>
            <p:cNvSpPr>
              <a:spLocks noChangeArrowheads="1"/>
            </p:cNvSpPr>
            <p:nvPr/>
          </p:nvSpPr>
          <p:spPr bwMode="auto">
            <a:xfrm>
              <a:off x="3829" y="3108"/>
              <a:ext cx="15"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1954" name="AutoShape 210"/>
            <p:cNvSpPr>
              <a:spLocks noChangeArrowheads="1"/>
            </p:cNvSpPr>
            <p:nvPr/>
          </p:nvSpPr>
          <p:spPr bwMode="auto">
            <a:xfrm>
              <a:off x="3829" y="3116"/>
              <a:ext cx="15"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1955" name="AutoShape 211"/>
            <p:cNvSpPr>
              <a:spLocks noChangeArrowheads="1"/>
            </p:cNvSpPr>
            <p:nvPr/>
          </p:nvSpPr>
          <p:spPr bwMode="auto">
            <a:xfrm>
              <a:off x="3829"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1956" name="AutoShape 212"/>
            <p:cNvSpPr>
              <a:spLocks noChangeArrowheads="1"/>
            </p:cNvSpPr>
            <p:nvPr/>
          </p:nvSpPr>
          <p:spPr bwMode="auto">
            <a:xfrm>
              <a:off x="3829"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1957" name="AutoShape 213"/>
            <p:cNvSpPr>
              <a:spLocks noChangeArrowheads="1"/>
            </p:cNvSpPr>
            <p:nvPr/>
          </p:nvSpPr>
          <p:spPr bwMode="auto">
            <a:xfrm>
              <a:off x="3955"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1958" name="AutoShape 214"/>
            <p:cNvSpPr>
              <a:spLocks noChangeArrowheads="1"/>
            </p:cNvSpPr>
            <p:nvPr/>
          </p:nvSpPr>
          <p:spPr bwMode="auto">
            <a:xfrm>
              <a:off x="3955"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1959" name="AutoShape 215"/>
            <p:cNvSpPr>
              <a:spLocks noChangeArrowheads="1"/>
            </p:cNvSpPr>
            <p:nvPr/>
          </p:nvSpPr>
          <p:spPr bwMode="auto">
            <a:xfrm>
              <a:off x="3955"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1960" name="AutoShape 216"/>
            <p:cNvSpPr>
              <a:spLocks noChangeArrowheads="1"/>
            </p:cNvSpPr>
            <p:nvPr/>
          </p:nvSpPr>
          <p:spPr bwMode="auto">
            <a:xfrm>
              <a:off x="3958"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1961" name="AutoShape 217"/>
            <p:cNvSpPr>
              <a:spLocks noChangeArrowheads="1"/>
            </p:cNvSpPr>
            <p:nvPr/>
          </p:nvSpPr>
          <p:spPr bwMode="auto">
            <a:xfrm>
              <a:off x="3958"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1962" name="Rectangle 218"/>
            <p:cNvSpPr>
              <a:spLocks noChangeArrowheads="1"/>
            </p:cNvSpPr>
            <p:nvPr/>
          </p:nvSpPr>
          <p:spPr bwMode="auto">
            <a:xfrm>
              <a:off x="3801"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1963" name="AutoShape 219"/>
            <p:cNvSpPr>
              <a:spLocks noChangeArrowheads="1"/>
            </p:cNvSpPr>
            <p:nvPr/>
          </p:nvSpPr>
          <p:spPr bwMode="auto">
            <a:xfrm>
              <a:off x="3854" y="3104"/>
              <a:ext cx="5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1964" name="AutoShape 220"/>
            <p:cNvSpPr>
              <a:spLocks noChangeArrowheads="1"/>
            </p:cNvSpPr>
            <p:nvPr/>
          </p:nvSpPr>
          <p:spPr bwMode="auto">
            <a:xfrm>
              <a:off x="3773"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1965" name="AutoShape 221"/>
            <p:cNvSpPr>
              <a:spLocks noChangeArrowheads="1"/>
            </p:cNvSpPr>
            <p:nvPr/>
          </p:nvSpPr>
          <p:spPr bwMode="auto">
            <a:xfrm>
              <a:off x="3773"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1966" name="AutoShape 222"/>
            <p:cNvSpPr>
              <a:spLocks noChangeArrowheads="1"/>
            </p:cNvSpPr>
            <p:nvPr/>
          </p:nvSpPr>
          <p:spPr bwMode="auto">
            <a:xfrm>
              <a:off x="3818" y="3112"/>
              <a:ext cx="76"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1967" name="AutoShape 223"/>
            <p:cNvSpPr>
              <a:spLocks noChangeArrowheads="1"/>
            </p:cNvSpPr>
            <p:nvPr/>
          </p:nvSpPr>
          <p:spPr bwMode="auto">
            <a:xfrm>
              <a:off x="3857"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1968" name="AutoShape 224"/>
            <p:cNvSpPr>
              <a:spLocks noChangeArrowheads="1"/>
            </p:cNvSpPr>
            <p:nvPr/>
          </p:nvSpPr>
          <p:spPr bwMode="auto">
            <a:xfrm>
              <a:off x="3798" y="3287"/>
              <a:ext cx="169"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1969" name="AutoShape 225"/>
            <p:cNvSpPr>
              <a:spLocks noChangeArrowheads="1"/>
            </p:cNvSpPr>
            <p:nvPr/>
          </p:nvSpPr>
          <p:spPr bwMode="auto">
            <a:xfrm>
              <a:off x="3763" y="3303"/>
              <a:ext cx="172"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970" name="AutoShape 226"/>
            <p:cNvSpPr>
              <a:spLocks noChangeArrowheads="1"/>
            </p:cNvSpPr>
            <p:nvPr/>
          </p:nvSpPr>
          <p:spPr bwMode="auto">
            <a:xfrm>
              <a:off x="3791" y="3295"/>
              <a:ext cx="169"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1971" name="AutoShape 227"/>
            <p:cNvSpPr>
              <a:spLocks noChangeArrowheads="1"/>
            </p:cNvSpPr>
            <p:nvPr/>
          </p:nvSpPr>
          <p:spPr bwMode="auto">
            <a:xfrm>
              <a:off x="3780"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8" name="Group 228"/>
          <p:cNvGrpSpPr>
            <a:grpSpLocks/>
          </p:cNvGrpSpPr>
          <p:nvPr/>
        </p:nvGrpSpPr>
        <p:grpSpPr bwMode="auto">
          <a:xfrm>
            <a:off x="6516688" y="4868863"/>
            <a:ext cx="503237" cy="503237"/>
            <a:chOff x="4105" y="3067"/>
            <a:chExt cx="317" cy="317"/>
          </a:xfrm>
        </p:grpSpPr>
        <p:sp>
          <p:nvSpPr>
            <p:cNvPr id="31973" name="AutoShape 229"/>
            <p:cNvSpPr>
              <a:spLocks noChangeArrowheads="1"/>
            </p:cNvSpPr>
            <p:nvPr/>
          </p:nvSpPr>
          <p:spPr bwMode="auto">
            <a:xfrm>
              <a:off x="4105" y="3067"/>
              <a:ext cx="317" cy="3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31974" name="AutoShape 230"/>
            <p:cNvSpPr>
              <a:spLocks noChangeArrowheads="1"/>
            </p:cNvSpPr>
            <p:nvPr/>
          </p:nvSpPr>
          <p:spPr bwMode="auto">
            <a:xfrm>
              <a:off x="4214" y="3092"/>
              <a:ext cx="100" cy="13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31975" name="AutoShape 231"/>
            <p:cNvSpPr>
              <a:spLocks noChangeArrowheads="1"/>
            </p:cNvSpPr>
            <p:nvPr/>
          </p:nvSpPr>
          <p:spPr bwMode="auto">
            <a:xfrm>
              <a:off x="4224" y="3129"/>
              <a:ext cx="170"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31976" name="AutoShape 232"/>
            <p:cNvSpPr>
              <a:spLocks noChangeArrowheads="1"/>
            </p:cNvSpPr>
            <p:nvPr/>
          </p:nvSpPr>
          <p:spPr bwMode="auto">
            <a:xfrm>
              <a:off x="4203" y="3266"/>
              <a:ext cx="125" cy="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31977" name="AutoShape 233"/>
            <p:cNvSpPr>
              <a:spLocks noChangeArrowheads="1"/>
            </p:cNvSpPr>
            <p:nvPr/>
          </p:nvSpPr>
          <p:spPr bwMode="auto">
            <a:xfrm>
              <a:off x="4266" y="3279"/>
              <a:ext cx="52"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31978" name="AutoShape 234"/>
            <p:cNvSpPr>
              <a:spLocks noChangeArrowheads="1"/>
            </p:cNvSpPr>
            <p:nvPr/>
          </p:nvSpPr>
          <p:spPr bwMode="auto">
            <a:xfrm>
              <a:off x="4211" y="3269"/>
              <a:ext cx="33" cy="1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31979" name="AutoShape 235"/>
            <p:cNvSpPr>
              <a:spLocks noChangeArrowheads="1"/>
            </p:cNvSpPr>
            <p:nvPr/>
          </p:nvSpPr>
          <p:spPr bwMode="auto">
            <a:xfrm>
              <a:off x="4123" y="3283"/>
              <a:ext cx="208"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31980" name="AutoShape 236"/>
            <p:cNvSpPr>
              <a:spLocks noChangeArrowheads="1"/>
            </p:cNvSpPr>
            <p:nvPr/>
          </p:nvSpPr>
          <p:spPr bwMode="auto">
            <a:xfrm>
              <a:off x="4332" y="3277"/>
              <a:ext cx="70" cy="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31981" name="AutoShape 237"/>
            <p:cNvSpPr>
              <a:spLocks noChangeArrowheads="1"/>
            </p:cNvSpPr>
            <p:nvPr/>
          </p:nvSpPr>
          <p:spPr bwMode="auto">
            <a:xfrm>
              <a:off x="4140" y="3108"/>
              <a:ext cx="37" cy="1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31982" name="AutoShape 238"/>
            <p:cNvSpPr>
              <a:spLocks noChangeArrowheads="1"/>
            </p:cNvSpPr>
            <p:nvPr/>
          </p:nvSpPr>
          <p:spPr bwMode="auto">
            <a:xfrm>
              <a:off x="4140" y="3108"/>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31983" name="AutoShape 239"/>
            <p:cNvSpPr>
              <a:spLocks noChangeArrowheads="1"/>
            </p:cNvSpPr>
            <p:nvPr/>
          </p:nvSpPr>
          <p:spPr bwMode="auto">
            <a:xfrm>
              <a:off x="4140" y="3112"/>
              <a:ext cx="27" cy="1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31984" name="AutoShape 240"/>
            <p:cNvSpPr>
              <a:spLocks noChangeArrowheads="1"/>
            </p:cNvSpPr>
            <p:nvPr/>
          </p:nvSpPr>
          <p:spPr bwMode="auto">
            <a:xfrm>
              <a:off x="4143" y="3112"/>
              <a:ext cx="21"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31985" name="AutoShape 241"/>
            <p:cNvSpPr>
              <a:spLocks noChangeArrowheads="1"/>
            </p:cNvSpPr>
            <p:nvPr/>
          </p:nvSpPr>
          <p:spPr bwMode="auto">
            <a:xfrm>
              <a:off x="4143" y="3112"/>
              <a:ext cx="17" cy="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31986" name="AutoShape 242"/>
            <p:cNvSpPr>
              <a:spLocks noChangeArrowheads="1"/>
            </p:cNvSpPr>
            <p:nvPr/>
          </p:nvSpPr>
          <p:spPr bwMode="auto">
            <a:xfrm>
              <a:off x="4143" y="3116"/>
              <a:ext cx="10" cy="4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31987" name="AutoShape 243"/>
            <p:cNvSpPr>
              <a:spLocks noChangeArrowheads="1"/>
            </p:cNvSpPr>
            <p:nvPr/>
          </p:nvSpPr>
          <p:spPr bwMode="auto">
            <a:xfrm>
              <a:off x="4287" y="3231"/>
              <a:ext cx="16"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31988" name="AutoShape 244"/>
            <p:cNvSpPr>
              <a:spLocks noChangeArrowheads="1"/>
            </p:cNvSpPr>
            <p:nvPr/>
          </p:nvSpPr>
          <p:spPr bwMode="auto">
            <a:xfrm>
              <a:off x="4234" y="3231"/>
              <a:ext cx="7"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89" name="AutoShape 245"/>
            <p:cNvSpPr>
              <a:spLocks noChangeArrowheads="1"/>
            </p:cNvSpPr>
            <p:nvPr/>
          </p:nvSpPr>
          <p:spPr bwMode="auto">
            <a:xfrm>
              <a:off x="4249" y="3231"/>
              <a:ext cx="5" cy="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31990" name="AutoShape 246"/>
            <p:cNvSpPr>
              <a:spLocks noChangeArrowheads="1"/>
            </p:cNvSpPr>
            <p:nvPr/>
          </p:nvSpPr>
          <p:spPr bwMode="auto">
            <a:xfrm>
              <a:off x="4189" y="3088"/>
              <a:ext cx="24"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31991" name="AutoShape 247"/>
            <p:cNvSpPr>
              <a:spLocks noChangeArrowheads="1"/>
            </p:cNvSpPr>
            <p:nvPr/>
          </p:nvSpPr>
          <p:spPr bwMode="auto">
            <a:xfrm>
              <a:off x="4315" y="3075"/>
              <a:ext cx="33" cy="1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31992" name="AutoShape 248"/>
            <p:cNvSpPr>
              <a:spLocks noChangeArrowheads="1"/>
            </p:cNvSpPr>
            <p:nvPr/>
          </p:nvSpPr>
          <p:spPr bwMode="auto">
            <a:xfrm>
              <a:off x="4189" y="3100"/>
              <a:ext cx="21" cy="1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31993" name="AutoShape 249"/>
            <p:cNvSpPr>
              <a:spLocks noChangeArrowheads="1"/>
            </p:cNvSpPr>
            <p:nvPr/>
          </p:nvSpPr>
          <p:spPr bwMode="auto">
            <a:xfrm>
              <a:off x="4193" y="3108"/>
              <a:ext cx="16" cy="1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31994" name="AutoShape 250"/>
            <p:cNvSpPr>
              <a:spLocks noChangeArrowheads="1"/>
            </p:cNvSpPr>
            <p:nvPr/>
          </p:nvSpPr>
          <p:spPr bwMode="auto">
            <a:xfrm>
              <a:off x="4193" y="3116"/>
              <a:ext cx="16" cy="8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31995" name="AutoShape 251"/>
            <p:cNvSpPr>
              <a:spLocks noChangeArrowheads="1"/>
            </p:cNvSpPr>
            <p:nvPr/>
          </p:nvSpPr>
          <p:spPr bwMode="auto">
            <a:xfrm>
              <a:off x="4193" y="3124"/>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31996" name="AutoShape 252"/>
            <p:cNvSpPr>
              <a:spLocks noChangeArrowheads="1"/>
            </p:cNvSpPr>
            <p:nvPr/>
          </p:nvSpPr>
          <p:spPr bwMode="auto">
            <a:xfrm>
              <a:off x="4193" y="3134"/>
              <a:ext cx="9" cy="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31997" name="AutoShape 253"/>
            <p:cNvSpPr>
              <a:spLocks noChangeArrowheads="1"/>
            </p:cNvSpPr>
            <p:nvPr/>
          </p:nvSpPr>
          <p:spPr bwMode="auto">
            <a:xfrm>
              <a:off x="4319" y="3083"/>
              <a:ext cx="27" cy="13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31998" name="AutoShape 254"/>
            <p:cNvSpPr>
              <a:spLocks noChangeArrowheads="1"/>
            </p:cNvSpPr>
            <p:nvPr/>
          </p:nvSpPr>
          <p:spPr bwMode="auto">
            <a:xfrm>
              <a:off x="4319" y="3092"/>
              <a:ext cx="24" cy="1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31999" name="AutoShape 255"/>
            <p:cNvSpPr>
              <a:spLocks noChangeArrowheads="1"/>
            </p:cNvSpPr>
            <p:nvPr/>
          </p:nvSpPr>
          <p:spPr bwMode="auto">
            <a:xfrm>
              <a:off x="4319" y="3100"/>
              <a:ext cx="21" cy="9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32000" name="AutoShape 256"/>
            <p:cNvSpPr>
              <a:spLocks noChangeArrowheads="1"/>
            </p:cNvSpPr>
            <p:nvPr/>
          </p:nvSpPr>
          <p:spPr bwMode="auto">
            <a:xfrm>
              <a:off x="4322" y="3112"/>
              <a:ext cx="14" cy="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32001" name="AutoShape 257"/>
            <p:cNvSpPr>
              <a:spLocks noChangeArrowheads="1"/>
            </p:cNvSpPr>
            <p:nvPr/>
          </p:nvSpPr>
          <p:spPr bwMode="auto">
            <a:xfrm>
              <a:off x="4322" y="3120"/>
              <a:ext cx="10"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32002" name="Rectangle 258"/>
            <p:cNvSpPr>
              <a:spLocks noChangeArrowheads="1"/>
            </p:cNvSpPr>
            <p:nvPr/>
          </p:nvSpPr>
          <p:spPr bwMode="auto">
            <a:xfrm>
              <a:off x="4165" y="3108"/>
              <a:ext cx="2" cy="177"/>
            </a:xfrm>
            <a:prstGeom prst="rect">
              <a:avLst/>
            </a:prstGeom>
            <a:solidFill>
              <a:srgbClr val="000000"/>
            </a:solidFill>
            <a:ln w="9525" cap="flat">
              <a:noFill/>
              <a:round/>
              <a:headEnd/>
              <a:tailEnd/>
            </a:ln>
            <a:effectLst/>
          </p:spPr>
          <p:txBody>
            <a:bodyPr wrap="none" anchor="ctr"/>
            <a:lstStyle/>
            <a:p>
              <a:endParaRPr lang="es-MX"/>
            </a:p>
          </p:txBody>
        </p:sp>
        <p:sp>
          <p:nvSpPr>
            <p:cNvPr id="32003" name="AutoShape 259"/>
            <p:cNvSpPr>
              <a:spLocks noChangeArrowheads="1"/>
            </p:cNvSpPr>
            <p:nvPr/>
          </p:nvSpPr>
          <p:spPr bwMode="auto">
            <a:xfrm>
              <a:off x="4217" y="3104"/>
              <a:ext cx="59" cy="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32004" name="AutoShape 260"/>
            <p:cNvSpPr>
              <a:spLocks noChangeArrowheads="1"/>
            </p:cNvSpPr>
            <p:nvPr/>
          </p:nvSpPr>
          <p:spPr bwMode="auto">
            <a:xfrm>
              <a:off x="4136" y="3163"/>
              <a:ext cx="45" cy="1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32005" name="AutoShape 261"/>
            <p:cNvSpPr>
              <a:spLocks noChangeArrowheads="1"/>
            </p:cNvSpPr>
            <p:nvPr/>
          </p:nvSpPr>
          <p:spPr bwMode="auto">
            <a:xfrm>
              <a:off x="4136" y="3129"/>
              <a:ext cx="45" cy="1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32006" name="AutoShape 262"/>
            <p:cNvSpPr>
              <a:spLocks noChangeArrowheads="1"/>
            </p:cNvSpPr>
            <p:nvPr/>
          </p:nvSpPr>
          <p:spPr bwMode="auto">
            <a:xfrm>
              <a:off x="4181" y="3112"/>
              <a:ext cx="77" cy="16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32007" name="AutoShape 263"/>
            <p:cNvSpPr>
              <a:spLocks noChangeArrowheads="1"/>
            </p:cNvSpPr>
            <p:nvPr/>
          </p:nvSpPr>
          <p:spPr bwMode="auto">
            <a:xfrm>
              <a:off x="4221" y="3071"/>
              <a:ext cx="100" cy="2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32008" name="AutoShape 264"/>
            <p:cNvSpPr>
              <a:spLocks noChangeArrowheads="1"/>
            </p:cNvSpPr>
            <p:nvPr/>
          </p:nvSpPr>
          <p:spPr bwMode="auto">
            <a:xfrm>
              <a:off x="4161" y="3287"/>
              <a:ext cx="170" cy="6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32009" name="AutoShape 265"/>
            <p:cNvSpPr>
              <a:spLocks noChangeArrowheads="1"/>
            </p:cNvSpPr>
            <p:nvPr/>
          </p:nvSpPr>
          <p:spPr bwMode="auto">
            <a:xfrm>
              <a:off x="4127" y="3303"/>
              <a:ext cx="173"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2010" name="AutoShape 266"/>
            <p:cNvSpPr>
              <a:spLocks noChangeArrowheads="1"/>
            </p:cNvSpPr>
            <p:nvPr/>
          </p:nvSpPr>
          <p:spPr bwMode="auto">
            <a:xfrm>
              <a:off x="4154" y="3295"/>
              <a:ext cx="170"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32011" name="AutoShape 267"/>
            <p:cNvSpPr>
              <a:spLocks noChangeArrowheads="1"/>
            </p:cNvSpPr>
            <p:nvPr/>
          </p:nvSpPr>
          <p:spPr bwMode="auto">
            <a:xfrm>
              <a:off x="4143" y="3299"/>
              <a:ext cx="167" cy="5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
        <p:nvSpPr>
          <p:cNvPr id="32012" name="Text Box 268"/>
          <p:cNvSpPr txBox="1">
            <a:spLocks noChangeArrowheads="1"/>
          </p:cNvSpPr>
          <p:nvPr/>
        </p:nvSpPr>
        <p:spPr bwMode="auto">
          <a:xfrm>
            <a:off x="60325" y="6021388"/>
            <a:ext cx="7430986" cy="371513"/>
          </a:xfrm>
          <a:prstGeom prst="rect">
            <a:avLst/>
          </a:prstGeom>
          <a:noFill/>
          <a:ln w="9525" cap="flat">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baseline="30000" dirty="0">
                <a:solidFill>
                  <a:srgbClr val="000000"/>
                </a:solidFill>
                <a:latin typeface="+mj-lt"/>
                <a:ea typeface="DejaVu Sans" charset="0"/>
                <a:cs typeface="DejaVu Sans" charset="0"/>
              </a:rPr>
              <a:t>1</a:t>
            </a:r>
            <a:r>
              <a:rPr lang="es-ES" sz="1800" dirty="0">
                <a:solidFill>
                  <a:srgbClr val="FF0000"/>
                </a:solidFill>
                <a:latin typeface="+mj-lt"/>
                <a:ea typeface="DejaVu Sans" charset="0"/>
                <a:cs typeface="DejaVu Sans" charset="0"/>
              </a:rPr>
              <a:t>Tasa de éxito: </a:t>
            </a:r>
            <a:r>
              <a:rPr lang="es-ES" sz="1800" dirty="0">
                <a:solidFill>
                  <a:srgbClr val="000000"/>
                </a:solidFill>
                <a:latin typeface="+mj-lt"/>
                <a:ea typeface="DejaVu Sans" charset="0"/>
                <a:cs typeface="DejaVu Sans" charset="0"/>
              </a:rPr>
              <a:t>Fracción de los requerimientos satisfechos por el cache.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42900" y="228600"/>
            <a:ext cx="7962900" cy="1143000"/>
          </a:xfrm>
          <a:prstGeom prst="rect">
            <a:avLst/>
          </a:prstGeom>
          <a:noFill/>
          <a:ln w="9525" cap="flat">
            <a:noFill/>
            <a:round/>
            <a:headEnd/>
            <a:tailEnd/>
          </a:ln>
          <a:effectLst/>
        </p:spPr>
        <p:txBody>
          <a:bodyPr lIns="90000" tIns="95184" rIns="90000" bIns="46800" anchor="ctr"/>
          <a:lstStyle/>
          <a:p>
            <a:pPr>
              <a:lnSpc>
                <a:spcPct val="8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CL" sz="3600" b="1" u="sng" dirty="0" err="1">
                <a:solidFill>
                  <a:srgbClr val="3333CC"/>
                </a:solidFill>
                <a:ea typeface="DejaVu Sans" charset="0"/>
                <a:cs typeface="Times New Roman" pitchFamily="18" charset="0"/>
              </a:rPr>
              <a:t>Get</a:t>
            </a:r>
            <a:r>
              <a:rPr lang="es-CL" sz="3600" b="1" u="sng" dirty="0">
                <a:solidFill>
                  <a:srgbClr val="3333CC"/>
                </a:solidFill>
                <a:ea typeface="DejaVu Sans" charset="0"/>
                <a:cs typeface="Times New Roman" pitchFamily="18" charset="0"/>
              </a:rPr>
              <a:t> Condicional</a:t>
            </a:r>
          </a:p>
        </p:txBody>
      </p:sp>
      <p:sp>
        <p:nvSpPr>
          <p:cNvPr id="32770" name="Text Box 2"/>
          <p:cNvSpPr txBox="1">
            <a:spLocks noChangeArrowheads="1"/>
          </p:cNvSpPr>
          <p:nvPr/>
        </p:nvSpPr>
        <p:spPr bwMode="auto">
          <a:xfrm>
            <a:off x="95002" y="1932012"/>
            <a:ext cx="4044950" cy="4305300"/>
          </a:xfrm>
          <a:prstGeom prst="rect">
            <a:avLst/>
          </a:prstGeom>
          <a:noFill/>
          <a:ln w="9525" cap="flat">
            <a:noFill/>
            <a:round/>
            <a:headEnd/>
            <a:tailEnd/>
          </a:ln>
          <a:effectLst/>
        </p:spPr>
        <p:txBody>
          <a:bodyPr lIns="90000" tIns="98208" rIns="90000" bIns="46800"/>
          <a:lstStyle/>
          <a:p>
            <a:pPr marL="339725" indent="-339725">
              <a:lnSpc>
                <a:spcPct val="8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dirty="0">
                <a:solidFill>
                  <a:srgbClr val="FF0000"/>
                </a:solidFill>
                <a:latin typeface="+mn-lt"/>
                <a:ea typeface="DejaVu Sans" charset="0"/>
                <a:cs typeface="DejaVu Sans" charset="0"/>
              </a:rPr>
              <a:t>Objetivo:</a:t>
            </a:r>
            <a:r>
              <a:rPr lang="es-CL" dirty="0">
                <a:solidFill>
                  <a:srgbClr val="000000"/>
                </a:solidFill>
                <a:latin typeface="+mn-lt"/>
                <a:ea typeface="DejaVu Sans" charset="0"/>
                <a:cs typeface="DejaVu Sans" charset="0"/>
              </a:rPr>
              <a:t> verificar que el cache tiene la versión actualizada de un objeto</a:t>
            </a:r>
          </a:p>
          <a:p>
            <a:pPr marL="339725" indent="-339725">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dirty="0">
                <a:solidFill>
                  <a:srgbClr val="000000"/>
                </a:solidFill>
                <a:latin typeface="+mn-lt"/>
                <a:ea typeface="DejaVu Sans" charset="0"/>
                <a:cs typeface="DejaVu Sans" charset="0"/>
              </a:rPr>
              <a:t>Cache: especifica la fecha de la copia en el requerimiento HTTP</a:t>
            </a:r>
          </a:p>
          <a:p>
            <a:pPr marL="741363" indent="-282575">
              <a:lnSpc>
                <a:spcPct val="77000"/>
              </a:lnSpc>
              <a:spcBef>
                <a:spcPts val="45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err="1">
                <a:solidFill>
                  <a:srgbClr val="000000"/>
                </a:solidFill>
                <a:latin typeface="+mn-lt"/>
                <a:ea typeface="DejaVu Sans" charset="0"/>
                <a:cs typeface="DejaVu Sans" charset="0"/>
              </a:rPr>
              <a:t>If-modified-since</a:t>
            </a:r>
            <a:r>
              <a:rPr lang="es-CL" sz="2000" b="1" dirty="0">
                <a:solidFill>
                  <a:srgbClr val="000000"/>
                </a:solidFill>
                <a:latin typeface="+mn-lt"/>
                <a:ea typeface="DejaVu Sans" charset="0"/>
                <a:cs typeface="DejaVu Sans" charset="0"/>
              </a:rPr>
              <a:t>: &lt;date&gt;</a:t>
            </a:r>
          </a:p>
          <a:p>
            <a:pPr marL="339725" indent="-339725">
              <a:lnSpc>
                <a:spcPct val="73000"/>
              </a:lnSpc>
              <a:spcBef>
                <a:spcPts val="5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dirty="0">
                <a:solidFill>
                  <a:srgbClr val="000000"/>
                </a:solidFill>
                <a:latin typeface="+mn-lt"/>
                <a:ea typeface="DejaVu Sans" charset="0"/>
                <a:cs typeface="DejaVu Sans" charset="0"/>
              </a:rPr>
              <a:t>Servidor: responde sin el objeto si la copia de la cache es la última. : </a:t>
            </a:r>
          </a:p>
          <a:p>
            <a:pPr marL="741363" indent="-282575">
              <a:lnSpc>
                <a:spcPct val="77000"/>
              </a:lnSpc>
              <a:spcBef>
                <a:spcPts val="45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CL" sz="2000" b="1" dirty="0">
                <a:solidFill>
                  <a:srgbClr val="000000"/>
                </a:solidFill>
                <a:latin typeface="+mn-lt"/>
                <a:ea typeface="DejaVu Sans" charset="0"/>
                <a:cs typeface="DejaVu Sans" charset="0"/>
              </a:rPr>
              <a:t>HTTP/1.0 304 </a:t>
            </a:r>
            <a:r>
              <a:rPr lang="es-CL" sz="2000" b="1" dirty="0" err="1">
                <a:solidFill>
                  <a:srgbClr val="000000"/>
                </a:solidFill>
                <a:latin typeface="+mn-lt"/>
                <a:ea typeface="DejaVu Sans" charset="0"/>
                <a:cs typeface="DejaVu Sans" charset="0"/>
              </a:rPr>
              <a:t>Not</a:t>
            </a:r>
            <a:r>
              <a:rPr lang="es-CL" sz="2000" b="1" dirty="0">
                <a:solidFill>
                  <a:srgbClr val="000000"/>
                </a:solidFill>
                <a:latin typeface="+mn-lt"/>
                <a:ea typeface="DejaVu Sans" charset="0"/>
                <a:cs typeface="DejaVu Sans" charset="0"/>
              </a:rPr>
              <a:t> </a:t>
            </a:r>
            <a:r>
              <a:rPr lang="es-CL" sz="2000" b="1" dirty="0" err="1">
                <a:solidFill>
                  <a:srgbClr val="000000"/>
                </a:solidFill>
                <a:latin typeface="+mn-lt"/>
                <a:ea typeface="DejaVu Sans" charset="0"/>
                <a:cs typeface="DejaVu Sans" charset="0"/>
              </a:rPr>
              <a:t>Modified</a:t>
            </a:r>
            <a:endParaRPr lang="es-CL" sz="2000" b="1" dirty="0">
              <a:solidFill>
                <a:srgbClr val="000000"/>
              </a:solidFill>
              <a:latin typeface="+mn-lt"/>
              <a:ea typeface="DejaVu Sans" charset="0"/>
              <a:cs typeface="DejaVu Sans" charset="0"/>
            </a:endParaRPr>
          </a:p>
        </p:txBody>
      </p:sp>
      <p:sp>
        <p:nvSpPr>
          <p:cNvPr id="32771" name="Line 3"/>
          <p:cNvSpPr>
            <a:spLocks noChangeShapeType="1"/>
          </p:cNvSpPr>
          <p:nvPr/>
        </p:nvSpPr>
        <p:spPr bwMode="auto">
          <a:xfrm>
            <a:off x="4276725" y="1903189"/>
            <a:ext cx="3305175" cy="381000"/>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sp>
        <p:nvSpPr>
          <p:cNvPr id="32772" name="AutoShape 4"/>
          <p:cNvSpPr>
            <a:spLocks noChangeArrowheads="1"/>
          </p:cNvSpPr>
          <p:nvPr/>
        </p:nvSpPr>
        <p:spPr bwMode="auto">
          <a:xfrm>
            <a:off x="3885209" y="1225327"/>
            <a:ext cx="962420" cy="426913"/>
          </a:xfrm>
          <a:prstGeom prst="roundRect">
            <a:avLst>
              <a:gd name="adj" fmla="val 34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u="sng">
                <a:solidFill>
                  <a:srgbClr val="000000"/>
                </a:solidFill>
                <a:latin typeface="+mn-lt"/>
                <a:ea typeface="DejaVu Sans" charset="0"/>
                <a:cs typeface="DejaVu Sans" charset="0"/>
              </a:rPr>
              <a:t>cache</a:t>
            </a:r>
          </a:p>
        </p:txBody>
      </p:sp>
      <p:sp>
        <p:nvSpPr>
          <p:cNvPr id="32773" name="AutoShape 5"/>
          <p:cNvSpPr>
            <a:spLocks noChangeArrowheads="1"/>
          </p:cNvSpPr>
          <p:nvPr/>
        </p:nvSpPr>
        <p:spPr bwMode="auto">
          <a:xfrm>
            <a:off x="7243696" y="1196752"/>
            <a:ext cx="1263784" cy="426913"/>
          </a:xfrm>
          <a:prstGeom prst="roundRect">
            <a:avLst>
              <a:gd name="adj" fmla="val 34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u="sng">
                <a:solidFill>
                  <a:srgbClr val="000000"/>
                </a:solidFill>
                <a:latin typeface="+mn-lt"/>
                <a:ea typeface="DejaVu Sans" charset="0"/>
                <a:cs typeface="DejaVu Sans" charset="0"/>
              </a:rPr>
              <a:t>servidor</a:t>
            </a:r>
          </a:p>
        </p:txBody>
      </p:sp>
      <p:grpSp>
        <p:nvGrpSpPr>
          <p:cNvPr id="2" name="Group 6"/>
          <p:cNvGrpSpPr>
            <a:grpSpLocks/>
          </p:cNvGrpSpPr>
          <p:nvPr/>
        </p:nvGrpSpPr>
        <p:grpSpPr bwMode="auto">
          <a:xfrm>
            <a:off x="4583113" y="1787302"/>
            <a:ext cx="2679700" cy="863600"/>
            <a:chOff x="2887" y="1259"/>
            <a:chExt cx="1688" cy="544"/>
          </a:xfrm>
        </p:grpSpPr>
        <p:sp>
          <p:nvSpPr>
            <p:cNvPr id="32775" name="AutoShape 7"/>
            <p:cNvSpPr>
              <a:spLocks noChangeArrowheads="1"/>
            </p:cNvSpPr>
            <p:nvPr/>
          </p:nvSpPr>
          <p:spPr bwMode="auto">
            <a:xfrm>
              <a:off x="2887" y="1259"/>
              <a:ext cx="1688" cy="544"/>
            </a:xfrm>
            <a:prstGeom prst="roundRect">
              <a:avLst>
                <a:gd name="adj" fmla="val 18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32776" name="Text Box 8"/>
            <p:cNvSpPr txBox="1">
              <a:spLocks noChangeArrowheads="1"/>
            </p:cNvSpPr>
            <p:nvPr/>
          </p:nvSpPr>
          <p:spPr bwMode="auto">
            <a:xfrm>
              <a:off x="2887" y="1259"/>
              <a:ext cx="1688" cy="538"/>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HTTP request msg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mn-lt"/>
                  <a:ea typeface="DejaVu Sans" charset="0"/>
                  <a:cs typeface="DejaVu Sans" charset="0"/>
                </a:rPr>
                <a:t>If-modified-since: &lt;date&gt;</a:t>
              </a:r>
            </a:p>
          </p:txBody>
        </p:sp>
      </p:grpSp>
      <p:sp>
        <p:nvSpPr>
          <p:cNvPr id="32777" name="Line 9"/>
          <p:cNvSpPr>
            <a:spLocks noChangeShapeType="1"/>
          </p:cNvSpPr>
          <p:nvPr/>
        </p:nvSpPr>
        <p:spPr bwMode="auto">
          <a:xfrm flipH="1">
            <a:off x="4292600" y="2893789"/>
            <a:ext cx="3311525" cy="381000"/>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3" name="Group 10"/>
          <p:cNvGrpSpPr>
            <a:grpSpLocks/>
          </p:cNvGrpSpPr>
          <p:nvPr/>
        </p:nvGrpSpPr>
        <p:grpSpPr bwMode="auto">
          <a:xfrm>
            <a:off x="4564063" y="2887439"/>
            <a:ext cx="2641600" cy="863600"/>
            <a:chOff x="2875" y="1952"/>
            <a:chExt cx="1664" cy="544"/>
          </a:xfrm>
        </p:grpSpPr>
        <p:sp>
          <p:nvSpPr>
            <p:cNvPr id="32779" name="AutoShape 11"/>
            <p:cNvSpPr>
              <a:spLocks noChangeArrowheads="1"/>
            </p:cNvSpPr>
            <p:nvPr/>
          </p:nvSpPr>
          <p:spPr bwMode="auto">
            <a:xfrm>
              <a:off x="2937" y="1987"/>
              <a:ext cx="1577" cy="464"/>
            </a:xfrm>
            <a:prstGeom prst="roundRect">
              <a:avLst>
                <a:gd name="adj" fmla="val 213"/>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grpSp>
          <p:nvGrpSpPr>
            <p:cNvPr id="4" name="Group 12"/>
            <p:cNvGrpSpPr>
              <a:grpSpLocks/>
            </p:cNvGrpSpPr>
            <p:nvPr/>
          </p:nvGrpSpPr>
          <p:grpSpPr bwMode="auto">
            <a:xfrm>
              <a:off x="2875" y="1952"/>
              <a:ext cx="1664" cy="544"/>
              <a:chOff x="2875" y="1952"/>
              <a:chExt cx="1664" cy="544"/>
            </a:xfrm>
          </p:grpSpPr>
          <p:sp>
            <p:nvSpPr>
              <p:cNvPr id="32781" name="AutoShape 13"/>
              <p:cNvSpPr>
                <a:spLocks noChangeArrowheads="1"/>
              </p:cNvSpPr>
              <p:nvPr/>
            </p:nvSpPr>
            <p:spPr bwMode="auto">
              <a:xfrm>
                <a:off x="2875" y="1952"/>
                <a:ext cx="1664" cy="544"/>
              </a:xfrm>
              <a:prstGeom prst="roundRect">
                <a:avLst>
                  <a:gd name="adj" fmla="val 18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32782" name="Text Box 14"/>
              <p:cNvSpPr txBox="1">
                <a:spLocks noChangeArrowheads="1"/>
              </p:cNvSpPr>
              <p:nvPr/>
            </p:nvSpPr>
            <p:spPr bwMode="auto">
              <a:xfrm>
                <a:off x="2875" y="1952"/>
                <a:ext cx="1664" cy="538"/>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HTTP response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mn-lt"/>
                    <a:ea typeface="DejaVu Sans" charset="0"/>
                    <a:cs typeface="DejaVu Sans" charset="0"/>
                  </a:rPr>
                  <a:t>HTTP/1.0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mn-lt"/>
                    <a:ea typeface="DejaVu Sans" charset="0"/>
                    <a:cs typeface="DejaVu Sans" charset="0"/>
                  </a:rPr>
                  <a:t>304 Not Modified</a:t>
                </a:r>
              </a:p>
            </p:txBody>
          </p:sp>
        </p:grpSp>
      </p:grpSp>
      <p:sp>
        <p:nvSpPr>
          <p:cNvPr id="32783" name="AutoShape 15"/>
          <p:cNvSpPr>
            <a:spLocks noChangeArrowheads="1"/>
          </p:cNvSpPr>
          <p:nvPr/>
        </p:nvSpPr>
        <p:spPr bwMode="auto">
          <a:xfrm>
            <a:off x="7489581" y="2149252"/>
            <a:ext cx="1411775" cy="987066"/>
          </a:xfrm>
          <a:prstGeom prst="roundRect">
            <a:avLst>
              <a:gd name="adj" fmla="val 157"/>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object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no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modificado</a:t>
            </a:r>
          </a:p>
        </p:txBody>
      </p:sp>
      <p:sp>
        <p:nvSpPr>
          <p:cNvPr id="32784" name="Line 16"/>
          <p:cNvSpPr>
            <a:spLocks noChangeShapeType="1"/>
          </p:cNvSpPr>
          <p:nvPr/>
        </p:nvSpPr>
        <p:spPr bwMode="auto">
          <a:xfrm>
            <a:off x="4400550" y="3960589"/>
            <a:ext cx="3905250" cy="1588"/>
          </a:xfrm>
          <a:prstGeom prst="line">
            <a:avLst/>
          </a:prstGeom>
          <a:noFill/>
          <a:ln w="28440" cap="flat">
            <a:solidFill>
              <a:srgbClr val="3333CC"/>
            </a:solidFill>
            <a:prstDash val="dash"/>
            <a:miter lim="800000"/>
            <a:headEnd/>
            <a:tailEnd/>
          </a:ln>
          <a:effectLst/>
        </p:spPr>
        <p:txBody>
          <a:bodyPr/>
          <a:lstStyle/>
          <a:p>
            <a:endParaRPr lang="es-MX">
              <a:latin typeface="+mn-lt"/>
            </a:endParaRPr>
          </a:p>
        </p:txBody>
      </p:sp>
      <p:sp>
        <p:nvSpPr>
          <p:cNvPr id="32785" name="Line 17"/>
          <p:cNvSpPr>
            <a:spLocks noChangeShapeType="1"/>
          </p:cNvSpPr>
          <p:nvPr/>
        </p:nvSpPr>
        <p:spPr bwMode="auto">
          <a:xfrm>
            <a:off x="4343400" y="4255864"/>
            <a:ext cx="3305175" cy="381000"/>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5" name="Group 18"/>
          <p:cNvGrpSpPr>
            <a:grpSpLocks/>
          </p:cNvGrpSpPr>
          <p:nvPr/>
        </p:nvGrpSpPr>
        <p:grpSpPr bwMode="auto">
          <a:xfrm>
            <a:off x="4587875" y="4139977"/>
            <a:ext cx="2679700" cy="863600"/>
            <a:chOff x="2890" y="2741"/>
            <a:chExt cx="1688" cy="544"/>
          </a:xfrm>
        </p:grpSpPr>
        <p:sp>
          <p:nvSpPr>
            <p:cNvPr id="32787" name="AutoShape 19"/>
            <p:cNvSpPr>
              <a:spLocks noChangeArrowheads="1"/>
            </p:cNvSpPr>
            <p:nvPr/>
          </p:nvSpPr>
          <p:spPr bwMode="auto">
            <a:xfrm>
              <a:off x="2890" y="2741"/>
              <a:ext cx="1688" cy="544"/>
            </a:xfrm>
            <a:prstGeom prst="roundRect">
              <a:avLst>
                <a:gd name="adj" fmla="val 18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32788" name="Text Box 20"/>
            <p:cNvSpPr txBox="1">
              <a:spLocks noChangeArrowheads="1"/>
            </p:cNvSpPr>
            <p:nvPr/>
          </p:nvSpPr>
          <p:spPr bwMode="auto">
            <a:xfrm>
              <a:off x="2890" y="2741"/>
              <a:ext cx="1688" cy="538"/>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HTTP request msg</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mn-lt"/>
                  <a:ea typeface="DejaVu Sans" charset="0"/>
                  <a:cs typeface="DejaVu Sans" charset="0"/>
                </a:rPr>
                <a:t>If-modified-since: &lt;date&gt;</a:t>
              </a:r>
            </a:p>
          </p:txBody>
        </p:sp>
      </p:grpSp>
      <p:sp>
        <p:nvSpPr>
          <p:cNvPr id="32789" name="Line 21"/>
          <p:cNvSpPr>
            <a:spLocks noChangeShapeType="1"/>
          </p:cNvSpPr>
          <p:nvPr/>
        </p:nvSpPr>
        <p:spPr bwMode="auto">
          <a:xfrm flipH="1">
            <a:off x="4359275" y="5246464"/>
            <a:ext cx="3311525" cy="381000"/>
          </a:xfrm>
          <a:prstGeom prst="line">
            <a:avLst/>
          </a:prstGeom>
          <a:noFill/>
          <a:ln w="19080" cap="flat">
            <a:solidFill>
              <a:srgbClr val="000000"/>
            </a:solidFill>
            <a:miter lim="800000"/>
            <a:headEnd/>
            <a:tailEnd type="triangle" w="med" len="med"/>
          </a:ln>
          <a:effectLst/>
        </p:spPr>
        <p:txBody>
          <a:bodyPr/>
          <a:lstStyle/>
          <a:p>
            <a:endParaRPr lang="es-MX">
              <a:latin typeface="+mn-lt"/>
            </a:endParaRPr>
          </a:p>
        </p:txBody>
      </p:sp>
      <p:grpSp>
        <p:nvGrpSpPr>
          <p:cNvPr id="6" name="Group 22"/>
          <p:cNvGrpSpPr>
            <a:grpSpLocks/>
          </p:cNvGrpSpPr>
          <p:nvPr/>
        </p:nvGrpSpPr>
        <p:grpSpPr bwMode="auto">
          <a:xfrm>
            <a:off x="4606925" y="5190902"/>
            <a:ext cx="2641600" cy="923925"/>
            <a:chOff x="2902" y="3403"/>
            <a:chExt cx="1664" cy="582"/>
          </a:xfrm>
        </p:grpSpPr>
        <p:sp>
          <p:nvSpPr>
            <p:cNvPr id="32791" name="AutoShape 23"/>
            <p:cNvSpPr>
              <a:spLocks noChangeArrowheads="1"/>
            </p:cNvSpPr>
            <p:nvPr/>
          </p:nvSpPr>
          <p:spPr bwMode="auto">
            <a:xfrm>
              <a:off x="2902" y="3403"/>
              <a:ext cx="1664" cy="582"/>
            </a:xfrm>
            <a:prstGeom prst="roundRect">
              <a:avLst>
                <a:gd name="adj" fmla="val 171"/>
              </a:avLst>
            </a:prstGeom>
            <a:solidFill>
              <a:srgbClr val="FFFFFF"/>
            </a:solidFill>
            <a:ln w="9360" cap="flat">
              <a:solidFill>
                <a:srgbClr val="000000"/>
              </a:solidFill>
              <a:miter lim="800000"/>
              <a:headEnd/>
              <a:tailEnd/>
            </a:ln>
            <a:effectLst/>
          </p:spPr>
          <p:txBody>
            <a:bodyPr wrap="none" anchor="ctr"/>
            <a:lstStyle/>
            <a:p>
              <a:endParaRPr lang="es-MX">
                <a:latin typeface="+mn-lt"/>
              </a:endParaRPr>
            </a:p>
          </p:txBody>
        </p:sp>
        <p:sp>
          <p:nvSpPr>
            <p:cNvPr id="32792" name="Text Box 24"/>
            <p:cNvSpPr txBox="1">
              <a:spLocks noChangeArrowheads="1"/>
            </p:cNvSpPr>
            <p:nvPr/>
          </p:nvSpPr>
          <p:spPr bwMode="auto">
            <a:xfrm>
              <a:off x="2902" y="3403"/>
              <a:ext cx="1664" cy="576"/>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800">
                  <a:solidFill>
                    <a:srgbClr val="000000"/>
                  </a:solidFill>
                  <a:latin typeface="+mn-lt"/>
                  <a:ea typeface="DejaVu Sans" charset="0"/>
                  <a:cs typeface="DejaVu Sans" charset="0"/>
                </a:rPr>
                <a:t>HTTP response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mn-lt"/>
                  <a:ea typeface="DejaVu Sans" charset="0"/>
                  <a:cs typeface="DejaVu Sans" charset="0"/>
                </a:rPr>
                <a:t>HTTP/1.0 200 OK</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a:solidFill>
                    <a:srgbClr val="000000"/>
                  </a:solidFill>
                  <a:latin typeface="+mn-lt"/>
                  <a:ea typeface="DejaVu Sans" charset="0"/>
                  <a:cs typeface="DejaVu Sans" charset="0"/>
                </a:rPr>
                <a:t>&lt;data&gt;</a:t>
              </a:r>
            </a:p>
          </p:txBody>
        </p:sp>
      </p:grpSp>
      <p:sp>
        <p:nvSpPr>
          <p:cNvPr id="32793" name="AutoShape 25"/>
          <p:cNvSpPr>
            <a:spLocks noChangeArrowheads="1"/>
          </p:cNvSpPr>
          <p:nvPr/>
        </p:nvSpPr>
        <p:spPr bwMode="auto">
          <a:xfrm>
            <a:off x="7557844" y="4597177"/>
            <a:ext cx="1411775" cy="679290"/>
          </a:xfrm>
          <a:prstGeom prst="roundRect">
            <a:avLst>
              <a:gd name="adj" fmla="val 222"/>
            </a:avLst>
          </a:prstGeom>
          <a:noFill/>
          <a:ln w="9525" cap="flat">
            <a:noFill/>
            <a:round/>
            <a:headEnd/>
            <a:tailEnd/>
          </a:ln>
          <a:effectLst/>
        </p:spPr>
        <p:txBody>
          <a:bodyPr wrap="none" lIns="90000" tIns="46800" rIns="90000" bIns="46800">
            <a:spAutoFit/>
          </a:body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object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a:solidFill>
                  <a:srgbClr val="3333CC"/>
                </a:solidFill>
                <a:latin typeface="+mn-lt"/>
                <a:ea typeface="DejaVu Sans" charset="0"/>
                <a:cs typeface="DejaVu Sans" charset="0"/>
              </a:rPr>
              <a:t>modificado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1691680" y="2276872"/>
            <a:ext cx="5616624"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400" b="1" dirty="0" err="1" smtClean="0">
                <a:solidFill>
                  <a:schemeClr val="bg1"/>
                </a:solidFill>
                <a:latin typeface="Algerian" pitchFamily="82" charset="0"/>
                <a:cs typeface="Aharoni" pitchFamily="2" charset="-79"/>
              </a:rPr>
              <a:t>Protocolo</a:t>
            </a:r>
            <a:r>
              <a:rPr lang="en-US" sz="4400" b="1" dirty="0" smtClean="0">
                <a:solidFill>
                  <a:schemeClr val="bg1"/>
                </a:solidFill>
                <a:latin typeface="Algerian" pitchFamily="82" charset="0"/>
                <a:cs typeface="Aharoni" pitchFamily="2" charset="-79"/>
              </a:rPr>
              <a:t>   FTP</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059113" y="1412875"/>
            <a:ext cx="792162" cy="719138"/>
            <a:chOff x="1927" y="890"/>
            <a:chExt cx="499" cy="453"/>
          </a:xfrm>
        </p:grpSpPr>
        <p:sp>
          <p:nvSpPr>
            <p:cNvPr id="5122" name="AutoShape 2"/>
            <p:cNvSpPr>
              <a:spLocks noChangeArrowheads="1"/>
            </p:cNvSpPr>
            <p:nvPr/>
          </p:nvSpPr>
          <p:spPr bwMode="auto">
            <a:xfrm>
              <a:off x="1927" y="890"/>
              <a:ext cx="499"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5123" name="AutoShape 3"/>
            <p:cNvSpPr>
              <a:spLocks noChangeArrowheads="1"/>
            </p:cNvSpPr>
            <p:nvPr/>
          </p:nvSpPr>
          <p:spPr bwMode="auto">
            <a:xfrm>
              <a:off x="2099" y="926"/>
              <a:ext cx="158"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5124" name="AutoShape 4"/>
            <p:cNvSpPr>
              <a:spLocks noChangeArrowheads="1"/>
            </p:cNvSpPr>
            <p:nvPr/>
          </p:nvSpPr>
          <p:spPr bwMode="auto">
            <a:xfrm>
              <a:off x="2114" y="979"/>
              <a:ext cx="267"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5125" name="AutoShape 5"/>
            <p:cNvSpPr>
              <a:spLocks noChangeArrowheads="1"/>
            </p:cNvSpPr>
            <p:nvPr/>
          </p:nvSpPr>
          <p:spPr bwMode="auto">
            <a:xfrm>
              <a:off x="2081" y="1173"/>
              <a:ext cx="197"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5126" name="AutoShape 6"/>
            <p:cNvSpPr>
              <a:spLocks noChangeArrowheads="1"/>
            </p:cNvSpPr>
            <p:nvPr/>
          </p:nvSpPr>
          <p:spPr bwMode="auto">
            <a:xfrm>
              <a:off x="2180" y="1193"/>
              <a:ext cx="82"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5127" name="AutoShape 7"/>
            <p:cNvSpPr>
              <a:spLocks noChangeArrowheads="1"/>
            </p:cNvSpPr>
            <p:nvPr/>
          </p:nvSpPr>
          <p:spPr bwMode="auto">
            <a:xfrm>
              <a:off x="2094" y="1178"/>
              <a:ext cx="5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5128" name="AutoShape 8"/>
            <p:cNvSpPr>
              <a:spLocks noChangeArrowheads="1"/>
            </p:cNvSpPr>
            <p:nvPr/>
          </p:nvSpPr>
          <p:spPr bwMode="auto">
            <a:xfrm>
              <a:off x="1956" y="1198"/>
              <a:ext cx="32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5129" name="AutoShape 9"/>
            <p:cNvSpPr>
              <a:spLocks noChangeArrowheads="1"/>
            </p:cNvSpPr>
            <p:nvPr/>
          </p:nvSpPr>
          <p:spPr bwMode="auto">
            <a:xfrm>
              <a:off x="2284" y="1189"/>
              <a:ext cx="111"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5130" name="AutoShape 10"/>
            <p:cNvSpPr>
              <a:spLocks noChangeArrowheads="1"/>
            </p:cNvSpPr>
            <p:nvPr/>
          </p:nvSpPr>
          <p:spPr bwMode="auto">
            <a:xfrm>
              <a:off x="1982" y="949"/>
              <a:ext cx="59"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5131" name="AutoShape 11"/>
            <p:cNvSpPr>
              <a:spLocks noChangeArrowheads="1"/>
            </p:cNvSpPr>
            <p:nvPr/>
          </p:nvSpPr>
          <p:spPr bwMode="auto">
            <a:xfrm>
              <a:off x="1982" y="949"/>
              <a:ext cx="5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5132" name="AutoShape 12"/>
            <p:cNvSpPr>
              <a:spLocks noChangeArrowheads="1"/>
            </p:cNvSpPr>
            <p:nvPr/>
          </p:nvSpPr>
          <p:spPr bwMode="auto">
            <a:xfrm>
              <a:off x="1982" y="954"/>
              <a:ext cx="43"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5133" name="AutoShape 13"/>
            <p:cNvSpPr>
              <a:spLocks noChangeArrowheads="1"/>
            </p:cNvSpPr>
            <p:nvPr/>
          </p:nvSpPr>
          <p:spPr bwMode="auto">
            <a:xfrm>
              <a:off x="1987" y="954"/>
              <a:ext cx="33"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5134" name="AutoShape 14"/>
            <p:cNvSpPr>
              <a:spLocks noChangeArrowheads="1"/>
            </p:cNvSpPr>
            <p:nvPr/>
          </p:nvSpPr>
          <p:spPr bwMode="auto">
            <a:xfrm>
              <a:off x="1987" y="954"/>
              <a:ext cx="28"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5135" name="AutoShape 15"/>
            <p:cNvSpPr>
              <a:spLocks noChangeArrowheads="1"/>
            </p:cNvSpPr>
            <p:nvPr/>
          </p:nvSpPr>
          <p:spPr bwMode="auto">
            <a:xfrm>
              <a:off x="1987" y="960"/>
              <a:ext cx="17"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5136" name="AutoShape 16"/>
            <p:cNvSpPr>
              <a:spLocks noChangeArrowheads="1"/>
            </p:cNvSpPr>
            <p:nvPr/>
          </p:nvSpPr>
          <p:spPr bwMode="auto">
            <a:xfrm>
              <a:off x="2213" y="1125"/>
              <a:ext cx="25"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5137" name="AutoShape 17"/>
            <p:cNvSpPr>
              <a:spLocks noChangeArrowheads="1"/>
            </p:cNvSpPr>
            <p:nvPr/>
          </p:nvSpPr>
          <p:spPr bwMode="auto">
            <a:xfrm>
              <a:off x="2130" y="1125"/>
              <a:ext cx="12"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5138" name="AutoShape 18"/>
            <p:cNvSpPr>
              <a:spLocks noChangeArrowheads="1"/>
            </p:cNvSpPr>
            <p:nvPr/>
          </p:nvSpPr>
          <p:spPr bwMode="auto">
            <a:xfrm>
              <a:off x="2154" y="1125"/>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5139" name="AutoShape 19"/>
            <p:cNvSpPr>
              <a:spLocks noChangeArrowheads="1"/>
            </p:cNvSpPr>
            <p:nvPr/>
          </p:nvSpPr>
          <p:spPr bwMode="auto">
            <a:xfrm>
              <a:off x="2060" y="920"/>
              <a:ext cx="38"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5140" name="AutoShape 20"/>
            <p:cNvSpPr>
              <a:spLocks noChangeArrowheads="1"/>
            </p:cNvSpPr>
            <p:nvPr/>
          </p:nvSpPr>
          <p:spPr bwMode="auto">
            <a:xfrm>
              <a:off x="2258" y="901"/>
              <a:ext cx="5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5141" name="AutoShape 21"/>
            <p:cNvSpPr>
              <a:spLocks noChangeArrowheads="1"/>
            </p:cNvSpPr>
            <p:nvPr/>
          </p:nvSpPr>
          <p:spPr bwMode="auto">
            <a:xfrm>
              <a:off x="2060" y="937"/>
              <a:ext cx="33"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5142" name="AutoShape 22"/>
            <p:cNvSpPr>
              <a:spLocks noChangeArrowheads="1"/>
            </p:cNvSpPr>
            <p:nvPr/>
          </p:nvSpPr>
          <p:spPr bwMode="auto">
            <a:xfrm>
              <a:off x="2065" y="949"/>
              <a:ext cx="25"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5143" name="AutoShape 23"/>
            <p:cNvSpPr>
              <a:spLocks noChangeArrowheads="1"/>
            </p:cNvSpPr>
            <p:nvPr/>
          </p:nvSpPr>
          <p:spPr bwMode="auto">
            <a:xfrm>
              <a:off x="2065" y="960"/>
              <a:ext cx="25"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5144" name="AutoShape 24"/>
            <p:cNvSpPr>
              <a:spLocks noChangeArrowheads="1"/>
            </p:cNvSpPr>
            <p:nvPr/>
          </p:nvSpPr>
          <p:spPr bwMode="auto">
            <a:xfrm>
              <a:off x="2065" y="971"/>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5145" name="AutoShape 25"/>
            <p:cNvSpPr>
              <a:spLocks noChangeArrowheads="1"/>
            </p:cNvSpPr>
            <p:nvPr/>
          </p:nvSpPr>
          <p:spPr bwMode="auto">
            <a:xfrm>
              <a:off x="2065" y="985"/>
              <a:ext cx="15"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5146" name="AutoShape 26"/>
            <p:cNvSpPr>
              <a:spLocks noChangeArrowheads="1"/>
            </p:cNvSpPr>
            <p:nvPr/>
          </p:nvSpPr>
          <p:spPr bwMode="auto">
            <a:xfrm>
              <a:off x="2263" y="913"/>
              <a:ext cx="43"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5147" name="AutoShape 27"/>
            <p:cNvSpPr>
              <a:spLocks noChangeArrowheads="1"/>
            </p:cNvSpPr>
            <p:nvPr/>
          </p:nvSpPr>
          <p:spPr bwMode="auto">
            <a:xfrm>
              <a:off x="2263" y="926"/>
              <a:ext cx="38"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5148" name="AutoShape 28"/>
            <p:cNvSpPr>
              <a:spLocks noChangeArrowheads="1"/>
            </p:cNvSpPr>
            <p:nvPr/>
          </p:nvSpPr>
          <p:spPr bwMode="auto">
            <a:xfrm>
              <a:off x="2263" y="937"/>
              <a:ext cx="33"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5149" name="AutoShape 29"/>
            <p:cNvSpPr>
              <a:spLocks noChangeArrowheads="1"/>
            </p:cNvSpPr>
            <p:nvPr/>
          </p:nvSpPr>
          <p:spPr bwMode="auto">
            <a:xfrm>
              <a:off x="2268" y="954"/>
              <a:ext cx="23"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5150" name="AutoShape 30"/>
            <p:cNvSpPr>
              <a:spLocks noChangeArrowheads="1"/>
            </p:cNvSpPr>
            <p:nvPr/>
          </p:nvSpPr>
          <p:spPr bwMode="auto">
            <a:xfrm>
              <a:off x="2268" y="966"/>
              <a:ext cx="17"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5151" name="Rectangle 31"/>
            <p:cNvSpPr>
              <a:spLocks noChangeArrowheads="1"/>
            </p:cNvSpPr>
            <p:nvPr/>
          </p:nvSpPr>
          <p:spPr bwMode="auto">
            <a:xfrm>
              <a:off x="2021" y="949"/>
              <a:ext cx="4" cy="254"/>
            </a:xfrm>
            <a:prstGeom prst="rect">
              <a:avLst/>
            </a:prstGeom>
            <a:solidFill>
              <a:srgbClr val="000000"/>
            </a:solidFill>
            <a:ln w="9525" cap="flat">
              <a:noFill/>
              <a:round/>
              <a:headEnd/>
              <a:tailEnd/>
            </a:ln>
            <a:effectLst/>
          </p:spPr>
          <p:txBody>
            <a:bodyPr wrap="none" anchor="ctr"/>
            <a:lstStyle/>
            <a:p>
              <a:endParaRPr lang="es-MX"/>
            </a:p>
          </p:txBody>
        </p:sp>
        <p:sp>
          <p:nvSpPr>
            <p:cNvPr id="5152" name="AutoShape 32"/>
            <p:cNvSpPr>
              <a:spLocks noChangeArrowheads="1"/>
            </p:cNvSpPr>
            <p:nvPr/>
          </p:nvSpPr>
          <p:spPr bwMode="auto">
            <a:xfrm>
              <a:off x="2104" y="943"/>
              <a:ext cx="93"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5153" name="AutoShape 33"/>
            <p:cNvSpPr>
              <a:spLocks noChangeArrowheads="1"/>
            </p:cNvSpPr>
            <p:nvPr/>
          </p:nvSpPr>
          <p:spPr bwMode="auto">
            <a:xfrm>
              <a:off x="1976" y="1028"/>
              <a:ext cx="72"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5154" name="AutoShape 34"/>
            <p:cNvSpPr>
              <a:spLocks noChangeArrowheads="1"/>
            </p:cNvSpPr>
            <p:nvPr/>
          </p:nvSpPr>
          <p:spPr bwMode="auto">
            <a:xfrm>
              <a:off x="1976" y="979"/>
              <a:ext cx="7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5155" name="AutoShape 35"/>
            <p:cNvSpPr>
              <a:spLocks noChangeArrowheads="1"/>
            </p:cNvSpPr>
            <p:nvPr/>
          </p:nvSpPr>
          <p:spPr bwMode="auto">
            <a:xfrm>
              <a:off x="2047" y="954"/>
              <a:ext cx="121"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5156" name="AutoShape 36"/>
            <p:cNvSpPr>
              <a:spLocks noChangeArrowheads="1"/>
            </p:cNvSpPr>
            <p:nvPr/>
          </p:nvSpPr>
          <p:spPr bwMode="auto">
            <a:xfrm>
              <a:off x="2109" y="896"/>
              <a:ext cx="158"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5157" name="AutoShape 37"/>
            <p:cNvSpPr>
              <a:spLocks noChangeArrowheads="1"/>
            </p:cNvSpPr>
            <p:nvPr/>
          </p:nvSpPr>
          <p:spPr bwMode="auto">
            <a:xfrm>
              <a:off x="2016" y="1204"/>
              <a:ext cx="267"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5158" name="AutoShape 38"/>
            <p:cNvSpPr>
              <a:spLocks noChangeArrowheads="1"/>
            </p:cNvSpPr>
            <p:nvPr/>
          </p:nvSpPr>
          <p:spPr bwMode="auto">
            <a:xfrm>
              <a:off x="1961" y="1226"/>
              <a:ext cx="27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5159" name="AutoShape 39"/>
            <p:cNvSpPr>
              <a:spLocks noChangeArrowheads="1"/>
            </p:cNvSpPr>
            <p:nvPr/>
          </p:nvSpPr>
          <p:spPr bwMode="auto">
            <a:xfrm>
              <a:off x="2005" y="1215"/>
              <a:ext cx="267"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5160" name="AutoShape 40"/>
            <p:cNvSpPr>
              <a:spLocks noChangeArrowheads="1"/>
            </p:cNvSpPr>
            <p:nvPr/>
          </p:nvSpPr>
          <p:spPr bwMode="auto">
            <a:xfrm>
              <a:off x="1987" y="1221"/>
              <a:ext cx="264"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
        <p:nvSpPr>
          <p:cNvPr id="5161" name="Text Box 41"/>
          <p:cNvSpPr txBox="1">
            <a:spLocks noChangeArrowheads="1"/>
          </p:cNvSpPr>
          <p:nvPr/>
        </p:nvSpPr>
        <p:spPr bwMode="auto">
          <a:xfrm>
            <a:off x="533400" y="228600"/>
            <a:ext cx="8070850" cy="1143000"/>
          </a:xfrm>
          <a:prstGeom prst="rect">
            <a:avLst/>
          </a:prstGeom>
          <a:noFill/>
          <a:ln w="9525" cap="flat">
            <a:noFill/>
            <a:round/>
            <a:headEnd/>
            <a:tailEnd/>
          </a:ln>
          <a:effectLst/>
        </p:spPr>
        <p:txBody>
          <a:bodyPr wrap="none" anchor="ctr"/>
          <a:lstStyle/>
          <a:p>
            <a:endParaRPr lang="es-MX"/>
          </a:p>
        </p:txBody>
      </p:sp>
      <p:sp>
        <p:nvSpPr>
          <p:cNvPr id="5162" name="Text Box 42"/>
          <p:cNvSpPr txBox="1">
            <a:spLocks noChangeArrowheads="1"/>
          </p:cNvSpPr>
          <p:nvPr/>
        </p:nvSpPr>
        <p:spPr bwMode="auto">
          <a:xfrm>
            <a:off x="1028700" y="3705225"/>
            <a:ext cx="7458075" cy="2605088"/>
          </a:xfrm>
          <a:prstGeom prst="rect">
            <a:avLst/>
          </a:prstGeom>
          <a:noFill/>
          <a:ln w="9525" cap="flat">
            <a:noFill/>
            <a:round/>
            <a:headEnd/>
            <a:tailEnd/>
          </a:ln>
          <a:effectLst/>
        </p:spPr>
        <p:txBody>
          <a:bodyPr wrap="none" anchor="ctr"/>
          <a:lstStyle/>
          <a:p>
            <a:endParaRPr lang="es-MX" b="1">
              <a:solidFill>
                <a:schemeClr val="bg2"/>
              </a:solidFill>
            </a:endParaRPr>
          </a:p>
        </p:txBody>
      </p:sp>
      <p:sp>
        <p:nvSpPr>
          <p:cNvPr id="5163" name="AutoShape 43"/>
          <p:cNvSpPr>
            <a:spLocks noChangeArrowheads="1"/>
          </p:cNvSpPr>
          <p:nvPr/>
        </p:nvSpPr>
        <p:spPr bwMode="auto">
          <a:xfrm>
            <a:off x="1524000" y="1397000"/>
            <a:ext cx="6096000" cy="2247900"/>
          </a:xfrm>
          <a:prstGeom prst="roundRect">
            <a:avLst>
              <a:gd name="adj" fmla="val 37"/>
            </a:avLst>
          </a:prstGeom>
          <a:noFill/>
          <a:ln w="9525" cap="flat">
            <a:noFill/>
            <a:round/>
            <a:headEnd/>
            <a:tailEnd/>
          </a:ln>
          <a:effectLst/>
        </p:spPr>
        <p:txBody>
          <a:bodyPr wrap="none" anchor="ctr"/>
          <a:lstStyle/>
          <a:p>
            <a:endParaRPr lang="es-MX"/>
          </a:p>
        </p:txBody>
      </p:sp>
      <p:grpSp>
        <p:nvGrpSpPr>
          <p:cNvPr id="3" name="Group 44"/>
          <p:cNvGrpSpPr>
            <a:grpSpLocks/>
          </p:cNvGrpSpPr>
          <p:nvPr/>
        </p:nvGrpSpPr>
        <p:grpSpPr bwMode="auto">
          <a:xfrm>
            <a:off x="6764338" y="1412875"/>
            <a:ext cx="354012" cy="928688"/>
            <a:chOff x="4261" y="890"/>
            <a:chExt cx="223" cy="585"/>
          </a:xfrm>
        </p:grpSpPr>
        <p:sp>
          <p:nvSpPr>
            <p:cNvPr id="5165" name="AutoShape 45"/>
            <p:cNvSpPr>
              <a:spLocks noChangeArrowheads="1"/>
            </p:cNvSpPr>
            <p:nvPr/>
          </p:nvSpPr>
          <p:spPr bwMode="auto">
            <a:xfrm>
              <a:off x="4261" y="1340"/>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9"/>
                <a:gd name="T5" fmla="*/ 0 h 602"/>
                <a:gd name="T6" fmla="*/ 1 w 989"/>
                <a:gd name="T7" fmla="*/ 0 h 602"/>
                <a:gd name="T8" fmla="*/ 0 w 989"/>
                <a:gd name="T9" fmla="*/ 0 h 602"/>
                <a:gd name="T10" fmla="*/ 0 w 989"/>
                <a:gd name="T11" fmla="*/ 0 h 602"/>
                <a:gd name="T12" fmla="*/ 0 w 989"/>
                <a:gd name="T13" fmla="*/ 0 h 602"/>
                <a:gd name="T14" fmla="*/ 0 w 989"/>
                <a:gd name="T15" fmla="*/ 0 h 602"/>
                <a:gd name="T16" fmla="*/ 989 w 989"/>
                <a:gd name="T17" fmla="*/ 602 h 602"/>
              </a:gdLst>
              <a:ahLst/>
              <a:cxnLst>
                <a:cxn ang="0">
                  <a:pos x="T4" y="T5"/>
                </a:cxn>
                <a:cxn ang="0">
                  <a:pos x="T6" y="T7"/>
                </a:cxn>
                <a:cxn ang="0">
                  <a:pos x="T8" y="T9"/>
                </a:cxn>
                <a:cxn ang="0">
                  <a:pos x="T10" y="T11"/>
                </a:cxn>
                <a:cxn ang="0">
                  <a:pos x="T12" y="T13"/>
                </a:cxn>
              </a:cxnLst>
              <a:rect l="T14" t="T15" r="T16" b="T17"/>
              <a:pathLst>
                <a:path w="989" h="602">
                  <a:moveTo>
                    <a:pt x="381" y="0"/>
                  </a:moveTo>
                  <a:lnTo>
                    <a:pt x="988" y="0"/>
                  </a:lnTo>
                  <a:lnTo>
                    <a:pt x="607" y="601"/>
                  </a:lnTo>
                  <a:lnTo>
                    <a:pt x="0" y="601"/>
                  </a:lnTo>
                  <a:lnTo>
                    <a:pt x="381" y="0"/>
                  </a:lnTo>
                </a:path>
              </a:pathLst>
            </a:custGeom>
            <a:solidFill>
              <a:srgbClr val="33CCCC"/>
            </a:solidFill>
            <a:ln w="9525" cap="flat">
              <a:noFill/>
              <a:round/>
              <a:headEnd/>
              <a:tailEnd/>
            </a:ln>
            <a:effectLst/>
          </p:spPr>
          <p:txBody>
            <a:bodyPr wrap="none" anchor="ctr"/>
            <a:lstStyle/>
            <a:p>
              <a:endParaRPr lang="es-MX"/>
            </a:p>
          </p:txBody>
        </p:sp>
        <p:sp>
          <p:nvSpPr>
            <p:cNvPr id="5166" name="AutoShape 46"/>
            <p:cNvSpPr>
              <a:spLocks noChangeArrowheads="1"/>
            </p:cNvSpPr>
            <p:nvPr/>
          </p:nvSpPr>
          <p:spPr bwMode="auto">
            <a:xfrm>
              <a:off x="4374" y="894"/>
              <a:ext cx="101" cy="449"/>
            </a:xfrm>
            <a:prstGeom prst="roundRect">
              <a:avLst>
                <a:gd name="adj" fmla="val 977"/>
              </a:avLst>
            </a:prstGeom>
            <a:solidFill>
              <a:srgbClr val="33CCCC"/>
            </a:solidFill>
            <a:ln w="9525" cap="flat">
              <a:noFill/>
              <a:round/>
              <a:headEnd/>
              <a:tailEnd/>
            </a:ln>
            <a:effectLst/>
          </p:spPr>
          <p:txBody>
            <a:bodyPr wrap="none" anchor="ctr"/>
            <a:lstStyle/>
            <a:p>
              <a:endParaRPr lang="es-MX"/>
            </a:p>
          </p:txBody>
        </p:sp>
        <p:sp>
          <p:nvSpPr>
            <p:cNvPr id="5167" name="AutoShape 47"/>
            <p:cNvSpPr>
              <a:spLocks noChangeArrowheads="1"/>
            </p:cNvSpPr>
            <p:nvPr/>
          </p:nvSpPr>
          <p:spPr bwMode="auto">
            <a:xfrm>
              <a:off x="4262" y="1021"/>
              <a:ext cx="140" cy="449"/>
            </a:xfrm>
            <a:prstGeom prst="roundRect">
              <a:avLst>
                <a:gd name="adj" fmla="val 704"/>
              </a:avLst>
            </a:prstGeom>
            <a:solidFill>
              <a:srgbClr val="33CCCC"/>
            </a:solidFill>
            <a:ln w="9360" cap="flat">
              <a:solidFill>
                <a:srgbClr val="000000"/>
              </a:solidFill>
              <a:miter lim="800000"/>
              <a:headEnd/>
              <a:tailEnd/>
            </a:ln>
            <a:effectLst/>
          </p:spPr>
          <p:txBody>
            <a:bodyPr wrap="none" anchor="ctr"/>
            <a:lstStyle/>
            <a:p>
              <a:endParaRPr lang="es-MX"/>
            </a:p>
          </p:txBody>
        </p:sp>
        <p:sp>
          <p:nvSpPr>
            <p:cNvPr id="5168" name="AutoShape 48"/>
            <p:cNvSpPr>
              <a:spLocks noChangeArrowheads="1"/>
            </p:cNvSpPr>
            <p:nvPr/>
          </p:nvSpPr>
          <p:spPr bwMode="auto">
            <a:xfrm>
              <a:off x="4261" y="890"/>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9"/>
                <a:gd name="T5" fmla="*/ 0 h 602"/>
                <a:gd name="T6" fmla="*/ 1 w 989"/>
                <a:gd name="T7" fmla="*/ 0 h 602"/>
                <a:gd name="T8" fmla="*/ 0 w 989"/>
                <a:gd name="T9" fmla="*/ 0 h 602"/>
                <a:gd name="T10" fmla="*/ 0 w 989"/>
                <a:gd name="T11" fmla="*/ 0 h 602"/>
                <a:gd name="T12" fmla="*/ 0 w 989"/>
                <a:gd name="T13" fmla="*/ 0 h 602"/>
                <a:gd name="T14" fmla="*/ 0 w 989"/>
                <a:gd name="T15" fmla="*/ 0 h 602"/>
                <a:gd name="T16" fmla="*/ 989 w 989"/>
                <a:gd name="T17" fmla="*/ 602 h 602"/>
              </a:gdLst>
              <a:ahLst/>
              <a:cxnLst>
                <a:cxn ang="0">
                  <a:pos x="T4" y="T5"/>
                </a:cxn>
                <a:cxn ang="0">
                  <a:pos x="T6" y="T7"/>
                </a:cxn>
                <a:cxn ang="0">
                  <a:pos x="T8" y="T9"/>
                </a:cxn>
                <a:cxn ang="0">
                  <a:pos x="T10" y="T11"/>
                </a:cxn>
                <a:cxn ang="0">
                  <a:pos x="T12" y="T13"/>
                </a:cxn>
              </a:cxnLst>
              <a:rect l="T14" t="T15" r="T16" b="T17"/>
              <a:pathLst>
                <a:path w="989" h="602">
                  <a:moveTo>
                    <a:pt x="381" y="0"/>
                  </a:moveTo>
                  <a:lnTo>
                    <a:pt x="988" y="0"/>
                  </a:lnTo>
                  <a:lnTo>
                    <a:pt x="607" y="601"/>
                  </a:lnTo>
                  <a:lnTo>
                    <a:pt x="0" y="601"/>
                  </a:lnTo>
                  <a:lnTo>
                    <a:pt x="381"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5169" name="Line 49"/>
            <p:cNvSpPr>
              <a:spLocks noChangeShapeType="1"/>
            </p:cNvSpPr>
            <p:nvPr/>
          </p:nvSpPr>
          <p:spPr bwMode="auto">
            <a:xfrm>
              <a:off x="4483" y="900"/>
              <a:ext cx="0" cy="439"/>
            </a:xfrm>
            <a:prstGeom prst="line">
              <a:avLst/>
            </a:prstGeom>
            <a:noFill/>
            <a:ln w="9360" cap="flat">
              <a:solidFill>
                <a:srgbClr val="000000"/>
              </a:solidFill>
              <a:miter lim="800000"/>
              <a:headEnd/>
              <a:tailEnd/>
            </a:ln>
            <a:effectLst/>
          </p:spPr>
          <p:txBody>
            <a:bodyPr/>
            <a:lstStyle/>
            <a:p>
              <a:endParaRPr lang="es-MX"/>
            </a:p>
          </p:txBody>
        </p:sp>
        <p:sp>
          <p:nvSpPr>
            <p:cNvPr id="5170" name="Line 50"/>
            <p:cNvSpPr>
              <a:spLocks noChangeShapeType="1"/>
            </p:cNvSpPr>
            <p:nvPr/>
          </p:nvSpPr>
          <p:spPr bwMode="auto">
            <a:xfrm flipH="1">
              <a:off x="4400" y="1340"/>
              <a:ext cx="85" cy="130"/>
            </a:xfrm>
            <a:prstGeom prst="line">
              <a:avLst/>
            </a:prstGeom>
            <a:noFill/>
            <a:ln w="9360" cap="flat">
              <a:solidFill>
                <a:srgbClr val="000000"/>
              </a:solidFill>
              <a:miter lim="800000"/>
              <a:headEnd/>
              <a:tailEnd/>
            </a:ln>
            <a:effectLst/>
          </p:spPr>
          <p:txBody>
            <a:bodyPr/>
            <a:lstStyle/>
            <a:p>
              <a:endParaRPr lang="es-MX"/>
            </a:p>
          </p:txBody>
        </p:sp>
        <p:sp>
          <p:nvSpPr>
            <p:cNvPr id="5171" name="AutoShape 51"/>
            <p:cNvSpPr>
              <a:spLocks noChangeArrowheads="1"/>
            </p:cNvSpPr>
            <p:nvPr/>
          </p:nvSpPr>
          <p:spPr bwMode="auto">
            <a:xfrm>
              <a:off x="4280" y="1080"/>
              <a:ext cx="93" cy="259"/>
            </a:xfrm>
            <a:prstGeom prst="roundRect">
              <a:avLst>
                <a:gd name="adj" fmla="val 1060"/>
              </a:avLst>
            </a:prstGeom>
            <a:solidFill>
              <a:srgbClr val="3333CC"/>
            </a:solidFill>
            <a:ln w="9360" cap="flat">
              <a:solidFill>
                <a:srgbClr val="000000"/>
              </a:solidFill>
              <a:miter lim="800000"/>
              <a:headEnd/>
              <a:tailEnd/>
            </a:ln>
            <a:effectLst/>
          </p:spPr>
          <p:txBody>
            <a:bodyPr wrap="none" anchor="ctr"/>
            <a:lstStyle/>
            <a:p>
              <a:endParaRPr lang="es-MX"/>
            </a:p>
          </p:txBody>
        </p:sp>
        <p:sp>
          <p:nvSpPr>
            <p:cNvPr id="5172" name="AutoShape 52"/>
            <p:cNvSpPr>
              <a:spLocks noChangeArrowheads="1"/>
            </p:cNvSpPr>
            <p:nvPr/>
          </p:nvSpPr>
          <p:spPr bwMode="auto">
            <a:xfrm>
              <a:off x="4293" y="1159"/>
              <a:ext cx="70" cy="91"/>
            </a:xfrm>
            <a:prstGeom prst="roundRect">
              <a:avLst>
                <a:gd name="adj" fmla="val 1389"/>
              </a:avLst>
            </a:prstGeom>
            <a:solidFill>
              <a:srgbClr val="FFFFFF"/>
            </a:solidFill>
            <a:ln w="9525" cap="flat">
              <a:noFill/>
              <a:round/>
              <a:headEnd/>
              <a:tailEnd/>
            </a:ln>
            <a:effectLst/>
          </p:spPr>
          <p:txBody>
            <a:bodyPr wrap="none" anchor="ctr"/>
            <a:lstStyle/>
            <a:p>
              <a:endParaRPr lang="es-MX"/>
            </a:p>
          </p:txBody>
        </p:sp>
      </p:grpSp>
      <p:sp>
        <p:nvSpPr>
          <p:cNvPr id="5173" name="Line 53"/>
          <p:cNvSpPr>
            <a:spLocks noChangeShapeType="1"/>
          </p:cNvSpPr>
          <p:nvPr/>
        </p:nvSpPr>
        <p:spPr bwMode="auto">
          <a:xfrm>
            <a:off x="4352925" y="2190750"/>
            <a:ext cx="2209800" cy="9525"/>
          </a:xfrm>
          <a:prstGeom prst="line">
            <a:avLst/>
          </a:prstGeom>
          <a:noFill/>
          <a:ln w="28440" cap="flat">
            <a:solidFill>
              <a:srgbClr val="FF0000"/>
            </a:solidFill>
            <a:miter lim="800000"/>
            <a:headEnd type="triangle" w="med" len="med"/>
            <a:tailEnd type="triangle" w="med" len="med"/>
          </a:ln>
          <a:effectLst/>
        </p:spPr>
        <p:txBody>
          <a:bodyPr/>
          <a:lstStyle/>
          <a:p>
            <a:endParaRPr lang="es-MX"/>
          </a:p>
        </p:txBody>
      </p:sp>
      <p:sp>
        <p:nvSpPr>
          <p:cNvPr id="5174" name="Text Box 54"/>
          <p:cNvSpPr txBox="1">
            <a:spLocks noChangeArrowheads="1"/>
          </p:cNvSpPr>
          <p:nvPr/>
        </p:nvSpPr>
        <p:spPr bwMode="auto">
          <a:xfrm>
            <a:off x="4275138" y="1874838"/>
            <a:ext cx="2409825" cy="336550"/>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0000"/>
                </a:solidFill>
                <a:latin typeface="Comic Sans MS" pitchFamily="64" charset="0"/>
                <a:ea typeface="AR PL ShanHeiSun Uni" charset="0"/>
                <a:cs typeface="AR PL ShanHeiSun Uni" charset="0"/>
              </a:rPr>
              <a:t>file transfer</a:t>
            </a:r>
          </a:p>
        </p:txBody>
      </p:sp>
      <p:grpSp>
        <p:nvGrpSpPr>
          <p:cNvPr id="4" name="Group 55"/>
          <p:cNvGrpSpPr>
            <a:grpSpLocks/>
          </p:cNvGrpSpPr>
          <p:nvPr/>
        </p:nvGrpSpPr>
        <p:grpSpPr bwMode="auto">
          <a:xfrm>
            <a:off x="6499225" y="1866900"/>
            <a:ext cx="822325" cy="827088"/>
            <a:chOff x="4094" y="1176"/>
            <a:chExt cx="518" cy="521"/>
          </a:xfrm>
        </p:grpSpPr>
        <p:sp>
          <p:nvSpPr>
            <p:cNvPr id="5176" name="AutoShape 56"/>
            <p:cNvSpPr>
              <a:spLocks noChangeArrowheads="1"/>
            </p:cNvSpPr>
            <p:nvPr/>
          </p:nvSpPr>
          <p:spPr bwMode="auto">
            <a:xfrm>
              <a:off x="4134" y="1176"/>
              <a:ext cx="443" cy="521"/>
            </a:xfrm>
            <a:prstGeom prst="roundRect">
              <a:avLst>
                <a:gd name="adj" fmla="val 222"/>
              </a:avLst>
            </a:prstGeom>
            <a:solidFill>
              <a:srgbClr val="CCCCFF"/>
            </a:solidFill>
            <a:ln w="19080" cap="flat">
              <a:solidFill>
                <a:srgbClr val="000000"/>
              </a:solidFill>
              <a:miter lim="800000"/>
              <a:headEnd/>
              <a:tailEnd/>
            </a:ln>
            <a:effectLst/>
          </p:spPr>
          <p:txBody>
            <a:bodyPr wrap="none" anchor="ctr"/>
            <a:lstStyle/>
            <a:p>
              <a:endParaRPr lang="es-MX"/>
            </a:p>
          </p:txBody>
        </p:sp>
        <p:sp>
          <p:nvSpPr>
            <p:cNvPr id="5177" name="AutoShape 57"/>
            <p:cNvSpPr>
              <a:spLocks noChangeArrowheads="1"/>
            </p:cNvSpPr>
            <p:nvPr/>
          </p:nvSpPr>
          <p:spPr bwMode="auto">
            <a:xfrm>
              <a:off x="4094" y="1253"/>
              <a:ext cx="518"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server</a:t>
              </a:r>
            </a:p>
          </p:txBody>
        </p:sp>
      </p:grpSp>
      <p:grpSp>
        <p:nvGrpSpPr>
          <p:cNvPr id="5" name="Group 58"/>
          <p:cNvGrpSpPr>
            <a:grpSpLocks/>
          </p:cNvGrpSpPr>
          <p:nvPr/>
        </p:nvGrpSpPr>
        <p:grpSpPr bwMode="auto">
          <a:xfrm>
            <a:off x="2582863" y="1857375"/>
            <a:ext cx="1800225" cy="849313"/>
            <a:chOff x="1627" y="1170"/>
            <a:chExt cx="1134" cy="535"/>
          </a:xfrm>
        </p:grpSpPr>
        <p:sp>
          <p:nvSpPr>
            <p:cNvPr id="5179" name="AutoShape 59"/>
            <p:cNvSpPr>
              <a:spLocks noChangeArrowheads="1"/>
            </p:cNvSpPr>
            <p:nvPr/>
          </p:nvSpPr>
          <p:spPr bwMode="auto">
            <a:xfrm>
              <a:off x="2310" y="1170"/>
              <a:ext cx="443" cy="521"/>
            </a:xfrm>
            <a:prstGeom prst="roundRect">
              <a:avLst>
                <a:gd name="adj" fmla="val 222"/>
              </a:avLst>
            </a:prstGeom>
            <a:solidFill>
              <a:srgbClr val="CCCCFF"/>
            </a:solidFill>
            <a:ln w="19080" cap="flat">
              <a:solidFill>
                <a:srgbClr val="000000"/>
              </a:solidFill>
              <a:miter lim="800000"/>
              <a:headEnd/>
              <a:tailEnd/>
            </a:ln>
            <a:effectLst/>
          </p:spPr>
          <p:txBody>
            <a:bodyPr wrap="none" anchor="ctr"/>
            <a:lstStyle/>
            <a:p>
              <a:endParaRPr lang="es-MX"/>
            </a:p>
          </p:txBody>
        </p:sp>
        <p:sp>
          <p:nvSpPr>
            <p:cNvPr id="5180" name="AutoShape 60"/>
            <p:cNvSpPr>
              <a:spLocks noChangeArrowheads="1"/>
            </p:cNvSpPr>
            <p:nvPr/>
          </p:nvSpPr>
          <p:spPr bwMode="auto">
            <a:xfrm>
              <a:off x="1686" y="1176"/>
              <a:ext cx="605" cy="521"/>
            </a:xfrm>
            <a:prstGeom prst="roundRect">
              <a:avLst>
                <a:gd name="adj" fmla="val 190"/>
              </a:avLst>
            </a:prstGeom>
            <a:solidFill>
              <a:srgbClr val="33CCCC"/>
            </a:solidFill>
            <a:ln w="19080" cap="flat">
              <a:solidFill>
                <a:srgbClr val="000000"/>
              </a:solidFill>
              <a:miter lim="800000"/>
              <a:headEnd/>
              <a:tailEnd/>
            </a:ln>
            <a:effectLst/>
          </p:spPr>
          <p:txBody>
            <a:bodyPr wrap="none" anchor="ctr"/>
            <a:lstStyle/>
            <a:p>
              <a:endParaRPr lang="es-MX"/>
            </a:p>
          </p:txBody>
        </p:sp>
        <p:sp>
          <p:nvSpPr>
            <p:cNvPr id="5181" name="Text Box 61"/>
            <p:cNvSpPr txBox="1">
              <a:spLocks noChangeArrowheads="1"/>
            </p:cNvSpPr>
            <p:nvPr/>
          </p:nvSpPr>
          <p:spPr bwMode="auto">
            <a:xfrm>
              <a:off x="1627" y="1187"/>
              <a:ext cx="737" cy="518"/>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user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interface</a:t>
              </a:r>
            </a:p>
          </p:txBody>
        </p:sp>
        <p:sp>
          <p:nvSpPr>
            <p:cNvPr id="5182" name="AutoShape 62"/>
            <p:cNvSpPr>
              <a:spLocks noChangeArrowheads="1"/>
            </p:cNvSpPr>
            <p:nvPr/>
          </p:nvSpPr>
          <p:spPr bwMode="auto">
            <a:xfrm>
              <a:off x="2297" y="1247"/>
              <a:ext cx="464"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client</a:t>
              </a:r>
            </a:p>
          </p:txBody>
        </p:sp>
      </p:grpSp>
      <p:grpSp>
        <p:nvGrpSpPr>
          <p:cNvPr id="6" name="Group 63"/>
          <p:cNvGrpSpPr>
            <a:grpSpLocks/>
          </p:cNvGrpSpPr>
          <p:nvPr/>
        </p:nvGrpSpPr>
        <p:grpSpPr bwMode="auto">
          <a:xfrm>
            <a:off x="3219450" y="2695575"/>
            <a:ext cx="1927225" cy="1123950"/>
            <a:chOff x="2028" y="1698"/>
            <a:chExt cx="1214" cy="708"/>
          </a:xfrm>
        </p:grpSpPr>
        <p:grpSp>
          <p:nvGrpSpPr>
            <p:cNvPr id="7" name="Group 64"/>
            <p:cNvGrpSpPr>
              <a:grpSpLocks/>
            </p:cNvGrpSpPr>
            <p:nvPr/>
          </p:nvGrpSpPr>
          <p:grpSpPr bwMode="auto">
            <a:xfrm>
              <a:off x="2132" y="1767"/>
              <a:ext cx="362" cy="311"/>
              <a:chOff x="2132" y="1767"/>
              <a:chExt cx="362" cy="311"/>
            </a:xfrm>
          </p:grpSpPr>
          <p:sp>
            <p:nvSpPr>
              <p:cNvPr id="5185" name="Oval 65"/>
              <p:cNvSpPr>
                <a:spLocks noChangeArrowheads="1"/>
              </p:cNvSpPr>
              <p:nvPr/>
            </p:nvSpPr>
            <p:spPr bwMode="auto">
              <a:xfrm>
                <a:off x="2136" y="1998"/>
                <a:ext cx="353" cy="80"/>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5186" name="AutoShape 66"/>
              <p:cNvSpPr>
                <a:spLocks noChangeArrowheads="1"/>
              </p:cNvSpPr>
              <p:nvPr/>
            </p:nvSpPr>
            <p:spPr bwMode="auto">
              <a:xfrm>
                <a:off x="2137" y="1826"/>
                <a:ext cx="357" cy="212"/>
              </a:xfrm>
              <a:prstGeom prst="roundRect">
                <a:avLst>
                  <a:gd name="adj" fmla="val 463"/>
                </a:avLst>
              </a:prstGeom>
              <a:solidFill>
                <a:srgbClr val="FFFF00"/>
              </a:solidFill>
              <a:ln w="9525" cap="flat">
                <a:noFill/>
                <a:round/>
                <a:headEnd/>
                <a:tailEnd/>
              </a:ln>
              <a:effectLst/>
            </p:spPr>
            <p:txBody>
              <a:bodyPr wrap="none" anchor="ctr"/>
              <a:lstStyle/>
              <a:p>
                <a:endParaRPr lang="es-MX"/>
              </a:p>
            </p:txBody>
          </p:sp>
          <p:sp>
            <p:nvSpPr>
              <p:cNvPr id="5187" name="Oval 67"/>
              <p:cNvSpPr>
                <a:spLocks noChangeArrowheads="1"/>
              </p:cNvSpPr>
              <p:nvPr/>
            </p:nvSpPr>
            <p:spPr bwMode="auto">
              <a:xfrm>
                <a:off x="2133" y="1767"/>
                <a:ext cx="357" cy="94"/>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5188" name="Line 68"/>
              <p:cNvSpPr>
                <a:spLocks noChangeShapeType="1"/>
              </p:cNvSpPr>
              <p:nvPr/>
            </p:nvSpPr>
            <p:spPr bwMode="auto">
              <a:xfrm>
                <a:off x="2490" y="1815"/>
                <a:ext cx="0" cy="225"/>
              </a:xfrm>
              <a:prstGeom prst="line">
                <a:avLst/>
              </a:prstGeom>
              <a:noFill/>
              <a:ln w="12600" cap="flat">
                <a:solidFill>
                  <a:srgbClr val="000000"/>
                </a:solidFill>
                <a:miter lim="800000"/>
                <a:headEnd/>
                <a:tailEnd/>
              </a:ln>
              <a:effectLst/>
            </p:spPr>
            <p:txBody>
              <a:bodyPr/>
              <a:lstStyle/>
              <a:p>
                <a:endParaRPr lang="es-MX"/>
              </a:p>
            </p:txBody>
          </p:sp>
          <p:sp>
            <p:nvSpPr>
              <p:cNvPr id="5189" name="Line 69"/>
              <p:cNvSpPr>
                <a:spLocks noChangeShapeType="1"/>
              </p:cNvSpPr>
              <p:nvPr/>
            </p:nvSpPr>
            <p:spPr bwMode="auto">
              <a:xfrm flipH="1">
                <a:off x="2131" y="1819"/>
                <a:ext cx="6" cy="226"/>
              </a:xfrm>
              <a:prstGeom prst="line">
                <a:avLst/>
              </a:prstGeom>
              <a:noFill/>
              <a:ln w="12600" cap="flat">
                <a:solidFill>
                  <a:srgbClr val="000000"/>
                </a:solidFill>
                <a:miter lim="800000"/>
                <a:headEnd/>
                <a:tailEnd/>
              </a:ln>
              <a:effectLst/>
            </p:spPr>
            <p:txBody>
              <a:bodyPr/>
              <a:lstStyle/>
              <a:p>
                <a:endParaRPr lang="es-MX"/>
              </a:p>
            </p:txBody>
          </p:sp>
        </p:grpSp>
        <p:sp>
          <p:nvSpPr>
            <p:cNvPr id="5190" name="Text Box 70"/>
            <p:cNvSpPr txBox="1">
              <a:spLocks noChangeArrowheads="1"/>
            </p:cNvSpPr>
            <p:nvPr/>
          </p:nvSpPr>
          <p:spPr bwMode="auto">
            <a:xfrm>
              <a:off x="2462" y="1781"/>
              <a:ext cx="780" cy="625"/>
            </a:xfrm>
            <a:prstGeom prst="rect">
              <a:avLst/>
            </a:prstGeom>
            <a:noFill/>
            <a:ln w="9525" cap="flat">
              <a:noFill/>
              <a:round/>
              <a:headEnd/>
              <a:tailEnd/>
            </a:ln>
            <a:effectLst/>
          </p:spPr>
          <p:txBody>
            <a:bodyPr lIns="90000" tIns="46800" rIns="90000" bIns="46800">
              <a:spAutoFit/>
            </a:bodyPr>
            <a:lstStyle/>
            <a:p>
              <a:pP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Sistema de archivo local</a:t>
              </a:r>
            </a:p>
          </p:txBody>
        </p:sp>
        <p:sp>
          <p:nvSpPr>
            <p:cNvPr id="5191" name="Line 71"/>
            <p:cNvSpPr>
              <a:spLocks noChangeShapeType="1"/>
            </p:cNvSpPr>
            <p:nvPr/>
          </p:nvSpPr>
          <p:spPr bwMode="auto">
            <a:xfrm>
              <a:off x="2028" y="1698"/>
              <a:ext cx="234" cy="275"/>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grpSp>
      <p:sp>
        <p:nvSpPr>
          <p:cNvPr id="5192" name="Line 72"/>
          <p:cNvSpPr>
            <a:spLocks noChangeShapeType="1"/>
          </p:cNvSpPr>
          <p:nvPr/>
        </p:nvSpPr>
        <p:spPr bwMode="auto">
          <a:xfrm flipH="1">
            <a:off x="3709988" y="2686050"/>
            <a:ext cx="342900" cy="438150"/>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grpSp>
        <p:nvGrpSpPr>
          <p:cNvPr id="8" name="Group 73"/>
          <p:cNvGrpSpPr>
            <a:grpSpLocks/>
          </p:cNvGrpSpPr>
          <p:nvPr/>
        </p:nvGrpSpPr>
        <p:grpSpPr bwMode="auto">
          <a:xfrm>
            <a:off x="6657975" y="2824163"/>
            <a:ext cx="500063" cy="493712"/>
            <a:chOff x="4194" y="1779"/>
            <a:chExt cx="315" cy="311"/>
          </a:xfrm>
        </p:grpSpPr>
        <p:sp>
          <p:nvSpPr>
            <p:cNvPr id="5194" name="Oval 74"/>
            <p:cNvSpPr>
              <a:spLocks noChangeArrowheads="1"/>
            </p:cNvSpPr>
            <p:nvPr/>
          </p:nvSpPr>
          <p:spPr bwMode="auto">
            <a:xfrm>
              <a:off x="4198" y="2010"/>
              <a:ext cx="307" cy="80"/>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5195" name="AutoShape 75"/>
            <p:cNvSpPr>
              <a:spLocks noChangeArrowheads="1"/>
            </p:cNvSpPr>
            <p:nvPr/>
          </p:nvSpPr>
          <p:spPr bwMode="auto">
            <a:xfrm>
              <a:off x="4199" y="1838"/>
              <a:ext cx="310" cy="212"/>
            </a:xfrm>
            <a:prstGeom prst="roundRect">
              <a:avLst>
                <a:gd name="adj" fmla="val 463"/>
              </a:avLst>
            </a:prstGeom>
            <a:solidFill>
              <a:srgbClr val="FFFF00"/>
            </a:solidFill>
            <a:ln w="9525" cap="flat">
              <a:noFill/>
              <a:round/>
              <a:headEnd/>
              <a:tailEnd/>
            </a:ln>
            <a:effectLst/>
          </p:spPr>
          <p:txBody>
            <a:bodyPr wrap="none" anchor="ctr"/>
            <a:lstStyle/>
            <a:p>
              <a:endParaRPr lang="es-MX"/>
            </a:p>
          </p:txBody>
        </p:sp>
        <p:sp>
          <p:nvSpPr>
            <p:cNvPr id="5196" name="Oval 76"/>
            <p:cNvSpPr>
              <a:spLocks noChangeArrowheads="1"/>
            </p:cNvSpPr>
            <p:nvPr/>
          </p:nvSpPr>
          <p:spPr bwMode="auto">
            <a:xfrm>
              <a:off x="4196" y="1779"/>
              <a:ext cx="310" cy="94"/>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5197" name="Line 77"/>
            <p:cNvSpPr>
              <a:spLocks noChangeShapeType="1"/>
            </p:cNvSpPr>
            <p:nvPr/>
          </p:nvSpPr>
          <p:spPr bwMode="auto">
            <a:xfrm>
              <a:off x="4506" y="1827"/>
              <a:ext cx="0" cy="225"/>
            </a:xfrm>
            <a:prstGeom prst="line">
              <a:avLst/>
            </a:prstGeom>
            <a:noFill/>
            <a:ln w="12600" cap="flat">
              <a:solidFill>
                <a:srgbClr val="000000"/>
              </a:solidFill>
              <a:miter lim="800000"/>
              <a:headEnd/>
              <a:tailEnd/>
            </a:ln>
            <a:effectLst/>
          </p:spPr>
          <p:txBody>
            <a:bodyPr/>
            <a:lstStyle/>
            <a:p>
              <a:endParaRPr lang="es-MX"/>
            </a:p>
          </p:txBody>
        </p:sp>
        <p:sp>
          <p:nvSpPr>
            <p:cNvPr id="5198" name="Line 78"/>
            <p:cNvSpPr>
              <a:spLocks noChangeShapeType="1"/>
            </p:cNvSpPr>
            <p:nvPr/>
          </p:nvSpPr>
          <p:spPr bwMode="auto">
            <a:xfrm flipH="1">
              <a:off x="4193" y="1831"/>
              <a:ext cx="6" cy="226"/>
            </a:xfrm>
            <a:prstGeom prst="line">
              <a:avLst/>
            </a:prstGeom>
            <a:noFill/>
            <a:ln w="12600" cap="flat">
              <a:solidFill>
                <a:srgbClr val="000000"/>
              </a:solidFill>
              <a:miter lim="800000"/>
              <a:headEnd/>
              <a:tailEnd/>
            </a:ln>
            <a:effectLst/>
          </p:spPr>
          <p:txBody>
            <a:bodyPr/>
            <a:lstStyle/>
            <a:p>
              <a:endParaRPr lang="es-MX"/>
            </a:p>
          </p:txBody>
        </p:sp>
      </p:grpSp>
      <p:sp>
        <p:nvSpPr>
          <p:cNvPr id="5199" name="Text Box 79"/>
          <p:cNvSpPr txBox="1">
            <a:spLocks noChangeArrowheads="1"/>
          </p:cNvSpPr>
          <p:nvPr/>
        </p:nvSpPr>
        <p:spPr bwMode="auto">
          <a:xfrm>
            <a:off x="7161213" y="2789238"/>
            <a:ext cx="1457325" cy="774700"/>
          </a:xfrm>
          <a:prstGeom prst="rect">
            <a:avLst/>
          </a:prstGeom>
          <a:noFill/>
          <a:ln w="9525" cap="flat">
            <a:noFill/>
            <a:round/>
            <a:headEnd/>
            <a:tailEnd/>
          </a:ln>
          <a:effectLst/>
        </p:spPr>
        <p:txBody>
          <a:bodyPr lIns="90000" tIns="46800" rIns="90000" bIns="46800">
            <a:spAutoFit/>
          </a:bodyPr>
          <a:lstStyle/>
          <a:p>
            <a:pP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Sistema</a:t>
            </a:r>
            <a:r>
              <a:rPr lang="en-GB" sz="1600">
                <a:solidFill>
                  <a:srgbClr val="000000"/>
                </a:solidFill>
                <a:latin typeface="Comic Sans MS" pitchFamily="64" charset="0"/>
                <a:ea typeface="AR PL ShanHeiSun Uni" charset="0"/>
                <a:cs typeface="AR PL ShanHeiSun Uni" charset="0"/>
              </a:rPr>
              <a:t> de </a:t>
            </a:r>
            <a:r>
              <a:rPr lang="es-ES" sz="1600">
                <a:solidFill>
                  <a:srgbClr val="000000"/>
                </a:solidFill>
                <a:latin typeface="Comic Sans MS" pitchFamily="64" charset="0"/>
                <a:ea typeface="AR PL ShanHeiSun Uni" charset="0"/>
                <a:cs typeface="AR PL ShanHeiSun Uni" charset="0"/>
              </a:rPr>
              <a:t>archivo</a:t>
            </a:r>
            <a:r>
              <a:rPr lang="en-GB" sz="1600">
                <a:solidFill>
                  <a:srgbClr val="000000"/>
                </a:solidFill>
                <a:latin typeface="Comic Sans MS" pitchFamily="64" charset="0"/>
                <a:ea typeface="AR PL ShanHeiSun Uni" charset="0"/>
                <a:cs typeface="AR PL ShanHeiSun Uni" charset="0"/>
              </a:rPr>
              <a:t> </a:t>
            </a:r>
            <a:r>
              <a:rPr lang="es-ES" sz="1600">
                <a:solidFill>
                  <a:srgbClr val="000000"/>
                </a:solidFill>
                <a:latin typeface="Comic Sans MS" pitchFamily="64" charset="0"/>
                <a:ea typeface="AR PL ShanHeiSun Uni" charset="0"/>
                <a:cs typeface="AR PL ShanHeiSun Uni" charset="0"/>
              </a:rPr>
              <a:t>remoto</a:t>
            </a:r>
          </a:p>
        </p:txBody>
      </p:sp>
      <p:sp>
        <p:nvSpPr>
          <p:cNvPr id="5200" name="Line 80"/>
          <p:cNvSpPr>
            <a:spLocks noChangeShapeType="1"/>
          </p:cNvSpPr>
          <p:nvPr/>
        </p:nvSpPr>
        <p:spPr bwMode="auto">
          <a:xfrm>
            <a:off x="6915150" y="2695575"/>
            <a:ext cx="1588" cy="428625"/>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pic>
        <p:nvPicPr>
          <p:cNvPr id="5201" name="Picture 81"/>
          <p:cNvPicPr>
            <a:picLocks noChangeAspect="1" noChangeArrowheads="1"/>
          </p:cNvPicPr>
          <p:nvPr/>
        </p:nvPicPr>
        <p:blipFill>
          <a:blip r:embed="rId3" cstate="print"/>
          <a:srcRect/>
          <a:stretch>
            <a:fillRect/>
          </a:stretch>
        </p:blipFill>
        <p:spPr bwMode="auto">
          <a:xfrm>
            <a:off x="1490663" y="1909763"/>
            <a:ext cx="561975" cy="693737"/>
          </a:xfrm>
          <a:prstGeom prst="rect">
            <a:avLst/>
          </a:prstGeom>
          <a:noFill/>
          <a:ln w="9525" cap="flat">
            <a:noFill/>
            <a:round/>
            <a:headEnd/>
            <a:tailEnd/>
          </a:ln>
          <a:effectLst/>
        </p:spPr>
      </p:pic>
      <p:sp>
        <p:nvSpPr>
          <p:cNvPr id="5202" name="Text Box 82"/>
          <p:cNvSpPr txBox="1">
            <a:spLocks noChangeArrowheads="1"/>
          </p:cNvSpPr>
          <p:nvPr/>
        </p:nvSpPr>
        <p:spPr bwMode="auto">
          <a:xfrm>
            <a:off x="1379538" y="2617788"/>
            <a:ext cx="971550" cy="581025"/>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usuario</a:t>
            </a:r>
            <a:r>
              <a:rPr lang="en-GB" sz="1600">
                <a:solidFill>
                  <a:srgbClr val="000000"/>
                </a:solidFill>
                <a:latin typeface="Comic Sans MS" pitchFamily="64" charset="0"/>
                <a:ea typeface="AR PL ShanHeiSun Uni" charset="0"/>
                <a:cs typeface="AR PL ShanHeiSun Uni"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en host</a:t>
            </a:r>
          </a:p>
        </p:txBody>
      </p:sp>
      <p:sp>
        <p:nvSpPr>
          <p:cNvPr id="5203" name="Line 83"/>
          <p:cNvSpPr>
            <a:spLocks noChangeShapeType="1"/>
          </p:cNvSpPr>
          <p:nvPr/>
        </p:nvSpPr>
        <p:spPr bwMode="auto">
          <a:xfrm>
            <a:off x="2028825" y="2305050"/>
            <a:ext cx="581025" cy="1588"/>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sp>
        <p:nvSpPr>
          <p:cNvPr id="5204" name="Rectangle 84"/>
          <p:cNvSpPr>
            <a:spLocks noGrp="1" noChangeArrowheads="1"/>
          </p:cNvSpPr>
          <p:nvPr>
            <p:ph type="title"/>
          </p:nvPr>
        </p:nvSpPr>
        <p:spPr>
          <a:xfrm>
            <a:off x="457200" y="109538"/>
            <a:ext cx="8229600" cy="1066800"/>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chemeClr val="bg1"/>
                </a:solidFill>
                <a:effectLst/>
                <a:latin typeface="Times New Roman" pitchFamily="18" charset="0"/>
                <a:cs typeface="Times New Roman" pitchFamily="18" charset="0"/>
              </a:rPr>
              <a:t>FTP: El </a:t>
            </a:r>
            <a:r>
              <a:rPr lang="es-ES" sz="3600" b="1" dirty="0">
                <a:solidFill>
                  <a:schemeClr val="bg1"/>
                </a:solidFill>
                <a:effectLst/>
                <a:latin typeface="Times New Roman" pitchFamily="18" charset="0"/>
                <a:cs typeface="Times New Roman" pitchFamily="18" charset="0"/>
              </a:rPr>
              <a:t>protocolo</a:t>
            </a:r>
            <a:r>
              <a:rPr lang="en-GB" sz="3600" b="1" dirty="0">
                <a:solidFill>
                  <a:schemeClr val="bg1"/>
                </a:solidFill>
                <a:effectLst/>
                <a:latin typeface="Times New Roman" pitchFamily="18" charset="0"/>
                <a:cs typeface="Times New Roman" pitchFamily="18" charset="0"/>
              </a:rPr>
              <a:t> de </a:t>
            </a:r>
            <a:r>
              <a:rPr lang="es-ES" sz="3600" b="1" dirty="0">
                <a:solidFill>
                  <a:schemeClr val="bg1"/>
                </a:solidFill>
                <a:effectLst/>
                <a:latin typeface="Times New Roman" pitchFamily="18" charset="0"/>
                <a:cs typeface="Times New Roman" pitchFamily="18" charset="0"/>
              </a:rPr>
              <a:t>transferencia</a:t>
            </a:r>
            <a:r>
              <a:rPr lang="en-GB" sz="3600" b="1" dirty="0">
                <a:solidFill>
                  <a:schemeClr val="bg1"/>
                </a:solidFill>
                <a:effectLst/>
                <a:latin typeface="Times New Roman" pitchFamily="18" charset="0"/>
                <a:cs typeface="Times New Roman" pitchFamily="18" charset="0"/>
              </a:rPr>
              <a:t> de </a:t>
            </a:r>
            <a:r>
              <a:rPr lang="es-ES" sz="3600" b="1" dirty="0">
                <a:solidFill>
                  <a:schemeClr val="bg1"/>
                </a:solidFill>
                <a:effectLst/>
                <a:latin typeface="Times New Roman" pitchFamily="18" charset="0"/>
                <a:cs typeface="Times New Roman" pitchFamily="18" charset="0"/>
              </a:rPr>
              <a:t>archivos</a:t>
            </a:r>
            <a:r>
              <a:rPr lang="en-GB" sz="3600" b="1" dirty="0">
                <a:solidFill>
                  <a:schemeClr val="bg1"/>
                </a:solidFill>
                <a:effectLst/>
                <a:latin typeface="Times New Roman" pitchFamily="18" charset="0"/>
                <a:cs typeface="Times New Roman" pitchFamily="18" charset="0"/>
              </a:rPr>
              <a:t> (File Transfer Protocol)‏</a:t>
            </a:r>
          </a:p>
        </p:txBody>
      </p:sp>
      <p:sp>
        <p:nvSpPr>
          <p:cNvPr id="5205" name="Rectangle 85"/>
          <p:cNvSpPr>
            <a:spLocks noGrp="1" noChangeArrowheads="1"/>
          </p:cNvSpPr>
          <p:nvPr>
            <p:ph type="body" idx="1"/>
          </p:nvPr>
        </p:nvSpPr>
        <p:spPr>
          <a:xfrm>
            <a:off x="685800" y="3886200"/>
            <a:ext cx="7772400" cy="2390775"/>
          </a:xfrm>
          <a:ln/>
        </p:spPr>
        <p:txBody>
          <a:bodyPr tIns="5040"/>
          <a:lstStyle/>
          <a:p>
            <a:pPr marL="338138" indent="-338138">
              <a:lnSpc>
                <a:spcPct val="98000"/>
              </a:lnSpc>
              <a:spcBef>
                <a:spcPct val="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a:solidFill>
                  <a:schemeClr val="bg2"/>
                </a:solidFill>
                <a:effectLst/>
                <a:latin typeface="Comic Sans MS" pitchFamily="64" charset="0"/>
              </a:rPr>
              <a:t>Transferencia de archivos a/desde el host remoto</a:t>
            </a:r>
          </a:p>
          <a:p>
            <a:pPr marL="338138" indent="-338138">
              <a:lnSpc>
                <a:spcPct val="98000"/>
              </a:lnSpc>
              <a:spcBef>
                <a:spcPct val="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a:solidFill>
                  <a:schemeClr val="bg2"/>
                </a:solidFill>
                <a:effectLst/>
                <a:latin typeface="Comic Sans MS" pitchFamily="64" charset="0"/>
              </a:rPr>
              <a:t>Sigue modelo cliente/servidor</a:t>
            </a:r>
          </a:p>
          <a:p>
            <a:pPr marL="738188" lvl="1" indent="-280988">
              <a:lnSpc>
                <a:spcPct val="98000"/>
              </a:lnSpc>
              <a:spcBef>
                <a:spcPct val="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i="1">
                <a:solidFill>
                  <a:schemeClr val="bg2"/>
                </a:solidFill>
                <a:effectLst/>
                <a:latin typeface="Comic Sans MS" pitchFamily="64" charset="0"/>
              </a:rPr>
              <a:t>cliente:</a:t>
            </a:r>
            <a:r>
              <a:rPr lang="es-ES" sz="2000" b="1">
                <a:solidFill>
                  <a:schemeClr val="bg2"/>
                </a:solidFill>
                <a:effectLst/>
                <a:latin typeface="Comic Sans MS" pitchFamily="64" charset="0"/>
              </a:rPr>
              <a:t> sitio que inicia la transferencia (ya sea a/desde sitio remoto)‏</a:t>
            </a:r>
          </a:p>
          <a:p>
            <a:pPr marL="738188" lvl="1" indent="-280988">
              <a:lnSpc>
                <a:spcPct val="98000"/>
              </a:lnSpc>
              <a:spcBef>
                <a:spcPct val="0"/>
              </a:spcBef>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i="1">
                <a:solidFill>
                  <a:schemeClr val="bg2"/>
                </a:solidFill>
                <a:effectLst/>
                <a:latin typeface="Comic Sans MS" pitchFamily="64" charset="0"/>
              </a:rPr>
              <a:t>servidor:</a:t>
            </a:r>
            <a:r>
              <a:rPr lang="es-ES" sz="2000" b="1">
                <a:solidFill>
                  <a:schemeClr val="bg2"/>
                </a:solidFill>
                <a:effectLst/>
                <a:latin typeface="Comic Sans MS" pitchFamily="64" charset="0"/>
              </a:rPr>
              <a:t> host remoto</a:t>
            </a:r>
          </a:p>
          <a:p>
            <a:pPr marL="338138" indent="-338138">
              <a:lnSpc>
                <a:spcPct val="98000"/>
              </a:lnSpc>
              <a:spcBef>
                <a:spcPct val="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a:solidFill>
                  <a:schemeClr val="bg2"/>
                </a:solidFill>
                <a:effectLst/>
                <a:latin typeface="Comic Sans MS" pitchFamily="64" charset="0"/>
              </a:rPr>
              <a:t>ftp: RFC 959</a:t>
            </a:r>
          </a:p>
          <a:p>
            <a:pPr marL="338138" indent="-338138">
              <a:lnSpc>
                <a:spcPct val="98000"/>
              </a:lnSpc>
              <a:spcBef>
                <a:spcPct val="0"/>
              </a:spcBef>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a:solidFill>
                  <a:schemeClr val="bg2"/>
                </a:solidFill>
                <a:effectLst/>
                <a:latin typeface="Comic Sans MS" pitchFamily="64" charset="0"/>
              </a:rPr>
              <a:t>Servidor ftp: puerto 21, cliente en cualquier puerto.</a:t>
            </a:r>
            <a:br>
              <a:rPr lang="es-ES" sz="2000" b="1">
                <a:solidFill>
                  <a:schemeClr val="bg2"/>
                </a:solidFill>
                <a:effectLst/>
                <a:latin typeface="Comic Sans MS" pitchFamily="64" charset="0"/>
              </a:rPr>
            </a:br>
            <a:r>
              <a:rPr lang="es-ES" sz="2000" b="1">
                <a:solidFill>
                  <a:schemeClr val="bg2"/>
                </a:solidFill>
                <a:effectLst/>
                <a:latin typeface="Comic Sans MS" pitchFamily="64" charset="0"/>
              </a:rPr>
              <a:t>Ver netstat –p tcp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Arquitecturas</a:t>
            </a:r>
            <a:r>
              <a:rPr lang="en-US" sz="3600" b="1" dirty="0" smtClean="0">
                <a:solidFill>
                  <a:schemeClr val="bg1"/>
                </a:solidFill>
              </a:rPr>
              <a:t> de </a:t>
            </a:r>
            <a:r>
              <a:rPr lang="en-US" sz="3600" b="1" dirty="0" err="1" smtClean="0">
                <a:solidFill>
                  <a:schemeClr val="bg1"/>
                </a:solidFill>
              </a:rPr>
              <a:t>Aplicación</a:t>
            </a:r>
            <a:endParaRPr lang="en-US" sz="3600" b="1" dirty="0" smtClean="0">
              <a:solidFill>
                <a:schemeClr val="bg1"/>
              </a:solidFill>
            </a:endParaRPr>
          </a:p>
        </p:txBody>
      </p:sp>
      <p:sp>
        <p:nvSpPr>
          <p:cNvPr id="11" name="Text Box 2"/>
          <p:cNvSpPr txBox="1">
            <a:spLocks noChangeArrowheads="1"/>
          </p:cNvSpPr>
          <p:nvPr/>
        </p:nvSpPr>
        <p:spPr bwMode="auto">
          <a:xfrm>
            <a:off x="533400" y="1600200"/>
            <a:ext cx="7772400" cy="4648200"/>
          </a:xfrm>
          <a:prstGeom prst="rect">
            <a:avLst/>
          </a:prstGeom>
          <a:noFill/>
          <a:ln w="9525" cap="flat">
            <a:noFill/>
            <a:round/>
            <a:headEnd/>
            <a:tailEnd/>
          </a:ln>
          <a:effectLst/>
        </p:spPr>
        <p:txBody>
          <a:bodyPr lIns="90000" tIns="89136" rIns="90000" bIns="46800"/>
          <a:lstStyle/>
          <a:p>
            <a:pPr marL="339725" indent="-339725">
              <a:lnSpc>
                <a:spcPct val="8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dirty="0" smtClean="0">
                <a:solidFill>
                  <a:srgbClr val="000000"/>
                </a:solidFill>
                <a:latin typeface="Comic Sans MS" pitchFamily="64" charset="0"/>
                <a:ea typeface="DejaVu Sans" charset="0"/>
                <a:cs typeface="DejaVu Sans" charset="0"/>
              </a:rPr>
              <a:t>Cliente-servidor</a:t>
            </a:r>
          </a:p>
          <a:p>
            <a:pPr marL="339725" indent="-339725">
              <a:lnSpc>
                <a:spcPct val="8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800" dirty="0">
              <a:solidFill>
                <a:srgbClr val="000000"/>
              </a:solidFill>
              <a:latin typeface="Comic Sans MS" pitchFamily="64" charset="0"/>
              <a:ea typeface="DejaVu Sans" charset="0"/>
              <a:cs typeface="DejaVu Sans" charset="0"/>
            </a:endParaRPr>
          </a:p>
          <a:p>
            <a:pPr marL="339725" indent="-339725">
              <a:lnSpc>
                <a:spcPct val="9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dirty="0">
                <a:solidFill>
                  <a:srgbClr val="000000"/>
                </a:solidFill>
                <a:latin typeface="Comic Sans MS" pitchFamily="64" charset="0"/>
                <a:ea typeface="DejaVu Sans" charset="0"/>
                <a:cs typeface="DejaVu Sans" charset="0"/>
              </a:rPr>
              <a:t>Peer-</a:t>
            </a:r>
            <a:r>
              <a:rPr lang="es-ES" sz="2800" dirty="0" err="1">
                <a:solidFill>
                  <a:srgbClr val="000000"/>
                </a:solidFill>
                <a:latin typeface="Comic Sans MS" pitchFamily="64" charset="0"/>
                <a:ea typeface="DejaVu Sans" charset="0"/>
                <a:cs typeface="DejaVu Sans" charset="0"/>
              </a:rPr>
              <a:t>to</a:t>
            </a:r>
            <a:r>
              <a:rPr lang="es-ES" sz="2800" dirty="0">
                <a:solidFill>
                  <a:srgbClr val="000000"/>
                </a:solidFill>
                <a:latin typeface="Comic Sans MS" pitchFamily="64" charset="0"/>
                <a:ea typeface="DejaVu Sans" charset="0"/>
                <a:cs typeface="DejaVu Sans" charset="0"/>
              </a:rPr>
              <a:t>-peer (P2P</a:t>
            </a:r>
            <a:r>
              <a:rPr lang="es-ES" sz="2800" dirty="0" smtClean="0">
                <a:solidFill>
                  <a:srgbClr val="000000"/>
                </a:solidFill>
                <a:latin typeface="Comic Sans MS" pitchFamily="64" charset="0"/>
                <a:ea typeface="DejaVu Sans" charset="0"/>
                <a:cs typeface="DejaVu Sans" charset="0"/>
              </a:rPr>
              <a:t>)</a:t>
            </a:r>
          </a:p>
          <a:p>
            <a:pPr marL="339725" indent="-339725">
              <a:lnSpc>
                <a:spcPct val="9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800" dirty="0">
              <a:solidFill>
                <a:srgbClr val="000000"/>
              </a:solidFill>
              <a:latin typeface="Comic Sans MS" pitchFamily="64" charset="0"/>
              <a:ea typeface="DejaVu Sans" charset="0"/>
              <a:cs typeface="DejaVu Sans" charset="0"/>
            </a:endParaRPr>
          </a:p>
          <a:p>
            <a:pPr marL="339725" indent="-339725">
              <a:lnSpc>
                <a:spcPct val="98000"/>
              </a:lnSpc>
              <a:spcBef>
                <a:spcPts val="700"/>
              </a:spcBef>
              <a:buClr>
                <a:srgbClr val="3333CC"/>
              </a:buClr>
              <a:buSzPct val="85000"/>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dirty="0">
                <a:solidFill>
                  <a:srgbClr val="000000"/>
                </a:solidFill>
                <a:latin typeface="Comic Sans MS" pitchFamily="64" charset="0"/>
                <a:ea typeface="DejaVu Sans" charset="0"/>
                <a:cs typeface="DejaVu Sans" charset="0"/>
              </a:rPr>
              <a:t>Híbridos de cliente-servidor y P2P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214563" y="1285875"/>
            <a:ext cx="792162" cy="719138"/>
            <a:chOff x="1395" y="810"/>
            <a:chExt cx="499" cy="453"/>
          </a:xfrm>
        </p:grpSpPr>
        <p:sp>
          <p:nvSpPr>
            <p:cNvPr id="6146" name="AutoShape 2"/>
            <p:cNvSpPr>
              <a:spLocks noChangeArrowheads="1"/>
            </p:cNvSpPr>
            <p:nvPr/>
          </p:nvSpPr>
          <p:spPr bwMode="auto">
            <a:xfrm>
              <a:off x="1395" y="810"/>
              <a:ext cx="499"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6147" name="AutoShape 3"/>
            <p:cNvSpPr>
              <a:spLocks noChangeArrowheads="1"/>
            </p:cNvSpPr>
            <p:nvPr/>
          </p:nvSpPr>
          <p:spPr bwMode="auto">
            <a:xfrm>
              <a:off x="1567" y="846"/>
              <a:ext cx="158"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6148" name="AutoShape 4"/>
            <p:cNvSpPr>
              <a:spLocks noChangeArrowheads="1"/>
            </p:cNvSpPr>
            <p:nvPr/>
          </p:nvSpPr>
          <p:spPr bwMode="auto">
            <a:xfrm>
              <a:off x="1582" y="899"/>
              <a:ext cx="267"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6149" name="AutoShape 5"/>
            <p:cNvSpPr>
              <a:spLocks noChangeArrowheads="1"/>
            </p:cNvSpPr>
            <p:nvPr/>
          </p:nvSpPr>
          <p:spPr bwMode="auto">
            <a:xfrm>
              <a:off x="1549" y="1093"/>
              <a:ext cx="197"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6150" name="AutoShape 6"/>
            <p:cNvSpPr>
              <a:spLocks noChangeArrowheads="1"/>
            </p:cNvSpPr>
            <p:nvPr/>
          </p:nvSpPr>
          <p:spPr bwMode="auto">
            <a:xfrm>
              <a:off x="1648" y="1113"/>
              <a:ext cx="82"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6151" name="AutoShape 7"/>
            <p:cNvSpPr>
              <a:spLocks noChangeArrowheads="1"/>
            </p:cNvSpPr>
            <p:nvPr/>
          </p:nvSpPr>
          <p:spPr bwMode="auto">
            <a:xfrm>
              <a:off x="1562" y="1098"/>
              <a:ext cx="5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6152" name="AutoShape 8"/>
            <p:cNvSpPr>
              <a:spLocks noChangeArrowheads="1"/>
            </p:cNvSpPr>
            <p:nvPr/>
          </p:nvSpPr>
          <p:spPr bwMode="auto">
            <a:xfrm>
              <a:off x="1424" y="1118"/>
              <a:ext cx="32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6153" name="AutoShape 9"/>
            <p:cNvSpPr>
              <a:spLocks noChangeArrowheads="1"/>
            </p:cNvSpPr>
            <p:nvPr/>
          </p:nvSpPr>
          <p:spPr bwMode="auto">
            <a:xfrm>
              <a:off x="1752" y="1109"/>
              <a:ext cx="111"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6154" name="AutoShape 10"/>
            <p:cNvSpPr>
              <a:spLocks noChangeArrowheads="1"/>
            </p:cNvSpPr>
            <p:nvPr/>
          </p:nvSpPr>
          <p:spPr bwMode="auto">
            <a:xfrm>
              <a:off x="1450" y="869"/>
              <a:ext cx="59"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6155" name="AutoShape 11"/>
            <p:cNvSpPr>
              <a:spLocks noChangeArrowheads="1"/>
            </p:cNvSpPr>
            <p:nvPr/>
          </p:nvSpPr>
          <p:spPr bwMode="auto">
            <a:xfrm>
              <a:off x="1450" y="869"/>
              <a:ext cx="5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6156" name="AutoShape 12"/>
            <p:cNvSpPr>
              <a:spLocks noChangeArrowheads="1"/>
            </p:cNvSpPr>
            <p:nvPr/>
          </p:nvSpPr>
          <p:spPr bwMode="auto">
            <a:xfrm>
              <a:off x="1450" y="874"/>
              <a:ext cx="43"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6157" name="AutoShape 13"/>
            <p:cNvSpPr>
              <a:spLocks noChangeArrowheads="1"/>
            </p:cNvSpPr>
            <p:nvPr/>
          </p:nvSpPr>
          <p:spPr bwMode="auto">
            <a:xfrm>
              <a:off x="1455" y="874"/>
              <a:ext cx="33"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6158" name="AutoShape 14"/>
            <p:cNvSpPr>
              <a:spLocks noChangeArrowheads="1"/>
            </p:cNvSpPr>
            <p:nvPr/>
          </p:nvSpPr>
          <p:spPr bwMode="auto">
            <a:xfrm>
              <a:off x="1455" y="874"/>
              <a:ext cx="28"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6159" name="AutoShape 15"/>
            <p:cNvSpPr>
              <a:spLocks noChangeArrowheads="1"/>
            </p:cNvSpPr>
            <p:nvPr/>
          </p:nvSpPr>
          <p:spPr bwMode="auto">
            <a:xfrm>
              <a:off x="1455" y="880"/>
              <a:ext cx="17"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6160" name="AutoShape 16"/>
            <p:cNvSpPr>
              <a:spLocks noChangeArrowheads="1"/>
            </p:cNvSpPr>
            <p:nvPr/>
          </p:nvSpPr>
          <p:spPr bwMode="auto">
            <a:xfrm>
              <a:off x="1681" y="1045"/>
              <a:ext cx="25"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6161" name="AutoShape 17"/>
            <p:cNvSpPr>
              <a:spLocks noChangeArrowheads="1"/>
            </p:cNvSpPr>
            <p:nvPr/>
          </p:nvSpPr>
          <p:spPr bwMode="auto">
            <a:xfrm>
              <a:off x="1598" y="1045"/>
              <a:ext cx="12"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6162" name="AutoShape 18"/>
            <p:cNvSpPr>
              <a:spLocks noChangeArrowheads="1"/>
            </p:cNvSpPr>
            <p:nvPr/>
          </p:nvSpPr>
          <p:spPr bwMode="auto">
            <a:xfrm>
              <a:off x="1622" y="1045"/>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6163" name="AutoShape 19"/>
            <p:cNvSpPr>
              <a:spLocks noChangeArrowheads="1"/>
            </p:cNvSpPr>
            <p:nvPr/>
          </p:nvSpPr>
          <p:spPr bwMode="auto">
            <a:xfrm>
              <a:off x="1528" y="840"/>
              <a:ext cx="38"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6164" name="AutoShape 20"/>
            <p:cNvSpPr>
              <a:spLocks noChangeArrowheads="1"/>
            </p:cNvSpPr>
            <p:nvPr/>
          </p:nvSpPr>
          <p:spPr bwMode="auto">
            <a:xfrm>
              <a:off x="1726" y="821"/>
              <a:ext cx="5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6165" name="AutoShape 21"/>
            <p:cNvSpPr>
              <a:spLocks noChangeArrowheads="1"/>
            </p:cNvSpPr>
            <p:nvPr/>
          </p:nvSpPr>
          <p:spPr bwMode="auto">
            <a:xfrm>
              <a:off x="1528" y="857"/>
              <a:ext cx="33"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6166" name="AutoShape 22"/>
            <p:cNvSpPr>
              <a:spLocks noChangeArrowheads="1"/>
            </p:cNvSpPr>
            <p:nvPr/>
          </p:nvSpPr>
          <p:spPr bwMode="auto">
            <a:xfrm>
              <a:off x="1533" y="869"/>
              <a:ext cx="25"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6167" name="AutoShape 23"/>
            <p:cNvSpPr>
              <a:spLocks noChangeArrowheads="1"/>
            </p:cNvSpPr>
            <p:nvPr/>
          </p:nvSpPr>
          <p:spPr bwMode="auto">
            <a:xfrm>
              <a:off x="1533" y="880"/>
              <a:ext cx="25"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6168" name="AutoShape 24"/>
            <p:cNvSpPr>
              <a:spLocks noChangeArrowheads="1"/>
            </p:cNvSpPr>
            <p:nvPr/>
          </p:nvSpPr>
          <p:spPr bwMode="auto">
            <a:xfrm>
              <a:off x="1533" y="891"/>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6169" name="AutoShape 25"/>
            <p:cNvSpPr>
              <a:spLocks noChangeArrowheads="1"/>
            </p:cNvSpPr>
            <p:nvPr/>
          </p:nvSpPr>
          <p:spPr bwMode="auto">
            <a:xfrm>
              <a:off x="1533" y="905"/>
              <a:ext cx="15"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6170" name="AutoShape 26"/>
            <p:cNvSpPr>
              <a:spLocks noChangeArrowheads="1"/>
            </p:cNvSpPr>
            <p:nvPr/>
          </p:nvSpPr>
          <p:spPr bwMode="auto">
            <a:xfrm>
              <a:off x="1731" y="832"/>
              <a:ext cx="43"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6171" name="AutoShape 27"/>
            <p:cNvSpPr>
              <a:spLocks noChangeArrowheads="1"/>
            </p:cNvSpPr>
            <p:nvPr/>
          </p:nvSpPr>
          <p:spPr bwMode="auto">
            <a:xfrm>
              <a:off x="1731" y="846"/>
              <a:ext cx="38"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6172" name="AutoShape 28"/>
            <p:cNvSpPr>
              <a:spLocks noChangeArrowheads="1"/>
            </p:cNvSpPr>
            <p:nvPr/>
          </p:nvSpPr>
          <p:spPr bwMode="auto">
            <a:xfrm>
              <a:off x="1731" y="857"/>
              <a:ext cx="33"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6173" name="AutoShape 29"/>
            <p:cNvSpPr>
              <a:spLocks noChangeArrowheads="1"/>
            </p:cNvSpPr>
            <p:nvPr/>
          </p:nvSpPr>
          <p:spPr bwMode="auto">
            <a:xfrm>
              <a:off x="1736" y="874"/>
              <a:ext cx="23"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6174" name="AutoShape 30"/>
            <p:cNvSpPr>
              <a:spLocks noChangeArrowheads="1"/>
            </p:cNvSpPr>
            <p:nvPr/>
          </p:nvSpPr>
          <p:spPr bwMode="auto">
            <a:xfrm>
              <a:off x="1736" y="886"/>
              <a:ext cx="17"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6175" name="Rectangle 31"/>
            <p:cNvSpPr>
              <a:spLocks noChangeArrowheads="1"/>
            </p:cNvSpPr>
            <p:nvPr/>
          </p:nvSpPr>
          <p:spPr bwMode="auto">
            <a:xfrm>
              <a:off x="1489" y="869"/>
              <a:ext cx="4" cy="254"/>
            </a:xfrm>
            <a:prstGeom prst="rect">
              <a:avLst/>
            </a:prstGeom>
            <a:solidFill>
              <a:srgbClr val="000000"/>
            </a:solidFill>
            <a:ln w="9525" cap="flat">
              <a:noFill/>
              <a:round/>
              <a:headEnd/>
              <a:tailEnd/>
            </a:ln>
            <a:effectLst/>
          </p:spPr>
          <p:txBody>
            <a:bodyPr wrap="none" anchor="ctr"/>
            <a:lstStyle/>
            <a:p>
              <a:endParaRPr lang="es-MX"/>
            </a:p>
          </p:txBody>
        </p:sp>
        <p:sp>
          <p:nvSpPr>
            <p:cNvPr id="6176" name="AutoShape 32"/>
            <p:cNvSpPr>
              <a:spLocks noChangeArrowheads="1"/>
            </p:cNvSpPr>
            <p:nvPr/>
          </p:nvSpPr>
          <p:spPr bwMode="auto">
            <a:xfrm>
              <a:off x="1572" y="863"/>
              <a:ext cx="93"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6177" name="AutoShape 33"/>
            <p:cNvSpPr>
              <a:spLocks noChangeArrowheads="1"/>
            </p:cNvSpPr>
            <p:nvPr/>
          </p:nvSpPr>
          <p:spPr bwMode="auto">
            <a:xfrm>
              <a:off x="1444" y="948"/>
              <a:ext cx="72"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6178" name="AutoShape 34"/>
            <p:cNvSpPr>
              <a:spLocks noChangeArrowheads="1"/>
            </p:cNvSpPr>
            <p:nvPr/>
          </p:nvSpPr>
          <p:spPr bwMode="auto">
            <a:xfrm>
              <a:off x="1444" y="899"/>
              <a:ext cx="7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6179" name="AutoShape 35"/>
            <p:cNvSpPr>
              <a:spLocks noChangeArrowheads="1"/>
            </p:cNvSpPr>
            <p:nvPr/>
          </p:nvSpPr>
          <p:spPr bwMode="auto">
            <a:xfrm>
              <a:off x="1515" y="874"/>
              <a:ext cx="121"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6180" name="AutoShape 36"/>
            <p:cNvSpPr>
              <a:spLocks noChangeArrowheads="1"/>
            </p:cNvSpPr>
            <p:nvPr/>
          </p:nvSpPr>
          <p:spPr bwMode="auto">
            <a:xfrm>
              <a:off x="1577" y="815"/>
              <a:ext cx="158"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6181" name="AutoShape 37"/>
            <p:cNvSpPr>
              <a:spLocks noChangeArrowheads="1"/>
            </p:cNvSpPr>
            <p:nvPr/>
          </p:nvSpPr>
          <p:spPr bwMode="auto">
            <a:xfrm>
              <a:off x="1484" y="1124"/>
              <a:ext cx="267"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6182" name="AutoShape 38"/>
            <p:cNvSpPr>
              <a:spLocks noChangeArrowheads="1"/>
            </p:cNvSpPr>
            <p:nvPr/>
          </p:nvSpPr>
          <p:spPr bwMode="auto">
            <a:xfrm>
              <a:off x="1429" y="1146"/>
              <a:ext cx="27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6183" name="AutoShape 39"/>
            <p:cNvSpPr>
              <a:spLocks noChangeArrowheads="1"/>
            </p:cNvSpPr>
            <p:nvPr/>
          </p:nvSpPr>
          <p:spPr bwMode="auto">
            <a:xfrm>
              <a:off x="1473" y="1135"/>
              <a:ext cx="267"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6184" name="AutoShape 40"/>
            <p:cNvSpPr>
              <a:spLocks noChangeArrowheads="1"/>
            </p:cNvSpPr>
            <p:nvPr/>
          </p:nvSpPr>
          <p:spPr bwMode="auto">
            <a:xfrm>
              <a:off x="1455" y="1141"/>
              <a:ext cx="264"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
        <p:nvSpPr>
          <p:cNvPr id="6185" name="Text Box 41"/>
          <p:cNvSpPr txBox="1">
            <a:spLocks noChangeArrowheads="1"/>
          </p:cNvSpPr>
          <p:nvPr/>
        </p:nvSpPr>
        <p:spPr bwMode="auto">
          <a:xfrm>
            <a:off x="533400" y="228600"/>
            <a:ext cx="7770813" cy="1141413"/>
          </a:xfrm>
          <a:prstGeom prst="rect">
            <a:avLst/>
          </a:prstGeom>
          <a:noFill/>
          <a:ln w="9525" cap="flat">
            <a:noFill/>
            <a:round/>
            <a:headEnd/>
            <a:tailEnd/>
          </a:ln>
          <a:effectLst/>
        </p:spPr>
        <p:txBody>
          <a:bodyPr wrap="none" anchor="ctr"/>
          <a:lstStyle/>
          <a:p>
            <a:endParaRPr lang="es-MX"/>
          </a:p>
        </p:txBody>
      </p:sp>
      <p:sp>
        <p:nvSpPr>
          <p:cNvPr id="6186" name="AutoShape 42"/>
          <p:cNvSpPr>
            <a:spLocks noChangeArrowheads="1"/>
          </p:cNvSpPr>
          <p:nvPr/>
        </p:nvSpPr>
        <p:spPr bwMode="auto">
          <a:xfrm>
            <a:off x="679450" y="1270000"/>
            <a:ext cx="6096000" cy="2247900"/>
          </a:xfrm>
          <a:prstGeom prst="roundRect">
            <a:avLst>
              <a:gd name="adj" fmla="val 37"/>
            </a:avLst>
          </a:prstGeom>
          <a:noFill/>
          <a:ln w="9525" cap="flat">
            <a:noFill/>
            <a:round/>
            <a:headEnd/>
            <a:tailEnd/>
          </a:ln>
          <a:effectLst/>
        </p:spPr>
        <p:txBody>
          <a:bodyPr wrap="none" anchor="ctr"/>
          <a:lstStyle/>
          <a:p>
            <a:endParaRPr lang="es-MX"/>
          </a:p>
        </p:txBody>
      </p:sp>
      <p:grpSp>
        <p:nvGrpSpPr>
          <p:cNvPr id="3" name="Group 43"/>
          <p:cNvGrpSpPr>
            <a:grpSpLocks/>
          </p:cNvGrpSpPr>
          <p:nvPr/>
        </p:nvGrpSpPr>
        <p:grpSpPr bwMode="auto">
          <a:xfrm>
            <a:off x="5919788" y="1285875"/>
            <a:ext cx="354012" cy="928688"/>
            <a:chOff x="3729" y="810"/>
            <a:chExt cx="223" cy="585"/>
          </a:xfrm>
        </p:grpSpPr>
        <p:sp>
          <p:nvSpPr>
            <p:cNvPr id="6188" name="AutoShape 44"/>
            <p:cNvSpPr>
              <a:spLocks noChangeArrowheads="1"/>
            </p:cNvSpPr>
            <p:nvPr/>
          </p:nvSpPr>
          <p:spPr bwMode="auto">
            <a:xfrm>
              <a:off x="3729" y="1260"/>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9"/>
                <a:gd name="T5" fmla="*/ 0 h 602"/>
                <a:gd name="T6" fmla="*/ 1 w 989"/>
                <a:gd name="T7" fmla="*/ 0 h 602"/>
                <a:gd name="T8" fmla="*/ 0 w 989"/>
                <a:gd name="T9" fmla="*/ 0 h 602"/>
                <a:gd name="T10" fmla="*/ 0 w 989"/>
                <a:gd name="T11" fmla="*/ 0 h 602"/>
                <a:gd name="T12" fmla="*/ 0 w 989"/>
                <a:gd name="T13" fmla="*/ 0 h 602"/>
                <a:gd name="T14" fmla="*/ 0 w 989"/>
                <a:gd name="T15" fmla="*/ 0 h 602"/>
                <a:gd name="T16" fmla="*/ 989 w 989"/>
                <a:gd name="T17" fmla="*/ 602 h 602"/>
              </a:gdLst>
              <a:ahLst/>
              <a:cxnLst>
                <a:cxn ang="0">
                  <a:pos x="T4" y="T5"/>
                </a:cxn>
                <a:cxn ang="0">
                  <a:pos x="T6" y="T7"/>
                </a:cxn>
                <a:cxn ang="0">
                  <a:pos x="T8" y="T9"/>
                </a:cxn>
                <a:cxn ang="0">
                  <a:pos x="T10" y="T11"/>
                </a:cxn>
                <a:cxn ang="0">
                  <a:pos x="T12" y="T13"/>
                </a:cxn>
              </a:cxnLst>
              <a:rect l="T14" t="T15" r="T16" b="T17"/>
              <a:pathLst>
                <a:path w="989" h="602">
                  <a:moveTo>
                    <a:pt x="381" y="0"/>
                  </a:moveTo>
                  <a:lnTo>
                    <a:pt x="988" y="0"/>
                  </a:lnTo>
                  <a:lnTo>
                    <a:pt x="607" y="601"/>
                  </a:lnTo>
                  <a:lnTo>
                    <a:pt x="0" y="601"/>
                  </a:lnTo>
                  <a:lnTo>
                    <a:pt x="381" y="0"/>
                  </a:lnTo>
                </a:path>
              </a:pathLst>
            </a:custGeom>
            <a:solidFill>
              <a:srgbClr val="33CCCC"/>
            </a:solidFill>
            <a:ln w="9525" cap="flat">
              <a:noFill/>
              <a:round/>
              <a:headEnd/>
              <a:tailEnd/>
            </a:ln>
            <a:effectLst/>
          </p:spPr>
          <p:txBody>
            <a:bodyPr wrap="none" anchor="ctr"/>
            <a:lstStyle/>
            <a:p>
              <a:endParaRPr lang="es-MX"/>
            </a:p>
          </p:txBody>
        </p:sp>
        <p:sp>
          <p:nvSpPr>
            <p:cNvPr id="6189" name="AutoShape 45"/>
            <p:cNvSpPr>
              <a:spLocks noChangeArrowheads="1"/>
            </p:cNvSpPr>
            <p:nvPr/>
          </p:nvSpPr>
          <p:spPr bwMode="auto">
            <a:xfrm>
              <a:off x="3842" y="814"/>
              <a:ext cx="101" cy="449"/>
            </a:xfrm>
            <a:prstGeom prst="roundRect">
              <a:avLst>
                <a:gd name="adj" fmla="val 977"/>
              </a:avLst>
            </a:prstGeom>
            <a:solidFill>
              <a:srgbClr val="33CCCC"/>
            </a:solidFill>
            <a:ln w="9525" cap="flat">
              <a:noFill/>
              <a:round/>
              <a:headEnd/>
              <a:tailEnd/>
            </a:ln>
            <a:effectLst/>
          </p:spPr>
          <p:txBody>
            <a:bodyPr wrap="none" anchor="ctr"/>
            <a:lstStyle/>
            <a:p>
              <a:endParaRPr lang="es-MX"/>
            </a:p>
          </p:txBody>
        </p:sp>
        <p:sp>
          <p:nvSpPr>
            <p:cNvPr id="6190" name="AutoShape 46"/>
            <p:cNvSpPr>
              <a:spLocks noChangeArrowheads="1"/>
            </p:cNvSpPr>
            <p:nvPr/>
          </p:nvSpPr>
          <p:spPr bwMode="auto">
            <a:xfrm>
              <a:off x="3730" y="941"/>
              <a:ext cx="140" cy="449"/>
            </a:xfrm>
            <a:prstGeom prst="roundRect">
              <a:avLst>
                <a:gd name="adj" fmla="val 704"/>
              </a:avLst>
            </a:prstGeom>
            <a:solidFill>
              <a:srgbClr val="33CCCC"/>
            </a:solidFill>
            <a:ln w="9360" cap="flat">
              <a:solidFill>
                <a:srgbClr val="000000"/>
              </a:solidFill>
              <a:miter lim="800000"/>
              <a:headEnd/>
              <a:tailEnd/>
            </a:ln>
            <a:effectLst/>
          </p:spPr>
          <p:txBody>
            <a:bodyPr wrap="none" anchor="ctr"/>
            <a:lstStyle/>
            <a:p>
              <a:endParaRPr lang="es-MX"/>
            </a:p>
          </p:txBody>
        </p:sp>
        <p:sp>
          <p:nvSpPr>
            <p:cNvPr id="6191" name="AutoShape 47"/>
            <p:cNvSpPr>
              <a:spLocks noChangeArrowheads="1"/>
            </p:cNvSpPr>
            <p:nvPr/>
          </p:nvSpPr>
          <p:spPr bwMode="auto">
            <a:xfrm>
              <a:off x="3729" y="810"/>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9"/>
                <a:gd name="T5" fmla="*/ 0 h 602"/>
                <a:gd name="T6" fmla="*/ 1 w 989"/>
                <a:gd name="T7" fmla="*/ 0 h 602"/>
                <a:gd name="T8" fmla="*/ 0 w 989"/>
                <a:gd name="T9" fmla="*/ 0 h 602"/>
                <a:gd name="T10" fmla="*/ 0 w 989"/>
                <a:gd name="T11" fmla="*/ 0 h 602"/>
                <a:gd name="T12" fmla="*/ 0 w 989"/>
                <a:gd name="T13" fmla="*/ 0 h 602"/>
                <a:gd name="T14" fmla="*/ 0 w 989"/>
                <a:gd name="T15" fmla="*/ 0 h 602"/>
                <a:gd name="T16" fmla="*/ 989 w 989"/>
                <a:gd name="T17" fmla="*/ 602 h 602"/>
              </a:gdLst>
              <a:ahLst/>
              <a:cxnLst>
                <a:cxn ang="0">
                  <a:pos x="T4" y="T5"/>
                </a:cxn>
                <a:cxn ang="0">
                  <a:pos x="T6" y="T7"/>
                </a:cxn>
                <a:cxn ang="0">
                  <a:pos x="T8" y="T9"/>
                </a:cxn>
                <a:cxn ang="0">
                  <a:pos x="T10" y="T11"/>
                </a:cxn>
                <a:cxn ang="0">
                  <a:pos x="T12" y="T13"/>
                </a:cxn>
              </a:cxnLst>
              <a:rect l="T14" t="T15" r="T16" b="T17"/>
              <a:pathLst>
                <a:path w="989" h="602">
                  <a:moveTo>
                    <a:pt x="381" y="0"/>
                  </a:moveTo>
                  <a:lnTo>
                    <a:pt x="988" y="0"/>
                  </a:lnTo>
                  <a:lnTo>
                    <a:pt x="607" y="601"/>
                  </a:lnTo>
                  <a:lnTo>
                    <a:pt x="0" y="601"/>
                  </a:lnTo>
                  <a:lnTo>
                    <a:pt x="381"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6192" name="Line 48"/>
            <p:cNvSpPr>
              <a:spLocks noChangeShapeType="1"/>
            </p:cNvSpPr>
            <p:nvPr/>
          </p:nvSpPr>
          <p:spPr bwMode="auto">
            <a:xfrm>
              <a:off x="3951" y="820"/>
              <a:ext cx="0" cy="439"/>
            </a:xfrm>
            <a:prstGeom prst="line">
              <a:avLst/>
            </a:prstGeom>
            <a:noFill/>
            <a:ln w="9360" cap="flat">
              <a:solidFill>
                <a:srgbClr val="000000"/>
              </a:solidFill>
              <a:miter lim="800000"/>
              <a:headEnd/>
              <a:tailEnd/>
            </a:ln>
            <a:effectLst/>
          </p:spPr>
          <p:txBody>
            <a:bodyPr/>
            <a:lstStyle/>
            <a:p>
              <a:endParaRPr lang="es-MX"/>
            </a:p>
          </p:txBody>
        </p:sp>
        <p:sp>
          <p:nvSpPr>
            <p:cNvPr id="6193" name="Line 49"/>
            <p:cNvSpPr>
              <a:spLocks noChangeShapeType="1"/>
            </p:cNvSpPr>
            <p:nvPr/>
          </p:nvSpPr>
          <p:spPr bwMode="auto">
            <a:xfrm flipH="1">
              <a:off x="3868" y="1260"/>
              <a:ext cx="85" cy="130"/>
            </a:xfrm>
            <a:prstGeom prst="line">
              <a:avLst/>
            </a:prstGeom>
            <a:noFill/>
            <a:ln w="9360" cap="flat">
              <a:solidFill>
                <a:srgbClr val="000000"/>
              </a:solidFill>
              <a:miter lim="800000"/>
              <a:headEnd/>
              <a:tailEnd/>
            </a:ln>
            <a:effectLst/>
          </p:spPr>
          <p:txBody>
            <a:bodyPr/>
            <a:lstStyle/>
            <a:p>
              <a:endParaRPr lang="es-MX"/>
            </a:p>
          </p:txBody>
        </p:sp>
        <p:sp>
          <p:nvSpPr>
            <p:cNvPr id="6194" name="AutoShape 50"/>
            <p:cNvSpPr>
              <a:spLocks noChangeArrowheads="1"/>
            </p:cNvSpPr>
            <p:nvPr/>
          </p:nvSpPr>
          <p:spPr bwMode="auto">
            <a:xfrm>
              <a:off x="3748" y="1000"/>
              <a:ext cx="93" cy="259"/>
            </a:xfrm>
            <a:prstGeom prst="roundRect">
              <a:avLst>
                <a:gd name="adj" fmla="val 1060"/>
              </a:avLst>
            </a:prstGeom>
            <a:solidFill>
              <a:srgbClr val="3333CC"/>
            </a:solidFill>
            <a:ln w="9360" cap="flat">
              <a:solidFill>
                <a:srgbClr val="000000"/>
              </a:solidFill>
              <a:miter lim="800000"/>
              <a:headEnd/>
              <a:tailEnd/>
            </a:ln>
            <a:effectLst/>
          </p:spPr>
          <p:txBody>
            <a:bodyPr wrap="none" anchor="ctr"/>
            <a:lstStyle/>
            <a:p>
              <a:endParaRPr lang="es-MX"/>
            </a:p>
          </p:txBody>
        </p:sp>
        <p:sp>
          <p:nvSpPr>
            <p:cNvPr id="6195" name="AutoShape 51"/>
            <p:cNvSpPr>
              <a:spLocks noChangeArrowheads="1"/>
            </p:cNvSpPr>
            <p:nvPr/>
          </p:nvSpPr>
          <p:spPr bwMode="auto">
            <a:xfrm>
              <a:off x="3761" y="1079"/>
              <a:ext cx="70" cy="91"/>
            </a:xfrm>
            <a:prstGeom prst="roundRect">
              <a:avLst>
                <a:gd name="adj" fmla="val 1389"/>
              </a:avLst>
            </a:prstGeom>
            <a:solidFill>
              <a:srgbClr val="FFFFFF"/>
            </a:solidFill>
            <a:ln w="9525" cap="flat">
              <a:noFill/>
              <a:round/>
              <a:headEnd/>
              <a:tailEnd/>
            </a:ln>
            <a:effectLst/>
          </p:spPr>
          <p:txBody>
            <a:bodyPr wrap="none" anchor="ctr"/>
            <a:lstStyle/>
            <a:p>
              <a:endParaRPr lang="es-MX"/>
            </a:p>
          </p:txBody>
        </p:sp>
      </p:grpSp>
      <p:sp>
        <p:nvSpPr>
          <p:cNvPr id="6196" name="Line 52"/>
          <p:cNvSpPr>
            <a:spLocks noChangeShapeType="1"/>
          </p:cNvSpPr>
          <p:nvPr/>
        </p:nvSpPr>
        <p:spPr bwMode="auto">
          <a:xfrm>
            <a:off x="3508375" y="2063750"/>
            <a:ext cx="2209800" cy="9525"/>
          </a:xfrm>
          <a:prstGeom prst="line">
            <a:avLst/>
          </a:prstGeom>
          <a:noFill/>
          <a:ln w="28440" cap="flat">
            <a:solidFill>
              <a:srgbClr val="FF0000"/>
            </a:solidFill>
            <a:miter lim="800000"/>
            <a:headEnd type="triangle" w="med" len="med"/>
            <a:tailEnd type="triangle" w="med" len="med"/>
          </a:ln>
          <a:effectLst/>
        </p:spPr>
        <p:txBody>
          <a:bodyPr/>
          <a:lstStyle/>
          <a:p>
            <a:endParaRPr lang="es-MX"/>
          </a:p>
        </p:txBody>
      </p:sp>
      <p:sp>
        <p:nvSpPr>
          <p:cNvPr id="6197" name="Text Box 53"/>
          <p:cNvSpPr txBox="1">
            <a:spLocks noChangeArrowheads="1"/>
          </p:cNvSpPr>
          <p:nvPr/>
        </p:nvSpPr>
        <p:spPr bwMode="auto">
          <a:xfrm>
            <a:off x="3430588" y="1747838"/>
            <a:ext cx="2409825" cy="336550"/>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0000"/>
                </a:solidFill>
                <a:latin typeface="Comic Sans MS" pitchFamily="64" charset="0"/>
                <a:ea typeface="AR PL ShanHeiSun Uni" charset="0"/>
                <a:cs typeface="AR PL ShanHeiSun Uni" charset="0"/>
              </a:rPr>
              <a:t>file transfer</a:t>
            </a:r>
          </a:p>
        </p:txBody>
      </p:sp>
      <p:grpSp>
        <p:nvGrpSpPr>
          <p:cNvPr id="4" name="Group 54"/>
          <p:cNvGrpSpPr>
            <a:grpSpLocks/>
          </p:cNvGrpSpPr>
          <p:nvPr/>
        </p:nvGrpSpPr>
        <p:grpSpPr bwMode="auto">
          <a:xfrm>
            <a:off x="5654675" y="1739900"/>
            <a:ext cx="822325" cy="827088"/>
            <a:chOff x="3562" y="1096"/>
            <a:chExt cx="518" cy="521"/>
          </a:xfrm>
        </p:grpSpPr>
        <p:sp>
          <p:nvSpPr>
            <p:cNvPr id="6199" name="AutoShape 55"/>
            <p:cNvSpPr>
              <a:spLocks noChangeArrowheads="1"/>
            </p:cNvSpPr>
            <p:nvPr/>
          </p:nvSpPr>
          <p:spPr bwMode="auto">
            <a:xfrm>
              <a:off x="3602" y="1096"/>
              <a:ext cx="443" cy="521"/>
            </a:xfrm>
            <a:prstGeom prst="roundRect">
              <a:avLst>
                <a:gd name="adj" fmla="val 222"/>
              </a:avLst>
            </a:prstGeom>
            <a:solidFill>
              <a:srgbClr val="CCCCFF"/>
            </a:solidFill>
            <a:ln w="19080" cap="flat">
              <a:solidFill>
                <a:srgbClr val="000000"/>
              </a:solidFill>
              <a:miter lim="800000"/>
              <a:headEnd/>
              <a:tailEnd/>
            </a:ln>
            <a:effectLst/>
          </p:spPr>
          <p:txBody>
            <a:bodyPr wrap="none" anchor="ctr"/>
            <a:lstStyle/>
            <a:p>
              <a:endParaRPr lang="es-MX"/>
            </a:p>
          </p:txBody>
        </p:sp>
        <p:sp>
          <p:nvSpPr>
            <p:cNvPr id="6200" name="AutoShape 56"/>
            <p:cNvSpPr>
              <a:spLocks noChangeArrowheads="1"/>
            </p:cNvSpPr>
            <p:nvPr/>
          </p:nvSpPr>
          <p:spPr bwMode="auto">
            <a:xfrm>
              <a:off x="3562" y="1173"/>
              <a:ext cx="518"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server</a:t>
              </a:r>
            </a:p>
          </p:txBody>
        </p:sp>
      </p:grpSp>
      <p:grpSp>
        <p:nvGrpSpPr>
          <p:cNvPr id="5" name="Group 57"/>
          <p:cNvGrpSpPr>
            <a:grpSpLocks/>
          </p:cNvGrpSpPr>
          <p:nvPr/>
        </p:nvGrpSpPr>
        <p:grpSpPr bwMode="auto">
          <a:xfrm>
            <a:off x="1738313" y="1730375"/>
            <a:ext cx="1800225" cy="849313"/>
            <a:chOff x="1095" y="1090"/>
            <a:chExt cx="1134" cy="535"/>
          </a:xfrm>
        </p:grpSpPr>
        <p:sp>
          <p:nvSpPr>
            <p:cNvPr id="6202" name="AutoShape 58"/>
            <p:cNvSpPr>
              <a:spLocks noChangeArrowheads="1"/>
            </p:cNvSpPr>
            <p:nvPr/>
          </p:nvSpPr>
          <p:spPr bwMode="auto">
            <a:xfrm>
              <a:off x="1778" y="1090"/>
              <a:ext cx="443" cy="521"/>
            </a:xfrm>
            <a:prstGeom prst="roundRect">
              <a:avLst>
                <a:gd name="adj" fmla="val 222"/>
              </a:avLst>
            </a:prstGeom>
            <a:solidFill>
              <a:srgbClr val="CCCCFF"/>
            </a:solidFill>
            <a:ln w="19080" cap="flat">
              <a:solidFill>
                <a:srgbClr val="000000"/>
              </a:solidFill>
              <a:miter lim="800000"/>
              <a:headEnd/>
              <a:tailEnd/>
            </a:ln>
            <a:effectLst/>
          </p:spPr>
          <p:txBody>
            <a:bodyPr wrap="none" anchor="ctr"/>
            <a:lstStyle/>
            <a:p>
              <a:endParaRPr lang="es-MX"/>
            </a:p>
          </p:txBody>
        </p:sp>
        <p:sp>
          <p:nvSpPr>
            <p:cNvPr id="6203" name="AutoShape 59"/>
            <p:cNvSpPr>
              <a:spLocks noChangeArrowheads="1"/>
            </p:cNvSpPr>
            <p:nvPr/>
          </p:nvSpPr>
          <p:spPr bwMode="auto">
            <a:xfrm>
              <a:off x="1154" y="1096"/>
              <a:ext cx="605" cy="521"/>
            </a:xfrm>
            <a:prstGeom prst="roundRect">
              <a:avLst>
                <a:gd name="adj" fmla="val 190"/>
              </a:avLst>
            </a:prstGeom>
            <a:solidFill>
              <a:srgbClr val="33CCCC"/>
            </a:solidFill>
            <a:ln w="19080" cap="flat">
              <a:solidFill>
                <a:srgbClr val="000000"/>
              </a:solidFill>
              <a:miter lim="800000"/>
              <a:headEnd/>
              <a:tailEnd/>
            </a:ln>
            <a:effectLst/>
          </p:spPr>
          <p:txBody>
            <a:bodyPr wrap="none" anchor="ctr"/>
            <a:lstStyle/>
            <a:p>
              <a:endParaRPr lang="es-MX"/>
            </a:p>
          </p:txBody>
        </p:sp>
        <p:sp>
          <p:nvSpPr>
            <p:cNvPr id="6204" name="Text Box 60"/>
            <p:cNvSpPr txBox="1">
              <a:spLocks noChangeArrowheads="1"/>
            </p:cNvSpPr>
            <p:nvPr/>
          </p:nvSpPr>
          <p:spPr bwMode="auto">
            <a:xfrm>
              <a:off x="1095" y="1107"/>
              <a:ext cx="737" cy="518"/>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user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interface</a:t>
              </a:r>
            </a:p>
          </p:txBody>
        </p:sp>
        <p:sp>
          <p:nvSpPr>
            <p:cNvPr id="6205" name="AutoShape 61"/>
            <p:cNvSpPr>
              <a:spLocks noChangeArrowheads="1"/>
            </p:cNvSpPr>
            <p:nvPr/>
          </p:nvSpPr>
          <p:spPr bwMode="auto">
            <a:xfrm>
              <a:off x="1765" y="1167"/>
              <a:ext cx="464"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FTP</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client</a:t>
              </a:r>
            </a:p>
          </p:txBody>
        </p:sp>
      </p:grpSp>
      <p:grpSp>
        <p:nvGrpSpPr>
          <p:cNvPr id="6" name="Group 62"/>
          <p:cNvGrpSpPr>
            <a:grpSpLocks/>
          </p:cNvGrpSpPr>
          <p:nvPr/>
        </p:nvGrpSpPr>
        <p:grpSpPr bwMode="auto">
          <a:xfrm>
            <a:off x="2393950" y="2555875"/>
            <a:ext cx="2212975" cy="685800"/>
            <a:chOff x="1508" y="1610"/>
            <a:chExt cx="1394" cy="432"/>
          </a:xfrm>
        </p:grpSpPr>
        <p:grpSp>
          <p:nvGrpSpPr>
            <p:cNvPr id="7" name="Group 63"/>
            <p:cNvGrpSpPr>
              <a:grpSpLocks/>
            </p:cNvGrpSpPr>
            <p:nvPr/>
          </p:nvGrpSpPr>
          <p:grpSpPr bwMode="auto">
            <a:xfrm>
              <a:off x="1612" y="1679"/>
              <a:ext cx="362" cy="311"/>
              <a:chOff x="1612" y="1679"/>
              <a:chExt cx="362" cy="311"/>
            </a:xfrm>
          </p:grpSpPr>
          <p:sp>
            <p:nvSpPr>
              <p:cNvPr id="6208" name="Oval 64"/>
              <p:cNvSpPr>
                <a:spLocks noChangeArrowheads="1"/>
              </p:cNvSpPr>
              <p:nvPr/>
            </p:nvSpPr>
            <p:spPr bwMode="auto">
              <a:xfrm>
                <a:off x="1616" y="1910"/>
                <a:ext cx="353" cy="80"/>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6209" name="AutoShape 65"/>
              <p:cNvSpPr>
                <a:spLocks noChangeArrowheads="1"/>
              </p:cNvSpPr>
              <p:nvPr/>
            </p:nvSpPr>
            <p:spPr bwMode="auto">
              <a:xfrm>
                <a:off x="1617" y="1738"/>
                <a:ext cx="357" cy="212"/>
              </a:xfrm>
              <a:prstGeom prst="roundRect">
                <a:avLst>
                  <a:gd name="adj" fmla="val 463"/>
                </a:avLst>
              </a:prstGeom>
              <a:solidFill>
                <a:srgbClr val="FFFF00"/>
              </a:solidFill>
              <a:ln w="9525" cap="flat">
                <a:noFill/>
                <a:round/>
                <a:headEnd/>
                <a:tailEnd/>
              </a:ln>
              <a:effectLst/>
            </p:spPr>
            <p:txBody>
              <a:bodyPr wrap="none" anchor="ctr"/>
              <a:lstStyle/>
              <a:p>
                <a:endParaRPr lang="es-MX"/>
              </a:p>
            </p:txBody>
          </p:sp>
          <p:sp>
            <p:nvSpPr>
              <p:cNvPr id="6210" name="Oval 66"/>
              <p:cNvSpPr>
                <a:spLocks noChangeArrowheads="1"/>
              </p:cNvSpPr>
              <p:nvPr/>
            </p:nvSpPr>
            <p:spPr bwMode="auto">
              <a:xfrm>
                <a:off x="1613" y="1679"/>
                <a:ext cx="357" cy="94"/>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6211" name="Line 67"/>
              <p:cNvSpPr>
                <a:spLocks noChangeShapeType="1"/>
              </p:cNvSpPr>
              <p:nvPr/>
            </p:nvSpPr>
            <p:spPr bwMode="auto">
              <a:xfrm>
                <a:off x="1970" y="1727"/>
                <a:ext cx="0" cy="225"/>
              </a:xfrm>
              <a:prstGeom prst="line">
                <a:avLst/>
              </a:prstGeom>
              <a:noFill/>
              <a:ln w="12600" cap="flat">
                <a:solidFill>
                  <a:srgbClr val="000000"/>
                </a:solidFill>
                <a:miter lim="800000"/>
                <a:headEnd/>
                <a:tailEnd/>
              </a:ln>
              <a:effectLst/>
            </p:spPr>
            <p:txBody>
              <a:bodyPr/>
              <a:lstStyle/>
              <a:p>
                <a:endParaRPr lang="es-MX"/>
              </a:p>
            </p:txBody>
          </p:sp>
          <p:sp>
            <p:nvSpPr>
              <p:cNvPr id="6212" name="Line 68"/>
              <p:cNvSpPr>
                <a:spLocks noChangeShapeType="1"/>
              </p:cNvSpPr>
              <p:nvPr/>
            </p:nvSpPr>
            <p:spPr bwMode="auto">
              <a:xfrm flipH="1">
                <a:off x="1611" y="1731"/>
                <a:ext cx="6" cy="226"/>
              </a:xfrm>
              <a:prstGeom prst="line">
                <a:avLst/>
              </a:prstGeom>
              <a:noFill/>
              <a:ln w="12600" cap="flat">
                <a:solidFill>
                  <a:srgbClr val="000000"/>
                </a:solidFill>
                <a:miter lim="800000"/>
                <a:headEnd/>
                <a:tailEnd/>
              </a:ln>
              <a:effectLst/>
            </p:spPr>
            <p:txBody>
              <a:bodyPr/>
              <a:lstStyle/>
              <a:p>
                <a:endParaRPr lang="es-MX"/>
              </a:p>
            </p:txBody>
          </p:sp>
        </p:grpSp>
        <p:sp>
          <p:nvSpPr>
            <p:cNvPr id="6213" name="Text Box 69"/>
            <p:cNvSpPr txBox="1">
              <a:spLocks noChangeArrowheads="1"/>
            </p:cNvSpPr>
            <p:nvPr/>
          </p:nvSpPr>
          <p:spPr bwMode="auto">
            <a:xfrm>
              <a:off x="1942" y="1693"/>
              <a:ext cx="960" cy="349"/>
            </a:xfrm>
            <a:prstGeom prst="rect">
              <a:avLst/>
            </a:prstGeom>
            <a:noFill/>
            <a:ln w="9525" cap="flat">
              <a:noFill/>
              <a:round/>
              <a:headEnd/>
              <a:tailEnd/>
            </a:ln>
            <a:effectLst/>
          </p:spPr>
          <p:txBody>
            <a:bodyPr lIns="90000" tIns="46800" rIns="90000" bIns="46800">
              <a:spAutoFit/>
            </a:bodyPr>
            <a:lstStyle/>
            <a:p>
              <a:pP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Sistema de archivo local</a:t>
              </a:r>
            </a:p>
          </p:txBody>
        </p:sp>
        <p:sp>
          <p:nvSpPr>
            <p:cNvPr id="6214" name="Line 70"/>
            <p:cNvSpPr>
              <a:spLocks noChangeShapeType="1"/>
            </p:cNvSpPr>
            <p:nvPr/>
          </p:nvSpPr>
          <p:spPr bwMode="auto">
            <a:xfrm>
              <a:off x="1508" y="1610"/>
              <a:ext cx="234" cy="275"/>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grpSp>
      <p:sp>
        <p:nvSpPr>
          <p:cNvPr id="6215" name="Line 71"/>
          <p:cNvSpPr>
            <a:spLocks noChangeShapeType="1"/>
          </p:cNvSpPr>
          <p:nvPr/>
        </p:nvSpPr>
        <p:spPr bwMode="auto">
          <a:xfrm flipH="1">
            <a:off x="2865438" y="2559050"/>
            <a:ext cx="342900" cy="438150"/>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grpSp>
        <p:nvGrpSpPr>
          <p:cNvPr id="8" name="Group 72"/>
          <p:cNvGrpSpPr>
            <a:grpSpLocks/>
          </p:cNvGrpSpPr>
          <p:nvPr/>
        </p:nvGrpSpPr>
        <p:grpSpPr bwMode="auto">
          <a:xfrm>
            <a:off x="5813425" y="2697163"/>
            <a:ext cx="500063" cy="493712"/>
            <a:chOff x="3662" y="1699"/>
            <a:chExt cx="315" cy="311"/>
          </a:xfrm>
        </p:grpSpPr>
        <p:sp>
          <p:nvSpPr>
            <p:cNvPr id="6217" name="Oval 73"/>
            <p:cNvSpPr>
              <a:spLocks noChangeArrowheads="1"/>
            </p:cNvSpPr>
            <p:nvPr/>
          </p:nvSpPr>
          <p:spPr bwMode="auto">
            <a:xfrm>
              <a:off x="3666" y="1930"/>
              <a:ext cx="307" cy="80"/>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6218" name="AutoShape 74"/>
            <p:cNvSpPr>
              <a:spLocks noChangeArrowheads="1"/>
            </p:cNvSpPr>
            <p:nvPr/>
          </p:nvSpPr>
          <p:spPr bwMode="auto">
            <a:xfrm>
              <a:off x="3667" y="1758"/>
              <a:ext cx="310" cy="212"/>
            </a:xfrm>
            <a:prstGeom prst="roundRect">
              <a:avLst>
                <a:gd name="adj" fmla="val 463"/>
              </a:avLst>
            </a:prstGeom>
            <a:solidFill>
              <a:srgbClr val="FFFF00"/>
            </a:solidFill>
            <a:ln w="9525" cap="flat">
              <a:noFill/>
              <a:round/>
              <a:headEnd/>
              <a:tailEnd/>
            </a:ln>
            <a:effectLst/>
          </p:spPr>
          <p:txBody>
            <a:bodyPr wrap="none" anchor="ctr"/>
            <a:lstStyle/>
            <a:p>
              <a:endParaRPr lang="es-MX"/>
            </a:p>
          </p:txBody>
        </p:sp>
        <p:sp>
          <p:nvSpPr>
            <p:cNvPr id="6219" name="Oval 75"/>
            <p:cNvSpPr>
              <a:spLocks noChangeArrowheads="1"/>
            </p:cNvSpPr>
            <p:nvPr/>
          </p:nvSpPr>
          <p:spPr bwMode="auto">
            <a:xfrm>
              <a:off x="3664" y="1699"/>
              <a:ext cx="310" cy="94"/>
            </a:xfrm>
            <a:prstGeom prst="ellipse">
              <a:avLst/>
            </a:prstGeom>
            <a:solidFill>
              <a:srgbClr val="FFFF00"/>
            </a:solidFill>
            <a:ln w="12600" cap="flat">
              <a:solidFill>
                <a:srgbClr val="000000"/>
              </a:solidFill>
              <a:miter lim="800000"/>
              <a:headEnd/>
              <a:tailEnd/>
            </a:ln>
            <a:effectLst/>
          </p:spPr>
          <p:txBody>
            <a:bodyPr wrap="none" anchor="ctr"/>
            <a:lstStyle/>
            <a:p>
              <a:endParaRPr lang="es-MX"/>
            </a:p>
          </p:txBody>
        </p:sp>
        <p:sp>
          <p:nvSpPr>
            <p:cNvPr id="6220" name="Line 76"/>
            <p:cNvSpPr>
              <a:spLocks noChangeShapeType="1"/>
            </p:cNvSpPr>
            <p:nvPr/>
          </p:nvSpPr>
          <p:spPr bwMode="auto">
            <a:xfrm>
              <a:off x="3974" y="1747"/>
              <a:ext cx="0" cy="225"/>
            </a:xfrm>
            <a:prstGeom prst="line">
              <a:avLst/>
            </a:prstGeom>
            <a:noFill/>
            <a:ln w="12600" cap="flat">
              <a:solidFill>
                <a:srgbClr val="000000"/>
              </a:solidFill>
              <a:miter lim="800000"/>
              <a:headEnd/>
              <a:tailEnd/>
            </a:ln>
            <a:effectLst/>
          </p:spPr>
          <p:txBody>
            <a:bodyPr/>
            <a:lstStyle/>
            <a:p>
              <a:endParaRPr lang="es-MX"/>
            </a:p>
          </p:txBody>
        </p:sp>
        <p:sp>
          <p:nvSpPr>
            <p:cNvPr id="6221" name="Line 77"/>
            <p:cNvSpPr>
              <a:spLocks noChangeShapeType="1"/>
            </p:cNvSpPr>
            <p:nvPr/>
          </p:nvSpPr>
          <p:spPr bwMode="auto">
            <a:xfrm flipH="1">
              <a:off x="3661" y="1751"/>
              <a:ext cx="6" cy="226"/>
            </a:xfrm>
            <a:prstGeom prst="line">
              <a:avLst/>
            </a:prstGeom>
            <a:noFill/>
            <a:ln w="12600" cap="flat">
              <a:solidFill>
                <a:srgbClr val="000000"/>
              </a:solidFill>
              <a:miter lim="800000"/>
              <a:headEnd/>
              <a:tailEnd/>
            </a:ln>
            <a:effectLst/>
          </p:spPr>
          <p:txBody>
            <a:bodyPr/>
            <a:lstStyle/>
            <a:p>
              <a:endParaRPr lang="es-MX"/>
            </a:p>
          </p:txBody>
        </p:sp>
      </p:grpSp>
      <p:sp>
        <p:nvSpPr>
          <p:cNvPr id="6222" name="Text Box 78"/>
          <p:cNvSpPr txBox="1">
            <a:spLocks noChangeArrowheads="1"/>
          </p:cNvSpPr>
          <p:nvPr/>
        </p:nvSpPr>
        <p:spPr bwMode="auto">
          <a:xfrm>
            <a:off x="6316663" y="2662238"/>
            <a:ext cx="1863725" cy="555625"/>
          </a:xfrm>
          <a:prstGeom prst="rect">
            <a:avLst/>
          </a:prstGeom>
          <a:noFill/>
          <a:ln w="9525" cap="flat">
            <a:noFill/>
            <a:round/>
            <a:headEnd/>
            <a:tailEnd/>
          </a:ln>
          <a:effectLst/>
        </p:spPr>
        <p:txBody>
          <a:bodyPr lIns="90000" tIns="46800" rIns="90000" bIns="46800">
            <a:spAutoFit/>
          </a:bodyPr>
          <a:lstStyle/>
          <a:p>
            <a:pP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Sistema</a:t>
            </a:r>
            <a:r>
              <a:rPr lang="en-GB" sz="1600">
                <a:solidFill>
                  <a:srgbClr val="000000"/>
                </a:solidFill>
                <a:latin typeface="Comic Sans MS" pitchFamily="64" charset="0"/>
                <a:ea typeface="AR PL ShanHeiSun Uni" charset="0"/>
                <a:cs typeface="AR PL ShanHeiSun Uni" charset="0"/>
              </a:rPr>
              <a:t> de </a:t>
            </a:r>
            <a:r>
              <a:rPr lang="es-ES" sz="1600">
                <a:solidFill>
                  <a:srgbClr val="000000"/>
                </a:solidFill>
                <a:latin typeface="Comic Sans MS" pitchFamily="64" charset="0"/>
                <a:ea typeface="AR PL ShanHeiSun Uni" charset="0"/>
                <a:cs typeface="AR PL ShanHeiSun Uni" charset="0"/>
              </a:rPr>
              <a:t>archivo</a:t>
            </a:r>
            <a:r>
              <a:rPr lang="en-GB" sz="1600">
                <a:solidFill>
                  <a:srgbClr val="000000"/>
                </a:solidFill>
                <a:latin typeface="Comic Sans MS" pitchFamily="64" charset="0"/>
                <a:ea typeface="AR PL ShanHeiSun Uni" charset="0"/>
                <a:cs typeface="AR PL ShanHeiSun Uni" charset="0"/>
              </a:rPr>
              <a:t> </a:t>
            </a:r>
            <a:r>
              <a:rPr lang="es-ES" sz="1600">
                <a:solidFill>
                  <a:srgbClr val="000000"/>
                </a:solidFill>
                <a:latin typeface="Comic Sans MS" pitchFamily="64" charset="0"/>
                <a:ea typeface="AR PL ShanHeiSun Uni" charset="0"/>
                <a:cs typeface="AR PL ShanHeiSun Uni" charset="0"/>
              </a:rPr>
              <a:t>remoto</a:t>
            </a:r>
          </a:p>
        </p:txBody>
      </p:sp>
      <p:sp>
        <p:nvSpPr>
          <p:cNvPr id="6223" name="Line 79"/>
          <p:cNvSpPr>
            <a:spLocks noChangeShapeType="1"/>
          </p:cNvSpPr>
          <p:nvPr/>
        </p:nvSpPr>
        <p:spPr bwMode="auto">
          <a:xfrm>
            <a:off x="6070600" y="2568575"/>
            <a:ext cx="1588" cy="428625"/>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pic>
        <p:nvPicPr>
          <p:cNvPr id="6224" name="Picture 80"/>
          <p:cNvPicPr>
            <a:picLocks noChangeAspect="1" noChangeArrowheads="1"/>
          </p:cNvPicPr>
          <p:nvPr/>
        </p:nvPicPr>
        <p:blipFill>
          <a:blip r:embed="rId3" cstate="print"/>
          <a:srcRect/>
          <a:stretch>
            <a:fillRect/>
          </a:stretch>
        </p:blipFill>
        <p:spPr bwMode="auto">
          <a:xfrm>
            <a:off x="646113" y="1782763"/>
            <a:ext cx="561975" cy="693737"/>
          </a:xfrm>
          <a:prstGeom prst="rect">
            <a:avLst/>
          </a:prstGeom>
          <a:noFill/>
          <a:ln w="9525" cap="flat">
            <a:noFill/>
            <a:round/>
            <a:headEnd/>
            <a:tailEnd/>
          </a:ln>
          <a:effectLst/>
        </p:spPr>
      </p:pic>
      <p:sp>
        <p:nvSpPr>
          <p:cNvPr id="6225" name="Text Box 81"/>
          <p:cNvSpPr txBox="1">
            <a:spLocks noChangeArrowheads="1"/>
          </p:cNvSpPr>
          <p:nvPr/>
        </p:nvSpPr>
        <p:spPr bwMode="auto">
          <a:xfrm>
            <a:off x="534988" y="2490788"/>
            <a:ext cx="971550" cy="581025"/>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a:solidFill>
                  <a:srgbClr val="000000"/>
                </a:solidFill>
                <a:latin typeface="Comic Sans MS" pitchFamily="64" charset="0"/>
                <a:ea typeface="AR PL ShanHeiSun Uni" charset="0"/>
                <a:cs typeface="AR PL ShanHeiSun Uni" charset="0"/>
              </a:rPr>
              <a:t>usuario</a:t>
            </a:r>
            <a:r>
              <a:rPr lang="en-GB" sz="1600">
                <a:solidFill>
                  <a:srgbClr val="000000"/>
                </a:solidFill>
                <a:latin typeface="Comic Sans MS" pitchFamily="64" charset="0"/>
                <a:ea typeface="AR PL ShanHeiSun Uni" charset="0"/>
                <a:cs typeface="AR PL ShanHeiSun Uni" charset="0"/>
              </a:rPr>
              <a:t>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en host</a:t>
            </a:r>
          </a:p>
        </p:txBody>
      </p:sp>
      <p:sp>
        <p:nvSpPr>
          <p:cNvPr id="6226" name="Line 82"/>
          <p:cNvSpPr>
            <a:spLocks noChangeShapeType="1"/>
          </p:cNvSpPr>
          <p:nvPr/>
        </p:nvSpPr>
        <p:spPr bwMode="auto">
          <a:xfrm>
            <a:off x="1184275" y="2178050"/>
            <a:ext cx="581025" cy="1588"/>
          </a:xfrm>
          <a:prstGeom prst="line">
            <a:avLst/>
          </a:prstGeom>
          <a:noFill/>
          <a:ln w="19080" cap="flat">
            <a:solidFill>
              <a:srgbClr val="000000"/>
            </a:solidFill>
            <a:miter lim="800000"/>
            <a:headEnd type="triangle" w="med" len="med"/>
            <a:tailEnd type="triangle" w="med" len="med"/>
          </a:ln>
          <a:effectLst/>
        </p:spPr>
        <p:txBody>
          <a:bodyPr/>
          <a:lstStyle/>
          <a:p>
            <a:endParaRPr lang="es-MX"/>
          </a:p>
        </p:txBody>
      </p:sp>
      <p:pic>
        <p:nvPicPr>
          <p:cNvPr id="6227" name="Picture 83"/>
          <p:cNvPicPr>
            <a:picLocks noChangeAspect="1" noChangeArrowheads="1"/>
          </p:cNvPicPr>
          <p:nvPr/>
        </p:nvPicPr>
        <p:blipFill>
          <a:blip r:embed="rId4" cstate="print"/>
          <a:srcRect/>
          <a:stretch>
            <a:fillRect/>
          </a:stretch>
        </p:blipFill>
        <p:spPr bwMode="auto">
          <a:xfrm>
            <a:off x="1428750" y="3214688"/>
            <a:ext cx="5429250" cy="3643312"/>
          </a:xfrm>
          <a:prstGeom prst="rect">
            <a:avLst/>
          </a:prstGeom>
          <a:noFill/>
          <a:ln w="9525" cap="flat">
            <a:noFill/>
            <a:round/>
            <a:headEnd/>
            <a:tailEnd/>
          </a:ln>
          <a:effectLst/>
        </p:spPr>
      </p:pic>
      <p:sp>
        <p:nvSpPr>
          <p:cNvPr id="6228" name="Rectangle 84"/>
          <p:cNvSpPr>
            <a:spLocks noGrp="1" noChangeArrowheads="1"/>
          </p:cNvSpPr>
          <p:nvPr>
            <p:ph type="title"/>
          </p:nvPr>
        </p:nvSpPr>
        <p:spPr>
          <a:xfrm>
            <a:off x="457200" y="187325"/>
            <a:ext cx="8229600" cy="911225"/>
          </a:xfrm>
          <a:ln/>
        </p:spPr>
        <p:txBody>
          <a:bodyPr tIns="32255"/>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dirty="0">
                <a:solidFill>
                  <a:schemeClr val="bg1"/>
                </a:solidFill>
                <a:effectLst/>
                <a:latin typeface="Times New Roman" pitchFamily="18" charset="0"/>
                <a:cs typeface="Times New Roman" pitchFamily="18" charset="0"/>
              </a:rPr>
              <a:t>FTP: La capa aplicación se apoya en la inferiores. Hacemos abstracción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7170" name="Text Box 2"/>
          <p:cNvSpPr txBox="1">
            <a:spLocks noChangeArrowheads="1"/>
          </p:cNvSpPr>
          <p:nvPr/>
        </p:nvSpPr>
        <p:spPr bwMode="auto">
          <a:xfrm>
            <a:off x="0" y="1484313"/>
            <a:ext cx="4500563" cy="5040312"/>
          </a:xfrm>
          <a:prstGeom prst="rect">
            <a:avLst/>
          </a:prstGeom>
          <a:noFill/>
          <a:ln w="9525" cap="flat">
            <a:noFill/>
            <a:round/>
            <a:headEnd/>
            <a:tailEnd/>
          </a:ln>
          <a:effectLst/>
        </p:spPr>
        <p:txBody>
          <a:bodyPr wrap="none" anchor="ctr"/>
          <a:lstStyle/>
          <a:p>
            <a:endParaRPr lang="es-MX"/>
          </a:p>
        </p:txBody>
      </p:sp>
      <p:grpSp>
        <p:nvGrpSpPr>
          <p:cNvPr id="2" name="Group 3"/>
          <p:cNvGrpSpPr>
            <a:grpSpLocks/>
          </p:cNvGrpSpPr>
          <p:nvPr/>
        </p:nvGrpSpPr>
        <p:grpSpPr bwMode="auto">
          <a:xfrm>
            <a:off x="4703763" y="3436938"/>
            <a:ext cx="4065587" cy="3819525"/>
            <a:chOff x="2963" y="2165"/>
            <a:chExt cx="2561" cy="2406"/>
          </a:xfrm>
        </p:grpSpPr>
        <p:sp>
          <p:nvSpPr>
            <p:cNvPr id="7172" name="AutoShape 4"/>
            <p:cNvSpPr>
              <a:spLocks noChangeArrowheads="1"/>
            </p:cNvSpPr>
            <p:nvPr/>
          </p:nvSpPr>
          <p:spPr bwMode="auto">
            <a:xfrm>
              <a:off x="2963" y="2165"/>
              <a:ext cx="2561" cy="1850"/>
            </a:xfrm>
            <a:prstGeom prst="roundRect">
              <a:avLst>
                <a:gd name="adj" fmla="val 51"/>
              </a:avLst>
            </a:prstGeom>
            <a:noFill/>
            <a:ln w="9525" cap="flat">
              <a:noFill/>
              <a:round/>
              <a:headEnd/>
              <a:tailEnd/>
            </a:ln>
            <a:effectLst/>
          </p:spPr>
          <p:txBody>
            <a:bodyPr wrap="none" anchor="ctr"/>
            <a:lstStyle/>
            <a:p>
              <a:endParaRPr lang="es-MX"/>
            </a:p>
          </p:txBody>
        </p:sp>
        <p:sp>
          <p:nvSpPr>
            <p:cNvPr id="7173" name="Text Box 5"/>
            <p:cNvSpPr txBox="1">
              <a:spLocks noChangeArrowheads="1"/>
            </p:cNvSpPr>
            <p:nvPr/>
          </p:nvSpPr>
          <p:spPr bwMode="auto">
            <a:xfrm>
              <a:off x="2963" y="2165"/>
              <a:ext cx="2561" cy="2406"/>
            </a:xfrm>
            <a:prstGeom prst="rect">
              <a:avLst/>
            </a:prstGeom>
            <a:noFill/>
            <a:ln w="9525" cap="flat">
              <a:noFill/>
              <a:round/>
              <a:headEnd/>
              <a:tailEnd/>
            </a:ln>
            <a:effectLst/>
          </p:spPr>
          <p:txBody>
            <a:bodyPr wrap="none" anchor="ctr"/>
            <a:lstStyle/>
            <a:p>
              <a:endParaRPr lang="es-MX"/>
            </a:p>
          </p:txBody>
        </p:sp>
      </p:grpSp>
      <p:grpSp>
        <p:nvGrpSpPr>
          <p:cNvPr id="3" name="Group 6"/>
          <p:cNvGrpSpPr>
            <a:grpSpLocks/>
          </p:cNvGrpSpPr>
          <p:nvPr/>
        </p:nvGrpSpPr>
        <p:grpSpPr bwMode="auto">
          <a:xfrm>
            <a:off x="4668840" y="1084263"/>
            <a:ext cx="4348163" cy="1831975"/>
            <a:chOff x="2941" y="683"/>
            <a:chExt cx="2739" cy="1154"/>
          </a:xfrm>
        </p:grpSpPr>
        <p:grpSp>
          <p:nvGrpSpPr>
            <p:cNvPr id="4" name="Group 7"/>
            <p:cNvGrpSpPr>
              <a:grpSpLocks/>
            </p:cNvGrpSpPr>
            <p:nvPr/>
          </p:nvGrpSpPr>
          <p:grpSpPr bwMode="auto">
            <a:xfrm>
              <a:off x="5146" y="861"/>
              <a:ext cx="223" cy="585"/>
              <a:chOff x="5146" y="861"/>
              <a:chExt cx="223" cy="585"/>
            </a:xfrm>
          </p:grpSpPr>
          <p:sp>
            <p:nvSpPr>
              <p:cNvPr id="7176" name="AutoShape 8"/>
              <p:cNvSpPr>
                <a:spLocks noChangeArrowheads="1"/>
              </p:cNvSpPr>
              <p:nvPr/>
            </p:nvSpPr>
            <p:spPr bwMode="auto">
              <a:xfrm>
                <a:off x="5146" y="1311"/>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8"/>
                  <a:gd name="T5" fmla="*/ 0 h 602"/>
                  <a:gd name="T6" fmla="*/ 1 w 988"/>
                  <a:gd name="T7" fmla="*/ 0 h 602"/>
                  <a:gd name="T8" fmla="*/ 0 w 988"/>
                  <a:gd name="T9" fmla="*/ 0 h 602"/>
                  <a:gd name="T10" fmla="*/ 0 w 988"/>
                  <a:gd name="T11" fmla="*/ 0 h 602"/>
                  <a:gd name="T12" fmla="*/ 0 w 988"/>
                  <a:gd name="T13" fmla="*/ 0 h 602"/>
                  <a:gd name="T14" fmla="*/ 0 w 988"/>
                  <a:gd name="T15" fmla="*/ 0 h 602"/>
                  <a:gd name="T16" fmla="*/ 988 w 988"/>
                  <a:gd name="T17" fmla="*/ 602 h 602"/>
                </a:gdLst>
                <a:ahLst/>
                <a:cxnLst>
                  <a:cxn ang="0">
                    <a:pos x="T4" y="T5"/>
                  </a:cxn>
                  <a:cxn ang="0">
                    <a:pos x="T6" y="T7"/>
                  </a:cxn>
                  <a:cxn ang="0">
                    <a:pos x="T8" y="T9"/>
                  </a:cxn>
                  <a:cxn ang="0">
                    <a:pos x="T10" y="T11"/>
                  </a:cxn>
                  <a:cxn ang="0">
                    <a:pos x="T12" y="T13"/>
                  </a:cxn>
                </a:cxnLst>
                <a:rect l="T14" t="T15" r="T16" b="T17"/>
                <a:pathLst>
                  <a:path w="988" h="602">
                    <a:moveTo>
                      <a:pt x="381" y="0"/>
                    </a:moveTo>
                    <a:lnTo>
                      <a:pt x="987" y="0"/>
                    </a:lnTo>
                    <a:lnTo>
                      <a:pt x="606" y="601"/>
                    </a:lnTo>
                    <a:lnTo>
                      <a:pt x="0" y="601"/>
                    </a:lnTo>
                    <a:lnTo>
                      <a:pt x="381" y="0"/>
                    </a:lnTo>
                  </a:path>
                </a:pathLst>
              </a:custGeom>
              <a:solidFill>
                <a:srgbClr val="33CCCC"/>
              </a:solidFill>
              <a:ln w="9525" cap="flat">
                <a:noFill/>
                <a:round/>
                <a:headEnd/>
                <a:tailEnd/>
              </a:ln>
              <a:effectLst/>
            </p:spPr>
            <p:txBody>
              <a:bodyPr wrap="none" anchor="ctr"/>
              <a:lstStyle/>
              <a:p>
                <a:endParaRPr lang="es-MX" b="1">
                  <a:latin typeface="+mj-lt"/>
                </a:endParaRPr>
              </a:p>
            </p:txBody>
          </p:sp>
          <p:sp>
            <p:nvSpPr>
              <p:cNvPr id="7177" name="AutoShape 9"/>
              <p:cNvSpPr>
                <a:spLocks noChangeArrowheads="1"/>
              </p:cNvSpPr>
              <p:nvPr/>
            </p:nvSpPr>
            <p:spPr bwMode="auto">
              <a:xfrm>
                <a:off x="5259" y="865"/>
                <a:ext cx="101" cy="449"/>
              </a:xfrm>
              <a:prstGeom prst="roundRect">
                <a:avLst>
                  <a:gd name="adj" fmla="val 977"/>
                </a:avLst>
              </a:prstGeom>
              <a:solidFill>
                <a:srgbClr val="33CCCC"/>
              </a:solidFill>
              <a:ln w="9525" cap="flat">
                <a:noFill/>
                <a:round/>
                <a:headEnd/>
                <a:tailEnd/>
              </a:ln>
              <a:effectLst/>
            </p:spPr>
            <p:txBody>
              <a:bodyPr wrap="none" anchor="ctr"/>
              <a:lstStyle/>
              <a:p>
                <a:endParaRPr lang="es-MX" b="1">
                  <a:latin typeface="+mj-lt"/>
                </a:endParaRPr>
              </a:p>
            </p:txBody>
          </p:sp>
          <p:sp>
            <p:nvSpPr>
              <p:cNvPr id="7178" name="AutoShape 10"/>
              <p:cNvSpPr>
                <a:spLocks noChangeArrowheads="1"/>
              </p:cNvSpPr>
              <p:nvPr/>
            </p:nvSpPr>
            <p:spPr bwMode="auto">
              <a:xfrm>
                <a:off x="5147" y="992"/>
                <a:ext cx="140" cy="449"/>
              </a:xfrm>
              <a:prstGeom prst="roundRect">
                <a:avLst>
                  <a:gd name="adj" fmla="val 704"/>
                </a:avLst>
              </a:prstGeom>
              <a:solidFill>
                <a:srgbClr val="33CCCC"/>
              </a:solidFill>
              <a:ln w="9360" cap="flat">
                <a:solidFill>
                  <a:srgbClr val="000000"/>
                </a:solidFill>
                <a:miter lim="800000"/>
                <a:headEnd/>
                <a:tailEnd/>
              </a:ln>
              <a:effectLst/>
            </p:spPr>
            <p:txBody>
              <a:bodyPr wrap="none" anchor="ctr"/>
              <a:lstStyle/>
              <a:p>
                <a:endParaRPr lang="es-MX" b="1">
                  <a:latin typeface="+mj-lt"/>
                </a:endParaRPr>
              </a:p>
            </p:txBody>
          </p:sp>
          <p:sp>
            <p:nvSpPr>
              <p:cNvPr id="7179" name="AutoShape 11"/>
              <p:cNvSpPr>
                <a:spLocks noChangeArrowheads="1"/>
              </p:cNvSpPr>
              <p:nvPr/>
            </p:nvSpPr>
            <p:spPr bwMode="auto">
              <a:xfrm>
                <a:off x="5146" y="861"/>
                <a:ext cx="221" cy="13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988"/>
                  <a:gd name="T5" fmla="*/ 0 h 602"/>
                  <a:gd name="T6" fmla="*/ 1 w 988"/>
                  <a:gd name="T7" fmla="*/ 0 h 602"/>
                  <a:gd name="T8" fmla="*/ 0 w 988"/>
                  <a:gd name="T9" fmla="*/ 0 h 602"/>
                  <a:gd name="T10" fmla="*/ 0 w 988"/>
                  <a:gd name="T11" fmla="*/ 0 h 602"/>
                  <a:gd name="T12" fmla="*/ 0 w 988"/>
                  <a:gd name="T13" fmla="*/ 0 h 602"/>
                  <a:gd name="T14" fmla="*/ 0 w 988"/>
                  <a:gd name="T15" fmla="*/ 0 h 602"/>
                  <a:gd name="T16" fmla="*/ 988 w 988"/>
                  <a:gd name="T17" fmla="*/ 602 h 602"/>
                </a:gdLst>
                <a:ahLst/>
                <a:cxnLst>
                  <a:cxn ang="0">
                    <a:pos x="T4" y="T5"/>
                  </a:cxn>
                  <a:cxn ang="0">
                    <a:pos x="T6" y="T7"/>
                  </a:cxn>
                  <a:cxn ang="0">
                    <a:pos x="T8" y="T9"/>
                  </a:cxn>
                  <a:cxn ang="0">
                    <a:pos x="T10" y="T11"/>
                  </a:cxn>
                  <a:cxn ang="0">
                    <a:pos x="T12" y="T13"/>
                  </a:cxn>
                </a:cxnLst>
                <a:rect l="T14" t="T15" r="T16" b="T17"/>
                <a:pathLst>
                  <a:path w="988" h="602">
                    <a:moveTo>
                      <a:pt x="381" y="0"/>
                    </a:moveTo>
                    <a:lnTo>
                      <a:pt x="987" y="0"/>
                    </a:lnTo>
                    <a:lnTo>
                      <a:pt x="606" y="601"/>
                    </a:lnTo>
                    <a:lnTo>
                      <a:pt x="0" y="601"/>
                    </a:lnTo>
                    <a:lnTo>
                      <a:pt x="381" y="0"/>
                    </a:lnTo>
                  </a:path>
                </a:pathLst>
              </a:custGeom>
              <a:solidFill>
                <a:srgbClr val="33CCCC"/>
              </a:solidFill>
              <a:ln w="9360" cap="flat">
                <a:solidFill>
                  <a:srgbClr val="000000"/>
                </a:solidFill>
                <a:round/>
                <a:headEnd/>
                <a:tailEnd/>
              </a:ln>
              <a:effectLst/>
            </p:spPr>
            <p:txBody>
              <a:bodyPr wrap="none" anchor="ctr"/>
              <a:lstStyle/>
              <a:p>
                <a:endParaRPr lang="es-MX" b="1">
                  <a:latin typeface="+mj-lt"/>
                </a:endParaRPr>
              </a:p>
            </p:txBody>
          </p:sp>
          <p:sp>
            <p:nvSpPr>
              <p:cNvPr id="7180" name="Line 12"/>
              <p:cNvSpPr>
                <a:spLocks noChangeShapeType="1"/>
              </p:cNvSpPr>
              <p:nvPr/>
            </p:nvSpPr>
            <p:spPr bwMode="auto">
              <a:xfrm>
                <a:off x="5368" y="871"/>
                <a:ext cx="0" cy="439"/>
              </a:xfrm>
              <a:prstGeom prst="line">
                <a:avLst/>
              </a:prstGeom>
              <a:noFill/>
              <a:ln w="9360" cap="flat">
                <a:solidFill>
                  <a:srgbClr val="000000"/>
                </a:solidFill>
                <a:miter lim="800000"/>
                <a:headEnd/>
                <a:tailEnd/>
              </a:ln>
              <a:effectLst/>
            </p:spPr>
            <p:txBody>
              <a:bodyPr/>
              <a:lstStyle/>
              <a:p>
                <a:endParaRPr lang="es-MX" b="1">
                  <a:latin typeface="+mj-lt"/>
                </a:endParaRPr>
              </a:p>
            </p:txBody>
          </p:sp>
          <p:sp>
            <p:nvSpPr>
              <p:cNvPr id="7181" name="Line 13"/>
              <p:cNvSpPr>
                <a:spLocks noChangeShapeType="1"/>
              </p:cNvSpPr>
              <p:nvPr/>
            </p:nvSpPr>
            <p:spPr bwMode="auto">
              <a:xfrm flipH="1">
                <a:off x="5285" y="1311"/>
                <a:ext cx="85" cy="130"/>
              </a:xfrm>
              <a:prstGeom prst="line">
                <a:avLst/>
              </a:prstGeom>
              <a:noFill/>
              <a:ln w="9360" cap="flat">
                <a:solidFill>
                  <a:srgbClr val="000000"/>
                </a:solidFill>
                <a:miter lim="800000"/>
                <a:headEnd/>
                <a:tailEnd/>
              </a:ln>
              <a:effectLst/>
            </p:spPr>
            <p:txBody>
              <a:bodyPr/>
              <a:lstStyle/>
              <a:p>
                <a:endParaRPr lang="es-MX" b="1">
                  <a:latin typeface="+mj-lt"/>
                </a:endParaRPr>
              </a:p>
            </p:txBody>
          </p:sp>
          <p:sp>
            <p:nvSpPr>
              <p:cNvPr id="7182" name="AutoShape 14"/>
              <p:cNvSpPr>
                <a:spLocks noChangeArrowheads="1"/>
              </p:cNvSpPr>
              <p:nvPr/>
            </p:nvSpPr>
            <p:spPr bwMode="auto">
              <a:xfrm>
                <a:off x="5165" y="1051"/>
                <a:ext cx="92" cy="259"/>
              </a:xfrm>
              <a:prstGeom prst="roundRect">
                <a:avLst>
                  <a:gd name="adj" fmla="val 1060"/>
                </a:avLst>
              </a:prstGeom>
              <a:solidFill>
                <a:srgbClr val="3333CC"/>
              </a:solidFill>
              <a:ln w="9360" cap="flat">
                <a:solidFill>
                  <a:srgbClr val="000000"/>
                </a:solidFill>
                <a:miter lim="800000"/>
                <a:headEnd/>
                <a:tailEnd/>
              </a:ln>
              <a:effectLst/>
            </p:spPr>
            <p:txBody>
              <a:bodyPr wrap="none" anchor="ctr"/>
              <a:lstStyle/>
              <a:p>
                <a:endParaRPr lang="es-MX" b="1">
                  <a:latin typeface="+mj-lt"/>
                </a:endParaRPr>
              </a:p>
            </p:txBody>
          </p:sp>
          <p:sp>
            <p:nvSpPr>
              <p:cNvPr id="7183" name="AutoShape 15"/>
              <p:cNvSpPr>
                <a:spLocks noChangeArrowheads="1"/>
              </p:cNvSpPr>
              <p:nvPr/>
            </p:nvSpPr>
            <p:spPr bwMode="auto">
              <a:xfrm>
                <a:off x="5179" y="1130"/>
                <a:ext cx="70" cy="90"/>
              </a:xfrm>
              <a:prstGeom prst="roundRect">
                <a:avLst>
                  <a:gd name="adj" fmla="val 1389"/>
                </a:avLst>
              </a:prstGeom>
              <a:solidFill>
                <a:srgbClr val="FFFFFF"/>
              </a:solidFill>
              <a:ln w="9525" cap="flat">
                <a:noFill/>
                <a:round/>
                <a:headEnd/>
                <a:tailEnd/>
              </a:ln>
              <a:effectLst/>
            </p:spPr>
            <p:txBody>
              <a:bodyPr wrap="none" anchor="ctr"/>
              <a:lstStyle/>
              <a:p>
                <a:endParaRPr lang="es-MX" b="1">
                  <a:latin typeface="+mj-lt"/>
                </a:endParaRPr>
              </a:p>
            </p:txBody>
          </p:sp>
        </p:grpSp>
        <p:sp>
          <p:nvSpPr>
            <p:cNvPr id="7184" name="AutoShape 16"/>
            <p:cNvSpPr>
              <a:spLocks noChangeArrowheads="1"/>
            </p:cNvSpPr>
            <p:nvPr/>
          </p:nvSpPr>
          <p:spPr bwMode="auto">
            <a:xfrm>
              <a:off x="2941" y="1422"/>
              <a:ext cx="681" cy="409"/>
            </a:xfrm>
            <a:prstGeom prst="roundRect">
              <a:avLst>
                <a:gd name="adj" fmla="val 222"/>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1">
                  <a:solidFill>
                    <a:srgbClr val="000000"/>
                  </a:solidFill>
                  <a:latin typeface="+mj-lt"/>
                  <a:ea typeface="AR PL ShanHeiSun Uni" charset="0"/>
                  <a:cs typeface="AR PL ShanHeiSun Uni" charset="0"/>
                </a:rPr>
                <a:t>Cliente</a:t>
              </a:r>
              <a:r>
                <a:rPr lang="en-GB" sz="2000" b="1">
                  <a:solidFill>
                    <a:srgbClr val="000000"/>
                  </a:solidFill>
                  <a:latin typeface="+mj-lt"/>
                  <a:ea typeface="AR PL ShanHeiSun Uni" charset="0"/>
                  <a:cs typeface="AR PL ShanHeiSun Uni" charset="0"/>
                </a:rPr>
                <a:t/>
              </a:r>
              <a:br>
                <a:rPr lang="en-GB" sz="2000" b="1">
                  <a:solidFill>
                    <a:srgbClr val="000000"/>
                  </a:solidFill>
                  <a:latin typeface="+mj-lt"/>
                  <a:ea typeface="AR PL ShanHeiSun Uni" charset="0"/>
                  <a:cs typeface="AR PL ShanHeiSun Uni" charset="0"/>
                </a:rPr>
              </a:br>
              <a:r>
                <a:rPr lang="en-GB" sz="2000" b="1">
                  <a:solidFill>
                    <a:srgbClr val="000000"/>
                  </a:solidFill>
                  <a:latin typeface="+mj-lt"/>
                  <a:ea typeface="AR PL ShanHeiSun Uni" charset="0"/>
                  <a:cs typeface="AR PL ShanHeiSun Uni" charset="0"/>
                </a:rPr>
                <a:t>FTP</a:t>
              </a:r>
            </a:p>
          </p:txBody>
        </p:sp>
        <p:sp>
          <p:nvSpPr>
            <p:cNvPr id="7185" name="AutoShape 17"/>
            <p:cNvSpPr>
              <a:spLocks noChangeArrowheads="1"/>
            </p:cNvSpPr>
            <p:nvPr/>
          </p:nvSpPr>
          <p:spPr bwMode="auto">
            <a:xfrm>
              <a:off x="4884" y="1428"/>
              <a:ext cx="796" cy="409"/>
            </a:xfrm>
            <a:prstGeom prst="roundRect">
              <a:avLst>
                <a:gd name="adj" fmla="val 222"/>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1">
                  <a:solidFill>
                    <a:srgbClr val="000000"/>
                  </a:solidFill>
                  <a:latin typeface="+mj-lt"/>
                  <a:ea typeface="AR PL ShanHeiSun Uni" charset="0"/>
                  <a:cs typeface="AR PL ShanHeiSun Uni" charset="0"/>
                </a:rPr>
                <a:t>Servidor</a:t>
              </a:r>
              <a:r>
                <a:rPr lang="en-GB" sz="2000" b="1">
                  <a:solidFill>
                    <a:srgbClr val="000000"/>
                  </a:solidFill>
                  <a:latin typeface="+mj-lt"/>
                  <a:ea typeface="AR PL ShanHeiSun Uni" charset="0"/>
                  <a:cs typeface="AR PL ShanHeiSun Uni" charset="0"/>
                </a:rPr>
                <a:t/>
              </a:r>
              <a:br>
                <a:rPr lang="en-GB" sz="2000" b="1">
                  <a:solidFill>
                    <a:srgbClr val="000000"/>
                  </a:solidFill>
                  <a:latin typeface="+mj-lt"/>
                  <a:ea typeface="AR PL ShanHeiSun Uni" charset="0"/>
                  <a:cs typeface="AR PL ShanHeiSun Uni" charset="0"/>
                </a:rPr>
              </a:br>
              <a:r>
                <a:rPr lang="en-GB" sz="2000" b="1">
                  <a:solidFill>
                    <a:srgbClr val="000000"/>
                  </a:solidFill>
                  <a:latin typeface="+mj-lt"/>
                  <a:ea typeface="AR PL ShanHeiSun Uni" charset="0"/>
                  <a:cs typeface="AR PL ShanHeiSun Uni" charset="0"/>
                </a:rPr>
                <a:t>FTP</a:t>
              </a:r>
            </a:p>
          </p:txBody>
        </p:sp>
        <p:sp>
          <p:nvSpPr>
            <p:cNvPr id="7186" name="Line 18"/>
            <p:cNvSpPr>
              <a:spLocks noChangeShapeType="1"/>
            </p:cNvSpPr>
            <p:nvPr/>
          </p:nvSpPr>
          <p:spPr bwMode="auto">
            <a:xfrm>
              <a:off x="3477" y="1093"/>
              <a:ext cx="1613" cy="0"/>
            </a:xfrm>
            <a:prstGeom prst="line">
              <a:avLst/>
            </a:prstGeom>
            <a:noFill/>
            <a:ln w="28440" cap="flat">
              <a:solidFill>
                <a:srgbClr val="FF0000"/>
              </a:solidFill>
              <a:miter lim="800000"/>
              <a:headEnd type="triangle" w="med" len="med"/>
              <a:tailEnd type="triangle" w="med" len="med"/>
            </a:ln>
            <a:effectLst/>
          </p:spPr>
          <p:txBody>
            <a:bodyPr/>
            <a:lstStyle/>
            <a:p>
              <a:endParaRPr lang="es-MX" b="1">
                <a:latin typeface="+mj-lt"/>
              </a:endParaRPr>
            </a:p>
          </p:txBody>
        </p:sp>
        <p:sp>
          <p:nvSpPr>
            <p:cNvPr id="7187" name="Line 19"/>
            <p:cNvSpPr>
              <a:spLocks noChangeShapeType="1"/>
            </p:cNvSpPr>
            <p:nvPr/>
          </p:nvSpPr>
          <p:spPr bwMode="auto">
            <a:xfrm flipV="1">
              <a:off x="3489" y="1287"/>
              <a:ext cx="1613" cy="11"/>
            </a:xfrm>
            <a:prstGeom prst="line">
              <a:avLst/>
            </a:prstGeom>
            <a:noFill/>
            <a:ln w="28440" cap="flat">
              <a:solidFill>
                <a:srgbClr val="FF0000"/>
              </a:solidFill>
              <a:miter lim="800000"/>
              <a:headEnd type="triangle" w="med" len="med"/>
              <a:tailEnd type="triangle" w="med" len="med"/>
            </a:ln>
            <a:effectLst/>
          </p:spPr>
          <p:txBody>
            <a:bodyPr/>
            <a:lstStyle/>
            <a:p>
              <a:endParaRPr lang="es-MX" b="1">
                <a:latin typeface="+mj-lt"/>
              </a:endParaRPr>
            </a:p>
          </p:txBody>
        </p:sp>
        <p:sp>
          <p:nvSpPr>
            <p:cNvPr id="7188" name="Text Box 20"/>
            <p:cNvSpPr txBox="1">
              <a:spLocks noChangeArrowheads="1"/>
            </p:cNvSpPr>
            <p:nvPr/>
          </p:nvSpPr>
          <p:spPr bwMode="auto">
            <a:xfrm>
              <a:off x="3379" y="683"/>
              <a:ext cx="1674" cy="349"/>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b="1">
                  <a:solidFill>
                    <a:srgbClr val="FF0000"/>
                  </a:solidFill>
                  <a:latin typeface="+mj-lt"/>
                  <a:ea typeface="AR PL ShanHeiSun Uni" charset="0"/>
                  <a:cs typeface="AR PL ShanHeiSun Uni" charset="0"/>
                </a:rPr>
                <a:t>TCP conexión de control</a:t>
              </a:r>
              <a:br>
                <a:rPr lang="es-ES" sz="1600" b="1">
                  <a:solidFill>
                    <a:srgbClr val="FF0000"/>
                  </a:solidFill>
                  <a:latin typeface="+mj-lt"/>
                  <a:ea typeface="AR PL ShanHeiSun Uni" charset="0"/>
                  <a:cs typeface="AR PL ShanHeiSun Uni" charset="0"/>
                </a:rPr>
              </a:br>
              <a:r>
                <a:rPr lang="es-ES" sz="1600" b="1">
                  <a:solidFill>
                    <a:srgbClr val="FF0000"/>
                  </a:solidFill>
                  <a:latin typeface="+mj-lt"/>
                  <a:ea typeface="AR PL ShanHeiSun Uni" charset="0"/>
                  <a:cs typeface="AR PL ShanHeiSun Uni" charset="0"/>
                </a:rPr>
                <a:t> puerto 21 en servidor</a:t>
              </a:r>
            </a:p>
          </p:txBody>
        </p:sp>
        <p:sp>
          <p:nvSpPr>
            <p:cNvPr id="7189" name="Text Box 21"/>
            <p:cNvSpPr txBox="1">
              <a:spLocks noChangeArrowheads="1"/>
            </p:cNvSpPr>
            <p:nvPr/>
          </p:nvSpPr>
          <p:spPr bwMode="auto">
            <a:xfrm>
              <a:off x="3506" y="1337"/>
              <a:ext cx="1517" cy="494"/>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b="1">
                  <a:solidFill>
                    <a:srgbClr val="FF0000"/>
                  </a:solidFill>
                  <a:latin typeface="+mj-lt"/>
                  <a:ea typeface="AR PL ShanHeiSun Uni" charset="0"/>
                  <a:cs typeface="AR PL ShanHeiSun Uni" charset="0"/>
                </a:rPr>
                <a:t>TCP conexión de datos</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600" b="1">
                  <a:solidFill>
                    <a:srgbClr val="FF0000"/>
                  </a:solidFill>
                  <a:latin typeface="+mj-lt"/>
                  <a:ea typeface="AR PL ShanHeiSun Uni" charset="0"/>
                  <a:cs typeface="AR PL ShanHeiSun Uni" charset="0"/>
                </a:rPr>
                <a:t>puerto</a:t>
              </a:r>
              <a:r>
                <a:rPr lang="en-GB" sz="1600" b="1">
                  <a:solidFill>
                    <a:srgbClr val="FF0000"/>
                  </a:solidFill>
                  <a:latin typeface="+mj-lt"/>
                  <a:ea typeface="AR PL ShanHeiSun Uni" charset="0"/>
                  <a:cs typeface="AR PL ShanHeiSun Uni" charset="0"/>
                </a:rPr>
                <a:t> 20 en </a:t>
              </a:r>
              <a:r>
                <a:rPr lang="es-ES" sz="1600" b="1">
                  <a:solidFill>
                    <a:srgbClr val="FF0000"/>
                  </a:solidFill>
                  <a:latin typeface="+mj-lt"/>
                  <a:ea typeface="AR PL ShanHeiSun Uni" charset="0"/>
                  <a:cs typeface="AR PL ShanHeiSun Uni" charset="0"/>
                </a:rPr>
                <a:t>servidor</a:t>
              </a:r>
            </a:p>
          </p:txBody>
        </p:sp>
        <p:grpSp>
          <p:nvGrpSpPr>
            <p:cNvPr id="5" name="Group 22"/>
            <p:cNvGrpSpPr>
              <a:grpSpLocks/>
            </p:cNvGrpSpPr>
            <p:nvPr/>
          </p:nvGrpSpPr>
          <p:grpSpPr bwMode="auto">
            <a:xfrm>
              <a:off x="2971" y="936"/>
              <a:ext cx="407" cy="453"/>
              <a:chOff x="2971" y="936"/>
              <a:chExt cx="407" cy="453"/>
            </a:xfrm>
          </p:grpSpPr>
          <p:sp>
            <p:nvSpPr>
              <p:cNvPr id="7191" name="AutoShape 23"/>
              <p:cNvSpPr>
                <a:spLocks noChangeArrowheads="1"/>
              </p:cNvSpPr>
              <p:nvPr/>
            </p:nvSpPr>
            <p:spPr bwMode="auto">
              <a:xfrm>
                <a:off x="2971" y="936"/>
                <a:ext cx="407"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192" name="AutoShape 24"/>
              <p:cNvSpPr>
                <a:spLocks noChangeArrowheads="1"/>
              </p:cNvSpPr>
              <p:nvPr/>
            </p:nvSpPr>
            <p:spPr bwMode="auto">
              <a:xfrm>
                <a:off x="3111" y="971"/>
                <a:ext cx="129"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b="1">
                  <a:latin typeface="+mj-lt"/>
                </a:endParaRPr>
              </a:p>
            </p:txBody>
          </p:sp>
          <p:sp>
            <p:nvSpPr>
              <p:cNvPr id="7193" name="AutoShape 25"/>
              <p:cNvSpPr>
                <a:spLocks noChangeArrowheads="1"/>
              </p:cNvSpPr>
              <p:nvPr/>
            </p:nvSpPr>
            <p:spPr bwMode="auto">
              <a:xfrm>
                <a:off x="3124" y="1025"/>
                <a:ext cx="218"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b="1">
                  <a:latin typeface="+mj-lt"/>
                </a:endParaRPr>
              </a:p>
            </p:txBody>
          </p:sp>
          <p:sp>
            <p:nvSpPr>
              <p:cNvPr id="7194" name="AutoShape 26"/>
              <p:cNvSpPr>
                <a:spLocks noChangeArrowheads="1"/>
              </p:cNvSpPr>
              <p:nvPr/>
            </p:nvSpPr>
            <p:spPr bwMode="auto">
              <a:xfrm>
                <a:off x="3096" y="1219"/>
                <a:ext cx="160"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195" name="AutoShape 27"/>
              <p:cNvSpPr>
                <a:spLocks noChangeArrowheads="1"/>
              </p:cNvSpPr>
              <p:nvPr/>
            </p:nvSpPr>
            <p:spPr bwMode="auto">
              <a:xfrm>
                <a:off x="3177" y="1239"/>
                <a:ext cx="67"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b="1">
                  <a:latin typeface="+mj-lt"/>
                </a:endParaRPr>
              </a:p>
            </p:txBody>
          </p:sp>
          <p:sp>
            <p:nvSpPr>
              <p:cNvPr id="7196" name="AutoShape 28"/>
              <p:cNvSpPr>
                <a:spLocks noChangeArrowheads="1"/>
              </p:cNvSpPr>
              <p:nvPr/>
            </p:nvSpPr>
            <p:spPr bwMode="auto">
              <a:xfrm>
                <a:off x="3107" y="1224"/>
                <a:ext cx="4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b="1">
                  <a:latin typeface="+mj-lt"/>
                </a:endParaRPr>
              </a:p>
            </p:txBody>
          </p:sp>
          <p:sp>
            <p:nvSpPr>
              <p:cNvPr id="7197" name="AutoShape 29"/>
              <p:cNvSpPr>
                <a:spLocks noChangeArrowheads="1"/>
              </p:cNvSpPr>
              <p:nvPr/>
            </p:nvSpPr>
            <p:spPr bwMode="auto">
              <a:xfrm>
                <a:off x="2994" y="1244"/>
                <a:ext cx="26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b="1">
                  <a:latin typeface="+mj-lt"/>
                </a:endParaRPr>
              </a:p>
            </p:txBody>
          </p:sp>
          <p:sp>
            <p:nvSpPr>
              <p:cNvPr id="7198" name="AutoShape 30"/>
              <p:cNvSpPr>
                <a:spLocks noChangeArrowheads="1"/>
              </p:cNvSpPr>
              <p:nvPr/>
            </p:nvSpPr>
            <p:spPr bwMode="auto">
              <a:xfrm>
                <a:off x="3262" y="1235"/>
                <a:ext cx="90"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b="1">
                  <a:latin typeface="+mj-lt"/>
                </a:endParaRPr>
              </a:p>
            </p:txBody>
          </p:sp>
          <p:sp>
            <p:nvSpPr>
              <p:cNvPr id="7199" name="AutoShape 31"/>
              <p:cNvSpPr>
                <a:spLocks noChangeArrowheads="1"/>
              </p:cNvSpPr>
              <p:nvPr/>
            </p:nvSpPr>
            <p:spPr bwMode="auto">
              <a:xfrm>
                <a:off x="3016" y="995"/>
                <a:ext cx="48"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b="1">
                  <a:latin typeface="+mj-lt"/>
                </a:endParaRPr>
              </a:p>
            </p:txBody>
          </p:sp>
          <p:sp>
            <p:nvSpPr>
              <p:cNvPr id="7200" name="AutoShape 32"/>
              <p:cNvSpPr>
                <a:spLocks noChangeArrowheads="1"/>
              </p:cNvSpPr>
              <p:nvPr/>
            </p:nvSpPr>
            <p:spPr bwMode="auto">
              <a:xfrm>
                <a:off x="3016" y="995"/>
                <a:ext cx="4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b="1">
                  <a:latin typeface="+mj-lt"/>
                </a:endParaRPr>
              </a:p>
            </p:txBody>
          </p:sp>
          <p:sp>
            <p:nvSpPr>
              <p:cNvPr id="7201" name="AutoShape 33"/>
              <p:cNvSpPr>
                <a:spLocks noChangeArrowheads="1"/>
              </p:cNvSpPr>
              <p:nvPr/>
            </p:nvSpPr>
            <p:spPr bwMode="auto">
              <a:xfrm>
                <a:off x="3016" y="1000"/>
                <a:ext cx="35"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b="1">
                  <a:latin typeface="+mj-lt"/>
                </a:endParaRPr>
              </a:p>
            </p:txBody>
          </p:sp>
          <p:sp>
            <p:nvSpPr>
              <p:cNvPr id="7202" name="AutoShape 34"/>
              <p:cNvSpPr>
                <a:spLocks noChangeArrowheads="1"/>
              </p:cNvSpPr>
              <p:nvPr/>
            </p:nvSpPr>
            <p:spPr bwMode="auto">
              <a:xfrm>
                <a:off x="3020" y="1000"/>
                <a:ext cx="27"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b="1">
                  <a:latin typeface="+mj-lt"/>
                </a:endParaRPr>
              </a:p>
            </p:txBody>
          </p:sp>
          <p:sp>
            <p:nvSpPr>
              <p:cNvPr id="7203" name="AutoShape 35"/>
              <p:cNvSpPr>
                <a:spLocks noChangeArrowheads="1"/>
              </p:cNvSpPr>
              <p:nvPr/>
            </p:nvSpPr>
            <p:spPr bwMode="auto">
              <a:xfrm>
                <a:off x="3020" y="1000"/>
                <a:ext cx="22"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b="1">
                  <a:latin typeface="+mj-lt"/>
                </a:endParaRPr>
              </a:p>
            </p:txBody>
          </p:sp>
          <p:sp>
            <p:nvSpPr>
              <p:cNvPr id="7204" name="AutoShape 36"/>
              <p:cNvSpPr>
                <a:spLocks noChangeArrowheads="1"/>
              </p:cNvSpPr>
              <p:nvPr/>
            </p:nvSpPr>
            <p:spPr bwMode="auto">
              <a:xfrm>
                <a:off x="3020" y="1006"/>
                <a:ext cx="14"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b="1">
                  <a:latin typeface="+mj-lt"/>
                </a:endParaRPr>
              </a:p>
            </p:txBody>
          </p:sp>
          <p:sp>
            <p:nvSpPr>
              <p:cNvPr id="7205" name="AutoShape 37"/>
              <p:cNvSpPr>
                <a:spLocks noChangeArrowheads="1"/>
              </p:cNvSpPr>
              <p:nvPr/>
            </p:nvSpPr>
            <p:spPr bwMode="auto">
              <a:xfrm>
                <a:off x="3204" y="1171"/>
                <a:ext cx="20"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b="1">
                  <a:latin typeface="+mj-lt"/>
                </a:endParaRPr>
              </a:p>
            </p:txBody>
          </p:sp>
          <p:sp>
            <p:nvSpPr>
              <p:cNvPr id="7206" name="AutoShape 38"/>
              <p:cNvSpPr>
                <a:spLocks noChangeArrowheads="1"/>
              </p:cNvSpPr>
              <p:nvPr/>
            </p:nvSpPr>
            <p:spPr bwMode="auto">
              <a:xfrm>
                <a:off x="3136" y="1171"/>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b="1">
                  <a:latin typeface="+mj-lt"/>
                </a:endParaRPr>
              </a:p>
            </p:txBody>
          </p:sp>
          <p:sp>
            <p:nvSpPr>
              <p:cNvPr id="7207" name="AutoShape 39"/>
              <p:cNvSpPr>
                <a:spLocks noChangeArrowheads="1"/>
              </p:cNvSpPr>
              <p:nvPr/>
            </p:nvSpPr>
            <p:spPr bwMode="auto">
              <a:xfrm>
                <a:off x="3156" y="1171"/>
                <a:ext cx="7"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b="1">
                  <a:latin typeface="+mj-lt"/>
                </a:endParaRPr>
              </a:p>
            </p:txBody>
          </p:sp>
          <p:sp>
            <p:nvSpPr>
              <p:cNvPr id="7208" name="AutoShape 40"/>
              <p:cNvSpPr>
                <a:spLocks noChangeArrowheads="1"/>
              </p:cNvSpPr>
              <p:nvPr/>
            </p:nvSpPr>
            <p:spPr bwMode="auto">
              <a:xfrm>
                <a:off x="3079" y="966"/>
                <a:ext cx="31"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b="1">
                  <a:latin typeface="+mj-lt"/>
                </a:endParaRPr>
              </a:p>
            </p:txBody>
          </p:sp>
          <p:sp>
            <p:nvSpPr>
              <p:cNvPr id="7209" name="AutoShape 41"/>
              <p:cNvSpPr>
                <a:spLocks noChangeArrowheads="1"/>
              </p:cNvSpPr>
              <p:nvPr/>
            </p:nvSpPr>
            <p:spPr bwMode="auto">
              <a:xfrm>
                <a:off x="3241" y="947"/>
                <a:ext cx="4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b="1">
                  <a:latin typeface="+mj-lt"/>
                </a:endParaRPr>
              </a:p>
            </p:txBody>
          </p:sp>
          <p:sp>
            <p:nvSpPr>
              <p:cNvPr id="7210" name="AutoShape 42"/>
              <p:cNvSpPr>
                <a:spLocks noChangeArrowheads="1"/>
              </p:cNvSpPr>
              <p:nvPr/>
            </p:nvSpPr>
            <p:spPr bwMode="auto">
              <a:xfrm>
                <a:off x="3079" y="983"/>
                <a:ext cx="27"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b="1">
                  <a:latin typeface="+mj-lt"/>
                </a:endParaRPr>
              </a:p>
            </p:txBody>
          </p:sp>
          <p:sp>
            <p:nvSpPr>
              <p:cNvPr id="7211" name="AutoShape 43"/>
              <p:cNvSpPr>
                <a:spLocks noChangeArrowheads="1"/>
              </p:cNvSpPr>
              <p:nvPr/>
            </p:nvSpPr>
            <p:spPr bwMode="auto">
              <a:xfrm>
                <a:off x="3083" y="995"/>
                <a:ext cx="20"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b="1">
                  <a:latin typeface="+mj-lt"/>
                </a:endParaRPr>
              </a:p>
            </p:txBody>
          </p:sp>
          <p:sp>
            <p:nvSpPr>
              <p:cNvPr id="7212" name="AutoShape 44"/>
              <p:cNvSpPr>
                <a:spLocks noChangeArrowheads="1"/>
              </p:cNvSpPr>
              <p:nvPr/>
            </p:nvSpPr>
            <p:spPr bwMode="auto">
              <a:xfrm>
                <a:off x="3083" y="1006"/>
                <a:ext cx="20"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b="1">
                  <a:latin typeface="+mj-lt"/>
                </a:endParaRPr>
              </a:p>
            </p:txBody>
          </p:sp>
          <p:sp>
            <p:nvSpPr>
              <p:cNvPr id="7213" name="AutoShape 45"/>
              <p:cNvSpPr>
                <a:spLocks noChangeArrowheads="1"/>
              </p:cNvSpPr>
              <p:nvPr/>
            </p:nvSpPr>
            <p:spPr bwMode="auto">
              <a:xfrm>
                <a:off x="3083" y="1017"/>
                <a:ext cx="16"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b="1">
                  <a:latin typeface="+mj-lt"/>
                </a:endParaRPr>
              </a:p>
            </p:txBody>
          </p:sp>
          <p:sp>
            <p:nvSpPr>
              <p:cNvPr id="7214" name="AutoShape 46"/>
              <p:cNvSpPr>
                <a:spLocks noChangeArrowheads="1"/>
              </p:cNvSpPr>
              <p:nvPr/>
            </p:nvSpPr>
            <p:spPr bwMode="auto">
              <a:xfrm>
                <a:off x="3083" y="1031"/>
                <a:ext cx="12"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b="1">
                  <a:latin typeface="+mj-lt"/>
                </a:endParaRPr>
              </a:p>
            </p:txBody>
          </p:sp>
          <p:sp>
            <p:nvSpPr>
              <p:cNvPr id="7215" name="AutoShape 47"/>
              <p:cNvSpPr>
                <a:spLocks noChangeArrowheads="1"/>
              </p:cNvSpPr>
              <p:nvPr/>
            </p:nvSpPr>
            <p:spPr bwMode="auto">
              <a:xfrm>
                <a:off x="3245" y="959"/>
                <a:ext cx="35"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b="1">
                  <a:latin typeface="+mj-lt"/>
                </a:endParaRPr>
              </a:p>
            </p:txBody>
          </p:sp>
          <p:sp>
            <p:nvSpPr>
              <p:cNvPr id="7216" name="AutoShape 48"/>
              <p:cNvSpPr>
                <a:spLocks noChangeArrowheads="1"/>
              </p:cNvSpPr>
              <p:nvPr/>
            </p:nvSpPr>
            <p:spPr bwMode="auto">
              <a:xfrm>
                <a:off x="3245" y="971"/>
                <a:ext cx="31"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b="1">
                  <a:latin typeface="+mj-lt"/>
                </a:endParaRPr>
              </a:p>
            </p:txBody>
          </p:sp>
          <p:sp>
            <p:nvSpPr>
              <p:cNvPr id="7217" name="AutoShape 49"/>
              <p:cNvSpPr>
                <a:spLocks noChangeArrowheads="1"/>
              </p:cNvSpPr>
              <p:nvPr/>
            </p:nvSpPr>
            <p:spPr bwMode="auto">
              <a:xfrm>
                <a:off x="3245" y="983"/>
                <a:ext cx="27"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b="1">
                  <a:latin typeface="+mj-lt"/>
                </a:endParaRPr>
              </a:p>
            </p:txBody>
          </p:sp>
          <p:sp>
            <p:nvSpPr>
              <p:cNvPr id="7218" name="AutoShape 50"/>
              <p:cNvSpPr>
                <a:spLocks noChangeArrowheads="1"/>
              </p:cNvSpPr>
              <p:nvPr/>
            </p:nvSpPr>
            <p:spPr bwMode="auto">
              <a:xfrm>
                <a:off x="3249" y="1000"/>
                <a:ext cx="19"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b="1">
                  <a:latin typeface="+mj-lt"/>
                </a:endParaRPr>
              </a:p>
            </p:txBody>
          </p:sp>
          <p:sp>
            <p:nvSpPr>
              <p:cNvPr id="7219" name="AutoShape 51"/>
              <p:cNvSpPr>
                <a:spLocks noChangeArrowheads="1"/>
              </p:cNvSpPr>
              <p:nvPr/>
            </p:nvSpPr>
            <p:spPr bwMode="auto">
              <a:xfrm>
                <a:off x="3249" y="1012"/>
                <a:ext cx="14"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b="1">
                  <a:latin typeface="+mj-lt"/>
                </a:endParaRPr>
              </a:p>
            </p:txBody>
          </p:sp>
          <p:sp>
            <p:nvSpPr>
              <p:cNvPr id="7220" name="Rectangle 52"/>
              <p:cNvSpPr>
                <a:spLocks noChangeArrowheads="1"/>
              </p:cNvSpPr>
              <p:nvPr/>
            </p:nvSpPr>
            <p:spPr bwMode="auto">
              <a:xfrm>
                <a:off x="3047" y="995"/>
                <a:ext cx="3" cy="254"/>
              </a:xfrm>
              <a:prstGeom prst="rect">
                <a:avLst/>
              </a:prstGeom>
              <a:solidFill>
                <a:srgbClr val="000000"/>
              </a:solidFill>
              <a:ln w="9525" cap="flat">
                <a:noFill/>
                <a:round/>
                <a:headEnd/>
                <a:tailEnd/>
              </a:ln>
              <a:effectLst/>
            </p:spPr>
            <p:txBody>
              <a:bodyPr wrap="none" anchor="ctr"/>
              <a:lstStyle/>
              <a:p>
                <a:endParaRPr lang="es-MX" b="1">
                  <a:latin typeface="+mj-lt"/>
                </a:endParaRPr>
              </a:p>
            </p:txBody>
          </p:sp>
          <p:sp>
            <p:nvSpPr>
              <p:cNvPr id="7221" name="AutoShape 53"/>
              <p:cNvSpPr>
                <a:spLocks noChangeArrowheads="1"/>
              </p:cNvSpPr>
              <p:nvPr/>
            </p:nvSpPr>
            <p:spPr bwMode="auto">
              <a:xfrm>
                <a:off x="3115" y="988"/>
                <a:ext cx="75"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b="1">
                  <a:latin typeface="+mj-lt"/>
                </a:endParaRPr>
              </a:p>
            </p:txBody>
          </p:sp>
          <p:sp>
            <p:nvSpPr>
              <p:cNvPr id="7222" name="AutoShape 54"/>
              <p:cNvSpPr>
                <a:spLocks noChangeArrowheads="1"/>
              </p:cNvSpPr>
              <p:nvPr/>
            </p:nvSpPr>
            <p:spPr bwMode="auto">
              <a:xfrm>
                <a:off x="3011" y="1074"/>
                <a:ext cx="58"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223" name="AutoShape 55"/>
              <p:cNvSpPr>
                <a:spLocks noChangeArrowheads="1"/>
              </p:cNvSpPr>
              <p:nvPr/>
            </p:nvSpPr>
            <p:spPr bwMode="auto">
              <a:xfrm>
                <a:off x="3011" y="1025"/>
                <a:ext cx="58"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224" name="AutoShape 56"/>
              <p:cNvSpPr>
                <a:spLocks noChangeArrowheads="1"/>
              </p:cNvSpPr>
              <p:nvPr/>
            </p:nvSpPr>
            <p:spPr bwMode="auto">
              <a:xfrm>
                <a:off x="3069" y="1000"/>
                <a:ext cx="99"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b="1">
                  <a:latin typeface="+mj-lt"/>
                </a:endParaRPr>
              </a:p>
            </p:txBody>
          </p:sp>
          <p:sp>
            <p:nvSpPr>
              <p:cNvPr id="7225" name="AutoShape 57"/>
              <p:cNvSpPr>
                <a:spLocks noChangeArrowheads="1"/>
              </p:cNvSpPr>
              <p:nvPr/>
            </p:nvSpPr>
            <p:spPr bwMode="auto">
              <a:xfrm>
                <a:off x="3119" y="942"/>
                <a:ext cx="129"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b="1">
                  <a:latin typeface="+mj-lt"/>
                </a:endParaRPr>
              </a:p>
            </p:txBody>
          </p:sp>
          <p:sp>
            <p:nvSpPr>
              <p:cNvPr id="7226" name="AutoShape 58"/>
              <p:cNvSpPr>
                <a:spLocks noChangeArrowheads="1"/>
              </p:cNvSpPr>
              <p:nvPr/>
            </p:nvSpPr>
            <p:spPr bwMode="auto">
              <a:xfrm>
                <a:off x="3043" y="1250"/>
                <a:ext cx="218"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227" name="AutoShape 59"/>
              <p:cNvSpPr>
                <a:spLocks noChangeArrowheads="1"/>
              </p:cNvSpPr>
              <p:nvPr/>
            </p:nvSpPr>
            <p:spPr bwMode="auto">
              <a:xfrm>
                <a:off x="2999" y="1272"/>
                <a:ext cx="22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228" name="AutoShape 60"/>
              <p:cNvSpPr>
                <a:spLocks noChangeArrowheads="1"/>
              </p:cNvSpPr>
              <p:nvPr/>
            </p:nvSpPr>
            <p:spPr bwMode="auto">
              <a:xfrm>
                <a:off x="3034" y="1261"/>
                <a:ext cx="218"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b="1">
                  <a:latin typeface="+mj-lt"/>
                </a:endParaRPr>
              </a:p>
            </p:txBody>
          </p:sp>
          <p:sp>
            <p:nvSpPr>
              <p:cNvPr id="7229" name="AutoShape 61"/>
              <p:cNvSpPr>
                <a:spLocks noChangeArrowheads="1"/>
              </p:cNvSpPr>
              <p:nvPr/>
            </p:nvSpPr>
            <p:spPr bwMode="auto">
              <a:xfrm>
                <a:off x="3020" y="1267"/>
                <a:ext cx="215"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b="1">
                  <a:latin typeface="+mj-lt"/>
                </a:endParaRPr>
              </a:p>
            </p:txBody>
          </p:sp>
        </p:grpSp>
      </p:grpSp>
      <p:sp>
        <p:nvSpPr>
          <p:cNvPr id="7230" name="Rectangle 62"/>
          <p:cNvSpPr>
            <a:spLocks noGrp="1" noChangeArrowheads="1"/>
          </p:cNvSpPr>
          <p:nvPr>
            <p:ph type="title"/>
          </p:nvPr>
        </p:nvSpPr>
        <p:spPr>
          <a:xfrm>
            <a:off x="457200" y="142875"/>
            <a:ext cx="8229600" cy="621829"/>
          </a:xfrm>
          <a:ln/>
        </p:spPr>
        <p:txBody>
          <a:bodyPr tIns="8063"/>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u="sng" dirty="0">
                <a:solidFill>
                  <a:schemeClr val="bg1"/>
                </a:solidFill>
                <a:effectLst/>
                <a:latin typeface="Times New Roman" pitchFamily="18" charset="0"/>
                <a:cs typeface="Times New Roman" pitchFamily="18" charset="0"/>
              </a:rPr>
              <a:t>FTP: Conexiones separadas de control y datos</a:t>
            </a:r>
          </a:p>
        </p:txBody>
      </p:sp>
      <p:sp>
        <p:nvSpPr>
          <p:cNvPr id="7231" name="Rectangle 63"/>
          <p:cNvSpPr>
            <a:spLocks noGrp="1" noChangeArrowheads="1"/>
          </p:cNvSpPr>
          <p:nvPr>
            <p:ph type="body" idx="1"/>
          </p:nvPr>
        </p:nvSpPr>
        <p:spPr>
          <a:xfrm>
            <a:off x="327025" y="1573213"/>
            <a:ext cx="4244975" cy="4618037"/>
          </a:xfrm>
          <a:ln/>
        </p:spPr>
        <p:txBody>
          <a:bodyPr tIns="4536"/>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latin typeface="+mj-lt"/>
              </a:rPr>
              <a:t>Cliente FTP contacta servidor FTP en puerto 21, usando TCP como protocolo de transporte</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latin typeface="+mj-lt"/>
              </a:rPr>
              <a:t>El cliente obtiene autorización sobre el control de la conexión</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latin typeface="+mj-lt"/>
              </a:rPr>
              <a:t>El cliente navega el directorio remoto enviando comandos por la conexión de control.</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latin typeface="+mj-lt"/>
              </a:rPr>
              <a:t>Cuando el servidor recibe una petición de transferencia de archivo, el servidor abre una conexión de datos hacia el cliente. Éste es Modo Activo.</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latin typeface="+mj-lt"/>
              </a:rPr>
              <a:t>Después de la transferencia de un archivo, el servidor cierra la conexión de datos.</a:t>
            </a:r>
          </a:p>
        </p:txBody>
      </p:sp>
      <p:sp>
        <p:nvSpPr>
          <p:cNvPr id="7232" name="Rectangle 64"/>
          <p:cNvSpPr>
            <a:spLocks noGrp="1" noChangeArrowheads="1"/>
          </p:cNvSpPr>
          <p:nvPr>
            <p:ph type="body" idx="2"/>
          </p:nvPr>
        </p:nvSpPr>
        <p:spPr>
          <a:xfrm>
            <a:off x="4673600" y="3200400"/>
            <a:ext cx="4241800" cy="3382963"/>
          </a:xfrm>
          <a:ln/>
        </p:spPr>
        <p:txBody>
          <a:bodyPr tIns="5040"/>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mj-lt"/>
              </a:rPr>
              <a:t>El servidor abre una segunda conexión TCP de datos para transferir otro archivo.</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1"/>
                </a:solidFill>
                <a:latin typeface="+mj-lt"/>
              </a:rPr>
              <a:t>Conexión de control: “</a:t>
            </a:r>
            <a:r>
              <a:rPr lang="es-ES" sz="2000" b="1" dirty="0" err="1">
                <a:solidFill>
                  <a:schemeClr val="bg1"/>
                </a:solidFill>
                <a:latin typeface="+mj-lt"/>
              </a:rPr>
              <a:t>out</a:t>
            </a:r>
            <a:r>
              <a:rPr lang="es-ES" sz="2000" b="1" dirty="0">
                <a:solidFill>
                  <a:schemeClr val="bg1"/>
                </a:solidFill>
                <a:latin typeface="+mj-lt"/>
              </a:rPr>
              <a:t> of band” (fuera de banda)‏</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mj-lt"/>
              </a:rPr>
              <a:t>Servidor FTP mantiene “estado”: directorio actual, cuenta de usuario conectado.</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mj-lt"/>
              </a:rPr>
              <a:t>Existe modo activo y pasivo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8194" name="Text Box 2"/>
          <p:cNvSpPr txBox="1">
            <a:spLocks noChangeArrowheads="1"/>
          </p:cNvSpPr>
          <p:nvPr/>
        </p:nvSpPr>
        <p:spPr bwMode="auto">
          <a:xfrm>
            <a:off x="533400" y="1204913"/>
            <a:ext cx="3810000" cy="4648200"/>
          </a:xfrm>
          <a:prstGeom prst="rect">
            <a:avLst/>
          </a:prstGeom>
          <a:noFill/>
          <a:ln w="9525" cap="flat">
            <a:noFill/>
            <a:round/>
            <a:headEnd/>
            <a:tailEnd/>
          </a:ln>
          <a:effectLst/>
        </p:spPr>
        <p:txBody>
          <a:bodyPr wrap="none" anchor="ctr"/>
          <a:lstStyle/>
          <a:p>
            <a:endParaRPr lang="es-MX"/>
          </a:p>
        </p:txBody>
      </p:sp>
      <p:sp>
        <p:nvSpPr>
          <p:cNvPr id="8195" name="Text Box 3"/>
          <p:cNvSpPr txBox="1">
            <a:spLocks noChangeArrowheads="1"/>
          </p:cNvSpPr>
          <p:nvPr/>
        </p:nvSpPr>
        <p:spPr bwMode="auto">
          <a:xfrm>
            <a:off x="4495800" y="1347788"/>
            <a:ext cx="3810000" cy="4138612"/>
          </a:xfrm>
          <a:prstGeom prst="rect">
            <a:avLst/>
          </a:prstGeom>
          <a:noFill/>
          <a:ln w="9525" cap="flat">
            <a:noFill/>
            <a:round/>
            <a:headEnd/>
            <a:tailEnd/>
          </a:ln>
          <a:effectLst/>
        </p:spPr>
        <p:txBody>
          <a:bodyPr wrap="none" anchor="ctr"/>
          <a:lstStyle/>
          <a:p>
            <a:endParaRPr lang="es-MX"/>
          </a:p>
        </p:txBody>
      </p:sp>
      <p:sp>
        <p:nvSpPr>
          <p:cNvPr id="8196" name="Rectangle 4"/>
          <p:cNvSpPr>
            <a:spLocks noGrp="1" noChangeArrowheads="1"/>
          </p:cNvSpPr>
          <p:nvPr>
            <p:ph type="title"/>
          </p:nvPr>
        </p:nvSpPr>
        <p:spPr>
          <a:xfrm>
            <a:off x="457200" y="187325"/>
            <a:ext cx="8229600" cy="911225"/>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b="1" dirty="0">
                <a:solidFill>
                  <a:schemeClr val="bg1"/>
                </a:solidFill>
                <a:effectLst/>
                <a:latin typeface="Times New Roman" pitchFamily="18" charset="0"/>
                <a:cs typeface="Times New Roman" pitchFamily="18" charset="0"/>
              </a:rPr>
              <a:t>FTP </a:t>
            </a:r>
            <a:r>
              <a:rPr lang="es-ES" sz="4000" b="1" dirty="0">
                <a:solidFill>
                  <a:schemeClr val="bg1"/>
                </a:solidFill>
                <a:effectLst/>
                <a:latin typeface="Times New Roman" pitchFamily="18" charset="0"/>
                <a:cs typeface="Times New Roman" pitchFamily="18" charset="0"/>
              </a:rPr>
              <a:t>comandos</a:t>
            </a:r>
            <a:r>
              <a:rPr lang="en-GB" sz="4000" b="1" dirty="0">
                <a:solidFill>
                  <a:schemeClr val="bg1"/>
                </a:solidFill>
                <a:effectLst/>
                <a:latin typeface="Times New Roman" pitchFamily="18" charset="0"/>
                <a:cs typeface="Times New Roman" pitchFamily="18" charset="0"/>
              </a:rPr>
              <a:t>, </a:t>
            </a:r>
            <a:r>
              <a:rPr lang="es-ES" sz="4000" b="1" dirty="0">
                <a:solidFill>
                  <a:schemeClr val="bg1"/>
                </a:solidFill>
                <a:effectLst/>
                <a:latin typeface="Times New Roman" pitchFamily="18" charset="0"/>
                <a:cs typeface="Times New Roman" pitchFamily="18" charset="0"/>
              </a:rPr>
              <a:t>res</a:t>
            </a:r>
            <a:r>
              <a:rPr lang="en-GB" sz="4000" b="1" dirty="0" err="1">
                <a:solidFill>
                  <a:schemeClr val="bg1"/>
                </a:solidFill>
                <a:effectLst/>
                <a:latin typeface="Times New Roman" pitchFamily="18" charset="0"/>
                <a:cs typeface="Times New Roman" pitchFamily="18" charset="0"/>
              </a:rPr>
              <a:t>puestas</a:t>
            </a:r>
            <a:endParaRPr lang="en-GB" sz="4000" b="1" dirty="0">
              <a:solidFill>
                <a:schemeClr val="bg1"/>
              </a:solidFill>
              <a:effectLst/>
              <a:latin typeface="Times New Roman" pitchFamily="18" charset="0"/>
              <a:cs typeface="Times New Roman" pitchFamily="18" charset="0"/>
            </a:endParaRPr>
          </a:p>
        </p:txBody>
      </p:sp>
      <p:sp>
        <p:nvSpPr>
          <p:cNvPr id="8197" name="Rectangle 5"/>
          <p:cNvSpPr>
            <a:spLocks noGrp="1" noChangeArrowheads="1"/>
          </p:cNvSpPr>
          <p:nvPr>
            <p:ph type="body" idx="1"/>
          </p:nvPr>
        </p:nvSpPr>
        <p:spPr>
          <a:xfrm>
            <a:off x="327025" y="1331913"/>
            <a:ext cx="4016375" cy="4645025"/>
          </a:xfrm>
          <a:ln/>
        </p:spPr>
        <p:txBody>
          <a:bodyPr tIns="6048"/>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u="sng" dirty="0">
                <a:solidFill>
                  <a:srgbClr val="00B050"/>
                </a:solidFill>
                <a:effectLst/>
                <a:latin typeface="+mj-lt"/>
              </a:rPr>
              <a:t>Muestra de comandos: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Son enviados como texto ASCII vía el canal de control</a:t>
            </a: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USER </a:t>
            </a:r>
            <a:r>
              <a:rPr lang="es-ES" sz="2000" b="1" i="1" dirty="0" err="1">
                <a:solidFill>
                  <a:schemeClr val="bg2"/>
                </a:solidFill>
                <a:effectLst/>
                <a:latin typeface="+mj-lt"/>
              </a:rPr>
              <a:t>username</a:t>
            </a:r>
            <a:endParaRPr lang="es-ES" sz="2000" b="1" i="1" dirty="0">
              <a:solidFill>
                <a:schemeClr val="bg2"/>
              </a:solidFill>
              <a:effectLst/>
              <a:latin typeface="+mj-lt"/>
            </a:endParaRP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PASS </a:t>
            </a:r>
            <a:r>
              <a:rPr lang="es-ES" sz="2000" b="1" i="1" dirty="0" err="1">
                <a:solidFill>
                  <a:schemeClr val="bg2"/>
                </a:solidFill>
                <a:effectLst/>
                <a:latin typeface="+mj-lt"/>
              </a:rPr>
              <a:t>password</a:t>
            </a:r>
            <a:endParaRPr lang="es-ES" sz="2000" b="1" i="1" dirty="0">
              <a:solidFill>
                <a:schemeClr val="bg2"/>
              </a:solidFill>
              <a:effectLst/>
              <a:latin typeface="+mj-lt"/>
            </a:endParaRP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LIST</a:t>
            </a:r>
            <a:r>
              <a:rPr lang="es-ES" sz="2400" b="1" dirty="0">
                <a:solidFill>
                  <a:schemeClr val="bg2"/>
                </a:solidFill>
                <a:effectLst/>
                <a:latin typeface="+mj-lt"/>
              </a:rPr>
              <a:t> </a:t>
            </a:r>
            <a:r>
              <a:rPr lang="es-ES" sz="2000" b="1" dirty="0">
                <a:solidFill>
                  <a:schemeClr val="bg2"/>
                </a:solidFill>
                <a:effectLst/>
                <a:latin typeface="+mj-lt"/>
              </a:rPr>
              <a:t>retorna la lista de archivos del directorio actual</a:t>
            </a: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RETR </a:t>
            </a:r>
            <a:r>
              <a:rPr lang="es-ES" sz="2000" b="1" dirty="0" err="1">
                <a:solidFill>
                  <a:schemeClr val="bg2"/>
                </a:solidFill>
                <a:effectLst/>
                <a:latin typeface="+mj-lt"/>
              </a:rPr>
              <a:t>filename</a:t>
            </a:r>
            <a:r>
              <a:rPr lang="es-ES" sz="2400" b="1" dirty="0">
                <a:solidFill>
                  <a:schemeClr val="bg2"/>
                </a:solidFill>
                <a:effectLst/>
                <a:latin typeface="+mj-lt"/>
              </a:rPr>
              <a:t> </a:t>
            </a:r>
            <a:r>
              <a:rPr lang="es-ES" sz="2000" b="1" dirty="0">
                <a:solidFill>
                  <a:schemeClr val="bg2"/>
                </a:solidFill>
                <a:effectLst/>
                <a:latin typeface="+mj-lt"/>
              </a:rPr>
              <a:t>baja un archivo (</a:t>
            </a:r>
            <a:r>
              <a:rPr lang="es-ES" sz="2000" b="1" dirty="0" err="1">
                <a:solidFill>
                  <a:schemeClr val="bg2"/>
                </a:solidFill>
                <a:effectLst/>
                <a:latin typeface="+mj-lt"/>
              </a:rPr>
              <a:t>gets</a:t>
            </a:r>
            <a:r>
              <a:rPr lang="es-ES" sz="2000" b="1" dirty="0">
                <a:solidFill>
                  <a:schemeClr val="bg2"/>
                </a:solidFill>
                <a:effectLst/>
                <a:latin typeface="+mj-lt"/>
              </a:rPr>
              <a:t>)‏</a:t>
            </a: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STOR </a:t>
            </a:r>
            <a:r>
              <a:rPr lang="es-ES" sz="2000" b="1" dirty="0" err="1">
                <a:solidFill>
                  <a:schemeClr val="bg2"/>
                </a:solidFill>
                <a:effectLst/>
                <a:latin typeface="+mj-lt"/>
              </a:rPr>
              <a:t>filename</a:t>
            </a:r>
            <a:r>
              <a:rPr lang="es-ES" sz="2400" b="1" dirty="0">
                <a:solidFill>
                  <a:schemeClr val="bg2"/>
                </a:solidFill>
                <a:effectLst/>
                <a:latin typeface="+mj-lt"/>
              </a:rPr>
              <a:t> </a:t>
            </a:r>
            <a:r>
              <a:rPr lang="es-ES" sz="2000" b="1" dirty="0">
                <a:solidFill>
                  <a:schemeClr val="bg2"/>
                </a:solidFill>
                <a:effectLst/>
                <a:latin typeface="+mj-lt"/>
              </a:rPr>
              <a:t>almacena (</a:t>
            </a:r>
            <a:r>
              <a:rPr lang="es-ES" sz="2000" b="1" dirty="0" err="1">
                <a:solidFill>
                  <a:schemeClr val="bg2"/>
                </a:solidFill>
                <a:effectLst/>
                <a:latin typeface="+mj-lt"/>
              </a:rPr>
              <a:t>puts</a:t>
            </a:r>
            <a:r>
              <a:rPr lang="es-ES" sz="2000" b="1" dirty="0">
                <a:solidFill>
                  <a:schemeClr val="bg2"/>
                </a:solidFill>
                <a:effectLst/>
                <a:latin typeface="+mj-lt"/>
              </a:rPr>
              <a:t>) archivo en host remoto</a:t>
            </a:r>
          </a:p>
        </p:txBody>
      </p:sp>
      <p:sp>
        <p:nvSpPr>
          <p:cNvPr id="8198" name="Rectangle 6"/>
          <p:cNvSpPr>
            <a:spLocks noGrp="1" noChangeArrowheads="1"/>
          </p:cNvSpPr>
          <p:nvPr>
            <p:ph type="body" idx="2"/>
          </p:nvPr>
        </p:nvSpPr>
        <p:spPr>
          <a:xfrm>
            <a:off x="4673600" y="1143000"/>
            <a:ext cx="4016375" cy="5029200"/>
          </a:xfrm>
          <a:ln/>
        </p:spPr>
        <p:txBody>
          <a:bodyPr tIns="6048"/>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u="sng" dirty="0">
                <a:solidFill>
                  <a:srgbClr val="00B050"/>
                </a:solidFill>
                <a:effectLst/>
                <a:latin typeface="+mj-lt"/>
              </a:rPr>
              <a:t>Algunos códigos retornados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Código estatus y frases (como en HTTP)‏</a:t>
            </a: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331 </a:t>
            </a:r>
            <a:r>
              <a:rPr lang="es-ES" sz="2000" b="1" dirty="0" err="1">
                <a:solidFill>
                  <a:schemeClr val="bg2"/>
                </a:solidFill>
                <a:effectLst/>
                <a:latin typeface="+mj-lt"/>
              </a:rPr>
              <a:t>Username</a:t>
            </a:r>
            <a:r>
              <a:rPr lang="es-ES" sz="2000" b="1" dirty="0">
                <a:solidFill>
                  <a:schemeClr val="bg2"/>
                </a:solidFill>
                <a:effectLst/>
                <a:latin typeface="+mj-lt"/>
              </a:rPr>
              <a:t> OK, </a:t>
            </a:r>
            <a:r>
              <a:rPr lang="es-ES" sz="2000" b="1" dirty="0" err="1">
                <a:solidFill>
                  <a:schemeClr val="bg2"/>
                </a:solidFill>
                <a:effectLst/>
                <a:latin typeface="+mj-lt"/>
              </a:rPr>
              <a:t>password</a:t>
            </a:r>
            <a:r>
              <a:rPr lang="es-ES" sz="2000" b="1" dirty="0">
                <a:solidFill>
                  <a:schemeClr val="bg2"/>
                </a:solidFill>
                <a:effectLst/>
                <a:latin typeface="+mj-lt"/>
              </a:rPr>
              <a:t> </a:t>
            </a:r>
            <a:r>
              <a:rPr lang="es-ES" sz="2000" b="1" dirty="0" err="1">
                <a:solidFill>
                  <a:schemeClr val="bg2"/>
                </a:solidFill>
                <a:effectLst/>
                <a:latin typeface="+mj-lt"/>
              </a:rPr>
              <a:t>required</a:t>
            </a:r>
            <a:endParaRPr lang="es-ES" sz="2000" b="1" dirty="0">
              <a:solidFill>
                <a:schemeClr val="bg2"/>
              </a:solidFill>
              <a:effectLst/>
              <a:latin typeface="+mj-lt"/>
            </a:endParaRP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125 data </a:t>
            </a:r>
            <a:r>
              <a:rPr lang="es-ES" sz="2000" b="1" dirty="0" err="1">
                <a:solidFill>
                  <a:schemeClr val="bg2"/>
                </a:solidFill>
                <a:effectLst/>
                <a:latin typeface="+mj-lt"/>
              </a:rPr>
              <a:t>connection</a:t>
            </a:r>
            <a:r>
              <a:rPr lang="es-ES" sz="2000" b="1" dirty="0">
                <a:solidFill>
                  <a:schemeClr val="bg2"/>
                </a:solidFill>
                <a:effectLst/>
                <a:latin typeface="+mj-lt"/>
              </a:rPr>
              <a:t> </a:t>
            </a:r>
            <a:r>
              <a:rPr lang="es-ES" sz="2000" b="1" dirty="0" err="1">
                <a:solidFill>
                  <a:schemeClr val="bg2"/>
                </a:solidFill>
                <a:effectLst/>
                <a:latin typeface="+mj-lt"/>
              </a:rPr>
              <a:t>already</a:t>
            </a:r>
            <a:r>
              <a:rPr lang="es-ES" sz="2000" b="1" dirty="0">
                <a:solidFill>
                  <a:schemeClr val="bg2"/>
                </a:solidFill>
                <a:effectLst/>
                <a:latin typeface="+mj-lt"/>
              </a:rPr>
              <a:t> open; transfer </a:t>
            </a:r>
            <a:r>
              <a:rPr lang="es-ES" sz="2000" b="1" dirty="0" err="1">
                <a:solidFill>
                  <a:schemeClr val="bg2"/>
                </a:solidFill>
                <a:effectLst/>
                <a:latin typeface="+mj-lt"/>
              </a:rPr>
              <a:t>starting</a:t>
            </a:r>
            <a:endParaRPr lang="es-ES" sz="2000" b="1" dirty="0">
              <a:solidFill>
                <a:schemeClr val="bg2"/>
              </a:solidFill>
              <a:effectLst/>
              <a:latin typeface="+mj-lt"/>
            </a:endParaRP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425 </a:t>
            </a:r>
            <a:r>
              <a:rPr lang="es-ES" sz="2000" b="1" dirty="0" err="1">
                <a:solidFill>
                  <a:schemeClr val="bg2"/>
                </a:solidFill>
                <a:effectLst/>
                <a:latin typeface="+mj-lt"/>
              </a:rPr>
              <a:t>Can’t</a:t>
            </a:r>
            <a:r>
              <a:rPr lang="es-ES" sz="2000" b="1" dirty="0">
                <a:solidFill>
                  <a:schemeClr val="bg2"/>
                </a:solidFill>
                <a:effectLst/>
                <a:latin typeface="+mj-lt"/>
              </a:rPr>
              <a:t> open data </a:t>
            </a:r>
            <a:r>
              <a:rPr lang="es-ES" sz="2000" b="1" dirty="0" err="1">
                <a:solidFill>
                  <a:schemeClr val="bg2"/>
                </a:solidFill>
                <a:effectLst/>
                <a:latin typeface="+mj-lt"/>
              </a:rPr>
              <a:t>connection</a:t>
            </a:r>
            <a:endParaRPr lang="es-ES" sz="2000" b="1" dirty="0">
              <a:solidFill>
                <a:schemeClr val="bg2"/>
              </a:solidFill>
              <a:effectLst/>
              <a:latin typeface="+mj-lt"/>
            </a:endParaRPr>
          </a:p>
          <a:p>
            <a:pPr marL="338138" indent="-338138">
              <a:lnSpc>
                <a:spcPct val="96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452 Error </a:t>
            </a:r>
            <a:r>
              <a:rPr lang="es-ES" sz="2000" b="1" dirty="0" err="1">
                <a:solidFill>
                  <a:schemeClr val="bg2"/>
                </a:solidFill>
                <a:effectLst/>
                <a:latin typeface="+mj-lt"/>
              </a:rPr>
              <a:t>writing</a:t>
            </a:r>
            <a:r>
              <a:rPr lang="es-ES" sz="2000" b="1" dirty="0">
                <a:solidFill>
                  <a:schemeClr val="bg2"/>
                </a:solidFill>
                <a:effectLst/>
                <a:latin typeface="+mj-lt"/>
              </a:rPr>
              <a:t> </a:t>
            </a:r>
            <a:r>
              <a:rPr lang="es-ES" sz="2000" b="1" dirty="0" err="1">
                <a:solidFill>
                  <a:schemeClr val="bg2"/>
                </a:solidFill>
                <a:effectLst/>
                <a:latin typeface="+mj-lt"/>
              </a:rPr>
              <a:t>file</a:t>
            </a:r>
            <a:endParaRPr lang="es-ES" sz="2000" b="1" dirty="0">
              <a:solidFill>
                <a:schemeClr val="bg2"/>
              </a:solidFill>
              <a:effectLst/>
              <a:latin typeface="+mj-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19075"/>
            <a:ext cx="8001000" cy="2306638"/>
          </a:xfrm>
          <a:ln/>
        </p:spPr>
        <p:txBody>
          <a:bodyPr tIns="36288"/>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u="none" dirty="0">
                <a:solidFill>
                  <a:schemeClr val="bg1"/>
                </a:solidFill>
                <a:effectLst/>
                <a:latin typeface="Times New Roman" pitchFamily="18" charset="0"/>
                <a:cs typeface="Times New Roman" pitchFamily="18" charset="0"/>
              </a:rPr>
              <a:t>Dé una razón por la que hoy la aplicación “ftp” no es recomendada para transferencia de archivos.</a:t>
            </a:r>
          </a:p>
        </p:txBody>
      </p:sp>
      <p:sp>
        <p:nvSpPr>
          <p:cNvPr id="9218" name="Rectangle 2"/>
          <p:cNvSpPr>
            <a:spLocks noGrp="1" noChangeArrowheads="1"/>
          </p:cNvSpPr>
          <p:nvPr>
            <p:ph type="body" idx="1"/>
          </p:nvPr>
        </p:nvSpPr>
        <p:spPr>
          <a:xfrm>
            <a:off x="457200" y="2743200"/>
            <a:ext cx="8229600" cy="2925763"/>
          </a:xfrm>
          <a:ln/>
        </p:spPr>
        <p:txBody>
          <a:bodyPr/>
          <a:lstStyle/>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rPr>
              <a:t>Ftp no </a:t>
            </a:r>
            <a:r>
              <a:rPr lang="es-ES" sz="2400" b="1" dirty="0" err="1">
                <a:solidFill>
                  <a:schemeClr val="bg2"/>
                </a:solidFill>
                <a:effectLst/>
              </a:rPr>
              <a:t>encripta</a:t>
            </a:r>
            <a:r>
              <a:rPr lang="es-ES" sz="2400" b="1" dirty="0">
                <a:solidFill>
                  <a:schemeClr val="bg2"/>
                </a:solidFill>
                <a:effectLst/>
              </a:rPr>
              <a:t> su tráfico, tanto la </a:t>
            </a:r>
            <a:r>
              <a:rPr lang="es-ES" sz="2400" b="1" dirty="0" err="1">
                <a:solidFill>
                  <a:schemeClr val="bg2"/>
                </a:solidFill>
                <a:effectLst/>
              </a:rPr>
              <a:t>password</a:t>
            </a:r>
            <a:r>
              <a:rPr lang="es-ES" sz="2400" b="1" dirty="0">
                <a:solidFill>
                  <a:schemeClr val="bg2"/>
                </a:solidFill>
                <a:effectLst/>
              </a:rPr>
              <a:t> como los datos transferidos pueden ser leídos al tener acceso a los paquetes de la conexión.</a:t>
            </a:r>
          </a:p>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rPr>
              <a:t>A cambio de ftp usted puede usar hoy </a:t>
            </a:r>
            <a:r>
              <a:rPr lang="es-ES" sz="2400" b="1" dirty="0" err="1">
                <a:solidFill>
                  <a:schemeClr val="bg2"/>
                </a:solidFill>
                <a:effectLst/>
              </a:rPr>
              <a:t>sftp</a:t>
            </a:r>
            <a:r>
              <a:rPr lang="es-ES" sz="2400" b="1" dirty="0">
                <a:solidFill>
                  <a:schemeClr val="bg2"/>
                </a:solidFill>
                <a:effectLst/>
              </a:rPr>
              <a:t>, es su equivalente con transferencias </a:t>
            </a:r>
            <a:r>
              <a:rPr lang="es-ES" sz="2400" b="1" dirty="0" err="1">
                <a:solidFill>
                  <a:schemeClr val="bg2"/>
                </a:solidFill>
                <a:effectLst/>
              </a:rPr>
              <a:t>encriptadas</a:t>
            </a:r>
            <a:r>
              <a:rPr lang="es-ES" sz="2400" b="1" dirty="0">
                <a:solidFill>
                  <a:schemeClr val="bg2"/>
                </a:solidFill>
                <a:effectLst/>
              </a:rPr>
              <a:t>.</a:t>
            </a:r>
          </a:p>
        </p:txBody>
      </p:sp>
      <p:sp>
        <p:nvSpPr>
          <p:cNvPr id="9219" name="Text Box 3"/>
          <p:cNvSpPr txBox="1">
            <a:spLocks noChangeArrowheads="1"/>
          </p:cNvSpPr>
          <p:nvPr/>
        </p:nvSpPr>
        <p:spPr bwMode="auto">
          <a:xfrm>
            <a:off x="7956376" y="908720"/>
            <a:ext cx="685800" cy="1004888"/>
          </a:xfrm>
          <a:prstGeom prst="rect">
            <a:avLst/>
          </a:prstGeom>
          <a:noFill/>
          <a:ln w="9525" cap="flat">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6000" b="1" dirty="0">
                <a:solidFill>
                  <a:schemeClr val="bg2"/>
                </a:solidFill>
                <a:ea typeface="AR PL ShanHeiSun Uni" charset="0"/>
                <a:cs typeface="AR PL ShanHeiSun Uni"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1691680" y="2276872"/>
            <a:ext cx="5616624"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400" b="1" dirty="0" err="1" smtClean="0">
                <a:solidFill>
                  <a:schemeClr val="bg1"/>
                </a:solidFill>
                <a:latin typeface="Algerian" pitchFamily="82" charset="0"/>
                <a:cs typeface="Aharoni" pitchFamily="2" charset="-79"/>
              </a:rPr>
              <a:t>Protocolo</a:t>
            </a:r>
            <a:r>
              <a:rPr lang="en-US" sz="4400" b="1" dirty="0" smtClean="0">
                <a:solidFill>
                  <a:schemeClr val="bg1"/>
                </a:solidFill>
                <a:latin typeface="Algerian" pitchFamily="82" charset="0"/>
                <a:cs typeface="Aharoni" pitchFamily="2" charset="-79"/>
              </a:rPr>
              <a:t>   </a:t>
            </a:r>
            <a:r>
              <a:rPr lang="en-US" sz="4400" b="1" dirty="0" err="1" smtClean="0">
                <a:solidFill>
                  <a:schemeClr val="bg1"/>
                </a:solidFill>
                <a:latin typeface="Algerian" pitchFamily="82" charset="0"/>
                <a:cs typeface="Aharoni" pitchFamily="2" charset="-79"/>
              </a:rPr>
              <a:t>dns</a:t>
            </a:r>
            <a:endParaRPr lang="en-US" sz="4400" b="1" dirty="0" smtClean="0">
              <a:solidFill>
                <a:schemeClr val="bg1"/>
              </a:solidFill>
              <a:latin typeface="Algerian" pitchFamily="82" charset="0"/>
              <a:cs typeface="Aharoni" pitchFamily="2" charset="-79"/>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5122" name="Text Box 2"/>
          <p:cNvSpPr txBox="1">
            <a:spLocks noChangeArrowheads="1"/>
          </p:cNvSpPr>
          <p:nvPr/>
        </p:nvSpPr>
        <p:spPr bwMode="auto">
          <a:xfrm>
            <a:off x="533400" y="1600200"/>
            <a:ext cx="3810000" cy="4648200"/>
          </a:xfrm>
          <a:prstGeom prst="rect">
            <a:avLst/>
          </a:prstGeom>
          <a:noFill/>
          <a:ln w="9525" cap="flat">
            <a:noFill/>
            <a:round/>
            <a:headEnd/>
            <a:tailEnd/>
          </a:ln>
          <a:effectLst/>
        </p:spPr>
        <p:txBody>
          <a:bodyPr wrap="none" anchor="ctr"/>
          <a:lstStyle/>
          <a:p>
            <a:endParaRPr lang="es-MX"/>
          </a:p>
        </p:txBody>
      </p:sp>
      <p:sp>
        <p:nvSpPr>
          <p:cNvPr id="5123" name="Text Box 3"/>
          <p:cNvSpPr txBox="1">
            <a:spLocks noChangeArrowheads="1"/>
          </p:cNvSpPr>
          <p:nvPr/>
        </p:nvSpPr>
        <p:spPr bwMode="auto">
          <a:xfrm>
            <a:off x="4495800" y="1600200"/>
            <a:ext cx="4419600" cy="4648200"/>
          </a:xfrm>
          <a:prstGeom prst="rect">
            <a:avLst/>
          </a:prstGeom>
          <a:noFill/>
          <a:ln w="9525" cap="flat">
            <a:noFill/>
            <a:round/>
            <a:headEnd/>
            <a:tailEnd/>
          </a:ln>
          <a:effectLst/>
        </p:spPr>
        <p:txBody>
          <a:bodyPr wrap="none" anchor="ctr"/>
          <a:lstStyle/>
          <a:p>
            <a:endParaRPr lang="es-MX"/>
          </a:p>
        </p:txBody>
      </p:sp>
      <p:sp>
        <p:nvSpPr>
          <p:cNvPr id="5124" name="Rectangle 4"/>
          <p:cNvSpPr>
            <a:spLocks noGrp="1" noChangeArrowheads="1"/>
          </p:cNvSpPr>
          <p:nvPr>
            <p:ph type="title"/>
          </p:nvPr>
        </p:nvSpPr>
        <p:spPr>
          <a:xfrm>
            <a:off x="457200" y="187325"/>
            <a:ext cx="8229600" cy="911225"/>
          </a:xfrm>
          <a:ln/>
        </p:spPr>
        <p:txBody>
          <a:bodyPr tIns="32255"/>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b="1" dirty="0">
                <a:solidFill>
                  <a:schemeClr val="bg1"/>
                </a:solidFill>
                <a:effectLst/>
                <a:latin typeface="Times New Roman" pitchFamily="18" charset="0"/>
                <a:cs typeface="Times New Roman" pitchFamily="18" charset="0"/>
              </a:rPr>
              <a:t>DNS: </a:t>
            </a:r>
            <a:r>
              <a:rPr lang="es-ES" sz="3200" b="1" dirty="0" err="1">
                <a:solidFill>
                  <a:schemeClr val="bg1"/>
                </a:solidFill>
                <a:effectLst/>
                <a:latin typeface="Times New Roman" pitchFamily="18" charset="0"/>
                <a:cs typeface="Times New Roman" pitchFamily="18" charset="0"/>
              </a:rPr>
              <a:t>Domain</a:t>
            </a:r>
            <a:r>
              <a:rPr lang="es-ES" sz="3200" b="1" dirty="0">
                <a:solidFill>
                  <a:schemeClr val="bg1"/>
                </a:solidFill>
                <a:effectLst/>
                <a:latin typeface="Times New Roman" pitchFamily="18" charset="0"/>
                <a:cs typeface="Times New Roman" pitchFamily="18" charset="0"/>
              </a:rPr>
              <a:t> </a:t>
            </a:r>
            <a:r>
              <a:rPr lang="es-ES" sz="3200" b="1" dirty="0" err="1">
                <a:solidFill>
                  <a:schemeClr val="bg1"/>
                </a:solidFill>
                <a:effectLst/>
                <a:latin typeface="Times New Roman" pitchFamily="18" charset="0"/>
                <a:cs typeface="Times New Roman" pitchFamily="18" charset="0"/>
              </a:rPr>
              <a:t>Name</a:t>
            </a:r>
            <a:r>
              <a:rPr lang="es-ES" sz="3200" b="1" dirty="0">
                <a:solidFill>
                  <a:schemeClr val="bg1"/>
                </a:solidFill>
                <a:effectLst/>
                <a:latin typeface="Times New Roman" pitchFamily="18" charset="0"/>
                <a:cs typeface="Times New Roman" pitchFamily="18" charset="0"/>
              </a:rPr>
              <a:t> </a:t>
            </a:r>
            <a:r>
              <a:rPr lang="es-ES" sz="3200" b="1" dirty="0" err="1">
                <a:solidFill>
                  <a:schemeClr val="bg1"/>
                </a:solidFill>
                <a:effectLst/>
                <a:latin typeface="Times New Roman" pitchFamily="18" charset="0"/>
                <a:cs typeface="Times New Roman" pitchFamily="18" charset="0"/>
              </a:rPr>
              <a:t>System</a:t>
            </a:r>
            <a:r>
              <a:rPr lang="es-ES" sz="3200" b="1" dirty="0">
                <a:solidFill>
                  <a:schemeClr val="bg1"/>
                </a:solidFill>
                <a:effectLst/>
                <a:latin typeface="Times New Roman" pitchFamily="18" charset="0"/>
                <a:cs typeface="Times New Roman" pitchFamily="18" charset="0"/>
              </a:rPr>
              <a:t> </a:t>
            </a:r>
            <a:r>
              <a:rPr lang="es-ES" sz="3200" b="1" dirty="0" smtClean="0">
                <a:solidFill>
                  <a:schemeClr val="bg1"/>
                </a:solidFill>
                <a:effectLst/>
                <a:latin typeface="Times New Roman" pitchFamily="18" charset="0"/>
                <a:cs typeface="Times New Roman" pitchFamily="18" charset="0"/>
              </a:rPr>
              <a:t/>
            </a:r>
            <a:br>
              <a:rPr lang="es-ES" sz="3200" b="1" dirty="0" smtClean="0">
                <a:solidFill>
                  <a:schemeClr val="bg1"/>
                </a:solidFill>
                <a:effectLst/>
                <a:latin typeface="Times New Roman" pitchFamily="18" charset="0"/>
                <a:cs typeface="Times New Roman" pitchFamily="18" charset="0"/>
              </a:rPr>
            </a:br>
            <a:r>
              <a:rPr lang="es-ES" sz="3200" b="1" dirty="0" smtClean="0">
                <a:solidFill>
                  <a:schemeClr val="bg1"/>
                </a:solidFill>
                <a:effectLst/>
                <a:latin typeface="Times New Roman" pitchFamily="18" charset="0"/>
                <a:cs typeface="Times New Roman" pitchFamily="18" charset="0"/>
              </a:rPr>
              <a:t>         (</a:t>
            </a:r>
            <a:r>
              <a:rPr lang="es-ES" sz="3200" b="1" dirty="0">
                <a:solidFill>
                  <a:schemeClr val="bg1"/>
                </a:solidFill>
                <a:effectLst/>
                <a:latin typeface="Times New Roman" pitchFamily="18" charset="0"/>
                <a:cs typeface="Times New Roman" pitchFamily="18" charset="0"/>
              </a:rPr>
              <a:t>Sistema de nombres de dominio)‏</a:t>
            </a:r>
          </a:p>
        </p:txBody>
      </p:sp>
      <p:sp>
        <p:nvSpPr>
          <p:cNvPr id="5125" name="Rectangle 5"/>
          <p:cNvSpPr>
            <a:spLocks noGrp="1" noChangeArrowheads="1"/>
          </p:cNvSpPr>
          <p:nvPr>
            <p:ph type="body" idx="1"/>
          </p:nvPr>
        </p:nvSpPr>
        <p:spPr>
          <a:xfrm>
            <a:off x="179512" y="1340768"/>
            <a:ext cx="4464496" cy="4437062"/>
          </a:xfrm>
          <a:ln/>
        </p:spPr>
        <p:txBody>
          <a:bodyPr tIns="20160"/>
          <a:lstStyle/>
          <a:p>
            <a:pPr marL="0" indent="0">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Personas: muchos identificadores:</a:t>
            </a:r>
          </a:p>
          <a:p>
            <a:pPr marL="738188" lvl="1" indent="-280988">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dirty="0">
                <a:solidFill>
                  <a:schemeClr val="bg2"/>
                </a:solidFill>
                <a:effectLst/>
              </a:rPr>
              <a:t>ROL, RUT, </a:t>
            </a:r>
            <a:r>
              <a:rPr lang="es-ES" sz="1800" b="1" dirty="0" err="1">
                <a:solidFill>
                  <a:schemeClr val="bg2"/>
                </a:solidFill>
                <a:effectLst/>
              </a:rPr>
              <a:t>name</a:t>
            </a:r>
            <a:r>
              <a:rPr lang="es-ES" sz="1800" b="1" dirty="0">
                <a:solidFill>
                  <a:schemeClr val="bg2"/>
                </a:solidFill>
                <a:effectLst/>
              </a:rPr>
              <a:t>, # pasaporte</a:t>
            </a:r>
          </a:p>
          <a:p>
            <a:pPr marL="0" indent="0">
              <a:buClrTx/>
              <a:buSzTx/>
              <a:buFontTx/>
              <a:buNone/>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Host y </a:t>
            </a:r>
            <a:r>
              <a:rPr lang="es-ES" sz="2000" b="1" dirty="0" err="1">
                <a:solidFill>
                  <a:schemeClr val="bg2"/>
                </a:solidFill>
                <a:effectLst/>
              </a:rPr>
              <a:t>router</a:t>
            </a:r>
            <a:r>
              <a:rPr lang="es-ES" sz="2000" b="1" dirty="0">
                <a:solidFill>
                  <a:schemeClr val="bg2"/>
                </a:solidFill>
                <a:effectLst/>
              </a:rPr>
              <a:t> en Internet:</a:t>
            </a:r>
          </a:p>
          <a:p>
            <a:pPr marL="738188" lvl="1" indent="-280988">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Dirección IP (32 bit) – usada para direccionar datagramas (ideal para </a:t>
            </a:r>
            <a:r>
              <a:rPr lang="es-ES" sz="2000" b="1" dirty="0" err="1">
                <a:solidFill>
                  <a:schemeClr val="bg2"/>
                </a:solidFill>
                <a:effectLst/>
              </a:rPr>
              <a:t>router</a:t>
            </a:r>
            <a:r>
              <a:rPr lang="es-ES" sz="2000" b="1" dirty="0">
                <a:solidFill>
                  <a:schemeClr val="bg2"/>
                </a:solidFill>
                <a:effectLst/>
              </a:rPr>
              <a:t> por ser máquina)‏</a:t>
            </a:r>
          </a:p>
          <a:p>
            <a:pPr marL="738188" lvl="1" indent="-280988">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“nombre”, </a:t>
            </a:r>
            <a:r>
              <a:rPr lang="es-ES" sz="2000" b="1" dirty="0" err="1">
                <a:solidFill>
                  <a:schemeClr val="bg2"/>
                </a:solidFill>
                <a:effectLst/>
              </a:rPr>
              <a:t>e.g.</a:t>
            </a:r>
            <a:r>
              <a:rPr lang="es-ES" sz="2000" b="1" dirty="0">
                <a:solidFill>
                  <a:schemeClr val="bg2"/>
                </a:solidFill>
                <a:effectLst/>
              </a:rPr>
              <a:t>, www.yahoo.com – son usados por humanos</a:t>
            </a:r>
          </a:p>
          <a:p>
            <a:pPr marL="0" indent="0">
              <a:buClrTx/>
              <a:buSzTx/>
              <a:buFontTx/>
              <a:buNone/>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Q: ¿Quién mapea entre nombres y direcciones IP?</a:t>
            </a:r>
          </a:p>
        </p:txBody>
      </p:sp>
      <p:sp>
        <p:nvSpPr>
          <p:cNvPr id="5126" name="Rectangle 6"/>
          <p:cNvSpPr>
            <a:spLocks noGrp="1" noChangeArrowheads="1"/>
          </p:cNvSpPr>
          <p:nvPr>
            <p:ph type="body" idx="2"/>
          </p:nvPr>
        </p:nvSpPr>
        <p:spPr>
          <a:xfrm>
            <a:off x="4572000" y="1340768"/>
            <a:ext cx="4572000" cy="5008563"/>
          </a:xfrm>
          <a:ln/>
        </p:spPr>
        <p:txBody>
          <a:bodyPr tIns="5040"/>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err="1">
                <a:solidFill>
                  <a:schemeClr val="bg2"/>
                </a:solidFill>
                <a:effectLst/>
              </a:rPr>
              <a:t>Domain</a:t>
            </a:r>
            <a:r>
              <a:rPr lang="es-ES" sz="2000" b="1" dirty="0">
                <a:solidFill>
                  <a:schemeClr val="bg2"/>
                </a:solidFill>
                <a:effectLst/>
              </a:rPr>
              <a:t> </a:t>
            </a:r>
            <a:r>
              <a:rPr lang="es-ES" sz="2000" b="1" dirty="0" err="1">
                <a:solidFill>
                  <a:schemeClr val="bg2"/>
                </a:solidFill>
                <a:effectLst/>
              </a:rPr>
              <a:t>Name</a:t>
            </a:r>
            <a:r>
              <a:rPr lang="es-ES" sz="2000" b="1" dirty="0">
                <a:solidFill>
                  <a:schemeClr val="bg2"/>
                </a:solidFill>
                <a:effectLst/>
              </a:rPr>
              <a:t> </a:t>
            </a:r>
            <a:r>
              <a:rPr lang="es-ES" sz="2000" b="1" dirty="0" err="1">
                <a:solidFill>
                  <a:schemeClr val="bg2"/>
                </a:solidFill>
                <a:effectLst/>
              </a:rPr>
              <a:t>System</a:t>
            </a:r>
            <a:r>
              <a:rPr lang="es-ES" sz="2000" b="1" dirty="0">
                <a:solidFill>
                  <a:schemeClr val="bg2"/>
                </a:solidFill>
                <a:effectLst/>
              </a:rPr>
              <a:t>:</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i="1" dirty="0">
                <a:solidFill>
                  <a:schemeClr val="bg2"/>
                </a:solidFill>
                <a:effectLst/>
              </a:rPr>
              <a:t>Base de datos distribuida</a:t>
            </a:r>
            <a:r>
              <a:rPr lang="es-ES" sz="1800" b="1" dirty="0">
                <a:solidFill>
                  <a:schemeClr val="bg2"/>
                </a:solidFill>
                <a:effectLst/>
              </a:rPr>
              <a:t> implementada en una jerarquía de muchos </a:t>
            </a:r>
            <a:r>
              <a:rPr lang="es-ES" sz="1800" b="1" i="1" dirty="0">
                <a:solidFill>
                  <a:schemeClr val="bg2"/>
                </a:solidFill>
                <a:effectLst/>
              </a:rPr>
              <a:t>servidores de nombres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i="1" dirty="0">
                <a:solidFill>
                  <a:schemeClr val="bg2"/>
                </a:solidFill>
                <a:effectLst/>
              </a:rPr>
              <a:t>Protocolo de capa aplicación</a:t>
            </a:r>
            <a:r>
              <a:rPr lang="es-ES" sz="1800" b="1" dirty="0">
                <a:solidFill>
                  <a:schemeClr val="bg2"/>
                </a:solidFill>
                <a:effectLst/>
              </a:rPr>
              <a:t> permite a host, </a:t>
            </a:r>
            <a:r>
              <a:rPr lang="es-ES" sz="1800" b="1" dirty="0" err="1">
                <a:solidFill>
                  <a:schemeClr val="bg2"/>
                </a:solidFill>
                <a:effectLst/>
              </a:rPr>
              <a:t>routers</a:t>
            </a:r>
            <a:r>
              <a:rPr lang="es-ES" sz="1800" b="1" dirty="0">
                <a:solidFill>
                  <a:schemeClr val="bg2"/>
                </a:solidFill>
                <a:effectLst/>
              </a:rPr>
              <a:t>, y servidores de nombre comunicarse para </a:t>
            </a:r>
            <a:r>
              <a:rPr lang="es-ES" sz="1800" b="1" i="1" dirty="0">
                <a:solidFill>
                  <a:schemeClr val="bg2"/>
                </a:solidFill>
                <a:effectLst/>
              </a:rPr>
              <a:t>resolver</a:t>
            </a:r>
            <a:r>
              <a:rPr lang="es-ES" sz="1800" b="1" dirty="0">
                <a:solidFill>
                  <a:schemeClr val="bg2"/>
                </a:solidFill>
                <a:effectLst/>
              </a:rPr>
              <a:t> nombres (traducción nombre/dirección)‏</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dirty="0">
                <a:solidFill>
                  <a:schemeClr val="bg2"/>
                </a:solidFill>
                <a:effectLst/>
              </a:rPr>
              <a:t>No está orientado al uso directo de los usuarios, ellos usan nombres.</a:t>
            </a:r>
          </a:p>
          <a:p>
            <a:pPr marL="738188" lvl="1" indent="-280988">
              <a:lnSpc>
                <a:spcPct val="98000"/>
              </a:lnSpc>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dirty="0">
                <a:solidFill>
                  <a:schemeClr val="bg2"/>
                </a:solidFill>
                <a:effectLst/>
              </a:rPr>
              <a:t>DNS es función central de la Internet implementada como protocolo de capa aplicación</a:t>
            </a:r>
          </a:p>
          <a:p>
            <a:pPr marL="738188" lvl="1" indent="-280988">
              <a:lnSpc>
                <a:spcPct val="98000"/>
              </a:lnSpc>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1800" b="1" dirty="0">
                <a:solidFill>
                  <a:schemeClr val="bg2"/>
                </a:solidFill>
                <a:effectLst/>
              </a:rPr>
              <a:t>La idea de diseño de Internet es dejar la complejidad en la “periferia” de la 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6146" name="Text Box 2"/>
          <p:cNvSpPr txBox="1">
            <a:spLocks noChangeArrowheads="1"/>
          </p:cNvSpPr>
          <p:nvPr/>
        </p:nvSpPr>
        <p:spPr bwMode="auto">
          <a:xfrm>
            <a:off x="4498975" y="1125538"/>
            <a:ext cx="4537075" cy="4954587"/>
          </a:xfrm>
          <a:prstGeom prst="rect">
            <a:avLst/>
          </a:prstGeom>
          <a:noFill/>
          <a:ln w="9525" cap="flat">
            <a:noFill/>
            <a:round/>
            <a:headEnd/>
            <a:tailEnd/>
          </a:ln>
          <a:effectLst/>
        </p:spPr>
        <p:txBody>
          <a:bodyPr wrap="none" anchor="ctr"/>
          <a:lstStyle/>
          <a:p>
            <a:endParaRPr lang="es-MX"/>
          </a:p>
        </p:txBody>
      </p:sp>
      <p:sp>
        <p:nvSpPr>
          <p:cNvPr id="6147" name="Text Box 3"/>
          <p:cNvSpPr txBox="1">
            <a:spLocks noChangeArrowheads="1"/>
          </p:cNvSpPr>
          <p:nvPr/>
        </p:nvSpPr>
        <p:spPr bwMode="auto">
          <a:xfrm>
            <a:off x="107950" y="1143000"/>
            <a:ext cx="4351338" cy="5029200"/>
          </a:xfrm>
          <a:prstGeom prst="rect">
            <a:avLst/>
          </a:prstGeom>
          <a:noFill/>
          <a:ln w="9525" cap="flat">
            <a:noFill/>
            <a:round/>
            <a:headEnd/>
            <a:tailEnd/>
          </a:ln>
          <a:effectLst/>
        </p:spPr>
        <p:txBody>
          <a:bodyPr wrap="none" anchor="ctr"/>
          <a:lstStyle/>
          <a:p>
            <a:endParaRPr lang="es-MX"/>
          </a:p>
        </p:txBody>
      </p:sp>
      <p:sp>
        <p:nvSpPr>
          <p:cNvPr id="6148" name="Rectangle 4"/>
          <p:cNvSpPr>
            <a:spLocks noGrp="1" noChangeArrowheads="1"/>
          </p:cNvSpPr>
          <p:nvPr>
            <p:ph type="title"/>
          </p:nvPr>
        </p:nvSpPr>
        <p:spPr>
          <a:xfrm>
            <a:off x="1475656" y="0"/>
            <a:ext cx="6172200" cy="727075"/>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err="1" smtClean="0">
                <a:solidFill>
                  <a:schemeClr val="bg1"/>
                </a:solidFill>
                <a:effectLst/>
                <a:latin typeface="Times New Roman" pitchFamily="18" charset="0"/>
                <a:cs typeface="Times New Roman" pitchFamily="18" charset="0"/>
              </a:rPr>
              <a:t>Protocolo</a:t>
            </a:r>
            <a:r>
              <a:rPr lang="en-GB" b="1" dirty="0" smtClean="0">
                <a:solidFill>
                  <a:schemeClr val="bg1"/>
                </a:solidFill>
                <a:effectLst/>
                <a:latin typeface="Times New Roman" pitchFamily="18" charset="0"/>
                <a:cs typeface="Times New Roman" pitchFamily="18" charset="0"/>
              </a:rPr>
              <a:t> DNS </a:t>
            </a:r>
            <a:endParaRPr lang="en-GB" b="1" dirty="0">
              <a:solidFill>
                <a:schemeClr val="bg1"/>
              </a:solidFill>
              <a:effectLst/>
              <a:latin typeface="Times New Roman" pitchFamily="18" charset="0"/>
              <a:cs typeface="Times New Roman" pitchFamily="18" charset="0"/>
            </a:endParaRPr>
          </a:p>
        </p:txBody>
      </p:sp>
      <p:sp>
        <p:nvSpPr>
          <p:cNvPr id="6149" name="Rectangle 5"/>
          <p:cNvSpPr>
            <a:spLocks noGrp="1" noChangeArrowheads="1"/>
          </p:cNvSpPr>
          <p:nvPr>
            <p:ph type="body" idx="1"/>
          </p:nvPr>
        </p:nvSpPr>
        <p:spPr>
          <a:xfrm>
            <a:off x="107504" y="723900"/>
            <a:ext cx="4631432" cy="6067425"/>
          </a:xfrm>
          <a:ln/>
        </p:spPr>
        <p:txBody>
          <a:bodyPr tIns="6048"/>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u="sng" dirty="0">
                <a:solidFill>
                  <a:schemeClr val="bg2"/>
                </a:solidFill>
                <a:effectLst/>
              </a:rPr>
              <a:t>Servicios DNS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Traducción de nombre de host a dirección IP</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Alias para host</a:t>
            </a:r>
          </a:p>
          <a:p>
            <a:pPr marL="738188" lvl="1" indent="-280988">
              <a:lnSpc>
                <a:spcPct val="98000"/>
              </a:lnSpc>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Nombre canónico y alias</a:t>
            </a:r>
          </a:p>
          <a:p>
            <a:pPr marL="738188" lvl="1" indent="-280988">
              <a:lnSpc>
                <a:spcPct val="98000"/>
              </a:lnSpc>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Nombre canónico: CNAME en RFC 1035</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Usamos alias para servidor de correo</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Distribución de carga</a:t>
            </a:r>
          </a:p>
          <a:p>
            <a:pPr marL="738188" lvl="1" indent="-280988">
              <a:lnSpc>
                <a:spcPct val="98000"/>
              </a:lnSpc>
              <a:buClr>
                <a:srgbClr val="3333CC"/>
              </a:buClr>
              <a:buSzPct val="7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rPr>
              <a:t>Servidores Web replicados: conjunto de direcciones IP para un nombre canónico (</a:t>
            </a:r>
            <a:r>
              <a:rPr lang="es-ES" sz="2000" b="1" dirty="0" err="1">
                <a:solidFill>
                  <a:schemeClr val="bg2"/>
                </a:solidFill>
                <a:effectLst/>
              </a:rPr>
              <a:t>e.g.</a:t>
            </a:r>
            <a:r>
              <a:rPr lang="es-ES" sz="2000" b="1" dirty="0">
                <a:solidFill>
                  <a:schemeClr val="bg2"/>
                </a:solidFill>
                <a:effectLst/>
              </a:rPr>
              <a:t> relay1.west-coast.amazon.com), servidor DNS rota entre direcciones IP</a:t>
            </a:r>
          </a:p>
        </p:txBody>
      </p:sp>
      <p:sp>
        <p:nvSpPr>
          <p:cNvPr id="6150" name="Rectangle 6"/>
          <p:cNvSpPr>
            <a:spLocks noGrp="1" noChangeArrowheads="1"/>
          </p:cNvSpPr>
          <p:nvPr>
            <p:ph type="body" idx="2"/>
          </p:nvPr>
        </p:nvSpPr>
        <p:spPr>
          <a:xfrm>
            <a:off x="4800600" y="671513"/>
            <a:ext cx="4343400" cy="5794375"/>
          </a:xfrm>
          <a:ln/>
        </p:spPr>
        <p:txBody>
          <a:bodyPr tIns="6048"/>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u="sng" dirty="0">
                <a:solidFill>
                  <a:schemeClr val="bg2"/>
                </a:solidFill>
                <a:effectLst/>
              </a:rPr>
              <a:t>¿Por qué no centralizar DNS?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Sería punto único de falla.</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Volumen de tráfico, muchos necesitan el DNS</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Sería una base de datos centralizada distante con grandes retardos de acceso.</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Mantención, es mejor que cada dominio gestione sus nombres</a:t>
            </a:r>
          </a:p>
          <a:p>
            <a:pPr marL="0" indent="0">
              <a:lnSpc>
                <a:spcPct val="98000"/>
              </a:lnSpc>
              <a:buClrTx/>
              <a:buSzTx/>
              <a:buFontTx/>
              <a:buNone/>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dirty="0">
                <a:solidFill>
                  <a:schemeClr val="bg2"/>
                </a:solidFill>
                <a:effectLst/>
              </a:rPr>
              <a:t>Porque no sería </a:t>
            </a:r>
            <a:r>
              <a:rPr lang="es-ES" sz="2400" b="1" i="1" dirty="0">
                <a:solidFill>
                  <a:schemeClr val="bg2"/>
                </a:solidFill>
                <a:effectLst/>
              </a:rPr>
              <a:t>escalable!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41325" y="1093788"/>
            <a:ext cx="8424863" cy="2138363"/>
            <a:chOff x="278" y="689"/>
            <a:chExt cx="5307" cy="1347"/>
          </a:xfrm>
        </p:grpSpPr>
        <p:sp>
          <p:nvSpPr>
            <p:cNvPr id="7170" name="AutoShape 2"/>
            <p:cNvSpPr>
              <a:spLocks noChangeArrowheads="1"/>
            </p:cNvSpPr>
            <p:nvPr/>
          </p:nvSpPr>
          <p:spPr bwMode="auto">
            <a:xfrm>
              <a:off x="2180" y="689"/>
              <a:ext cx="1367" cy="234"/>
            </a:xfrm>
            <a:prstGeom prst="roundRect">
              <a:avLst>
                <a:gd name="adj" fmla="val 431"/>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Root DNS Servers</a:t>
              </a:r>
            </a:p>
          </p:txBody>
        </p:sp>
        <p:sp>
          <p:nvSpPr>
            <p:cNvPr id="7171" name="AutoShape 3"/>
            <p:cNvSpPr>
              <a:spLocks noChangeArrowheads="1"/>
            </p:cNvSpPr>
            <p:nvPr/>
          </p:nvSpPr>
          <p:spPr bwMode="auto">
            <a:xfrm>
              <a:off x="556" y="1245"/>
              <a:ext cx="1318" cy="234"/>
            </a:xfrm>
            <a:prstGeom prst="roundRect">
              <a:avLst>
                <a:gd name="adj" fmla="val 431"/>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com DNS servers</a:t>
              </a:r>
            </a:p>
          </p:txBody>
        </p:sp>
        <p:sp>
          <p:nvSpPr>
            <p:cNvPr id="7172" name="AutoShape 4"/>
            <p:cNvSpPr>
              <a:spLocks noChangeArrowheads="1"/>
            </p:cNvSpPr>
            <p:nvPr/>
          </p:nvSpPr>
          <p:spPr bwMode="auto">
            <a:xfrm>
              <a:off x="2225" y="1210"/>
              <a:ext cx="1254" cy="234"/>
            </a:xfrm>
            <a:prstGeom prst="roundRect">
              <a:avLst>
                <a:gd name="adj" fmla="val 431"/>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org DNS servers</a:t>
              </a:r>
            </a:p>
          </p:txBody>
        </p:sp>
        <p:sp>
          <p:nvSpPr>
            <p:cNvPr id="7173" name="AutoShape 5"/>
            <p:cNvSpPr>
              <a:spLocks noChangeArrowheads="1"/>
            </p:cNvSpPr>
            <p:nvPr/>
          </p:nvSpPr>
          <p:spPr bwMode="auto">
            <a:xfrm>
              <a:off x="3848" y="1210"/>
              <a:ext cx="1278" cy="234"/>
            </a:xfrm>
            <a:prstGeom prst="roundRect">
              <a:avLst>
                <a:gd name="adj" fmla="val 431"/>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edu DNS servers</a:t>
              </a:r>
            </a:p>
          </p:txBody>
        </p:sp>
        <p:sp>
          <p:nvSpPr>
            <p:cNvPr id="7174" name="Line 6"/>
            <p:cNvSpPr>
              <a:spLocks noChangeShapeType="1"/>
            </p:cNvSpPr>
            <p:nvPr/>
          </p:nvSpPr>
          <p:spPr bwMode="auto">
            <a:xfrm flipH="1">
              <a:off x="1319" y="897"/>
              <a:ext cx="1312" cy="312"/>
            </a:xfrm>
            <a:prstGeom prst="line">
              <a:avLst/>
            </a:prstGeom>
            <a:noFill/>
            <a:ln w="3168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75" name="Line 7"/>
            <p:cNvSpPr>
              <a:spLocks noChangeShapeType="1"/>
            </p:cNvSpPr>
            <p:nvPr/>
          </p:nvSpPr>
          <p:spPr bwMode="auto">
            <a:xfrm>
              <a:off x="2810" y="862"/>
              <a:ext cx="0" cy="347"/>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76" name="Line 8"/>
            <p:cNvSpPr>
              <a:spLocks noChangeShapeType="1"/>
            </p:cNvSpPr>
            <p:nvPr/>
          </p:nvSpPr>
          <p:spPr bwMode="auto">
            <a:xfrm>
              <a:off x="3035" y="897"/>
              <a:ext cx="1351" cy="312"/>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77" name="AutoShape 9"/>
            <p:cNvSpPr>
              <a:spLocks noChangeArrowheads="1"/>
            </p:cNvSpPr>
            <p:nvPr/>
          </p:nvSpPr>
          <p:spPr bwMode="auto">
            <a:xfrm>
              <a:off x="3561" y="1567"/>
              <a:ext cx="979" cy="409"/>
            </a:xfrm>
            <a:prstGeom prst="roundRect">
              <a:avLst>
                <a:gd name="adj" fmla="val 245"/>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poly.edu</a:t>
              </a:r>
            </a:p>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DNS servers</a:t>
              </a:r>
            </a:p>
          </p:txBody>
        </p:sp>
        <p:sp>
          <p:nvSpPr>
            <p:cNvPr id="7178" name="AutoShape 10"/>
            <p:cNvSpPr>
              <a:spLocks noChangeArrowheads="1"/>
            </p:cNvSpPr>
            <p:nvPr/>
          </p:nvSpPr>
          <p:spPr bwMode="auto">
            <a:xfrm>
              <a:off x="4606" y="1567"/>
              <a:ext cx="979" cy="409"/>
            </a:xfrm>
            <a:prstGeom prst="roundRect">
              <a:avLst>
                <a:gd name="adj" fmla="val 245"/>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umass.edu</a:t>
              </a:r>
            </a:p>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DNS servers</a:t>
              </a:r>
            </a:p>
          </p:txBody>
        </p:sp>
        <p:sp>
          <p:nvSpPr>
            <p:cNvPr id="7179" name="Line 11"/>
            <p:cNvSpPr>
              <a:spLocks noChangeShapeType="1"/>
            </p:cNvSpPr>
            <p:nvPr/>
          </p:nvSpPr>
          <p:spPr bwMode="auto">
            <a:xfrm flipH="1">
              <a:off x="4024" y="1384"/>
              <a:ext cx="320" cy="172"/>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80" name="Line 12"/>
            <p:cNvSpPr>
              <a:spLocks noChangeShapeType="1"/>
            </p:cNvSpPr>
            <p:nvPr/>
          </p:nvSpPr>
          <p:spPr bwMode="auto">
            <a:xfrm>
              <a:off x="4613" y="1384"/>
              <a:ext cx="269" cy="172"/>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81" name="AutoShape 13"/>
            <p:cNvSpPr>
              <a:spLocks noChangeArrowheads="1"/>
            </p:cNvSpPr>
            <p:nvPr/>
          </p:nvSpPr>
          <p:spPr bwMode="auto">
            <a:xfrm>
              <a:off x="278" y="1610"/>
              <a:ext cx="979" cy="409"/>
            </a:xfrm>
            <a:prstGeom prst="roundRect">
              <a:avLst>
                <a:gd name="adj" fmla="val 245"/>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yahoo.com</a:t>
              </a:r>
            </a:p>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DNS servers</a:t>
              </a:r>
            </a:p>
          </p:txBody>
        </p:sp>
        <p:sp>
          <p:nvSpPr>
            <p:cNvPr id="7182" name="AutoShape 14"/>
            <p:cNvSpPr>
              <a:spLocks noChangeArrowheads="1"/>
            </p:cNvSpPr>
            <p:nvPr/>
          </p:nvSpPr>
          <p:spPr bwMode="auto">
            <a:xfrm>
              <a:off x="1234" y="1627"/>
              <a:ext cx="995" cy="409"/>
            </a:xfrm>
            <a:prstGeom prst="roundRect">
              <a:avLst>
                <a:gd name="adj" fmla="val 245"/>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amazon.com</a:t>
              </a:r>
            </a:p>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DNS servers</a:t>
              </a:r>
            </a:p>
          </p:txBody>
        </p:sp>
        <p:sp>
          <p:nvSpPr>
            <p:cNvPr id="7183" name="Line 15"/>
            <p:cNvSpPr>
              <a:spLocks noChangeShapeType="1"/>
            </p:cNvSpPr>
            <p:nvPr/>
          </p:nvSpPr>
          <p:spPr bwMode="auto">
            <a:xfrm flipH="1">
              <a:off x="779" y="1418"/>
              <a:ext cx="185" cy="207"/>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84" name="Line 16"/>
            <p:cNvSpPr>
              <a:spLocks noChangeShapeType="1"/>
            </p:cNvSpPr>
            <p:nvPr/>
          </p:nvSpPr>
          <p:spPr bwMode="auto">
            <a:xfrm>
              <a:off x="1367" y="1418"/>
              <a:ext cx="225" cy="207"/>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sp>
          <p:nvSpPr>
            <p:cNvPr id="7185" name="AutoShape 17"/>
            <p:cNvSpPr>
              <a:spLocks noChangeArrowheads="1"/>
            </p:cNvSpPr>
            <p:nvPr/>
          </p:nvSpPr>
          <p:spPr bwMode="auto">
            <a:xfrm>
              <a:off x="2441" y="1574"/>
              <a:ext cx="979" cy="409"/>
            </a:xfrm>
            <a:prstGeom prst="roundRect">
              <a:avLst>
                <a:gd name="adj" fmla="val 245"/>
              </a:avLst>
            </a:prstGeom>
            <a:noFill/>
            <a:ln w="9525" cap="flat">
              <a:noFill/>
              <a:round/>
              <a:headEnd/>
              <a:tailEnd/>
            </a:ln>
            <a:effectLst/>
          </p:spPr>
          <p:txBody>
            <a:bodyPr wrap="none" lIns="90000" tIns="46800" rIns="90000" bIns="4680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pbs.org</a:t>
              </a:r>
            </a:p>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C00000"/>
                  </a:solidFill>
                  <a:effectLst>
                    <a:outerShdw blurRad="38100" dist="38100" dir="2700000" algn="tl">
                      <a:srgbClr val="000000">
                        <a:alpha val="43137"/>
                      </a:srgbClr>
                    </a:outerShdw>
                  </a:effectLst>
                  <a:latin typeface="Arial" charset="0"/>
                  <a:ea typeface="AR PL ShanHeiSun Uni" charset="0"/>
                  <a:cs typeface="AR PL ShanHeiSun Uni" charset="0"/>
                </a:rPr>
                <a:t>DNS servers</a:t>
              </a:r>
            </a:p>
          </p:txBody>
        </p:sp>
        <p:sp>
          <p:nvSpPr>
            <p:cNvPr id="7186" name="Line 18"/>
            <p:cNvSpPr>
              <a:spLocks noChangeShapeType="1"/>
            </p:cNvSpPr>
            <p:nvPr/>
          </p:nvSpPr>
          <p:spPr bwMode="auto">
            <a:xfrm>
              <a:off x="2810" y="1384"/>
              <a:ext cx="0" cy="207"/>
            </a:xfrm>
            <a:prstGeom prst="line">
              <a:avLst/>
            </a:prstGeom>
            <a:noFill/>
            <a:ln w="25560" cap="flat">
              <a:solidFill>
                <a:srgbClr val="000000"/>
              </a:solidFill>
              <a:miter lim="800000"/>
              <a:headEnd/>
              <a:tailEnd/>
            </a:ln>
            <a:effectLst/>
          </p:spPr>
          <p:txBody>
            <a:bodyPr/>
            <a:lstStyle/>
            <a:p>
              <a:endParaRPr lang="es-MX" b="1">
                <a:solidFill>
                  <a:srgbClr val="C00000"/>
                </a:solidFill>
                <a:effectLst>
                  <a:outerShdw blurRad="38100" dist="38100" dir="2700000" algn="tl">
                    <a:srgbClr val="000000">
                      <a:alpha val="43137"/>
                    </a:srgbClr>
                  </a:outerShdw>
                </a:effectLst>
              </a:endParaRPr>
            </a:p>
          </p:txBody>
        </p:sp>
      </p:grpSp>
      <p:sp>
        <p:nvSpPr>
          <p:cNvPr id="7187" name="Text Box 19"/>
          <p:cNvSpPr txBox="1">
            <a:spLocks noChangeArrowheads="1"/>
          </p:cNvSpPr>
          <p:nvPr/>
        </p:nvSpPr>
        <p:spPr bwMode="auto">
          <a:xfrm>
            <a:off x="468313" y="0"/>
            <a:ext cx="7772400" cy="1143000"/>
          </a:xfrm>
          <a:prstGeom prst="rect">
            <a:avLst/>
          </a:prstGeom>
          <a:noFill/>
          <a:ln w="9525" cap="flat">
            <a:noFill/>
            <a:round/>
            <a:headEnd/>
            <a:tailEnd/>
          </a:ln>
          <a:effectLst/>
        </p:spPr>
        <p:txBody>
          <a:bodyPr wrap="none" anchor="ctr"/>
          <a:lstStyle/>
          <a:p>
            <a:endParaRPr lang="es-MX"/>
          </a:p>
        </p:txBody>
      </p:sp>
      <p:sp>
        <p:nvSpPr>
          <p:cNvPr id="7188" name="Text Box 20"/>
          <p:cNvSpPr txBox="1">
            <a:spLocks noChangeArrowheads="1"/>
          </p:cNvSpPr>
          <p:nvPr/>
        </p:nvSpPr>
        <p:spPr bwMode="auto">
          <a:xfrm>
            <a:off x="508000" y="3667125"/>
            <a:ext cx="7772400" cy="2813050"/>
          </a:xfrm>
          <a:prstGeom prst="rect">
            <a:avLst/>
          </a:prstGeom>
          <a:noFill/>
          <a:ln w="9525" cap="flat">
            <a:noFill/>
            <a:round/>
            <a:headEnd/>
            <a:tailEnd/>
          </a:ln>
          <a:effectLst/>
        </p:spPr>
        <p:txBody>
          <a:bodyPr wrap="none" anchor="ctr"/>
          <a:lstStyle/>
          <a:p>
            <a:endParaRPr lang="es-MX" b="1">
              <a:solidFill>
                <a:schemeClr val="bg2"/>
              </a:solidFill>
              <a:effectLst>
                <a:outerShdw blurRad="38100" dist="38100" dir="2700000" algn="tl">
                  <a:srgbClr val="000000">
                    <a:alpha val="43137"/>
                  </a:srgbClr>
                </a:outerShdw>
              </a:effectLst>
            </a:endParaRPr>
          </a:p>
        </p:txBody>
      </p:sp>
      <p:sp>
        <p:nvSpPr>
          <p:cNvPr id="7189" name="Rectangle 21"/>
          <p:cNvSpPr>
            <a:spLocks noGrp="1" noChangeArrowheads="1"/>
          </p:cNvSpPr>
          <p:nvPr>
            <p:ph type="title"/>
          </p:nvPr>
        </p:nvSpPr>
        <p:spPr>
          <a:xfrm>
            <a:off x="457200" y="44624"/>
            <a:ext cx="8229600" cy="911225"/>
          </a:xfrm>
          <a:ln/>
        </p:spPr>
        <p:txBody>
          <a:bodyPr tIns="8063"/>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200" dirty="0">
                <a:solidFill>
                  <a:schemeClr val="bg1"/>
                </a:solidFill>
                <a:effectLst/>
                <a:latin typeface="Times New Roman" pitchFamily="18" charset="0"/>
                <a:cs typeface="Times New Roman" pitchFamily="18" charset="0"/>
              </a:rPr>
              <a:t>Base de datos jerárquica y distribuida</a:t>
            </a:r>
          </a:p>
        </p:txBody>
      </p:sp>
      <p:sp>
        <p:nvSpPr>
          <p:cNvPr id="7190" name="Rectangle 22"/>
          <p:cNvSpPr>
            <a:spLocks noGrp="1" noChangeArrowheads="1"/>
          </p:cNvSpPr>
          <p:nvPr>
            <p:ph type="body" idx="1"/>
          </p:nvPr>
        </p:nvSpPr>
        <p:spPr>
          <a:xfrm>
            <a:off x="457200" y="3271838"/>
            <a:ext cx="8229600" cy="3294062"/>
          </a:xfrm>
          <a:ln/>
        </p:spPr>
        <p:txBody>
          <a:bodyPr tIns="6048"/>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u="sng">
                <a:solidFill>
                  <a:schemeClr val="bg2"/>
                </a:solidFill>
                <a:effectLst>
                  <a:outerShdw blurRad="38100" dist="38100" dir="2700000" algn="tl">
                    <a:srgbClr val="000000">
                      <a:alpha val="43137"/>
                    </a:srgbClr>
                  </a:outerShdw>
                </a:effectLst>
                <a:latin typeface="Comic Sans MS" pitchFamily="64" charset="0"/>
              </a:rPr>
              <a:t>Cliente desea IP de www.amazon.com; 1</a:t>
            </a:r>
            <a:r>
              <a:rPr lang="es-ES" sz="2400" b="1" u="sng" baseline="30000">
                <a:solidFill>
                  <a:schemeClr val="bg2"/>
                </a:solidFill>
                <a:effectLst>
                  <a:outerShdw blurRad="38100" dist="38100" dir="2700000" algn="tl">
                    <a:srgbClr val="000000">
                      <a:alpha val="43137"/>
                    </a:srgbClr>
                  </a:outerShdw>
                </a:effectLst>
                <a:latin typeface="Comic Sans MS" pitchFamily="64" charset="0"/>
              </a:rPr>
              <a:t>ra</a:t>
            </a:r>
            <a:r>
              <a:rPr lang="es-ES" sz="2400" b="1" u="sng">
                <a:solidFill>
                  <a:schemeClr val="bg2"/>
                </a:solidFill>
                <a:effectLst>
                  <a:outerShdw blurRad="38100" dist="38100" dir="2700000" algn="tl">
                    <a:srgbClr val="000000">
                      <a:alpha val="43137"/>
                    </a:srgbClr>
                  </a:outerShdw>
                </a:effectLst>
                <a:latin typeface="Comic Sans MS" pitchFamily="64" charset="0"/>
              </a:rPr>
              <a:t> aprox. :</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a:solidFill>
                  <a:schemeClr val="bg2"/>
                </a:solidFill>
                <a:effectLst>
                  <a:outerShdw blurRad="38100" dist="38100" dir="2700000" algn="tl">
                    <a:srgbClr val="000000">
                      <a:alpha val="43137"/>
                    </a:srgbClr>
                  </a:outerShdw>
                </a:effectLst>
                <a:latin typeface="Comic Sans MS" pitchFamily="64" charset="0"/>
              </a:rPr>
              <a:t>Cliente consulta al servidor raíz para encontrar servidor DNS de com</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a:solidFill>
                  <a:schemeClr val="bg2"/>
                </a:solidFill>
                <a:effectLst>
                  <a:outerShdw blurRad="38100" dist="38100" dir="2700000" algn="tl">
                    <a:srgbClr val="000000">
                      <a:alpha val="43137"/>
                    </a:srgbClr>
                  </a:outerShdw>
                </a:effectLst>
                <a:latin typeface="Comic Sans MS" pitchFamily="64" charset="0"/>
              </a:rPr>
              <a:t>Cliente consulta servidor DNS TLD (Top Level Domain) de com para obtener servidor DNS de amazon.com</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400" b="1">
                <a:solidFill>
                  <a:schemeClr val="bg2"/>
                </a:solidFill>
                <a:effectLst>
                  <a:outerShdw blurRad="38100" dist="38100" dir="2700000" algn="tl">
                    <a:srgbClr val="000000">
                      <a:alpha val="43137"/>
                    </a:srgbClr>
                  </a:outerShdw>
                </a:effectLst>
                <a:latin typeface="Comic Sans MS" pitchFamily="64" charset="0"/>
              </a:rPr>
              <a:t>Cliente consulta servidor DNS amazon.com para obtener dirección IP de www.amazon.com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8194" name="Text Box 2"/>
          <p:cNvSpPr txBox="1">
            <a:spLocks noChangeArrowheads="1"/>
          </p:cNvSpPr>
          <p:nvPr/>
        </p:nvSpPr>
        <p:spPr bwMode="auto">
          <a:xfrm>
            <a:off x="468313" y="1125538"/>
            <a:ext cx="8478837" cy="2073275"/>
          </a:xfrm>
          <a:prstGeom prst="rect">
            <a:avLst/>
          </a:prstGeom>
          <a:noFill/>
          <a:ln w="9525" cap="flat">
            <a:noFill/>
            <a:round/>
            <a:headEnd/>
            <a:tailEnd/>
          </a:ln>
          <a:effectLst/>
        </p:spPr>
        <p:txBody>
          <a:bodyPr wrap="none" anchor="ctr"/>
          <a:lstStyle/>
          <a:p>
            <a:endParaRPr lang="es-MX">
              <a:solidFill>
                <a:schemeClr val="bg2"/>
              </a:solidFill>
              <a:latin typeface="+mj-lt"/>
            </a:endParaRPr>
          </a:p>
        </p:txBody>
      </p:sp>
      <p:grpSp>
        <p:nvGrpSpPr>
          <p:cNvPr id="2" name="Group 3"/>
          <p:cNvGrpSpPr>
            <a:grpSpLocks/>
          </p:cNvGrpSpPr>
          <p:nvPr/>
        </p:nvGrpSpPr>
        <p:grpSpPr bwMode="auto">
          <a:xfrm>
            <a:off x="0" y="3214688"/>
            <a:ext cx="8386763" cy="3640137"/>
            <a:chOff x="0" y="2025"/>
            <a:chExt cx="5283" cy="2293"/>
          </a:xfrm>
        </p:grpSpPr>
        <p:sp>
          <p:nvSpPr>
            <p:cNvPr id="8196" name="AutoShape 4"/>
            <p:cNvSpPr>
              <a:spLocks noChangeArrowheads="1"/>
            </p:cNvSpPr>
            <p:nvPr/>
          </p:nvSpPr>
          <p:spPr bwMode="auto">
            <a:xfrm>
              <a:off x="0" y="2179"/>
              <a:ext cx="4807" cy="2139"/>
            </a:xfrm>
            <a:prstGeom prst="roundRect">
              <a:avLst>
                <a:gd name="adj" fmla="val 51"/>
              </a:avLst>
            </a:prstGeom>
            <a:noFill/>
            <a:ln w="9525" cap="flat">
              <a:noFill/>
              <a:round/>
              <a:headEnd/>
              <a:tailEnd/>
            </a:ln>
            <a:effectLst/>
          </p:spPr>
          <p:txBody>
            <a:bodyPr wrap="none" anchor="ctr"/>
            <a:lstStyle/>
            <a:p>
              <a:endParaRPr lang="es-MX">
                <a:solidFill>
                  <a:schemeClr val="bg2"/>
                </a:solidFill>
                <a:latin typeface="+mj-lt"/>
              </a:endParaRPr>
            </a:p>
          </p:txBody>
        </p:sp>
        <p:pic>
          <p:nvPicPr>
            <p:cNvPr id="8197" name="Picture 5"/>
            <p:cNvPicPr>
              <a:picLocks noChangeAspect="1" noChangeArrowheads="1"/>
            </p:cNvPicPr>
            <p:nvPr/>
          </p:nvPicPr>
          <p:blipFill>
            <a:blip r:embed="rId3" cstate="print"/>
            <a:srcRect/>
            <a:stretch>
              <a:fillRect/>
            </a:stretch>
          </p:blipFill>
          <p:spPr bwMode="auto">
            <a:xfrm>
              <a:off x="1097" y="2752"/>
              <a:ext cx="3589" cy="1566"/>
            </a:xfrm>
            <a:prstGeom prst="rect">
              <a:avLst/>
            </a:prstGeom>
            <a:noFill/>
            <a:ln w="9525" cap="flat">
              <a:noFill/>
              <a:round/>
              <a:headEnd/>
              <a:tailEnd/>
            </a:ln>
            <a:effectLst/>
          </p:spPr>
        </p:pic>
        <p:sp>
          <p:nvSpPr>
            <p:cNvPr id="8198" name="AutoShape 6"/>
            <p:cNvSpPr>
              <a:spLocks/>
            </p:cNvSpPr>
            <p:nvPr/>
          </p:nvSpPr>
          <p:spPr bwMode="auto">
            <a:xfrm>
              <a:off x="1411" y="2282"/>
              <a:ext cx="534" cy="88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790"/>
                <a:gd name="T5" fmla="*/ 0 h 3436"/>
                <a:gd name="T6" fmla="*/ 0 w 1790"/>
                <a:gd name="T7" fmla="*/ 1 h 3436"/>
                <a:gd name="T8" fmla="*/ 1 w 1790"/>
                <a:gd name="T9" fmla="*/ 2 h 3436"/>
                <a:gd name="T10" fmla="*/ 0 w 1790"/>
                <a:gd name="T11" fmla="*/ 0 h 3436"/>
                <a:gd name="T12" fmla="*/ 1790 w 1790"/>
                <a:gd name="T13" fmla="*/ 3436 h 3436"/>
              </a:gdLst>
              <a:ahLst/>
              <a:cxnLst>
                <a:cxn ang="0">
                  <a:pos x="T4" y="T5"/>
                </a:cxn>
                <a:cxn ang="0">
                  <a:pos x="T6" y="T7"/>
                </a:cxn>
                <a:cxn ang="0">
                  <a:pos x="T8" y="T9"/>
                </a:cxn>
              </a:cxnLst>
              <a:rect l="T10" t="T11" r="T12" b="T13"/>
              <a:pathLst>
                <a:path w="1790" h="3436">
                  <a:moveTo>
                    <a:pt x="0" y="0"/>
                  </a:moveTo>
                  <a:lnTo>
                    <a:pt x="0" y="1687"/>
                  </a:lnTo>
                  <a:lnTo>
                    <a:pt x="1789" y="3435"/>
                  </a:lnTo>
                </a:path>
              </a:pathLst>
            </a:custGeom>
            <a:noFill/>
            <a:ln w="19080" cap="flat">
              <a:solidFill>
                <a:srgbClr val="000000"/>
              </a:solidFill>
              <a:round/>
              <a:headEnd/>
              <a:tailEnd type="triangle" w="med" len="med"/>
            </a:ln>
            <a:effectLst/>
          </p:spPr>
          <p:txBody>
            <a:bodyPr wrap="none" anchor="ctr"/>
            <a:lstStyle/>
            <a:p>
              <a:endParaRPr lang="es-MX">
                <a:solidFill>
                  <a:schemeClr val="bg2"/>
                </a:solidFill>
                <a:latin typeface="+mj-lt"/>
              </a:endParaRPr>
            </a:p>
          </p:txBody>
        </p:sp>
        <p:sp>
          <p:nvSpPr>
            <p:cNvPr id="8199" name="Text Box 7"/>
            <p:cNvSpPr txBox="1">
              <a:spLocks noChangeArrowheads="1"/>
            </p:cNvSpPr>
            <p:nvPr/>
          </p:nvSpPr>
          <p:spPr bwMode="auto">
            <a:xfrm>
              <a:off x="183" y="3670"/>
              <a:ext cx="1681" cy="336"/>
            </a:xfrm>
            <a:prstGeom prst="rect">
              <a:avLst/>
            </a:prstGeom>
            <a:noFill/>
            <a:ln w="9525" cap="flat">
              <a:noFill/>
              <a:round/>
              <a:headEnd/>
              <a:tailEnd/>
            </a:ln>
            <a:effectLst/>
          </p:spPr>
          <p:txBody>
            <a:bodyPr lIns="71280" tIns="35640" rIns="71280" bIns="356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b USC-ISI Marina del Rey, CA</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l  ICANN Los Angeles, CA</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000">
                <a:solidFill>
                  <a:schemeClr val="bg2"/>
                </a:solidFill>
                <a:latin typeface="+mj-lt"/>
                <a:ea typeface="AR PL ShanHeiSun Uni" charset="0"/>
                <a:cs typeface="AR PL ShanHeiSun Uni" charset="0"/>
              </a:endParaRPr>
            </a:p>
          </p:txBody>
        </p:sp>
        <p:sp>
          <p:nvSpPr>
            <p:cNvPr id="8200" name="Line 8"/>
            <p:cNvSpPr>
              <a:spLocks noChangeShapeType="1"/>
            </p:cNvSpPr>
            <p:nvPr/>
          </p:nvSpPr>
          <p:spPr bwMode="auto">
            <a:xfrm flipV="1">
              <a:off x="869" y="3278"/>
              <a:ext cx="632" cy="398"/>
            </a:xfrm>
            <a:prstGeom prst="line">
              <a:avLst/>
            </a:prstGeom>
            <a:noFill/>
            <a:ln w="19080" cap="flat">
              <a:solidFill>
                <a:srgbClr val="000000"/>
              </a:solidFill>
              <a:miter lim="800000"/>
              <a:headEnd/>
              <a:tailEnd type="triangle" w="med" len="med"/>
            </a:ln>
            <a:effectLst/>
          </p:spPr>
          <p:txBody>
            <a:bodyPr/>
            <a:lstStyle/>
            <a:p>
              <a:endParaRPr lang="es-MX">
                <a:solidFill>
                  <a:schemeClr val="bg2"/>
                </a:solidFill>
                <a:latin typeface="+mj-lt"/>
              </a:endParaRPr>
            </a:p>
          </p:txBody>
        </p:sp>
        <p:sp>
          <p:nvSpPr>
            <p:cNvPr id="8201" name="Text Box 9"/>
            <p:cNvSpPr txBox="1">
              <a:spLocks noChangeArrowheads="1"/>
            </p:cNvSpPr>
            <p:nvPr/>
          </p:nvSpPr>
          <p:spPr bwMode="auto">
            <a:xfrm>
              <a:off x="0" y="2863"/>
              <a:ext cx="1619" cy="414"/>
            </a:xfrm>
            <a:prstGeom prst="rect">
              <a:avLst/>
            </a:prstGeom>
            <a:noFill/>
            <a:ln w="9525" cap="flat">
              <a:noFill/>
              <a:round/>
              <a:headEnd/>
              <a:tailEnd/>
            </a:ln>
            <a:effectLst/>
          </p:spPr>
          <p:txBody>
            <a:bodyPr lIns="71280" tIns="35640" rIns="71280" bIns="356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e NASA Mt View, CA</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f  Internet Software C. Palo</a:t>
              </a:r>
              <a:r>
                <a:rPr lang="en-GB" sz="900">
                  <a:solidFill>
                    <a:schemeClr val="bg2"/>
                  </a:solidFill>
                  <a:latin typeface="+mj-lt"/>
                  <a:ea typeface="AR PL ShanHeiSun Uni" charset="0"/>
                  <a:cs typeface="AR PL ShanHeiSun Uni" charset="0"/>
                </a:rPr>
                <a:t> Alto, CA (and 17 other locations)</a:t>
              </a:r>
              <a:r>
                <a:rPr lang="ar-SA" sz="900">
                  <a:solidFill>
                    <a:schemeClr val="bg2"/>
                  </a:solidFill>
                  <a:latin typeface="+mj-lt"/>
                  <a:cs typeface="Arial" charset="0"/>
                </a:rPr>
                <a:t>‏</a:t>
              </a:r>
              <a:endParaRPr lang="en-GB" sz="900">
                <a:solidFill>
                  <a:schemeClr val="bg2"/>
                </a:solidFill>
                <a:latin typeface="+mj-lt"/>
                <a:ea typeface="AR PL ShanHeiSun Uni" charset="0"/>
                <a:cs typeface="AR PL ShanHeiSun Uni"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900">
                <a:solidFill>
                  <a:schemeClr val="bg2"/>
                </a:solidFill>
                <a:latin typeface="+mj-lt"/>
                <a:ea typeface="AR PL ShanHeiSun Uni" charset="0"/>
                <a:cs typeface="AR PL ShanHeiSun Uni" charset="0"/>
              </a:endParaRPr>
            </a:p>
          </p:txBody>
        </p:sp>
        <p:sp>
          <p:nvSpPr>
            <p:cNvPr id="8202" name="Line 10"/>
            <p:cNvSpPr>
              <a:spLocks noChangeShapeType="1"/>
            </p:cNvSpPr>
            <p:nvPr/>
          </p:nvSpPr>
          <p:spPr bwMode="auto">
            <a:xfrm>
              <a:off x="783" y="3105"/>
              <a:ext cx="678" cy="131"/>
            </a:xfrm>
            <a:prstGeom prst="line">
              <a:avLst/>
            </a:prstGeom>
            <a:noFill/>
            <a:ln w="19080" cap="flat">
              <a:solidFill>
                <a:srgbClr val="000000"/>
              </a:solidFill>
              <a:miter lim="800000"/>
              <a:headEnd/>
              <a:tailEnd type="triangle" w="med" len="med"/>
            </a:ln>
            <a:effectLst/>
          </p:spPr>
          <p:txBody>
            <a:bodyPr/>
            <a:lstStyle/>
            <a:p>
              <a:endParaRPr lang="es-MX">
                <a:solidFill>
                  <a:schemeClr val="bg2"/>
                </a:solidFill>
                <a:latin typeface="+mj-lt"/>
              </a:endParaRPr>
            </a:p>
          </p:txBody>
        </p:sp>
        <p:sp>
          <p:nvSpPr>
            <p:cNvPr id="8203" name="Text Box 11"/>
            <p:cNvSpPr txBox="1">
              <a:spLocks noChangeArrowheads="1"/>
            </p:cNvSpPr>
            <p:nvPr/>
          </p:nvSpPr>
          <p:spPr bwMode="auto">
            <a:xfrm>
              <a:off x="3097" y="2435"/>
              <a:ext cx="1658" cy="239"/>
            </a:xfrm>
            <a:prstGeom prst="rect">
              <a:avLst/>
            </a:prstGeom>
            <a:noFill/>
            <a:ln w="9525" cap="flat">
              <a:noFill/>
              <a:round/>
              <a:headEnd/>
              <a:tailEnd/>
            </a:ln>
            <a:effectLst/>
          </p:spPr>
          <p:txBody>
            <a:bodyPr lIns="71280" tIns="35640" rIns="71280" bIns="35640">
              <a:spAutoFit/>
            </a:bodyP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i Autonomica, Stockholm (plus 3 other locations)</a:t>
              </a:r>
              <a:r>
                <a:rPr lang="ar-SA" sz="1000">
                  <a:solidFill>
                    <a:schemeClr val="bg2"/>
                  </a:solidFill>
                  <a:latin typeface="+mj-lt"/>
                  <a:cs typeface="Arial" charset="0"/>
                </a:rPr>
                <a:t>‏</a:t>
              </a:r>
              <a:endParaRPr lang="en-GB" sz="1000">
                <a:solidFill>
                  <a:schemeClr val="bg2"/>
                </a:solidFill>
                <a:latin typeface="+mj-lt"/>
                <a:ea typeface="AR PL ShanHeiSun Uni" charset="0"/>
                <a:cs typeface="AR PL ShanHeiSun Uni" charset="0"/>
              </a:endParaRPr>
            </a:p>
          </p:txBody>
        </p:sp>
        <p:sp>
          <p:nvSpPr>
            <p:cNvPr id="8204" name="Line 12"/>
            <p:cNvSpPr>
              <a:spLocks noChangeShapeType="1"/>
            </p:cNvSpPr>
            <p:nvPr/>
          </p:nvSpPr>
          <p:spPr bwMode="auto">
            <a:xfrm flipH="1">
              <a:off x="2864" y="2530"/>
              <a:ext cx="376" cy="470"/>
            </a:xfrm>
            <a:prstGeom prst="line">
              <a:avLst/>
            </a:prstGeom>
            <a:noFill/>
            <a:ln w="19080" cap="flat">
              <a:solidFill>
                <a:srgbClr val="000000"/>
              </a:solidFill>
              <a:miter lim="800000"/>
              <a:headEnd/>
              <a:tailEnd type="triangle" w="med" len="med"/>
            </a:ln>
            <a:effectLst/>
          </p:spPr>
          <p:txBody>
            <a:bodyPr/>
            <a:lstStyle/>
            <a:p>
              <a:endParaRPr lang="es-MX">
                <a:solidFill>
                  <a:schemeClr val="bg2"/>
                </a:solidFill>
                <a:latin typeface="+mj-lt"/>
              </a:endParaRPr>
            </a:p>
          </p:txBody>
        </p:sp>
        <p:sp>
          <p:nvSpPr>
            <p:cNvPr id="8205" name="Text Box 13"/>
            <p:cNvSpPr txBox="1">
              <a:spLocks noChangeArrowheads="1"/>
            </p:cNvSpPr>
            <p:nvPr/>
          </p:nvSpPr>
          <p:spPr bwMode="auto">
            <a:xfrm>
              <a:off x="3191" y="2290"/>
              <a:ext cx="2092" cy="142"/>
            </a:xfrm>
            <a:prstGeom prst="rect">
              <a:avLst/>
            </a:prstGeom>
            <a:noFill/>
            <a:ln w="9525" cap="flat">
              <a:noFill/>
              <a:round/>
              <a:headEnd/>
              <a:tailEnd/>
            </a:ln>
            <a:effectLst/>
          </p:spPr>
          <p:txBody>
            <a:bodyPr lIns="71280" tIns="35640" rIns="71280" bIns="356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k RIPE London (also Amsterdam, Frankfurt)</a:t>
              </a:r>
              <a:r>
                <a:rPr lang="ar-SA" sz="1000">
                  <a:solidFill>
                    <a:schemeClr val="bg2"/>
                  </a:solidFill>
                  <a:latin typeface="+mj-lt"/>
                  <a:cs typeface="Arial" charset="0"/>
                </a:rPr>
                <a:t>‏</a:t>
              </a:r>
              <a:endParaRPr lang="en-GB" sz="1000">
                <a:solidFill>
                  <a:schemeClr val="bg2"/>
                </a:solidFill>
                <a:latin typeface="+mj-lt"/>
                <a:ea typeface="AR PL ShanHeiSun Uni" charset="0"/>
                <a:cs typeface="AR PL ShanHeiSun Uni" charset="0"/>
              </a:endParaRPr>
            </a:p>
          </p:txBody>
        </p:sp>
        <p:sp>
          <p:nvSpPr>
            <p:cNvPr id="8206" name="Line 14"/>
            <p:cNvSpPr>
              <a:spLocks noChangeShapeType="1"/>
            </p:cNvSpPr>
            <p:nvPr/>
          </p:nvSpPr>
          <p:spPr bwMode="auto">
            <a:xfrm flipH="1">
              <a:off x="2712" y="2380"/>
              <a:ext cx="519" cy="679"/>
            </a:xfrm>
            <a:prstGeom prst="line">
              <a:avLst/>
            </a:prstGeom>
            <a:noFill/>
            <a:ln w="19080" cap="flat">
              <a:solidFill>
                <a:srgbClr val="000000"/>
              </a:solidFill>
              <a:miter lim="800000"/>
              <a:headEnd/>
              <a:tailEnd type="triangle" w="med" len="med"/>
            </a:ln>
            <a:effectLst/>
          </p:spPr>
          <p:txBody>
            <a:bodyPr/>
            <a:lstStyle/>
            <a:p>
              <a:endParaRPr lang="es-MX">
                <a:solidFill>
                  <a:schemeClr val="bg2"/>
                </a:solidFill>
                <a:latin typeface="+mj-lt"/>
              </a:endParaRPr>
            </a:p>
          </p:txBody>
        </p:sp>
        <p:sp>
          <p:nvSpPr>
            <p:cNvPr id="8207" name="Text Box 15"/>
            <p:cNvSpPr txBox="1">
              <a:spLocks noChangeArrowheads="1"/>
            </p:cNvSpPr>
            <p:nvPr/>
          </p:nvSpPr>
          <p:spPr bwMode="auto">
            <a:xfrm>
              <a:off x="4130" y="2743"/>
              <a:ext cx="1038" cy="142"/>
            </a:xfrm>
            <a:prstGeom prst="rect">
              <a:avLst/>
            </a:prstGeom>
            <a:noFill/>
            <a:ln w="9525" cap="flat">
              <a:noFill/>
              <a:round/>
              <a:headEnd/>
              <a:tailEnd/>
            </a:ln>
            <a:effectLst/>
          </p:spPr>
          <p:txBody>
            <a:bodyPr lIns="71280" tIns="35640" rIns="71280" bIns="356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m WIDE Tokyo</a:t>
              </a:r>
            </a:p>
          </p:txBody>
        </p:sp>
        <p:sp>
          <p:nvSpPr>
            <p:cNvPr id="8208" name="Line 16"/>
            <p:cNvSpPr>
              <a:spLocks noChangeShapeType="1"/>
            </p:cNvSpPr>
            <p:nvPr/>
          </p:nvSpPr>
          <p:spPr bwMode="auto">
            <a:xfrm flipH="1">
              <a:off x="4228" y="2896"/>
              <a:ext cx="268" cy="324"/>
            </a:xfrm>
            <a:prstGeom prst="line">
              <a:avLst/>
            </a:prstGeom>
            <a:noFill/>
            <a:ln w="19080" cap="flat">
              <a:solidFill>
                <a:srgbClr val="000000"/>
              </a:solidFill>
              <a:miter lim="800000"/>
              <a:headEnd/>
              <a:tailEnd type="triangle" w="med" len="med"/>
            </a:ln>
            <a:effectLst/>
          </p:spPr>
          <p:txBody>
            <a:bodyPr/>
            <a:lstStyle/>
            <a:p>
              <a:endParaRPr lang="es-MX">
                <a:solidFill>
                  <a:schemeClr val="bg2"/>
                </a:solidFill>
                <a:latin typeface="+mj-lt"/>
              </a:endParaRPr>
            </a:p>
          </p:txBody>
        </p:sp>
        <p:sp>
          <p:nvSpPr>
            <p:cNvPr id="8209" name="Text Box 17"/>
            <p:cNvSpPr txBox="1">
              <a:spLocks noChangeArrowheads="1"/>
            </p:cNvSpPr>
            <p:nvPr/>
          </p:nvSpPr>
          <p:spPr bwMode="auto">
            <a:xfrm>
              <a:off x="1397" y="2025"/>
              <a:ext cx="2158" cy="705"/>
            </a:xfrm>
            <a:prstGeom prst="rect">
              <a:avLst/>
            </a:prstGeom>
            <a:noFill/>
            <a:ln w="9525" cap="flat">
              <a:noFill/>
              <a:round/>
              <a:headEnd/>
              <a:tailEnd/>
            </a:ln>
            <a:effectLst/>
          </p:spPr>
          <p:txBody>
            <a:bodyPr lIns="71280" tIns="35640" rIns="71280" bIns="3564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a Verisign, Dulles, VA</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c Cogent, Herndon, VA (also Los Angeles)</a:t>
              </a:r>
              <a:r>
                <a:rPr lang="ar-SA" sz="1000">
                  <a:solidFill>
                    <a:schemeClr val="bg2"/>
                  </a:solidFill>
                  <a:latin typeface="+mj-lt"/>
                  <a:cs typeface="Arial" charset="0"/>
                </a:rPr>
                <a:t>‏</a:t>
              </a:r>
              <a:endParaRPr lang="en-GB" sz="1000">
                <a:solidFill>
                  <a:schemeClr val="bg2"/>
                </a:solidFill>
                <a:latin typeface="+mj-lt"/>
                <a:ea typeface="AR PL ShanHeiSun Uni" charset="0"/>
                <a:cs typeface="AR PL ShanHeiSun Uni"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d U Maryland College Park, MD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g US DoD Vienna, VA</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solidFill>
                    <a:schemeClr val="bg2"/>
                  </a:solidFill>
                  <a:latin typeface="+mj-lt"/>
                  <a:ea typeface="AR PL ShanHeiSun Uni" charset="0"/>
                  <a:cs typeface="AR PL ShanHeiSun Uni" charset="0"/>
                </a:rPr>
                <a:t>h ARL Aberdeen, MD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900">
                  <a:solidFill>
                    <a:schemeClr val="bg2"/>
                  </a:solidFill>
                  <a:latin typeface="+mj-lt"/>
                  <a:ea typeface="AR PL ShanHeiSun Uni" charset="0"/>
                  <a:cs typeface="AR PL ShanHeiSun Uni" charset="0"/>
                </a:rPr>
                <a:t>j  Verisign, ( 11 locations)</a:t>
              </a:r>
              <a:r>
                <a:rPr lang="ar-SA" sz="900">
                  <a:solidFill>
                    <a:schemeClr val="bg2"/>
                  </a:solidFill>
                  <a:latin typeface="+mj-lt"/>
                  <a:cs typeface="Arial" charset="0"/>
                </a:rPr>
                <a:t>‏</a:t>
              </a:r>
              <a:endParaRPr lang="en-GB" sz="900">
                <a:solidFill>
                  <a:schemeClr val="bg2"/>
                </a:solidFill>
                <a:latin typeface="+mj-lt"/>
                <a:ea typeface="AR PL ShanHeiSun Uni" charset="0"/>
                <a:cs typeface="AR PL ShanHeiSun Uni"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900">
                <a:solidFill>
                  <a:schemeClr val="bg2"/>
                </a:solidFill>
                <a:latin typeface="+mj-lt"/>
                <a:ea typeface="AR PL ShanHeiSun Uni" charset="0"/>
                <a:cs typeface="AR PL ShanHeiSun Uni" charset="0"/>
              </a:endParaRPr>
            </a:p>
          </p:txBody>
        </p:sp>
      </p:grpSp>
      <p:sp>
        <p:nvSpPr>
          <p:cNvPr id="8210" name="Text Box 18"/>
          <p:cNvSpPr txBox="1">
            <a:spLocks noChangeArrowheads="1"/>
          </p:cNvSpPr>
          <p:nvPr/>
        </p:nvSpPr>
        <p:spPr bwMode="auto">
          <a:xfrm>
            <a:off x="7127875" y="4646613"/>
            <a:ext cx="1895475" cy="1633397"/>
          </a:xfrm>
          <a:prstGeom prst="rect">
            <a:avLst/>
          </a:prstGeom>
          <a:noFill/>
          <a:ln w="9525" cap="flat">
            <a:solidFill>
              <a:srgbClr val="000000"/>
            </a:solid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a:solidFill>
                  <a:schemeClr val="bg2"/>
                </a:solidFill>
                <a:latin typeface="+mj-lt"/>
                <a:ea typeface="AR PL ShanHeiSun Uni" charset="0"/>
                <a:cs typeface="AR PL ShanHeiSun Uni" charset="0"/>
              </a:rPr>
              <a:t>13 servidores de nombre raíz en todo el mundo</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a:solidFill>
                  <a:schemeClr val="bg2"/>
                </a:solidFill>
                <a:latin typeface="+mj-lt"/>
                <a:ea typeface="AR PL ShanHeiSun Uni" charset="0"/>
                <a:cs typeface="AR PL ShanHeiSun Uni" charset="0"/>
              </a:rPr>
              <a:t>2009</a:t>
            </a:r>
          </a:p>
        </p:txBody>
      </p:sp>
      <p:sp>
        <p:nvSpPr>
          <p:cNvPr id="8211" name="Rectangle 19"/>
          <p:cNvSpPr>
            <a:spLocks noGrp="1" noChangeArrowheads="1"/>
          </p:cNvSpPr>
          <p:nvPr>
            <p:ph type="title"/>
          </p:nvPr>
        </p:nvSpPr>
        <p:spPr>
          <a:xfrm>
            <a:off x="457200" y="187325"/>
            <a:ext cx="8229600" cy="911225"/>
          </a:xfrm>
          <a:ln/>
        </p:spPr>
        <p:txBody>
          <a:bodyPr tIns="36288"/>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dirty="0">
                <a:solidFill>
                  <a:schemeClr val="bg1"/>
                </a:solidFill>
                <a:effectLst/>
                <a:latin typeface="Times New Roman" pitchFamily="18" charset="0"/>
                <a:cs typeface="Times New Roman" pitchFamily="18" charset="0"/>
              </a:rPr>
              <a:t>DNS: servidores de nombre en raíz</a:t>
            </a:r>
          </a:p>
        </p:txBody>
      </p:sp>
      <p:sp>
        <p:nvSpPr>
          <p:cNvPr id="8212" name="Rectangle 20"/>
          <p:cNvSpPr>
            <a:spLocks noGrp="1" noChangeArrowheads="1"/>
          </p:cNvSpPr>
          <p:nvPr>
            <p:ph type="body" idx="1"/>
          </p:nvPr>
        </p:nvSpPr>
        <p:spPr>
          <a:xfrm>
            <a:off x="457200" y="1228725"/>
            <a:ext cx="8229600" cy="1606550"/>
          </a:xfrm>
          <a:ln/>
        </p:spPr>
        <p:txBody>
          <a:bodyPr tIns="4536"/>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dirty="0">
                <a:solidFill>
                  <a:schemeClr val="bg2"/>
                </a:solidFill>
                <a:latin typeface="+mj-lt"/>
              </a:rPr>
              <a:t>Sus direcciones </a:t>
            </a:r>
            <a:r>
              <a:rPr lang="es-ES" sz="1800" dirty="0" err="1">
                <a:solidFill>
                  <a:schemeClr val="bg2"/>
                </a:solidFill>
                <a:latin typeface="+mj-lt"/>
              </a:rPr>
              <a:t>IPs</a:t>
            </a:r>
            <a:r>
              <a:rPr lang="es-ES" sz="1800" dirty="0">
                <a:solidFill>
                  <a:schemeClr val="bg2"/>
                </a:solidFill>
                <a:latin typeface="+mj-lt"/>
              </a:rPr>
              <a:t> están contenidas en el software DNS.</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dirty="0">
                <a:solidFill>
                  <a:schemeClr val="bg2"/>
                </a:solidFill>
                <a:latin typeface="+mj-lt"/>
              </a:rPr>
              <a:t>Son 13 distribuidos en todo el mundo.</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dirty="0">
                <a:solidFill>
                  <a:schemeClr val="bg2"/>
                </a:solidFill>
                <a:latin typeface="+mj-lt"/>
              </a:rPr>
              <a:t>Su ubicación se puede ver en: </a:t>
            </a:r>
            <a:r>
              <a:rPr lang="es-ES" sz="1800" dirty="0">
                <a:solidFill>
                  <a:schemeClr val="bg2"/>
                </a:solidFill>
                <a:latin typeface="+mj-lt"/>
                <a:hlinkClick r:id="rId4"/>
              </a:rPr>
              <a:t>http://www.root-servers.org/</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dirty="0">
                <a:solidFill>
                  <a:schemeClr val="bg2"/>
                </a:solidFill>
                <a:latin typeface="+mj-lt"/>
              </a:rPr>
              <a:t>Son contactados cuando un servidor DNS local no conoce la IP de quien maneja un dominio de nivel superior (TLD)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9218" name="Text Box 2"/>
          <p:cNvSpPr txBox="1">
            <a:spLocks noChangeArrowheads="1"/>
          </p:cNvSpPr>
          <p:nvPr/>
        </p:nvSpPr>
        <p:spPr bwMode="auto">
          <a:xfrm>
            <a:off x="533400" y="1371600"/>
            <a:ext cx="8159750" cy="5119688"/>
          </a:xfrm>
          <a:prstGeom prst="rect">
            <a:avLst/>
          </a:prstGeom>
          <a:noFill/>
          <a:ln w="9525" cap="flat">
            <a:noFill/>
            <a:round/>
            <a:headEnd/>
            <a:tailEnd/>
          </a:ln>
          <a:effectLst/>
        </p:spPr>
        <p:txBody>
          <a:bodyPr wrap="none" anchor="ctr"/>
          <a:lstStyle/>
          <a:p>
            <a:endParaRPr lang="es-MX"/>
          </a:p>
        </p:txBody>
      </p:sp>
      <p:sp>
        <p:nvSpPr>
          <p:cNvPr id="9219" name="Rectangle 3"/>
          <p:cNvSpPr>
            <a:spLocks noGrp="1" noChangeArrowheads="1"/>
          </p:cNvSpPr>
          <p:nvPr>
            <p:ph type="title"/>
          </p:nvPr>
        </p:nvSpPr>
        <p:spPr>
          <a:xfrm>
            <a:off x="457200" y="44624"/>
            <a:ext cx="8229600" cy="1001713"/>
          </a:xfrm>
          <a:ln/>
        </p:spPr>
        <p:txBody>
          <a:bodyPr tIns="36288"/>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dirty="0">
                <a:solidFill>
                  <a:schemeClr val="bg1"/>
                </a:solidFill>
                <a:latin typeface="Times New Roman" pitchFamily="18" charset="0"/>
                <a:cs typeface="Times New Roman" pitchFamily="18" charset="0"/>
              </a:rPr>
              <a:t>TLD y Servidores Autoritarios</a:t>
            </a:r>
          </a:p>
        </p:txBody>
      </p:sp>
      <p:sp>
        <p:nvSpPr>
          <p:cNvPr id="9220" name="Rectangle 4"/>
          <p:cNvSpPr>
            <a:spLocks noGrp="1" noChangeArrowheads="1"/>
          </p:cNvSpPr>
          <p:nvPr>
            <p:ph type="body" idx="1"/>
          </p:nvPr>
        </p:nvSpPr>
        <p:spPr>
          <a:xfrm>
            <a:off x="457200" y="1143000"/>
            <a:ext cx="8229600" cy="5076825"/>
          </a:xfrm>
          <a:ln/>
        </p:spPr>
        <p:txBody>
          <a:bodyPr tIns="6048"/>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rgbClr val="FF0000"/>
                </a:solidFill>
                <a:effectLst>
                  <a:outerShdw blurRad="38100" dist="38100" dir="2700000" algn="tl">
                    <a:srgbClr val="000000">
                      <a:alpha val="43137"/>
                    </a:srgbClr>
                  </a:outerShdw>
                </a:effectLst>
              </a:rPr>
              <a:t>Top-</a:t>
            </a:r>
            <a:r>
              <a:rPr lang="es-ES" sz="2400" b="1" dirty="0" err="1">
                <a:solidFill>
                  <a:srgbClr val="FF0000"/>
                </a:solidFill>
                <a:effectLst>
                  <a:outerShdw blurRad="38100" dist="38100" dir="2700000" algn="tl">
                    <a:srgbClr val="000000">
                      <a:alpha val="43137"/>
                    </a:srgbClr>
                  </a:outerShdw>
                </a:effectLst>
              </a:rPr>
              <a:t>level</a:t>
            </a:r>
            <a:r>
              <a:rPr lang="es-ES" sz="2400" b="1" dirty="0">
                <a:solidFill>
                  <a:srgbClr val="FF0000"/>
                </a:solidFill>
                <a:effectLst>
                  <a:outerShdw blurRad="38100" dist="38100" dir="2700000" algn="tl">
                    <a:srgbClr val="000000">
                      <a:alpha val="43137"/>
                    </a:srgbClr>
                  </a:outerShdw>
                </a:effectLst>
              </a:rPr>
              <a:t> </a:t>
            </a:r>
            <a:r>
              <a:rPr lang="es-ES" sz="2400" b="1" dirty="0" err="1">
                <a:solidFill>
                  <a:srgbClr val="FF0000"/>
                </a:solidFill>
                <a:effectLst>
                  <a:outerShdw blurRad="38100" dist="38100" dir="2700000" algn="tl">
                    <a:srgbClr val="000000">
                      <a:alpha val="43137"/>
                    </a:srgbClr>
                  </a:outerShdw>
                </a:effectLst>
              </a:rPr>
              <a:t>domain</a:t>
            </a:r>
            <a:r>
              <a:rPr lang="es-ES" sz="2400" b="1" dirty="0">
                <a:solidFill>
                  <a:srgbClr val="FF0000"/>
                </a:solidFill>
                <a:effectLst>
                  <a:outerShdw blurRad="38100" dist="38100" dir="2700000" algn="tl">
                    <a:srgbClr val="000000">
                      <a:alpha val="43137"/>
                    </a:srgbClr>
                  </a:outerShdw>
                </a:effectLst>
              </a:rPr>
              <a:t> (TLD) servers</a:t>
            </a:r>
            <a:r>
              <a:rPr lang="es-ES" sz="2400" b="1" dirty="0">
                <a:solidFill>
                  <a:schemeClr val="bg2"/>
                </a:solidFill>
                <a:effectLst>
                  <a:outerShdw blurRad="38100" dist="38100" dir="2700000" algn="tl">
                    <a:srgbClr val="000000">
                      <a:alpha val="43137"/>
                    </a:srgbClr>
                  </a:outerShdw>
                </a:effectLst>
              </a:rPr>
              <a:t>: responsable por </a:t>
            </a:r>
            <a:r>
              <a:rPr lang="es-ES" sz="2400" b="1" dirty="0" err="1">
                <a:solidFill>
                  <a:schemeClr val="bg2"/>
                </a:solidFill>
                <a:effectLst>
                  <a:outerShdw blurRad="38100" dist="38100" dir="2700000" algn="tl">
                    <a:srgbClr val="000000">
                      <a:alpha val="43137"/>
                    </a:srgbClr>
                  </a:outerShdw>
                </a:effectLst>
              </a:rPr>
              <a:t>com</a:t>
            </a:r>
            <a:r>
              <a:rPr lang="es-ES" sz="2400" b="1" dirty="0">
                <a:solidFill>
                  <a:schemeClr val="bg2"/>
                </a:solidFill>
                <a:effectLst>
                  <a:outerShdw blurRad="38100" dist="38100" dir="2700000" algn="tl">
                    <a:srgbClr val="000000">
                      <a:alpha val="43137"/>
                    </a:srgbClr>
                  </a:outerShdw>
                </a:effectLst>
              </a:rPr>
              <a:t>, </a:t>
            </a:r>
            <a:r>
              <a:rPr lang="es-ES" sz="2400" b="1" dirty="0" err="1">
                <a:solidFill>
                  <a:schemeClr val="bg2"/>
                </a:solidFill>
                <a:effectLst>
                  <a:outerShdw blurRad="38100" dist="38100" dir="2700000" algn="tl">
                    <a:srgbClr val="000000">
                      <a:alpha val="43137"/>
                    </a:srgbClr>
                  </a:outerShdw>
                </a:effectLst>
              </a:rPr>
              <a:t>org</a:t>
            </a:r>
            <a:r>
              <a:rPr lang="es-ES" sz="2400" b="1" dirty="0">
                <a:solidFill>
                  <a:schemeClr val="bg2"/>
                </a:solidFill>
                <a:effectLst>
                  <a:outerShdw blurRad="38100" dist="38100" dir="2700000" algn="tl">
                    <a:srgbClr val="000000">
                      <a:alpha val="43137"/>
                    </a:srgbClr>
                  </a:outerShdw>
                </a:effectLst>
              </a:rPr>
              <a:t>, net, </a:t>
            </a:r>
            <a:r>
              <a:rPr lang="es-ES" sz="2400" b="1" dirty="0" err="1">
                <a:solidFill>
                  <a:schemeClr val="bg2"/>
                </a:solidFill>
                <a:effectLst>
                  <a:outerShdw blurRad="38100" dist="38100" dir="2700000" algn="tl">
                    <a:srgbClr val="000000">
                      <a:alpha val="43137"/>
                    </a:srgbClr>
                  </a:outerShdw>
                </a:effectLst>
              </a:rPr>
              <a:t>edu</a:t>
            </a:r>
            <a:r>
              <a:rPr lang="es-ES" sz="2400" b="1" dirty="0">
                <a:solidFill>
                  <a:schemeClr val="bg2"/>
                </a:solidFill>
                <a:effectLst>
                  <a:outerShdw blurRad="38100" dist="38100" dir="2700000" algn="tl">
                    <a:srgbClr val="000000">
                      <a:alpha val="43137"/>
                    </a:srgbClr>
                  </a:outerShdw>
                </a:effectLst>
              </a:rPr>
              <a:t>, etc., y todos los dominios superiores de cada país: </a:t>
            </a:r>
            <a:r>
              <a:rPr lang="es-ES" sz="2400" b="1" dirty="0" err="1">
                <a:solidFill>
                  <a:schemeClr val="bg2"/>
                </a:solidFill>
                <a:effectLst>
                  <a:outerShdw blurRad="38100" dist="38100" dir="2700000" algn="tl">
                    <a:srgbClr val="000000">
                      <a:alpha val="43137"/>
                    </a:srgbClr>
                  </a:outerShdw>
                </a:effectLst>
              </a:rPr>
              <a:t>uk</a:t>
            </a:r>
            <a:r>
              <a:rPr lang="es-ES" sz="2400" b="1" dirty="0">
                <a:solidFill>
                  <a:schemeClr val="bg2"/>
                </a:solidFill>
                <a:effectLst>
                  <a:outerShdw blurRad="38100" dist="38100" dir="2700000" algn="tl">
                    <a:srgbClr val="000000">
                      <a:alpha val="43137"/>
                    </a:srgbClr>
                  </a:outerShdw>
                </a:effectLst>
              </a:rPr>
              <a:t>, </a:t>
            </a:r>
            <a:r>
              <a:rPr lang="es-ES" sz="2400" b="1" dirty="0" err="1">
                <a:solidFill>
                  <a:schemeClr val="bg2"/>
                </a:solidFill>
                <a:effectLst>
                  <a:outerShdw blurRad="38100" dist="38100" dir="2700000" algn="tl">
                    <a:srgbClr val="000000">
                      <a:alpha val="43137"/>
                    </a:srgbClr>
                  </a:outerShdw>
                </a:effectLst>
              </a:rPr>
              <a:t>fr</a:t>
            </a:r>
            <a:r>
              <a:rPr lang="es-ES" sz="2400" b="1" dirty="0">
                <a:solidFill>
                  <a:schemeClr val="bg2"/>
                </a:solidFill>
                <a:effectLst>
                  <a:outerShdw blurRad="38100" dist="38100" dir="2700000" algn="tl">
                    <a:srgbClr val="000000">
                      <a:alpha val="43137"/>
                    </a:srgbClr>
                  </a:outerShdw>
                </a:effectLst>
              </a:rPr>
              <a:t>, </a:t>
            </a:r>
            <a:r>
              <a:rPr lang="es-ES" sz="2400" b="1" dirty="0" err="1">
                <a:solidFill>
                  <a:schemeClr val="bg2"/>
                </a:solidFill>
                <a:effectLst>
                  <a:outerShdw blurRad="38100" dist="38100" dir="2700000" algn="tl">
                    <a:srgbClr val="000000">
                      <a:alpha val="43137"/>
                    </a:srgbClr>
                  </a:outerShdw>
                </a:effectLst>
              </a:rPr>
              <a:t>ca</a:t>
            </a:r>
            <a:r>
              <a:rPr lang="es-ES" sz="2400" b="1" dirty="0">
                <a:solidFill>
                  <a:schemeClr val="bg2"/>
                </a:solidFill>
                <a:effectLst>
                  <a:outerShdw blurRad="38100" dist="38100" dir="2700000" algn="tl">
                    <a:srgbClr val="000000">
                      <a:alpha val="43137"/>
                    </a:srgbClr>
                  </a:outerShdw>
                </a:effectLst>
              </a:rPr>
              <a:t>, </a:t>
            </a:r>
            <a:r>
              <a:rPr lang="es-ES" sz="2400" b="1" dirty="0" err="1">
                <a:solidFill>
                  <a:schemeClr val="bg2"/>
                </a:solidFill>
                <a:effectLst>
                  <a:outerShdw blurRad="38100" dist="38100" dir="2700000" algn="tl">
                    <a:srgbClr val="000000">
                      <a:alpha val="43137"/>
                    </a:srgbClr>
                  </a:outerShdw>
                </a:effectLst>
              </a:rPr>
              <a:t>jp</a:t>
            </a:r>
            <a:r>
              <a:rPr lang="es-ES" sz="2400" b="1" dirty="0">
                <a:solidFill>
                  <a:schemeClr val="bg2"/>
                </a:solidFill>
                <a:effectLst>
                  <a:outerShdw blurRad="38100" dist="38100" dir="2700000" algn="tl">
                    <a:srgbClr val="000000">
                      <a:alpha val="43137"/>
                    </a:srgbClr>
                  </a:outerShdw>
                </a:effectLst>
              </a:rPr>
              <a:t>, </a:t>
            </a:r>
            <a:r>
              <a:rPr lang="es-ES" sz="2400" b="1" dirty="0" err="1">
                <a:solidFill>
                  <a:schemeClr val="bg2"/>
                </a:solidFill>
                <a:effectLst>
                  <a:outerShdw blurRad="38100" dist="38100" dir="2700000" algn="tl">
                    <a:srgbClr val="000000">
                      <a:alpha val="43137"/>
                    </a:srgbClr>
                  </a:outerShdw>
                </a:effectLst>
              </a:rPr>
              <a:t>cl</a:t>
            </a:r>
            <a:r>
              <a:rPr lang="es-ES" sz="2400" b="1" dirty="0">
                <a:solidFill>
                  <a:schemeClr val="bg2"/>
                </a:solidFill>
                <a:effectLst>
                  <a:outerShdw blurRad="38100" dist="38100" dir="2700000" algn="tl">
                    <a:srgbClr val="000000">
                      <a:alpha val="43137"/>
                    </a:srgbClr>
                  </a:outerShdw>
                </a:effectLst>
              </a:rPr>
              <a:t>, etc..</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Network </a:t>
            </a:r>
            <a:r>
              <a:rPr lang="es-ES" sz="2000" b="1" dirty="0" err="1">
                <a:solidFill>
                  <a:schemeClr val="bg2"/>
                </a:solidFill>
                <a:effectLst>
                  <a:outerShdw blurRad="38100" dist="38100" dir="2700000" algn="tl">
                    <a:srgbClr val="000000">
                      <a:alpha val="43137"/>
                    </a:srgbClr>
                  </a:outerShdw>
                </a:effectLst>
              </a:rPr>
              <a:t>solutions</a:t>
            </a:r>
            <a:r>
              <a:rPr lang="es-ES" sz="2000" b="1" dirty="0">
                <a:solidFill>
                  <a:schemeClr val="bg2"/>
                </a:solidFill>
                <a:effectLst>
                  <a:outerShdw blurRad="38100" dist="38100" dir="2700000" algn="tl">
                    <a:srgbClr val="000000">
                      <a:alpha val="43137"/>
                    </a:srgbClr>
                  </a:outerShdw>
                </a:effectLst>
              </a:rPr>
              <a:t> mantiene servidores para el TLD de </a:t>
            </a:r>
            <a:r>
              <a:rPr lang="es-ES" sz="2000" b="1" dirty="0" err="1">
                <a:solidFill>
                  <a:schemeClr val="bg2"/>
                </a:solidFill>
                <a:effectLst>
                  <a:outerShdw blurRad="38100" dist="38100" dir="2700000" algn="tl">
                    <a:srgbClr val="000000">
                      <a:alpha val="43137"/>
                    </a:srgbClr>
                  </a:outerShdw>
                </a:effectLst>
              </a:rPr>
              <a:t>com</a:t>
            </a:r>
            <a:endParaRPr lang="es-ES" sz="2000" b="1" dirty="0">
              <a:solidFill>
                <a:schemeClr val="bg2"/>
              </a:solidFill>
              <a:effectLst>
                <a:outerShdw blurRad="38100" dist="38100" dir="2700000" algn="tl">
                  <a:srgbClr val="000000">
                    <a:alpha val="43137"/>
                  </a:srgbClr>
                </a:outerShdw>
              </a:effectLst>
            </a:endParaRP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outerShdw blurRad="38100" dist="38100" dir="2700000" algn="tl">
                    <a:srgbClr val="000000">
                      <a:alpha val="43137"/>
                    </a:srgbClr>
                  </a:outerShdw>
                </a:effectLst>
              </a:rPr>
              <a:t>Educause</a:t>
            </a:r>
            <a:r>
              <a:rPr lang="es-ES" sz="2000" b="1" dirty="0">
                <a:solidFill>
                  <a:schemeClr val="bg2"/>
                </a:solidFill>
                <a:effectLst>
                  <a:outerShdw blurRad="38100" dist="38100" dir="2700000" algn="tl">
                    <a:srgbClr val="000000">
                      <a:alpha val="43137"/>
                    </a:srgbClr>
                  </a:outerShdw>
                </a:effectLst>
              </a:rPr>
              <a:t> para el TLD de </a:t>
            </a:r>
            <a:r>
              <a:rPr lang="es-ES" sz="2000" b="1" dirty="0" err="1">
                <a:solidFill>
                  <a:schemeClr val="bg2"/>
                </a:solidFill>
                <a:effectLst>
                  <a:outerShdw blurRad="38100" dist="38100" dir="2700000" algn="tl">
                    <a:srgbClr val="000000">
                      <a:alpha val="43137"/>
                    </a:srgbClr>
                  </a:outerShdw>
                </a:effectLst>
              </a:rPr>
              <a:t>edu</a:t>
            </a:r>
            <a:endParaRPr lang="es-ES" sz="2000" b="1" dirty="0">
              <a:solidFill>
                <a:schemeClr val="bg2"/>
              </a:solidFill>
              <a:effectLst>
                <a:outerShdw blurRad="38100" dist="38100" dir="2700000" algn="tl">
                  <a:srgbClr val="000000">
                    <a:alpha val="43137"/>
                  </a:srgbClr>
                </a:outerShdw>
              </a:effectLst>
            </a:endParaRP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outerShdw blurRad="38100" dist="38100" dir="2700000" algn="tl">
                    <a:srgbClr val="000000">
                      <a:alpha val="43137"/>
                    </a:srgbClr>
                  </a:outerShdw>
                </a:effectLst>
              </a:rPr>
              <a:t>Nic</a:t>
            </a:r>
            <a:r>
              <a:rPr lang="es-ES" sz="2000" b="1" dirty="0">
                <a:solidFill>
                  <a:schemeClr val="bg2"/>
                </a:solidFill>
                <a:effectLst>
                  <a:outerShdw blurRad="38100" dist="38100" dir="2700000" algn="tl">
                    <a:srgbClr val="000000">
                      <a:alpha val="43137"/>
                    </a:srgbClr>
                  </a:outerShdw>
                </a:effectLst>
              </a:rPr>
              <a:t> (</a:t>
            </a:r>
            <a:r>
              <a:rPr lang="es-ES" sz="2000" b="1" dirty="0" err="1">
                <a:solidFill>
                  <a:schemeClr val="bg2"/>
                </a:solidFill>
                <a:effectLst>
                  <a:outerShdw blurRad="38100" dist="38100" dir="2700000" algn="tl">
                    <a:srgbClr val="000000">
                      <a:alpha val="43137"/>
                    </a:srgbClr>
                  </a:outerShdw>
                </a:effectLst>
              </a:rPr>
              <a:t>network</a:t>
            </a:r>
            <a:r>
              <a:rPr lang="es-ES" sz="2000" b="1" dirty="0">
                <a:solidFill>
                  <a:schemeClr val="bg2"/>
                </a:solidFill>
                <a:effectLst>
                  <a:outerShdw blurRad="38100" dist="38100" dir="2700000" algn="tl">
                    <a:srgbClr val="000000">
                      <a:alpha val="43137"/>
                    </a:srgbClr>
                  </a:outerShdw>
                </a:effectLst>
              </a:rPr>
              <a:t> </a:t>
            </a:r>
            <a:r>
              <a:rPr lang="es-ES" sz="2000" b="1" dirty="0" err="1">
                <a:solidFill>
                  <a:schemeClr val="bg2"/>
                </a:solidFill>
                <a:effectLst>
                  <a:outerShdw blurRad="38100" dist="38100" dir="2700000" algn="tl">
                    <a:srgbClr val="000000">
                      <a:alpha val="43137"/>
                    </a:srgbClr>
                  </a:outerShdw>
                </a:effectLst>
              </a:rPr>
              <a:t>information</a:t>
            </a:r>
            <a:r>
              <a:rPr lang="es-ES" sz="2000" b="1" dirty="0">
                <a:solidFill>
                  <a:schemeClr val="bg2"/>
                </a:solidFill>
                <a:effectLst>
                  <a:outerShdw blurRad="38100" dist="38100" dir="2700000" algn="tl">
                    <a:srgbClr val="000000">
                      <a:alpha val="43137"/>
                    </a:srgbClr>
                  </a:outerShdw>
                </a:effectLst>
              </a:rPr>
              <a:t> center) para el TLD de </a:t>
            </a:r>
            <a:r>
              <a:rPr lang="es-ES" sz="2000" b="1" dirty="0" err="1">
                <a:solidFill>
                  <a:schemeClr val="bg2"/>
                </a:solidFill>
                <a:effectLst>
                  <a:outerShdw blurRad="38100" dist="38100" dir="2700000" algn="tl">
                    <a:srgbClr val="000000">
                      <a:alpha val="43137"/>
                    </a:srgbClr>
                  </a:outerShdw>
                </a:effectLst>
              </a:rPr>
              <a:t>cl</a:t>
            </a:r>
            <a:r>
              <a:rPr lang="es-ES" sz="2000" b="1" dirty="0">
                <a:solidFill>
                  <a:schemeClr val="bg2"/>
                </a:solidFill>
                <a:effectLst>
                  <a:outerShdw blurRad="38100" dist="38100" dir="2700000" algn="tl">
                    <a:srgbClr val="000000">
                      <a:alpha val="43137"/>
                    </a:srgbClr>
                  </a:outerShdw>
                </a:effectLst>
              </a:rPr>
              <a:t> (www.nic.cl)‏</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rgbClr val="FF0000"/>
                </a:solidFill>
                <a:effectLst>
                  <a:outerShdw blurRad="38100" dist="38100" dir="2700000" algn="tl">
                    <a:srgbClr val="000000">
                      <a:alpha val="43137"/>
                    </a:srgbClr>
                  </a:outerShdw>
                </a:effectLst>
              </a:rPr>
              <a:t>Servidores DNS autoritarios: </a:t>
            </a:r>
            <a:r>
              <a:rPr lang="es-ES" sz="2400" b="1" dirty="0">
                <a:solidFill>
                  <a:schemeClr val="bg2"/>
                </a:solidFill>
                <a:effectLst>
                  <a:outerShdw blurRad="38100" dist="38100" dir="2700000" algn="tl">
                    <a:srgbClr val="000000">
                      <a:alpha val="43137"/>
                    </a:srgbClr>
                  </a:outerShdw>
                </a:effectLst>
              </a:rPr>
              <a:t>son servidores DNS de las organizaciones y proveen mapeos autoritarios entre </a:t>
            </a:r>
            <a:r>
              <a:rPr lang="es-ES" sz="2400" b="1" dirty="0" err="1">
                <a:solidFill>
                  <a:schemeClr val="bg2"/>
                </a:solidFill>
                <a:effectLst>
                  <a:outerShdw blurRad="38100" dist="38100" dir="2700000" algn="tl">
                    <a:srgbClr val="000000">
                      <a:alpha val="43137"/>
                    </a:srgbClr>
                  </a:outerShdw>
                </a:effectLst>
              </a:rPr>
              <a:t>hostname</a:t>
            </a:r>
            <a:r>
              <a:rPr lang="es-ES" sz="2400" b="1" dirty="0">
                <a:solidFill>
                  <a:schemeClr val="bg2"/>
                </a:solidFill>
                <a:effectLst>
                  <a:outerShdw blurRad="38100" dist="38100" dir="2700000" algn="tl">
                    <a:srgbClr val="000000">
                      <a:alpha val="43137"/>
                    </a:srgbClr>
                  </a:outerShdw>
                </a:effectLst>
              </a:rPr>
              <a:t> e IP (</a:t>
            </a:r>
            <a:r>
              <a:rPr lang="es-ES" sz="2400" b="1" dirty="0" err="1">
                <a:solidFill>
                  <a:schemeClr val="bg2"/>
                </a:solidFill>
                <a:effectLst>
                  <a:outerShdw blurRad="38100" dist="38100" dir="2700000" algn="tl">
                    <a:srgbClr val="000000">
                      <a:alpha val="43137"/>
                    </a:srgbClr>
                  </a:outerShdw>
                </a:effectLst>
              </a:rPr>
              <a:t>e.g.</a:t>
            </a:r>
            <a:r>
              <a:rPr lang="es-ES" sz="2400" b="1" dirty="0">
                <a:solidFill>
                  <a:schemeClr val="bg2"/>
                </a:solidFill>
                <a:effectLst>
                  <a:outerShdw blurRad="38100" dist="38100" dir="2700000" algn="tl">
                    <a:srgbClr val="000000">
                      <a:alpha val="43137"/>
                    </a:srgbClr>
                  </a:outerShdw>
                </a:effectLst>
              </a:rPr>
              <a:t>, Web y mail).</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Éstos pueden ser mantenidos por la organización o el proveedor de servicio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Cliente-Servidor</a:t>
            </a:r>
            <a:r>
              <a:rPr lang="en-US" sz="3600" b="1" dirty="0" smtClean="0">
                <a:solidFill>
                  <a:schemeClr val="bg1"/>
                </a:solidFill>
              </a:rPr>
              <a:t> : </a:t>
            </a:r>
            <a:r>
              <a:rPr lang="en-US" sz="3600" b="1" dirty="0" err="1" smtClean="0">
                <a:solidFill>
                  <a:schemeClr val="bg1"/>
                </a:solidFill>
              </a:rPr>
              <a:t>Arquitectura</a:t>
            </a:r>
            <a:endParaRPr lang="en-US" sz="3600" b="1" dirty="0" smtClean="0">
              <a:solidFill>
                <a:schemeClr val="bg1"/>
              </a:solidFill>
            </a:endParaRPr>
          </a:p>
        </p:txBody>
      </p:sp>
      <p:pic>
        <p:nvPicPr>
          <p:cNvPr id="3" name="Picture 1"/>
          <p:cNvPicPr>
            <a:picLocks noChangeAspect="1" noChangeArrowheads="1"/>
          </p:cNvPicPr>
          <p:nvPr/>
        </p:nvPicPr>
        <p:blipFill>
          <a:blip r:embed="rId2" cstate="print"/>
          <a:srcRect/>
          <a:stretch>
            <a:fillRect/>
          </a:stretch>
        </p:blipFill>
        <p:spPr bwMode="auto">
          <a:xfrm>
            <a:off x="323528" y="836712"/>
            <a:ext cx="4560888" cy="4916487"/>
          </a:xfrm>
          <a:prstGeom prst="rect">
            <a:avLst/>
          </a:prstGeom>
          <a:noFill/>
          <a:ln w="9525" cap="flat">
            <a:noFill/>
            <a:round/>
            <a:headEnd/>
            <a:tailEnd/>
          </a:ln>
          <a:effectLst/>
        </p:spPr>
      </p:pic>
      <p:sp>
        <p:nvSpPr>
          <p:cNvPr id="4" name="Text Box 3"/>
          <p:cNvSpPr txBox="1">
            <a:spLocks noChangeArrowheads="1"/>
          </p:cNvSpPr>
          <p:nvPr/>
        </p:nvSpPr>
        <p:spPr bwMode="auto">
          <a:xfrm>
            <a:off x="4878387" y="836712"/>
            <a:ext cx="4265613" cy="4648200"/>
          </a:xfrm>
          <a:prstGeom prst="rect">
            <a:avLst/>
          </a:prstGeom>
          <a:noFill/>
          <a:ln w="9525" cap="flat">
            <a:noFill/>
            <a:round/>
            <a:headEnd/>
            <a:tailEnd/>
          </a:ln>
          <a:effectLst/>
        </p:spPr>
        <p:txBody>
          <a:bodyPr lIns="90000" tIns="113328" rIns="90000" bIns="46800"/>
          <a:lstStyle/>
          <a:p>
            <a:pPr marL="341313" indent="-339725">
              <a:lnSpc>
                <a:spcPct val="7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chemeClr val="bg2"/>
                </a:solidFill>
                <a:latin typeface="Comic Sans MS" pitchFamily="64" charset="0"/>
                <a:ea typeface="DejaVu Sans" charset="0"/>
                <a:cs typeface="DejaVu Sans" charset="0"/>
              </a:rPr>
              <a:t>Servidor: </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Computador siempre </a:t>
            </a:r>
            <a:r>
              <a:rPr lang="es-ES" sz="2000" b="1" dirty="0" err="1">
                <a:solidFill>
                  <a:schemeClr val="bg2"/>
                </a:solidFill>
                <a:latin typeface="Comic Sans MS" pitchFamily="64" charset="0"/>
                <a:ea typeface="DejaVu Sans" charset="0"/>
                <a:cs typeface="DejaVu Sans" charset="0"/>
              </a:rPr>
              <a:t>on</a:t>
            </a:r>
            <a:endParaRPr lang="es-ES" sz="2000" b="1" dirty="0">
              <a:solidFill>
                <a:schemeClr val="bg2"/>
              </a:solidFill>
              <a:latin typeface="Comic Sans MS" pitchFamily="64" charset="0"/>
              <a:ea typeface="DejaVu Sans" charset="0"/>
              <a:cs typeface="DejaVu Sans" charset="0"/>
            </a:endParaRP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Dirección IP permanente</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Granja de servidores por escalamiento</a:t>
            </a:r>
          </a:p>
          <a:p>
            <a:pPr marL="341313" indent="-339725">
              <a:lnSpc>
                <a:spcPct val="78000"/>
              </a:lnSpc>
              <a:spcBef>
                <a:spcPts val="600"/>
              </a:spcBef>
              <a:buClrTx/>
              <a:buSz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chemeClr val="bg2"/>
                </a:solidFill>
                <a:latin typeface="Comic Sans MS" pitchFamily="64" charset="0"/>
                <a:ea typeface="DejaVu Sans" charset="0"/>
                <a:cs typeface="DejaVu Sans" charset="0"/>
              </a:rPr>
              <a:t>Cliente:</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Se comunica con servidor</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Puede conectarse intermitentemente</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Puede tener direcciones IP dinámicas (no estática)</a:t>
            </a:r>
          </a:p>
          <a:p>
            <a:pPr marL="739775" lvl="1" indent="-282575">
              <a:lnSpc>
                <a:spcPct val="78000"/>
              </a:lnSpc>
              <a:spcBef>
                <a:spcPts val="500"/>
              </a:spcBef>
              <a:buClr>
                <a:srgbClr val="3333CC"/>
              </a:buClr>
              <a:buSzPct val="7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sz="2000" b="1" dirty="0">
                <a:solidFill>
                  <a:schemeClr val="bg2"/>
                </a:solidFill>
                <a:latin typeface="Comic Sans MS" pitchFamily="64" charset="0"/>
                <a:ea typeface="DejaVu Sans" charset="0"/>
                <a:cs typeface="DejaVu Sans" charset="0"/>
              </a:rPr>
              <a:t>No se comunican directamente entre sí (dos clientes puros)</a:t>
            </a:r>
          </a:p>
        </p:txBody>
      </p:sp>
      <p:sp>
        <p:nvSpPr>
          <p:cNvPr id="6" name="Text Box 4"/>
          <p:cNvSpPr txBox="1">
            <a:spLocks noChangeArrowheads="1"/>
          </p:cNvSpPr>
          <p:nvPr/>
        </p:nvSpPr>
        <p:spPr bwMode="auto">
          <a:xfrm>
            <a:off x="251520" y="5445224"/>
            <a:ext cx="6480720" cy="1224136"/>
          </a:xfrm>
          <a:prstGeom prst="rect">
            <a:avLst/>
          </a:prstGeom>
          <a:solidFill>
            <a:srgbClr val="FFFFFF"/>
          </a:solidFill>
          <a:ln w="9525" cap="flat">
            <a:solidFill>
              <a:srgbClr val="000000"/>
            </a:solid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b="1" dirty="0">
                <a:solidFill>
                  <a:srgbClr val="000000"/>
                </a:solidFill>
                <a:latin typeface="Comic Sans MS" pitchFamily="64" charset="0"/>
                <a:ea typeface="DejaVu Sans" charset="0"/>
                <a:cs typeface="DejaVu Sans" charset="0"/>
              </a:rPr>
              <a:t>Escalabilidad</a:t>
            </a:r>
            <a:r>
              <a:rPr lang="es-ES" dirty="0">
                <a:solidFill>
                  <a:srgbClr val="000000"/>
                </a:solidFill>
                <a:latin typeface="Comic Sans MS" pitchFamily="64" charset="0"/>
                <a:ea typeface="DejaVu Sans" charset="0"/>
                <a:cs typeface="DejaVu Sans" charset="0"/>
              </a:rPr>
              <a:t>: es la habilidad de extender la operación (más clientes) sin perder calidad. Ej. Radio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10242" name="Text Box 2"/>
          <p:cNvSpPr txBox="1">
            <a:spLocks noChangeArrowheads="1"/>
          </p:cNvSpPr>
          <p:nvPr/>
        </p:nvSpPr>
        <p:spPr bwMode="auto">
          <a:xfrm>
            <a:off x="533400" y="1600200"/>
            <a:ext cx="7772400" cy="4648200"/>
          </a:xfrm>
          <a:prstGeom prst="rect">
            <a:avLst/>
          </a:prstGeom>
          <a:noFill/>
          <a:ln w="9525" cap="flat">
            <a:noFill/>
            <a:round/>
            <a:headEnd/>
            <a:tailEnd/>
          </a:ln>
          <a:effectLst/>
        </p:spPr>
        <p:txBody>
          <a:bodyPr wrap="none" anchor="ctr"/>
          <a:lstStyle/>
          <a:p>
            <a:endParaRPr lang="es-MX"/>
          </a:p>
        </p:txBody>
      </p:sp>
      <p:sp>
        <p:nvSpPr>
          <p:cNvPr id="10243" name="Rectangle 3"/>
          <p:cNvSpPr>
            <a:spLocks noGrp="1" noChangeArrowheads="1"/>
          </p:cNvSpPr>
          <p:nvPr>
            <p:ph type="title"/>
          </p:nvPr>
        </p:nvSpPr>
        <p:spPr>
          <a:xfrm>
            <a:off x="457200" y="142875"/>
            <a:ext cx="8229600" cy="1001713"/>
          </a:xfrm>
          <a:ln/>
        </p:spPr>
        <p:txBody>
          <a:bodyPr tIns="36288"/>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dirty="0">
                <a:solidFill>
                  <a:schemeClr val="bg1"/>
                </a:solidFill>
                <a:effectLst/>
                <a:latin typeface="Times New Roman" pitchFamily="18" charset="0"/>
                <a:cs typeface="Times New Roman" pitchFamily="18" charset="0"/>
              </a:rPr>
              <a:t>Servidor de nombre local</a:t>
            </a:r>
          </a:p>
        </p:txBody>
      </p:sp>
      <p:sp>
        <p:nvSpPr>
          <p:cNvPr id="10244" name="Rectangle 4"/>
          <p:cNvSpPr>
            <a:spLocks noGrp="1" noChangeArrowheads="1"/>
          </p:cNvSpPr>
          <p:nvPr>
            <p:ph type="body" idx="1"/>
          </p:nvPr>
        </p:nvSpPr>
        <p:spPr>
          <a:xfrm>
            <a:off x="539552" y="1196752"/>
            <a:ext cx="8172400" cy="5076825"/>
          </a:xfrm>
          <a:ln/>
        </p:spPr>
        <p:txBody>
          <a:bodyPr tIns="7056"/>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b="1" dirty="0">
                <a:solidFill>
                  <a:schemeClr val="bg2"/>
                </a:solidFill>
                <a:effectLst/>
                <a:latin typeface="+mj-lt"/>
              </a:rPr>
              <a:t>No pertenece estrictamente a la </a:t>
            </a:r>
            <a:r>
              <a:rPr lang="es-ES" sz="2800" b="1" dirty="0" smtClean="0">
                <a:solidFill>
                  <a:schemeClr val="bg2"/>
                </a:solidFill>
                <a:effectLst/>
                <a:latin typeface="+mj-lt"/>
              </a:rPr>
              <a:t>jerarquía</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800" b="1" dirty="0">
              <a:solidFill>
                <a:schemeClr val="bg2"/>
              </a:solidFill>
              <a:effectLst/>
              <a:latin typeface="+mj-lt"/>
            </a:endParaRP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b="1" dirty="0">
                <a:solidFill>
                  <a:schemeClr val="bg2"/>
                </a:solidFill>
                <a:effectLst/>
                <a:latin typeface="+mj-lt"/>
              </a:rPr>
              <a:t>Cada ISP (ISP residencial, compañía, universidad) tiene uno.</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latin typeface="+mj-lt"/>
              </a:rPr>
              <a:t>También son llamados “servidor de nombre por </a:t>
            </a:r>
            <a:r>
              <a:rPr lang="es-ES" sz="2400" b="1" dirty="0" smtClean="0">
                <a:solidFill>
                  <a:schemeClr val="bg2"/>
                </a:solidFill>
                <a:effectLst/>
                <a:latin typeface="+mj-lt"/>
              </a:rPr>
              <a:t>defecto” </a:t>
            </a:r>
            <a:r>
              <a:rPr lang="es-ES" sz="2400" b="1" dirty="0">
                <a:solidFill>
                  <a:schemeClr val="bg2"/>
                </a:solidFill>
                <a:effectLst/>
                <a:latin typeface="+mj-lt"/>
              </a:rPr>
              <a:t>(default </a:t>
            </a:r>
            <a:r>
              <a:rPr lang="es-ES" sz="2400" b="1" dirty="0" err="1">
                <a:solidFill>
                  <a:schemeClr val="bg2"/>
                </a:solidFill>
                <a:effectLst/>
                <a:latin typeface="+mj-lt"/>
              </a:rPr>
              <a:t>name</a:t>
            </a:r>
            <a:r>
              <a:rPr lang="es-ES" sz="2400" b="1" dirty="0">
                <a:solidFill>
                  <a:schemeClr val="bg2"/>
                </a:solidFill>
                <a:effectLst/>
                <a:latin typeface="+mj-lt"/>
              </a:rPr>
              <a:t> server)‏</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800" b="1" dirty="0" smtClean="0">
              <a:solidFill>
                <a:schemeClr val="bg2"/>
              </a:solidFill>
              <a:effectLst/>
              <a:latin typeface="+mj-lt"/>
            </a:endParaRP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800" b="1" dirty="0" smtClean="0">
                <a:solidFill>
                  <a:schemeClr val="bg2"/>
                </a:solidFill>
                <a:effectLst/>
                <a:latin typeface="+mj-lt"/>
              </a:rPr>
              <a:t>Cuando </a:t>
            </a:r>
            <a:r>
              <a:rPr lang="es-ES" sz="2800" b="1" dirty="0">
                <a:solidFill>
                  <a:schemeClr val="bg2"/>
                </a:solidFill>
                <a:effectLst/>
                <a:latin typeface="+mj-lt"/>
              </a:rPr>
              <a:t>un host hace una consulta DNS, ésta es enviada a su servidor DNS local</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latin typeface="+mj-lt"/>
              </a:rPr>
              <a:t>Actúa como proxy, re-envía consulta dentro de la jerarquía.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AutoShape 1"/>
          <p:cNvSpPr>
            <a:spLocks noChangeArrowheads="1"/>
          </p:cNvSpPr>
          <p:nvPr/>
        </p:nvSpPr>
        <p:spPr bwMode="auto">
          <a:xfrm>
            <a:off x="4198938" y="5300663"/>
            <a:ext cx="2246312" cy="612775"/>
          </a:xfrm>
          <a:prstGeom prst="roundRect">
            <a:avLst>
              <a:gd name="adj" fmla="val 259"/>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Host que consulta</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cis.poly.edu</a:t>
            </a:r>
          </a:p>
        </p:txBody>
      </p:sp>
      <p:sp>
        <p:nvSpPr>
          <p:cNvPr id="11266" name="AutoShape 2"/>
          <p:cNvSpPr>
            <a:spLocks noChangeArrowheads="1"/>
          </p:cNvSpPr>
          <p:nvPr/>
        </p:nvSpPr>
        <p:spPr bwMode="auto">
          <a:xfrm>
            <a:off x="6643688" y="6132513"/>
            <a:ext cx="2254250" cy="338137"/>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gaia.cs.umass.edu</a:t>
            </a:r>
          </a:p>
        </p:txBody>
      </p:sp>
      <p:grpSp>
        <p:nvGrpSpPr>
          <p:cNvPr id="2" name="Group 3"/>
          <p:cNvGrpSpPr>
            <a:grpSpLocks/>
          </p:cNvGrpSpPr>
          <p:nvPr/>
        </p:nvGrpSpPr>
        <p:grpSpPr bwMode="auto">
          <a:xfrm>
            <a:off x="5360988" y="2484438"/>
            <a:ext cx="368300" cy="652462"/>
            <a:chOff x="3377" y="1565"/>
            <a:chExt cx="232" cy="411"/>
          </a:xfrm>
        </p:grpSpPr>
        <p:sp>
          <p:nvSpPr>
            <p:cNvPr id="11268" name="AutoShape 4"/>
            <p:cNvSpPr>
              <a:spLocks noChangeArrowheads="1"/>
            </p:cNvSpPr>
            <p:nvPr/>
          </p:nvSpPr>
          <p:spPr bwMode="auto">
            <a:xfrm>
              <a:off x="3377" y="1882"/>
              <a:ext cx="230" cy="9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8"/>
                <a:gd name="T5" fmla="*/ 0 h 424"/>
                <a:gd name="T6" fmla="*/ 1 w 1028"/>
                <a:gd name="T7" fmla="*/ 0 h 424"/>
                <a:gd name="T8" fmla="*/ 0 w 1028"/>
                <a:gd name="T9" fmla="*/ 0 h 424"/>
                <a:gd name="T10" fmla="*/ 0 w 1028"/>
                <a:gd name="T11" fmla="*/ 0 h 424"/>
                <a:gd name="T12" fmla="*/ 0 w 1028"/>
                <a:gd name="T13" fmla="*/ 0 h 424"/>
                <a:gd name="T14" fmla="*/ 0 w 1028"/>
                <a:gd name="T15" fmla="*/ 0 h 424"/>
                <a:gd name="T16" fmla="*/ 1028 w 1028"/>
                <a:gd name="T17" fmla="*/ 424 h 424"/>
              </a:gdLst>
              <a:ahLst/>
              <a:cxnLst>
                <a:cxn ang="0">
                  <a:pos x="T4" y="T5"/>
                </a:cxn>
                <a:cxn ang="0">
                  <a:pos x="T6" y="T7"/>
                </a:cxn>
                <a:cxn ang="0">
                  <a:pos x="T8" y="T9"/>
                </a:cxn>
                <a:cxn ang="0">
                  <a:pos x="T10" y="T11"/>
                </a:cxn>
                <a:cxn ang="0">
                  <a:pos x="T12" y="T13"/>
                </a:cxn>
              </a:cxnLst>
              <a:rect l="T14" t="T15" r="T16" b="T17"/>
              <a:pathLst>
                <a:path w="1028" h="424">
                  <a:moveTo>
                    <a:pt x="396" y="0"/>
                  </a:moveTo>
                  <a:lnTo>
                    <a:pt x="1027" y="0"/>
                  </a:lnTo>
                  <a:lnTo>
                    <a:pt x="631" y="423"/>
                  </a:lnTo>
                  <a:lnTo>
                    <a:pt x="0" y="423"/>
                  </a:lnTo>
                  <a:lnTo>
                    <a:pt x="396" y="0"/>
                  </a:lnTo>
                </a:path>
              </a:pathLst>
            </a:custGeom>
            <a:solidFill>
              <a:srgbClr val="33CCCC"/>
            </a:solidFill>
            <a:ln w="9525" cap="flat">
              <a:noFill/>
              <a:round/>
              <a:headEnd/>
              <a:tailEnd/>
            </a:ln>
            <a:effectLst/>
          </p:spPr>
          <p:txBody>
            <a:bodyPr wrap="none" anchor="ctr"/>
            <a:lstStyle/>
            <a:p>
              <a:endParaRPr lang="es-MX"/>
            </a:p>
          </p:txBody>
        </p:sp>
        <p:sp>
          <p:nvSpPr>
            <p:cNvPr id="11269" name="AutoShape 5"/>
            <p:cNvSpPr>
              <a:spLocks noChangeArrowheads="1"/>
            </p:cNvSpPr>
            <p:nvPr/>
          </p:nvSpPr>
          <p:spPr bwMode="auto">
            <a:xfrm>
              <a:off x="3494" y="1568"/>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1270" name="AutoShape 6"/>
            <p:cNvSpPr>
              <a:spLocks noChangeArrowheads="1"/>
            </p:cNvSpPr>
            <p:nvPr/>
          </p:nvSpPr>
          <p:spPr bwMode="auto">
            <a:xfrm>
              <a:off x="3378" y="1657"/>
              <a:ext cx="146"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1271" name="AutoShape 7"/>
            <p:cNvSpPr>
              <a:spLocks noChangeArrowheads="1"/>
            </p:cNvSpPr>
            <p:nvPr/>
          </p:nvSpPr>
          <p:spPr bwMode="auto">
            <a:xfrm>
              <a:off x="3377" y="1565"/>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8"/>
                <a:gd name="T5" fmla="*/ 0 h 424"/>
                <a:gd name="T6" fmla="*/ 1 w 1028"/>
                <a:gd name="T7" fmla="*/ 0 h 424"/>
                <a:gd name="T8" fmla="*/ 0 w 1028"/>
                <a:gd name="T9" fmla="*/ 0 h 424"/>
                <a:gd name="T10" fmla="*/ 0 w 1028"/>
                <a:gd name="T11" fmla="*/ 0 h 424"/>
                <a:gd name="T12" fmla="*/ 0 w 1028"/>
                <a:gd name="T13" fmla="*/ 0 h 424"/>
                <a:gd name="T14" fmla="*/ 0 w 1028"/>
                <a:gd name="T15" fmla="*/ 0 h 424"/>
                <a:gd name="T16" fmla="*/ 1028 w 1028"/>
                <a:gd name="T17" fmla="*/ 424 h 424"/>
              </a:gdLst>
              <a:ahLst/>
              <a:cxnLst>
                <a:cxn ang="0">
                  <a:pos x="T4" y="T5"/>
                </a:cxn>
                <a:cxn ang="0">
                  <a:pos x="T6" y="T7"/>
                </a:cxn>
                <a:cxn ang="0">
                  <a:pos x="T8" y="T9"/>
                </a:cxn>
                <a:cxn ang="0">
                  <a:pos x="T10" y="T11"/>
                </a:cxn>
                <a:cxn ang="0">
                  <a:pos x="T12" y="T13"/>
                </a:cxn>
              </a:cxnLst>
              <a:rect l="T14" t="T15" r="T16" b="T17"/>
              <a:pathLst>
                <a:path w="1028" h="424">
                  <a:moveTo>
                    <a:pt x="396" y="0"/>
                  </a:moveTo>
                  <a:lnTo>
                    <a:pt x="1027" y="0"/>
                  </a:lnTo>
                  <a:lnTo>
                    <a:pt x="631" y="423"/>
                  </a:lnTo>
                  <a:lnTo>
                    <a:pt x="0" y="423"/>
                  </a:lnTo>
                  <a:lnTo>
                    <a:pt x="396"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1272" name="Line 8"/>
            <p:cNvSpPr>
              <a:spLocks noChangeShapeType="1"/>
            </p:cNvSpPr>
            <p:nvPr/>
          </p:nvSpPr>
          <p:spPr bwMode="auto">
            <a:xfrm>
              <a:off x="3608" y="1572"/>
              <a:ext cx="0" cy="309"/>
            </a:xfrm>
            <a:prstGeom prst="line">
              <a:avLst/>
            </a:prstGeom>
            <a:noFill/>
            <a:ln w="9360" cap="flat">
              <a:solidFill>
                <a:srgbClr val="000000"/>
              </a:solidFill>
              <a:miter lim="800000"/>
              <a:headEnd/>
              <a:tailEnd/>
            </a:ln>
            <a:effectLst/>
          </p:spPr>
          <p:txBody>
            <a:bodyPr/>
            <a:lstStyle/>
            <a:p>
              <a:endParaRPr lang="es-MX"/>
            </a:p>
          </p:txBody>
        </p:sp>
        <p:sp>
          <p:nvSpPr>
            <p:cNvPr id="11273" name="Line 9"/>
            <p:cNvSpPr>
              <a:spLocks noChangeShapeType="1"/>
            </p:cNvSpPr>
            <p:nvPr/>
          </p:nvSpPr>
          <p:spPr bwMode="auto">
            <a:xfrm flipH="1">
              <a:off x="3522" y="1882"/>
              <a:ext cx="88" cy="92"/>
            </a:xfrm>
            <a:prstGeom prst="line">
              <a:avLst/>
            </a:prstGeom>
            <a:noFill/>
            <a:ln w="9360" cap="flat">
              <a:solidFill>
                <a:srgbClr val="000000"/>
              </a:solidFill>
              <a:miter lim="800000"/>
              <a:headEnd/>
              <a:tailEnd/>
            </a:ln>
            <a:effectLst/>
          </p:spPr>
          <p:txBody>
            <a:bodyPr/>
            <a:lstStyle/>
            <a:p>
              <a:endParaRPr lang="es-MX"/>
            </a:p>
          </p:txBody>
        </p:sp>
        <p:sp>
          <p:nvSpPr>
            <p:cNvPr id="11274" name="AutoShape 10"/>
            <p:cNvSpPr>
              <a:spLocks noChangeArrowheads="1"/>
            </p:cNvSpPr>
            <p:nvPr/>
          </p:nvSpPr>
          <p:spPr bwMode="auto">
            <a:xfrm>
              <a:off x="3397" y="1700"/>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1275" name="AutoShape 11"/>
            <p:cNvSpPr>
              <a:spLocks noChangeArrowheads="1"/>
            </p:cNvSpPr>
            <p:nvPr/>
          </p:nvSpPr>
          <p:spPr bwMode="auto">
            <a:xfrm>
              <a:off x="3411" y="1754"/>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sp>
        <p:nvSpPr>
          <p:cNvPr id="11276" name="Text Box 12"/>
          <p:cNvSpPr txBox="1">
            <a:spLocks noChangeArrowheads="1"/>
          </p:cNvSpPr>
          <p:nvPr/>
        </p:nvSpPr>
        <p:spPr bwMode="auto">
          <a:xfrm>
            <a:off x="6400800" y="685800"/>
            <a:ext cx="2011363" cy="614363"/>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800">
                <a:solidFill>
                  <a:srgbClr val="000000"/>
                </a:solidFill>
                <a:latin typeface="Comic Sans MS" pitchFamily="64" charset="0"/>
                <a:ea typeface="AR PL ShanHeiSun Uni" charset="0"/>
                <a:cs typeface="AR PL ShanHeiSun Uni" charset="0"/>
              </a:rPr>
              <a:t>Servidor</a:t>
            </a:r>
            <a:r>
              <a:rPr lang="en-GB" sz="1800">
                <a:solidFill>
                  <a:srgbClr val="000000"/>
                </a:solidFill>
                <a:latin typeface="Comic Sans MS" pitchFamily="64" charset="0"/>
                <a:ea typeface="AR PL ShanHeiSun Uni" charset="0"/>
                <a:cs typeface="AR PL ShanHeiSun Uni" charset="0"/>
              </a:rPr>
              <a:t> DNS </a:t>
            </a:r>
            <a:r>
              <a:rPr lang="es-ES" sz="1800">
                <a:solidFill>
                  <a:srgbClr val="000000"/>
                </a:solidFill>
                <a:latin typeface="Comic Sans MS" pitchFamily="64" charset="0"/>
                <a:ea typeface="AR PL ShanHeiSun Uni" charset="0"/>
                <a:cs typeface="AR PL ShanHeiSun Uni" charset="0"/>
              </a:rPr>
              <a:t>raíz</a:t>
            </a:r>
          </a:p>
        </p:txBody>
      </p:sp>
      <p:sp>
        <p:nvSpPr>
          <p:cNvPr id="11277" name="Freeform 13"/>
          <p:cNvSpPr>
            <a:spLocks/>
          </p:cNvSpPr>
          <p:nvPr/>
        </p:nvSpPr>
        <p:spPr bwMode="auto">
          <a:xfrm>
            <a:off x="5410200" y="3168650"/>
            <a:ext cx="1588" cy="1320800"/>
          </a:xfrm>
          <a:custGeom>
            <a:avLst/>
            <a:gdLst/>
            <a:ahLst/>
            <a:cxnLst>
              <a:cxn ang="0">
                <a:pos x="0" y="3669"/>
              </a:cxn>
              <a:cxn ang="0">
                <a:pos x="5" y="0"/>
              </a:cxn>
            </a:cxnLst>
            <a:rect l="0" t="0" r="r" b="b"/>
            <a:pathLst>
              <a:path w="6" h="3670">
                <a:moveTo>
                  <a:pt x="0" y="3669"/>
                </a:moveTo>
                <a:lnTo>
                  <a:pt x="5" y="0"/>
                </a:lnTo>
              </a:path>
            </a:pathLst>
          </a:custGeom>
          <a:noFill/>
          <a:ln w="28440" cap="flat">
            <a:solidFill>
              <a:srgbClr val="FF0000"/>
            </a:solidFill>
            <a:miter lim="800000"/>
            <a:headEnd/>
            <a:tailEnd type="triangle" w="med" len="med"/>
          </a:ln>
          <a:effectLst/>
        </p:spPr>
        <p:txBody>
          <a:bodyPr/>
          <a:lstStyle/>
          <a:p>
            <a:endParaRPr lang="es-MX"/>
          </a:p>
        </p:txBody>
      </p:sp>
      <p:sp>
        <p:nvSpPr>
          <p:cNvPr id="11278" name="Freeform 14"/>
          <p:cNvSpPr>
            <a:spLocks/>
          </p:cNvSpPr>
          <p:nvPr/>
        </p:nvSpPr>
        <p:spPr bwMode="auto">
          <a:xfrm>
            <a:off x="5524500" y="1473200"/>
            <a:ext cx="914400" cy="977900"/>
          </a:xfrm>
          <a:custGeom>
            <a:avLst/>
            <a:gdLst/>
            <a:ahLst/>
            <a:cxnLst>
              <a:cxn ang="0">
                <a:pos x="0" y="2717"/>
              </a:cxn>
              <a:cxn ang="0">
                <a:pos x="2540" y="0"/>
              </a:cxn>
            </a:cxnLst>
            <a:rect l="0" t="0" r="r" b="b"/>
            <a:pathLst>
              <a:path w="2541" h="2718">
                <a:moveTo>
                  <a:pt x="0" y="2717"/>
                </a:moveTo>
                <a:lnTo>
                  <a:pt x="2540" y="0"/>
                </a:lnTo>
              </a:path>
            </a:pathLst>
          </a:custGeom>
          <a:noFill/>
          <a:ln w="28440" cap="flat">
            <a:solidFill>
              <a:srgbClr val="FF0000"/>
            </a:solidFill>
            <a:miter lim="800000"/>
            <a:headEnd/>
            <a:tailEnd type="triangle" w="med" len="med"/>
          </a:ln>
          <a:effectLst/>
        </p:spPr>
        <p:txBody>
          <a:bodyPr/>
          <a:lstStyle/>
          <a:p>
            <a:endParaRPr lang="es-MX"/>
          </a:p>
        </p:txBody>
      </p:sp>
      <p:sp>
        <p:nvSpPr>
          <p:cNvPr id="11279" name="Freeform 15"/>
          <p:cNvSpPr>
            <a:spLocks/>
          </p:cNvSpPr>
          <p:nvPr/>
        </p:nvSpPr>
        <p:spPr bwMode="auto">
          <a:xfrm>
            <a:off x="5810250" y="2635250"/>
            <a:ext cx="1485900" cy="15875"/>
          </a:xfrm>
          <a:custGeom>
            <a:avLst/>
            <a:gdLst/>
            <a:ahLst/>
            <a:cxnLst>
              <a:cxn ang="0">
                <a:pos x="0" y="44"/>
              </a:cxn>
              <a:cxn ang="0">
                <a:pos x="4127" y="0"/>
              </a:cxn>
            </a:cxnLst>
            <a:rect l="0" t="0" r="r" b="b"/>
            <a:pathLst>
              <a:path w="4128" h="45">
                <a:moveTo>
                  <a:pt x="0" y="44"/>
                </a:moveTo>
                <a:lnTo>
                  <a:pt x="4127" y="0"/>
                </a:lnTo>
              </a:path>
            </a:pathLst>
          </a:custGeom>
          <a:noFill/>
          <a:ln w="28440" cap="flat">
            <a:solidFill>
              <a:srgbClr val="FF0000"/>
            </a:solidFill>
            <a:miter lim="800000"/>
            <a:headEnd/>
            <a:tailEnd type="triangle" w="med" len="med"/>
          </a:ln>
          <a:effectLst/>
        </p:spPr>
        <p:txBody>
          <a:bodyPr/>
          <a:lstStyle/>
          <a:p>
            <a:endParaRPr lang="es-MX"/>
          </a:p>
        </p:txBody>
      </p:sp>
      <p:sp>
        <p:nvSpPr>
          <p:cNvPr id="11280" name="Freeform 16"/>
          <p:cNvSpPr>
            <a:spLocks/>
          </p:cNvSpPr>
          <p:nvPr/>
        </p:nvSpPr>
        <p:spPr bwMode="auto">
          <a:xfrm>
            <a:off x="5807075" y="2809875"/>
            <a:ext cx="1425575" cy="1588"/>
          </a:xfrm>
          <a:custGeom>
            <a:avLst/>
            <a:gdLst/>
            <a:ahLst/>
            <a:cxnLst>
              <a:cxn ang="0">
                <a:pos x="3960" y="0"/>
              </a:cxn>
              <a:cxn ang="0">
                <a:pos x="0" y="5"/>
              </a:cxn>
            </a:cxnLst>
            <a:rect l="0" t="0" r="r" b="b"/>
            <a:pathLst>
              <a:path w="3961" h="6">
                <a:moveTo>
                  <a:pt x="3960" y="0"/>
                </a:moveTo>
                <a:lnTo>
                  <a:pt x="0" y="5"/>
                </a:lnTo>
              </a:path>
            </a:pathLst>
          </a:custGeom>
          <a:noFill/>
          <a:ln w="28440" cap="flat">
            <a:solidFill>
              <a:srgbClr val="FF0000"/>
            </a:solidFill>
            <a:miter lim="800000"/>
            <a:headEnd/>
            <a:tailEnd type="triangle" w="med" len="med"/>
          </a:ln>
          <a:effectLst/>
        </p:spPr>
        <p:txBody>
          <a:bodyPr/>
          <a:lstStyle/>
          <a:p>
            <a:endParaRPr lang="es-MX"/>
          </a:p>
        </p:txBody>
      </p:sp>
      <p:sp>
        <p:nvSpPr>
          <p:cNvPr id="11281" name="Freeform 17"/>
          <p:cNvSpPr>
            <a:spLocks/>
          </p:cNvSpPr>
          <p:nvPr/>
        </p:nvSpPr>
        <p:spPr bwMode="auto">
          <a:xfrm>
            <a:off x="5730875" y="1704975"/>
            <a:ext cx="739775" cy="762000"/>
          </a:xfrm>
          <a:custGeom>
            <a:avLst/>
            <a:gdLst/>
            <a:ahLst/>
            <a:cxnLst>
              <a:cxn ang="0">
                <a:pos x="2055" y="0"/>
              </a:cxn>
              <a:cxn ang="0">
                <a:pos x="0" y="2117"/>
              </a:cxn>
            </a:cxnLst>
            <a:rect l="0" t="0" r="r" b="b"/>
            <a:pathLst>
              <a:path w="2056" h="2118">
                <a:moveTo>
                  <a:pt x="2055" y="0"/>
                </a:moveTo>
                <a:lnTo>
                  <a:pt x="0" y="2117"/>
                </a:lnTo>
              </a:path>
            </a:pathLst>
          </a:custGeom>
          <a:noFill/>
          <a:ln w="28440" cap="flat">
            <a:solidFill>
              <a:srgbClr val="FF0000"/>
            </a:solidFill>
            <a:miter lim="800000"/>
            <a:headEnd/>
            <a:tailEnd type="triangle" w="med" len="med"/>
          </a:ln>
          <a:effectLst/>
        </p:spPr>
        <p:txBody>
          <a:bodyPr/>
          <a:lstStyle/>
          <a:p>
            <a:endParaRPr lang="es-MX"/>
          </a:p>
        </p:txBody>
      </p:sp>
      <p:sp>
        <p:nvSpPr>
          <p:cNvPr id="11282" name="Freeform 18"/>
          <p:cNvSpPr>
            <a:spLocks/>
          </p:cNvSpPr>
          <p:nvPr/>
        </p:nvSpPr>
        <p:spPr bwMode="auto">
          <a:xfrm>
            <a:off x="5600700" y="3200400"/>
            <a:ext cx="9525" cy="1323975"/>
          </a:xfrm>
          <a:custGeom>
            <a:avLst/>
            <a:gdLst/>
            <a:ahLst/>
            <a:cxnLst>
              <a:cxn ang="0">
                <a:pos x="0" y="0"/>
              </a:cxn>
              <a:cxn ang="0">
                <a:pos x="26" y="3678"/>
              </a:cxn>
            </a:cxnLst>
            <a:rect l="0" t="0" r="r" b="b"/>
            <a:pathLst>
              <a:path w="27" h="3679">
                <a:moveTo>
                  <a:pt x="0" y="0"/>
                </a:moveTo>
                <a:lnTo>
                  <a:pt x="26" y="3678"/>
                </a:lnTo>
              </a:path>
            </a:pathLst>
          </a:custGeom>
          <a:noFill/>
          <a:ln w="28440" cap="flat">
            <a:solidFill>
              <a:srgbClr val="FF0000"/>
            </a:solidFill>
            <a:miter lim="800000"/>
            <a:headEnd/>
            <a:tailEnd type="triangle" w="med" len="med"/>
          </a:ln>
          <a:effectLst/>
        </p:spPr>
        <p:txBody>
          <a:bodyPr/>
          <a:lstStyle/>
          <a:p>
            <a:endParaRPr lang="es-MX"/>
          </a:p>
        </p:txBody>
      </p:sp>
      <p:grpSp>
        <p:nvGrpSpPr>
          <p:cNvPr id="3" name="Group 19"/>
          <p:cNvGrpSpPr>
            <a:grpSpLocks/>
          </p:cNvGrpSpPr>
          <p:nvPr/>
        </p:nvGrpSpPr>
        <p:grpSpPr bwMode="auto">
          <a:xfrm>
            <a:off x="3382963" y="3500438"/>
            <a:ext cx="2309812" cy="611187"/>
            <a:chOff x="2131" y="2205"/>
            <a:chExt cx="1455" cy="385"/>
          </a:xfrm>
        </p:grpSpPr>
        <p:sp>
          <p:nvSpPr>
            <p:cNvPr id="11284" name="AutoShape 20"/>
            <p:cNvSpPr>
              <a:spLocks noChangeArrowheads="1"/>
            </p:cNvSpPr>
            <p:nvPr/>
          </p:nvSpPr>
          <p:spPr bwMode="auto">
            <a:xfrm>
              <a:off x="2268" y="2251"/>
              <a:ext cx="1181" cy="299"/>
            </a:xfrm>
            <a:prstGeom prst="roundRect">
              <a:avLst>
                <a:gd name="adj" fmla="val 333"/>
              </a:avLst>
            </a:prstGeom>
            <a:solidFill>
              <a:srgbClr val="FFFFFF"/>
            </a:solidFill>
            <a:ln w="9525" cap="flat">
              <a:noFill/>
              <a:round/>
              <a:headEnd/>
              <a:tailEnd/>
            </a:ln>
            <a:effectLst/>
          </p:spPr>
          <p:txBody>
            <a:bodyPr wrap="none" anchor="ctr"/>
            <a:lstStyle/>
            <a:p>
              <a:endParaRPr lang="es-MX"/>
            </a:p>
          </p:txBody>
        </p:sp>
        <p:sp>
          <p:nvSpPr>
            <p:cNvPr id="11285" name="AutoShape 21"/>
            <p:cNvSpPr>
              <a:spLocks noChangeArrowheads="1"/>
            </p:cNvSpPr>
            <p:nvPr/>
          </p:nvSpPr>
          <p:spPr bwMode="auto">
            <a:xfrm>
              <a:off x="2131" y="2205"/>
              <a:ext cx="1455" cy="385"/>
            </a:xfrm>
            <a:prstGeom prst="roundRect">
              <a:avLst>
                <a:gd name="adj" fmla="val 259"/>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Servidor DNS local</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dns.poly.edu</a:t>
              </a:r>
            </a:p>
          </p:txBody>
        </p:sp>
      </p:grpSp>
      <p:sp>
        <p:nvSpPr>
          <p:cNvPr id="11286" name="AutoShape 22"/>
          <p:cNvSpPr>
            <a:spLocks noChangeArrowheads="1"/>
          </p:cNvSpPr>
          <p:nvPr/>
        </p:nvSpPr>
        <p:spPr bwMode="auto">
          <a:xfrm>
            <a:off x="5122863" y="4027488"/>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1</a:t>
            </a:r>
          </a:p>
        </p:txBody>
      </p:sp>
      <p:sp>
        <p:nvSpPr>
          <p:cNvPr id="11287" name="AutoShape 23"/>
          <p:cNvSpPr>
            <a:spLocks noChangeArrowheads="1"/>
          </p:cNvSpPr>
          <p:nvPr/>
        </p:nvSpPr>
        <p:spPr bwMode="auto">
          <a:xfrm>
            <a:off x="5664200" y="1693863"/>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2</a:t>
            </a:r>
          </a:p>
        </p:txBody>
      </p:sp>
      <p:sp>
        <p:nvSpPr>
          <p:cNvPr id="11288" name="AutoShape 24"/>
          <p:cNvSpPr>
            <a:spLocks noChangeArrowheads="1"/>
          </p:cNvSpPr>
          <p:nvPr/>
        </p:nvSpPr>
        <p:spPr bwMode="auto">
          <a:xfrm>
            <a:off x="6102350" y="1931988"/>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3</a:t>
            </a:r>
          </a:p>
        </p:txBody>
      </p:sp>
      <p:sp>
        <p:nvSpPr>
          <p:cNvPr id="11289" name="AutoShape 25"/>
          <p:cNvSpPr>
            <a:spLocks noChangeArrowheads="1"/>
          </p:cNvSpPr>
          <p:nvPr/>
        </p:nvSpPr>
        <p:spPr bwMode="auto">
          <a:xfrm>
            <a:off x="6418263" y="2341563"/>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4</a:t>
            </a:r>
          </a:p>
        </p:txBody>
      </p:sp>
      <p:sp>
        <p:nvSpPr>
          <p:cNvPr id="11290" name="AutoShape 26"/>
          <p:cNvSpPr>
            <a:spLocks noChangeArrowheads="1"/>
          </p:cNvSpPr>
          <p:nvPr/>
        </p:nvSpPr>
        <p:spPr bwMode="auto">
          <a:xfrm>
            <a:off x="6446838" y="2828925"/>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5</a:t>
            </a:r>
          </a:p>
        </p:txBody>
      </p:sp>
      <p:sp>
        <p:nvSpPr>
          <p:cNvPr id="11291" name="AutoShape 27"/>
          <p:cNvSpPr>
            <a:spLocks noChangeArrowheads="1"/>
          </p:cNvSpPr>
          <p:nvPr/>
        </p:nvSpPr>
        <p:spPr bwMode="auto">
          <a:xfrm>
            <a:off x="7043738" y="3868738"/>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6</a:t>
            </a:r>
          </a:p>
        </p:txBody>
      </p:sp>
      <p:grpSp>
        <p:nvGrpSpPr>
          <p:cNvPr id="4" name="Group 28"/>
          <p:cNvGrpSpPr>
            <a:grpSpLocks/>
          </p:cNvGrpSpPr>
          <p:nvPr/>
        </p:nvGrpSpPr>
        <p:grpSpPr bwMode="auto">
          <a:xfrm>
            <a:off x="6475413" y="1065213"/>
            <a:ext cx="366712" cy="654050"/>
            <a:chOff x="4079" y="671"/>
            <a:chExt cx="231" cy="412"/>
          </a:xfrm>
        </p:grpSpPr>
        <p:sp>
          <p:nvSpPr>
            <p:cNvPr id="11293" name="AutoShape 29"/>
            <p:cNvSpPr>
              <a:spLocks noChangeArrowheads="1"/>
            </p:cNvSpPr>
            <p:nvPr/>
          </p:nvSpPr>
          <p:spPr bwMode="auto">
            <a:xfrm>
              <a:off x="4079" y="988"/>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1294" name="AutoShape 30"/>
            <p:cNvSpPr>
              <a:spLocks noChangeArrowheads="1"/>
            </p:cNvSpPr>
            <p:nvPr/>
          </p:nvSpPr>
          <p:spPr bwMode="auto">
            <a:xfrm>
              <a:off x="4196" y="674"/>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1295" name="AutoShape 31"/>
            <p:cNvSpPr>
              <a:spLocks noChangeArrowheads="1"/>
            </p:cNvSpPr>
            <p:nvPr/>
          </p:nvSpPr>
          <p:spPr bwMode="auto">
            <a:xfrm>
              <a:off x="4080" y="764"/>
              <a:ext cx="145"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1296" name="AutoShape 32"/>
            <p:cNvSpPr>
              <a:spLocks noChangeArrowheads="1"/>
            </p:cNvSpPr>
            <p:nvPr/>
          </p:nvSpPr>
          <p:spPr bwMode="auto">
            <a:xfrm>
              <a:off x="4079" y="671"/>
              <a:ext cx="230" cy="9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1297" name="Line 33"/>
            <p:cNvSpPr>
              <a:spLocks noChangeShapeType="1"/>
            </p:cNvSpPr>
            <p:nvPr/>
          </p:nvSpPr>
          <p:spPr bwMode="auto">
            <a:xfrm>
              <a:off x="4310" y="678"/>
              <a:ext cx="0" cy="309"/>
            </a:xfrm>
            <a:prstGeom prst="line">
              <a:avLst/>
            </a:prstGeom>
            <a:noFill/>
            <a:ln w="9360" cap="flat">
              <a:solidFill>
                <a:srgbClr val="000000"/>
              </a:solidFill>
              <a:miter lim="800000"/>
              <a:headEnd/>
              <a:tailEnd/>
            </a:ln>
            <a:effectLst/>
          </p:spPr>
          <p:txBody>
            <a:bodyPr/>
            <a:lstStyle/>
            <a:p>
              <a:endParaRPr lang="es-MX"/>
            </a:p>
          </p:txBody>
        </p:sp>
        <p:sp>
          <p:nvSpPr>
            <p:cNvPr id="11298" name="Line 34"/>
            <p:cNvSpPr>
              <a:spLocks noChangeShapeType="1"/>
            </p:cNvSpPr>
            <p:nvPr/>
          </p:nvSpPr>
          <p:spPr bwMode="auto">
            <a:xfrm flipH="1">
              <a:off x="4223" y="988"/>
              <a:ext cx="88" cy="92"/>
            </a:xfrm>
            <a:prstGeom prst="line">
              <a:avLst/>
            </a:prstGeom>
            <a:noFill/>
            <a:ln w="9360" cap="flat">
              <a:solidFill>
                <a:srgbClr val="000000"/>
              </a:solidFill>
              <a:miter lim="800000"/>
              <a:headEnd/>
              <a:tailEnd/>
            </a:ln>
            <a:effectLst/>
          </p:spPr>
          <p:txBody>
            <a:bodyPr/>
            <a:lstStyle/>
            <a:p>
              <a:endParaRPr lang="es-MX"/>
            </a:p>
          </p:txBody>
        </p:sp>
        <p:sp>
          <p:nvSpPr>
            <p:cNvPr id="11299" name="AutoShape 35"/>
            <p:cNvSpPr>
              <a:spLocks noChangeArrowheads="1"/>
            </p:cNvSpPr>
            <p:nvPr/>
          </p:nvSpPr>
          <p:spPr bwMode="auto">
            <a:xfrm>
              <a:off x="4099" y="805"/>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1300" name="AutoShape 36"/>
            <p:cNvSpPr>
              <a:spLocks noChangeArrowheads="1"/>
            </p:cNvSpPr>
            <p:nvPr/>
          </p:nvSpPr>
          <p:spPr bwMode="auto">
            <a:xfrm>
              <a:off x="4113" y="860"/>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grpSp>
        <p:nvGrpSpPr>
          <p:cNvPr id="5" name="Group 37"/>
          <p:cNvGrpSpPr>
            <a:grpSpLocks/>
          </p:cNvGrpSpPr>
          <p:nvPr/>
        </p:nvGrpSpPr>
        <p:grpSpPr bwMode="auto">
          <a:xfrm>
            <a:off x="7304088" y="2493963"/>
            <a:ext cx="368300" cy="654050"/>
            <a:chOff x="4601" y="1571"/>
            <a:chExt cx="232" cy="412"/>
          </a:xfrm>
        </p:grpSpPr>
        <p:sp>
          <p:nvSpPr>
            <p:cNvPr id="11302" name="AutoShape 38"/>
            <p:cNvSpPr>
              <a:spLocks noChangeArrowheads="1"/>
            </p:cNvSpPr>
            <p:nvPr/>
          </p:nvSpPr>
          <p:spPr bwMode="auto">
            <a:xfrm>
              <a:off x="4601" y="1888"/>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1303" name="AutoShape 39"/>
            <p:cNvSpPr>
              <a:spLocks noChangeArrowheads="1"/>
            </p:cNvSpPr>
            <p:nvPr/>
          </p:nvSpPr>
          <p:spPr bwMode="auto">
            <a:xfrm>
              <a:off x="4718" y="1574"/>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1304" name="AutoShape 40"/>
            <p:cNvSpPr>
              <a:spLocks noChangeArrowheads="1"/>
            </p:cNvSpPr>
            <p:nvPr/>
          </p:nvSpPr>
          <p:spPr bwMode="auto">
            <a:xfrm>
              <a:off x="4602" y="1664"/>
              <a:ext cx="145"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1305" name="AutoShape 41"/>
            <p:cNvSpPr>
              <a:spLocks noChangeArrowheads="1"/>
            </p:cNvSpPr>
            <p:nvPr/>
          </p:nvSpPr>
          <p:spPr bwMode="auto">
            <a:xfrm>
              <a:off x="4601" y="1571"/>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1306" name="Line 42"/>
            <p:cNvSpPr>
              <a:spLocks noChangeShapeType="1"/>
            </p:cNvSpPr>
            <p:nvPr/>
          </p:nvSpPr>
          <p:spPr bwMode="auto">
            <a:xfrm>
              <a:off x="4832" y="1578"/>
              <a:ext cx="0" cy="309"/>
            </a:xfrm>
            <a:prstGeom prst="line">
              <a:avLst/>
            </a:prstGeom>
            <a:noFill/>
            <a:ln w="9360" cap="flat">
              <a:solidFill>
                <a:srgbClr val="000000"/>
              </a:solidFill>
              <a:miter lim="800000"/>
              <a:headEnd/>
              <a:tailEnd/>
            </a:ln>
            <a:effectLst/>
          </p:spPr>
          <p:txBody>
            <a:bodyPr/>
            <a:lstStyle/>
            <a:p>
              <a:endParaRPr lang="es-MX"/>
            </a:p>
          </p:txBody>
        </p:sp>
        <p:sp>
          <p:nvSpPr>
            <p:cNvPr id="11307" name="Line 43"/>
            <p:cNvSpPr>
              <a:spLocks noChangeShapeType="1"/>
            </p:cNvSpPr>
            <p:nvPr/>
          </p:nvSpPr>
          <p:spPr bwMode="auto">
            <a:xfrm flipH="1">
              <a:off x="4746" y="1888"/>
              <a:ext cx="88" cy="92"/>
            </a:xfrm>
            <a:prstGeom prst="line">
              <a:avLst/>
            </a:prstGeom>
            <a:noFill/>
            <a:ln w="9360" cap="flat">
              <a:solidFill>
                <a:srgbClr val="000000"/>
              </a:solidFill>
              <a:miter lim="800000"/>
              <a:headEnd/>
              <a:tailEnd/>
            </a:ln>
            <a:effectLst/>
          </p:spPr>
          <p:txBody>
            <a:bodyPr/>
            <a:lstStyle/>
            <a:p>
              <a:endParaRPr lang="es-MX"/>
            </a:p>
          </p:txBody>
        </p:sp>
        <p:sp>
          <p:nvSpPr>
            <p:cNvPr id="11308" name="AutoShape 44"/>
            <p:cNvSpPr>
              <a:spLocks noChangeArrowheads="1"/>
            </p:cNvSpPr>
            <p:nvPr/>
          </p:nvSpPr>
          <p:spPr bwMode="auto">
            <a:xfrm>
              <a:off x="4621" y="1706"/>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1309" name="AutoShape 45"/>
            <p:cNvSpPr>
              <a:spLocks noChangeArrowheads="1"/>
            </p:cNvSpPr>
            <p:nvPr/>
          </p:nvSpPr>
          <p:spPr bwMode="auto">
            <a:xfrm>
              <a:off x="4635" y="1761"/>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grpSp>
        <p:nvGrpSpPr>
          <p:cNvPr id="6" name="Group 46"/>
          <p:cNvGrpSpPr>
            <a:grpSpLocks/>
          </p:cNvGrpSpPr>
          <p:nvPr/>
        </p:nvGrpSpPr>
        <p:grpSpPr bwMode="auto">
          <a:xfrm>
            <a:off x="7285038" y="4113213"/>
            <a:ext cx="366712" cy="654050"/>
            <a:chOff x="4589" y="2591"/>
            <a:chExt cx="231" cy="412"/>
          </a:xfrm>
        </p:grpSpPr>
        <p:sp>
          <p:nvSpPr>
            <p:cNvPr id="11311" name="AutoShape 47"/>
            <p:cNvSpPr>
              <a:spLocks noChangeArrowheads="1"/>
            </p:cNvSpPr>
            <p:nvPr/>
          </p:nvSpPr>
          <p:spPr bwMode="auto">
            <a:xfrm>
              <a:off x="4589" y="2908"/>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1312" name="AutoShape 48"/>
            <p:cNvSpPr>
              <a:spLocks noChangeArrowheads="1"/>
            </p:cNvSpPr>
            <p:nvPr/>
          </p:nvSpPr>
          <p:spPr bwMode="auto">
            <a:xfrm>
              <a:off x="4706" y="2594"/>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1313" name="AutoShape 49"/>
            <p:cNvSpPr>
              <a:spLocks noChangeArrowheads="1"/>
            </p:cNvSpPr>
            <p:nvPr/>
          </p:nvSpPr>
          <p:spPr bwMode="auto">
            <a:xfrm>
              <a:off x="4590" y="2684"/>
              <a:ext cx="145"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1314" name="AutoShape 50"/>
            <p:cNvSpPr>
              <a:spLocks noChangeArrowheads="1"/>
            </p:cNvSpPr>
            <p:nvPr/>
          </p:nvSpPr>
          <p:spPr bwMode="auto">
            <a:xfrm>
              <a:off x="4589" y="2591"/>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1315" name="Line 51"/>
            <p:cNvSpPr>
              <a:spLocks noChangeShapeType="1"/>
            </p:cNvSpPr>
            <p:nvPr/>
          </p:nvSpPr>
          <p:spPr bwMode="auto">
            <a:xfrm>
              <a:off x="4820" y="2598"/>
              <a:ext cx="0" cy="309"/>
            </a:xfrm>
            <a:prstGeom prst="line">
              <a:avLst/>
            </a:prstGeom>
            <a:noFill/>
            <a:ln w="9360" cap="flat">
              <a:solidFill>
                <a:srgbClr val="000000"/>
              </a:solidFill>
              <a:miter lim="800000"/>
              <a:headEnd/>
              <a:tailEnd/>
            </a:ln>
            <a:effectLst/>
          </p:spPr>
          <p:txBody>
            <a:bodyPr/>
            <a:lstStyle/>
            <a:p>
              <a:endParaRPr lang="es-MX"/>
            </a:p>
          </p:txBody>
        </p:sp>
        <p:sp>
          <p:nvSpPr>
            <p:cNvPr id="11316" name="Line 52"/>
            <p:cNvSpPr>
              <a:spLocks noChangeShapeType="1"/>
            </p:cNvSpPr>
            <p:nvPr/>
          </p:nvSpPr>
          <p:spPr bwMode="auto">
            <a:xfrm flipH="1">
              <a:off x="4733" y="2908"/>
              <a:ext cx="88" cy="92"/>
            </a:xfrm>
            <a:prstGeom prst="line">
              <a:avLst/>
            </a:prstGeom>
            <a:noFill/>
            <a:ln w="9360" cap="flat">
              <a:solidFill>
                <a:srgbClr val="000000"/>
              </a:solidFill>
              <a:miter lim="800000"/>
              <a:headEnd/>
              <a:tailEnd/>
            </a:ln>
            <a:effectLst/>
          </p:spPr>
          <p:txBody>
            <a:bodyPr/>
            <a:lstStyle/>
            <a:p>
              <a:endParaRPr lang="es-MX"/>
            </a:p>
          </p:txBody>
        </p:sp>
        <p:sp>
          <p:nvSpPr>
            <p:cNvPr id="11317" name="AutoShape 53"/>
            <p:cNvSpPr>
              <a:spLocks noChangeArrowheads="1"/>
            </p:cNvSpPr>
            <p:nvPr/>
          </p:nvSpPr>
          <p:spPr bwMode="auto">
            <a:xfrm>
              <a:off x="4609" y="2726"/>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1318" name="AutoShape 54"/>
            <p:cNvSpPr>
              <a:spLocks noChangeArrowheads="1"/>
            </p:cNvSpPr>
            <p:nvPr/>
          </p:nvSpPr>
          <p:spPr bwMode="auto">
            <a:xfrm>
              <a:off x="4623" y="2780"/>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sp>
        <p:nvSpPr>
          <p:cNvPr id="11319" name="AutoShape 55"/>
          <p:cNvSpPr>
            <a:spLocks noChangeArrowheads="1"/>
          </p:cNvSpPr>
          <p:nvPr/>
        </p:nvSpPr>
        <p:spPr bwMode="auto">
          <a:xfrm>
            <a:off x="6327775" y="4837113"/>
            <a:ext cx="2655888" cy="58102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Servidor DNS </a:t>
            </a:r>
            <a:r>
              <a:rPr lang="es-ES" sz="1600">
                <a:solidFill>
                  <a:srgbClr val="000000"/>
                </a:solidFill>
                <a:latin typeface="Comic Sans MS" pitchFamily="64" charset="0"/>
                <a:ea typeface="AR PL ShanHeiSun Uni" charset="0"/>
                <a:cs typeface="AR PL ShanHeiSun Uni" charset="0"/>
              </a:rPr>
              <a:t>autoritario</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dns.cs.umass.edu</a:t>
            </a:r>
          </a:p>
        </p:txBody>
      </p:sp>
      <p:sp>
        <p:nvSpPr>
          <p:cNvPr id="11320" name="AutoShape 56"/>
          <p:cNvSpPr>
            <a:spLocks noChangeArrowheads="1"/>
          </p:cNvSpPr>
          <p:nvPr/>
        </p:nvSpPr>
        <p:spPr bwMode="auto">
          <a:xfrm>
            <a:off x="6418263" y="3898900"/>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7</a:t>
            </a:r>
          </a:p>
        </p:txBody>
      </p:sp>
      <p:sp>
        <p:nvSpPr>
          <p:cNvPr id="11321" name="AutoShape 57"/>
          <p:cNvSpPr>
            <a:spLocks noChangeArrowheads="1"/>
          </p:cNvSpPr>
          <p:nvPr/>
        </p:nvSpPr>
        <p:spPr bwMode="auto">
          <a:xfrm>
            <a:off x="5675313" y="4046538"/>
            <a:ext cx="307975" cy="368300"/>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8</a:t>
            </a:r>
          </a:p>
        </p:txBody>
      </p:sp>
      <p:sp>
        <p:nvSpPr>
          <p:cNvPr id="11322" name="Freeform 58"/>
          <p:cNvSpPr>
            <a:spLocks/>
          </p:cNvSpPr>
          <p:nvPr/>
        </p:nvSpPr>
        <p:spPr bwMode="auto">
          <a:xfrm>
            <a:off x="5743575" y="2970213"/>
            <a:ext cx="1493838" cy="1314450"/>
          </a:xfrm>
          <a:custGeom>
            <a:avLst/>
            <a:gdLst/>
            <a:ahLst/>
            <a:cxnLst>
              <a:cxn ang="0">
                <a:pos x="0" y="0"/>
              </a:cxn>
              <a:cxn ang="0">
                <a:pos x="4150" y="3651"/>
              </a:cxn>
            </a:cxnLst>
            <a:rect l="0" t="0" r="r" b="b"/>
            <a:pathLst>
              <a:path w="4151" h="3652">
                <a:moveTo>
                  <a:pt x="0" y="0"/>
                </a:moveTo>
                <a:lnTo>
                  <a:pt x="4150" y="3651"/>
                </a:lnTo>
              </a:path>
            </a:pathLst>
          </a:custGeom>
          <a:noFill/>
          <a:ln w="25560" cap="flat">
            <a:solidFill>
              <a:srgbClr val="FF0000"/>
            </a:solidFill>
            <a:miter lim="800000"/>
            <a:headEnd/>
            <a:tailEnd type="triangle" w="med" len="med"/>
          </a:ln>
          <a:effectLst/>
        </p:spPr>
        <p:txBody>
          <a:bodyPr/>
          <a:lstStyle/>
          <a:p>
            <a:endParaRPr lang="es-MX"/>
          </a:p>
        </p:txBody>
      </p:sp>
      <p:sp>
        <p:nvSpPr>
          <p:cNvPr id="11323" name="Freeform 59"/>
          <p:cNvSpPr>
            <a:spLocks/>
          </p:cNvSpPr>
          <p:nvPr/>
        </p:nvSpPr>
        <p:spPr bwMode="auto">
          <a:xfrm>
            <a:off x="5700713" y="3082925"/>
            <a:ext cx="1500187" cy="1308100"/>
          </a:xfrm>
          <a:custGeom>
            <a:avLst/>
            <a:gdLst/>
            <a:ahLst/>
            <a:cxnLst>
              <a:cxn ang="0">
                <a:pos x="4168" y="3633"/>
              </a:cxn>
              <a:cxn ang="0">
                <a:pos x="0" y="0"/>
              </a:cxn>
            </a:cxnLst>
            <a:rect l="0" t="0" r="r" b="b"/>
            <a:pathLst>
              <a:path w="4169" h="3634">
                <a:moveTo>
                  <a:pt x="4168" y="3633"/>
                </a:moveTo>
                <a:lnTo>
                  <a:pt x="0" y="0"/>
                </a:lnTo>
              </a:path>
            </a:pathLst>
          </a:custGeom>
          <a:noFill/>
          <a:ln w="25560" cap="flat">
            <a:solidFill>
              <a:srgbClr val="FF0000"/>
            </a:solidFill>
            <a:miter lim="800000"/>
            <a:headEnd/>
            <a:tailEnd type="triangle" w="med" len="med"/>
          </a:ln>
          <a:effectLst/>
        </p:spPr>
        <p:txBody>
          <a:bodyPr/>
          <a:lstStyle/>
          <a:p>
            <a:endParaRPr lang="es-MX"/>
          </a:p>
        </p:txBody>
      </p:sp>
      <p:sp>
        <p:nvSpPr>
          <p:cNvPr id="11324" name="Text Box 60"/>
          <p:cNvSpPr txBox="1">
            <a:spLocks noChangeArrowheads="1"/>
          </p:cNvSpPr>
          <p:nvPr/>
        </p:nvSpPr>
        <p:spPr bwMode="auto">
          <a:xfrm>
            <a:off x="6640513" y="1955800"/>
            <a:ext cx="2011362" cy="614363"/>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800">
                <a:solidFill>
                  <a:srgbClr val="000000"/>
                </a:solidFill>
                <a:latin typeface="Comic Sans MS" pitchFamily="64" charset="0"/>
                <a:ea typeface="AR PL ShanHeiSun Uni" charset="0"/>
                <a:cs typeface="AR PL ShanHeiSun Uni" charset="0"/>
              </a:rPr>
              <a:t>Servidor</a:t>
            </a:r>
            <a:r>
              <a:rPr lang="en-GB" sz="1800">
                <a:solidFill>
                  <a:srgbClr val="000000"/>
                </a:solidFill>
                <a:latin typeface="Comic Sans MS" pitchFamily="64" charset="0"/>
                <a:ea typeface="AR PL ShanHeiSun Uni" charset="0"/>
                <a:cs typeface="AR PL ShanHeiSun Uni" charset="0"/>
              </a:rPr>
              <a:t> DNS TLD</a:t>
            </a:r>
          </a:p>
        </p:txBody>
      </p:sp>
      <p:sp>
        <p:nvSpPr>
          <p:cNvPr id="11325" name="Text Box 61"/>
          <p:cNvSpPr txBox="1">
            <a:spLocks noChangeArrowheads="1"/>
          </p:cNvSpPr>
          <p:nvPr/>
        </p:nvSpPr>
        <p:spPr bwMode="auto">
          <a:xfrm>
            <a:off x="533400" y="0"/>
            <a:ext cx="3352800" cy="914400"/>
          </a:xfrm>
          <a:prstGeom prst="rect">
            <a:avLst/>
          </a:prstGeom>
          <a:noFill/>
          <a:ln w="9525" cap="flat">
            <a:noFill/>
            <a:round/>
            <a:headEnd/>
            <a:tailEnd/>
          </a:ln>
          <a:effectLst/>
        </p:spPr>
        <p:txBody>
          <a:bodyPr wrap="none" anchor="ctr"/>
          <a:lstStyle/>
          <a:p>
            <a:endParaRPr lang="es-MX"/>
          </a:p>
        </p:txBody>
      </p:sp>
      <p:sp>
        <p:nvSpPr>
          <p:cNvPr id="11326" name="Text Box 62"/>
          <p:cNvSpPr txBox="1">
            <a:spLocks noChangeArrowheads="1"/>
          </p:cNvSpPr>
          <p:nvPr/>
        </p:nvSpPr>
        <p:spPr bwMode="auto">
          <a:xfrm>
            <a:off x="107950" y="979488"/>
            <a:ext cx="4535488" cy="2678112"/>
          </a:xfrm>
          <a:prstGeom prst="rect">
            <a:avLst/>
          </a:prstGeom>
          <a:noFill/>
          <a:ln w="9525" cap="flat">
            <a:noFill/>
            <a:round/>
            <a:headEnd/>
            <a:tailEnd/>
          </a:ln>
          <a:effectLst/>
        </p:spPr>
        <p:txBody>
          <a:bodyPr wrap="none" anchor="ctr"/>
          <a:lstStyle/>
          <a:p>
            <a:endParaRPr lang="es-MX"/>
          </a:p>
        </p:txBody>
      </p:sp>
      <p:grpSp>
        <p:nvGrpSpPr>
          <p:cNvPr id="7" name="Group 63"/>
          <p:cNvGrpSpPr>
            <a:grpSpLocks/>
          </p:cNvGrpSpPr>
          <p:nvPr/>
        </p:nvGrpSpPr>
        <p:grpSpPr bwMode="auto">
          <a:xfrm>
            <a:off x="7072313" y="5413375"/>
            <a:ext cx="792162" cy="719138"/>
            <a:chOff x="4455" y="3410"/>
            <a:chExt cx="499" cy="453"/>
          </a:xfrm>
        </p:grpSpPr>
        <p:sp>
          <p:nvSpPr>
            <p:cNvPr id="11328" name="AutoShape 64"/>
            <p:cNvSpPr>
              <a:spLocks noChangeArrowheads="1"/>
            </p:cNvSpPr>
            <p:nvPr/>
          </p:nvSpPr>
          <p:spPr bwMode="auto">
            <a:xfrm>
              <a:off x="4455" y="3410"/>
              <a:ext cx="499"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11329" name="AutoShape 65"/>
            <p:cNvSpPr>
              <a:spLocks noChangeArrowheads="1"/>
            </p:cNvSpPr>
            <p:nvPr/>
          </p:nvSpPr>
          <p:spPr bwMode="auto">
            <a:xfrm>
              <a:off x="4627" y="3446"/>
              <a:ext cx="158"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11330" name="AutoShape 66"/>
            <p:cNvSpPr>
              <a:spLocks noChangeArrowheads="1"/>
            </p:cNvSpPr>
            <p:nvPr/>
          </p:nvSpPr>
          <p:spPr bwMode="auto">
            <a:xfrm>
              <a:off x="4642" y="3499"/>
              <a:ext cx="268"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11331" name="AutoShape 67"/>
            <p:cNvSpPr>
              <a:spLocks noChangeArrowheads="1"/>
            </p:cNvSpPr>
            <p:nvPr/>
          </p:nvSpPr>
          <p:spPr bwMode="auto">
            <a:xfrm>
              <a:off x="4609" y="3693"/>
              <a:ext cx="197"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11332" name="AutoShape 68"/>
            <p:cNvSpPr>
              <a:spLocks noChangeArrowheads="1"/>
            </p:cNvSpPr>
            <p:nvPr/>
          </p:nvSpPr>
          <p:spPr bwMode="auto">
            <a:xfrm>
              <a:off x="4708" y="3712"/>
              <a:ext cx="82"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11333" name="AutoShape 69"/>
            <p:cNvSpPr>
              <a:spLocks noChangeArrowheads="1"/>
            </p:cNvSpPr>
            <p:nvPr/>
          </p:nvSpPr>
          <p:spPr bwMode="auto">
            <a:xfrm>
              <a:off x="4622" y="3698"/>
              <a:ext cx="5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11334" name="AutoShape 70"/>
            <p:cNvSpPr>
              <a:spLocks noChangeArrowheads="1"/>
            </p:cNvSpPr>
            <p:nvPr/>
          </p:nvSpPr>
          <p:spPr bwMode="auto">
            <a:xfrm>
              <a:off x="4484" y="3718"/>
              <a:ext cx="32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11335" name="AutoShape 71"/>
            <p:cNvSpPr>
              <a:spLocks noChangeArrowheads="1"/>
            </p:cNvSpPr>
            <p:nvPr/>
          </p:nvSpPr>
          <p:spPr bwMode="auto">
            <a:xfrm>
              <a:off x="4812" y="3709"/>
              <a:ext cx="111"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11336" name="AutoShape 72"/>
            <p:cNvSpPr>
              <a:spLocks noChangeArrowheads="1"/>
            </p:cNvSpPr>
            <p:nvPr/>
          </p:nvSpPr>
          <p:spPr bwMode="auto">
            <a:xfrm>
              <a:off x="4510" y="3469"/>
              <a:ext cx="59"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11337" name="AutoShape 73"/>
            <p:cNvSpPr>
              <a:spLocks noChangeArrowheads="1"/>
            </p:cNvSpPr>
            <p:nvPr/>
          </p:nvSpPr>
          <p:spPr bwMode="auto">
            <a:xfrm>
              <a:off x="4510" y="3469"/>
              <a:ext cx="5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11338" name="AutoShape 74"/>
            <p:cNvSpPr>
              <a:spLocks noChangeArrowheads="1"/>
            </p:cNvSpPr>
            <p:nvPr/>
          </p:nvSpPr>
          <p:spPr bwMode="auto">
            <a:xfrm>
              <a:off x="4510" y="3474"/>
              <a:ext cx="43"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11339" name="AutoShape 75"/>
            <p:cNvSpPr>
              <a:spLocks noChangeArrowheads="1"/>
            </p:cNvSpPr>
            <p:nvPr/>
          </p:nvSpPr>
          <p:spPr bwMode="auto">
            <a:xfrm>
              <a:off x="4515" y="3474"/>
              <a:ext cx="33"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11340" name="AutoShape 76"/>
            <p:cNvSpPr>
              <a:spLocks noChangeArrowheads="1"/>
            </p:cNvSpPr>
            <p:nvPr/>
          </p:nvSpPr>
          <p:spPr bwMode="auto">
            <a:xfrm>
              <a:off x="4515" y="3474"/>
              <a:ext cx="28"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11341" name="AutoShape 77"/>
            <p:cNvSpPr>
              <a:spLocks noChangeArrowheads="1"/>
            </p:cNvSpPr>
            <p:nvPr/>
          </p:nvSpPr>
          <p:spPr bwMode="auto">
            <a:xfrm>
              <a:off x="4515" y="3480"/>
              <a:ext cx="17"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11342" name="AutoShape 78"/>
            <p:cNvSpPr>
              <a:spLocks noChangeArrowheads="1"/>
            </p:cNvSpPr>
            <p:nvPr/>
          </p:nvSpPr>
          <p:spPr bwMode="auto">
            <a:xfrm>
              <a:off x="4741" y="3645"/>
              <a:ext cx="25"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11343" name="AutoShape 79"/>
            <p:cNvSpPr>
              <a:spLocks noChangeArrowheads="1"/>
            </p:cNvSpPr>
            <p:nvPr/>
          </p:nvSpPr>
          <p:spPr bwMode="auto">
            <a:xfrm>
              <a:off x="4658" y="3645"/>
              <a:ext cx="12"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1344" name="AutoShape 80"/>
            <p:cNvSpPr>
              <a:spLocks noChangeArrowheads="1"/>
            </p:cNvSpPr>
            <p:nvPr/>
          </p:nvSpPr>
          <p:spPr bwMode="auto">
            <a:xfrm>
              <a:off x="4682" y="3645"/>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1345" name="AutoShape 81"/>
            <p:cNvSpPr>
              <a:spLocks noChangeArrowheads="1"/>
            </p:cNvSpPr>
            <p:nvPr/>
          </p:nvSpPr>
          <p:spPr bwMode="auto">
            <a:xfrm>
              <a:off x="4588" y="3440"/>
              <a:ext cx="38"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11346" name="AutoShape 82"/>
            <p:cNvSpPr>
              <a:spLocks noChangeArrowheads="1"/>
            </p:cNvSpPr>
            <p:nvPr/>
          </p:nvSpPr>
          <p:spPr bwMode="auto">
            <a:xfrm>
              <a:off x="4786" y="3421"/>
              <a:ext cx="5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11347" name="AutoShape 83"/>
            <p:cNvSpPr>
              <a:spLocks noChangeArrowheads="1"/>
            </p:cNvSpPr>
            <p:nvPr/>
          </p:nvSpPr>
          <p:spPr bwMode="auto">
            <a:xfrm>
              <a:off x="4588" y="3457"/>
              <a:ext cx="33"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11348" name="AutoShape 84"/>
            <p:cNvSpPr>
              <a:spLocks noChangeArrowheads="1"/>
            </p:cNvSpPr>
            <p:nvPr/>
          </p:nvSpPr>
          <p:spPr bwMode="auto">
            <a:xfrm>
              <a:off x="4593" y="3469"/>
              <a:ext cx="25"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11349" name="AutoShape 85"/>
            <p:cNvSpPr>
              <a:spLocks noChangeArrowheads="1"/>
            </p:cNvSpPr>
            <p:nvPr/>
          </p:nvSpPr>
          <p:spPr bwMode="auto">
            <a:xfrm>
              <a:off x="4593" y="3480"/>
              <a:ext cx="25"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11350" name="AutoShape 86"/>
            <p:cNvSpPr>
              <a:spLocks noChangeArrowheads="1"/>
            </p:cNvSpPr>
            <p:nvPr/>
          </p:nvSpPr>
          <p:spPr bwMode="auto">
            <a:xfrm>
              <a:off x="4593" y="3491"/>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11351" name="AutoShape 87"/>
            <p:cNvSpPr>
              <a:spLocks noChangeArrowheads="1"/>
            </p:cNvSpPr>
            <p:nvPr/>
          </p:nvSpPr>
          <p:spPr bwMode="auto">
            <a:xfrm>
              <a:off x="4593" y="3505"/>
              <a:ext cx="15"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11352" name="AutoShape 88"/>
            <p:cNvSpPr>
              <a:spLocks noChangeArrowheads="1"/>
            </p:cNvSpPr>
            <p:nvPr/>
          </p:nvSpPr>
          <p:spPr bwMode="auto">
            <a:xfrm>
              <a:off x="4791" y="3432"/>
              <a:ext cx="43"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11353" name="AutoShape 89"/>
            <p:cNvSpPr>
              <a:spLocks noChangeArrowheads="1"/>
            </p:cNvSpPr>
            <p:nvPr/>
          </p:nvSpPr>
          <p:spPr bwMode="auto">
            <a:xfrm>
              <a:off x="4791" y="3446"/>
              <a:ext cx="38"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11354" name="AutoShape 90"/>
            <p:cNvSpPr>
              <a:spLocks noChangeArrowheads="1"/>
            </p:cNvSpPr>
            <p:nvPr/>
          </p:nvSpPr>
          <p:spPr bwMode="auto">
            <a:xfrm>
              <a:off x="4791" y="3457"/>
              <a:ext cx="33"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11355" name="AutoShape 91"/>
            <p:cNvSpPr>
              <a:spLocks noChangeArrowheads="1"/>
            </p:cNvSpPr>
            <p:nvPr/>
          </p:nvSpPr>
          <p:spPr bwMode="auto">
            <a:xfrm>
              <a:off x="4796" y="3474"/>
              <a:ext cx="23"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11356" name="AutoShape 92"/>
            <p:cNvSpPr>
              <a:spLocks noChangeArrowheads="1"/>
            </p:cNvSpPr>
            <p:nvPr/>
          </p:nvSpPr>
          <p:spPr bwMode="auto">
            <a:xfrm>
              <a:off x="4796" y="3485"/>
              <a:ext cx="17"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11357" name="Rectangle 93"/>
            <p:cNvSpPr>
              <a:spLocks noChangeArrowheads="1"/>
            </p:cNvSpPr>
            <p:nvPr/>
          </p:nvSpPr>
          <p:spPr bwMode="auto">
            <a:xfrm>
              <a:off x="4549" y="3469"/>
              <a:ext cx="4" cy="254"/>
            </a:xfrm>
            <a:prstGeom prst="rect">
              <a:avLst/>
            </a:prstGeom>
            <a:solidFill>
              <a:srgbClr val="000000"/>
            </a:solidFill>
            <a:ln w="9525" cap="flat">
              <a:noFill/>
              <a:round/>
              <a:headEnd/>
              <a:tailEnd/>
            </a:ln>
            <a:effectLst/>
          </p:spPr>
          <p:txBody>
            <a:bodyPr wrap="none" anchor="ctr"/>
            <a:lstStyle/>
            <a:p>
              <a:endParaRPr lang="es-MX"/>
            </a:p>
          </p:txBody>
        </p:sp>
        <p:sp>
          <p:nvSpPr>
            <p:cNvPr id="11358" name="AutoShape 94"/>
            <p:cNvSpPr>
              <a:spLocks noChangeArrowheads="1"/>
            </p:cNvSpPr>
            <p:nvPr/>
          </p:nvSpPr>
          <p:spPr bwMode="auto">
            <a:xfrm>
              <a:off x="4632" y="3463"/>
              <a:ext cx="93"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11359" name="AutoShape 95"/>
            <p:cNvSpPr>
              <a:spLocks noChangeArrowheads="1"/>
            </p:cNvSpPr>
            <p:nvPr/>
          </p:nvSpPr>
          <p:spPr bwMode="auto">
            <a:xfrm>
              <a:off x="4504" y="3548"/>
              <a:ext cx="72"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11360" name="AutoShape 96"/>
            <p:cNvSpPr>
              <a:spLocks noChangeArrowheads="1"/>
            </p:cNvSpPr>
            <p:nvPr/>
          </p:nvSpPr>
          <p:spPr bwMode="auto">
            <a:xfrm>
              <a:off x="4504" y="3499"/>
              <a:ext cx="7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11361" name="AutoShape 97"/>
            <p:cNvSpPr>
              <a:spLocks noChangeArrowheads="1"/>
            </p:cNvSpPr>
            <p:nvPr/>
          </p:nvSpPr>
          <p:spPr bwMode="auto">
            <a:xfrm>
              <a:off x="4575" y="3474"/>
              <a:ext cx="121"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11362" name="AutoShape 98"/>
            <p:cNvSpPr>
              <a:spLocks noChangeArrowheads="1"/>
            </p:cNvSpPr>
            <p:nvPr/>
          </p:nvSpPr>
          <p:spPr bwMode="auto">
            <a:xfrm>
              <a:off x="4637" y="3415"/>
              <a:ext cx="158"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11363" name="AutoShape 99"/>
            <p:cNvSpPr>
              <a:spLocks noChangeArrowheads="1"/>
            </p:cNvSpPr>
            <p:nvPr/>
          </p:nvSpPr>
          <p:spPr bwMode="auto">
            <a:xfrm>
              <a:off x="4544" y="3724"/>
              <a:ext cx="267"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11364" name="AutoShape 100"/>
            <p:cNvSpPr>
              <a:spLocks noChangeArrowheads="1"/>
            </p:cNvSpPr>
            <p:nvPr/>
          </p:nvSpPr>
          <p:spPr bwMode="auto">
            <a:xfrm>
              <a:off x="4489" y="3746"/>
              <a:ext cx="27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1365" name="AutoShape 101"/>
            <p:cNvSpPr>
              <a:spLocks noChangeArrowheads="1"/>
            </p:cNvSpPr>
            <p:nvPr/>
          </p:nvSpPr>
          <p:spPr bwMode="auto">
            <a:xfrm>
              <a:off x="4533" y="3735"/>
              <a:ext cx="267"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1366" name="AutoShape 102"/>
            <p:cNvSpPr>
              <a:spLocks noChangeArrowheads="1"/>
            </p:cNvSpPr>
            <p:nvPr/>
          </p:nvSpPr>
          <p:spPr bwMode="auto">
            <a:xfrm>
              <a:off x="4515" y="3741"/>
              <a:ext cx="264"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8" name="Group 103"/>
          <p:cNvGrpSpPr>
            <a:grpSpLocks/>
          </p:cNvGrpSpPr>
          <p:nvPr/>
        </p:nvGrpSpPr>
        <p:grpSpPr bwMode="auto">
          <a:xfrm>
            <a:off x="5056188" y="4548188"/>
            <a:ext cx="719137" cy="647700"/>
            <a:chOff x="3185" y="2865"/>
            <a:chExt cx="453" cy="408"/>
          </a:xfrm>
        </p:grpSpPr>
        <p:sp>
          <p:nvSpPr>
            <p:cNvPr id="11368" name="AutoShape 104"/>
            <p:cNvSpPr>
              <a:spLocks noChangeArrowheads="1"/>
            </p:cNvSpPr>
            <p:nvPr/>
          </p:nvSpPr>
          <p:spPr bwMode="auto">
            <a:xfrm>
              <a:off x="3185" y="2865"/>
              <a:ext cx="453" cy="40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11369" name="AutoShape 105"/>
            <p:cNvSpPr>
              <a:spLocks noChangeArrowheads="1"/>
            </p:cNvSpPr>
            <p:nvPr/>
          </p:nvSpPr>
          <p:spPr bwMode="auto">
            <a:xfrm>
              <a:off x="3341" y="2897"/>
              <a:ext cx="143" cy="17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11370" name="AutoShape 106"/>
            <p:cNvSpPr>
              <a:spLocks noChangeArrowheads="1"/>
            </p:cNvSpPr>
            <p:nvPr/>
          </p:nvSpPr>
          <p:spPr bwMode="auto">
            <a:xfrm>
              <a:off x="3355" y="2945"/>
              <a:ext cx="243" cy="17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11371" name="AutoShape 107"/>
            <p:cNvSpPr>
              <a:spLocks noChangeArrowheads="1"/>
            </p:cNvSpPr>
            <p:nvPr/>
          </p:nvSpPr>
          <p:spPr bwMode="auto">
            <a:xfrm>
              <a:off x="3325" y="3120"/>
              <a:ext cx="179" cy="5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11372" name="AutoShape 108"/>
            <p:cNvSpPr>
              <a:spLocks noChangeArrowheads="1"/>
            </p:cNvSpPr>
            <p:nvPr/>
          </p:nvSpPr>
          <p:spPr bwMode="auto">
            <a:xfrm>
              <a:off x="3415" y="3138"/>
              <a:ext cx="74" cy="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11373" name="AutoShape 109"/>
            <p:cNvSpPr>
              <a:spLocks noChangeArrowheads="1"/>
            </p:cNvSpPr>
            <p:nvPr/>
          </p:nvSpPr>
          <p:spPr bwMode="auto">
            <a:xfrm>
              <a:off x="3336" y="3124"/>
              <a:ext cx="48" cy="1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11374" name="AutoShape 110"/>
            <p:cNvSpPr>
              <a:spLocks noChangeArrowheads="1"/>
            </p:cNvSpPr>
            <p:nvPr/>
          </p:nvSpPr>
          <p:spPr bwMode="auto">
            <a:xfrm>
              <a:off x="3211" y="3143"/>
              <a:ext cx="297"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11375" name="AutoShape 111"/>
            <p:cNvSpPr>
              <a:spLocks noChangeArrowheads="1"/>
            </p:cNvSpPr>
            <p:nvPr/>
          </p:nvSpPr>
          <p:spPr bwMode="auto">
            <a:xfrm>
              <a:off x="3509" y="3135"/>
              <a:ext cx="101" cy="4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11376" name="AutoShape 112"/>
            <p:cNvSpPr>
              <a:spLocks noChangeArrowheads="1"/>
            </p:cNvSpPr>
            <p:nvPr/>
          </p:nvSpPr>
          <p:spPr bwMode="auto">
            <a:xfrm>
              <a:off x="3235" y="2918"/>
              <a:ext cx="53" cy="2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11377" name="AutoShape 113"/>
            <p:cNvSpPr>
              <a:spLocks noChangeArrowheads="1"/>
            </p:cNvSpPr>
            <p:nvPr/>
          </p:nvSpPr>
          <p:spPr bwMode="auto">
            <a:xfrm>
              <a:off x="3235" y="2918"/>
              <a:ext cx="48" cy="20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11378" name="AutoShape 114"/>
            <p:cNvSpPr>
              <a:spLocks noChangeArrowheads="1"/>
            </p:cNvSpPr>
            <p:nvPr/>
          </p:nvSpPr>
          <p:spPr bwMode="auto">
            <a:xfrm>
              <a:off x="3235" y="2923"/>
              <a:ext cx="39" cy="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11379" name="AutoShape 115"/>
            <p:cNvSpPr>
              <a:spLocks noChangeArrowheads="1"/>
            </p:cNvSpPr>
            <p:nvPr/>
          </p:nvSpPr>
          <p:spPr bwMode="auto">
            <a:xfrm>
              <a:off x="3239" y="2923"/>
              <a:ext cx="30" cy="12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11380" name="AutoShape 116"/>
            <p:cNvSpPr>
              <a:spLocks noChangeArrowheads="1"/>
            </p:cNvSpPr>
            <p:nvPr/>
          </p:nvSpPr>
          <p:spPr bwMode="auto">
            <a:xfrm>
              <a:off x="3239" y="2923"/>
              <a:ext cx="25" cy="9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11381" name="AutoShape 117"/>
            <p:cNvSpPr>
              <a:spLocks noChangeArrowheads="1"/>
            </p:cNvSpPr>
            <p:nvPr/>
          </p:nvSpPr>
          <p:spPr bwMode="auto">
            <a:xfrm>
              <a:off x="3239" y="2928"/>
              <a:ext cx="15" cy="5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11382" name="AutoShape 118"/>
            <p:cNvSpPr>
              <a:spLocks noChangeArrowheads="1"/>
            </p:cNvSpPr>
            <p:nvPr/>
          </p:nvSpPr>
          <p:spPr bwMode="auto">
            <a:xfrm>
              <a:off x="3445" y="3077"/>
              <a:ext cx="23" cy="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11383" name="AutoShape 119"/>
            <p:cNvSpPr>
              <a:spLocks noChangeArrowheads="1"/>
            </p:cNvSpPr>
            <p:nvPr/>
          </p:nvSpPr>
          <p:spPr bwMode="auto">
            <a:xfrm>
              <a:off x="3369" y="3077"/>
              <a:ext cx="11" cy="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1384" name="AutoShape 120"/>
            <p:cNvSpPr>
              <a:spLocks noChangeArrowheads="1"/>
            </p:cNvSpPr>
            <p:nvPr/>
          </p:nvSpPr>
          <p:spPr bwMode="auto">
            <a:xfrm>
              <a:off x="3391" y="3077"/>
              <a:ext cx="8" cy="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1385" name="AutoShape 121"/>
            <p:cNvSpPr>
              <a:spLocks noChangeArrowheads="1"/>
            </p:cNvSpPr>
            <p:nvPr/>
          </p:nvSpPr>
          <p:spPr bwMode="auto">
            <a:xfrm>
              <a:off x="3306" y="2892"/>
              <a:ext cx="34" cy="1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11386" name="AutoShape 122"/>
            <p:cNvSpPr>
              <a:spLocks noChangeArrowheads="1"/>
            </p:cNvSpPr>
            <p:nvPr/>
          </p:nvSpPr>
          <p:spPr bwMode="auto">
            <a:xfrm>
              <a:off x="3485" y="2875"/>
              <a:ext cx="48" cy="2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11387" name="AutoShape 123"/>
            <p:cNvSpPr>
              <a:spLocks noChangeArrowheads="1"/>
            </p:cNvSpPr>
            <p:nvPr/>
          </p:nvSpPr>
          <p:spPr bwMode="auto">
            <a:xfrm>
              <a:off x="3306" y="2908"/>
              <a:ext cx="30" cy="1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11388" name="AutoShape 124"/>
            <p:cNvSpPr>
              <a:spLocks noChangeArrowheads="1"/>
            </p:cNvSpPr>
            <p:nvPr/>
          </p:nvSpPr>
          <p:spPr bwMode="auto">
            <a:xfrm>
              <a:off x="3310" y="2918"/>
              <a:ext cx="23" cy="13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11389" name="AutoShape 125"/>
            <p:cNvSpPr>
              <a:spLocks noChangeArrowheads="1"/>
            </p:cNvSpPr>
            <p:nvPr/>
          </p:nvSpPr>
          <p:spPr bwMode="auto">
            <a:xfrm>
              <a:off x="3310" y="2928"/>
              <a:ext cx="23" cy="11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11390" name="AutoShape 126"/>
            <p:cNvSpPr>
              <a:spLocks noChangeArrowheads="1"/>
            </p:cNvSpPr>
            <p:nvPr/>
          </p:nvSpPr>
          <p:spPr bwMode="auto">
            <a:xfrm>
              <a:off x="3310" y="2938"/>
              <a:ext cx="18" cy="8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11391" name="AutoShape 127"/>
            <p:cNvSpPr>
              <a:spLocks noChangeArrowheads="1"/>
            </p:cNvSpPr>
            <p:nvPr/>
          </p:nvSpPr>
          <p:spPr bwMode="auto">
            <a:xfrm>
              <a:off x="3310" y="2951"/>
              <a:ext cx="13" cy="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11392" name="AutoShape 128"/>
            <p:cNvSpPr>
              <a:spLocks noChangeArrowheads="1"/>
            </p:cNvSpPr>
            <p:nvPr/>
          </p:nvSpPr>
          <p:spPr bwMode="auto">
            <a:xfrm>
              <a:off x="3490" y="2885"/>
              <a:ext cx="39" cy="1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11393" name="AutoShape 129"/>
            <p:cNvSpPr>
              <a:spLocks noChangeArrowheads="1"/>
            </p:cNvSpPr>
            <p:nvPr/>
          </p:nvSpPr>
          <p:spPr bwMode="auto">
            <a:xfrm>
              <a:off x="3490" y="2897"/>
              <a:ext cx="34"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11394" name="AutoShape 130"/>
            <p:cNvSpPr>
              <a:spLocks noChangeArrowheads="1"/>
            </p:cNvSpPr>
            <p:nvPr/>
          </p:nvSpPr>
          <p:spPr bwMode="auto">
            <a:xfrm>
              <a:off x="3490" y="2908"/>
              <a:ext cx="30" cy="1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11395" name="AutoShape 131"/>
            <p:cNvSpPr>
              <a:spLocks noChangeArrowheads="1"/>
            </p:cNvSpPr>
            <p:nvPr/>
          </p:nvSpPr>
          <p:spPr bwMode="auto">
            <a:xfrm>
              <a:off x="3495" y="2923"/>
              <a:ext cx="21" cy="9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11396" name="AutoShape 132"/>
            <p:cNvSpPr>
              <a:spLocks noChangeArrowheads="1"/>
            </p:cNvSpPr>
            <p:nvPr/>
          </p:nvSpPr>
          <p:spPr bwMode="auto">
            <a:xfrm>
              <a:off x="3495" y="2933"/>
              <a:ext cx="15" cy="7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11397" name="Rectangle 133"/>
            <p:cNvSpPr>
              <a:spLocks noChangeArrowheads="1"/>
            </p:cNvSpPr>
            <p:nvPr/>
          </p:nvSpPr>
          <p:spPr bwMode="auto">
            <a:xfrm>
              <a:off x="3270" y="2918"/>
              <a:ext cx="4" cy="228"/>
            </a:xfrm>
            <a:prstGeom prst="rect">
              <a:avLst/>
            </a:prstGeom>
            <a:solidFill>
              <a:srgbClr val="000000"/>
            </a:solidFill>
            <a:ln w="9525" cap="flat">
              <a:noFill/>
              <a:round/>
              <a:headEnd/>
              <a:tailEnd/>
            </a:ln>
            <a:effectLst/>
          </p:spPr>
          <p:txBody>
            <a:bodyPr wrap="none" anchor="ctr"/>
            <a:lstStyle/>
            <a:p>
              <a:endParaRPr lang="es-MX"/>
            </a:p>
          </p:txBody>
        </p:sp>
        <p:sp>
          <p:nvSpPr>
            <p:cNvPr id="11398" name="AutoShape 134"/>
            <p:cNvSpPr>
              <a:spLocks noChangeArrowheads="1"/>
            </p:cNvSpPr>
            <p:nvPr/>
          </p:nvSpPr>
          <p:spPr bwMode="auto">
            <a:xfrm>
              <a:off x="3346" y="2913"/>
              <a:ext cx="84"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11399" name="AutoShape 135"/>
            <p:cNvSpPr>
              <a:spLocks noChangeArrowheads="1"/>
            </p:cNvSpPr>
            <p:nvPr/>
          </p:nvSpPr>
          <p:spPr bwMode="auto">
            <a:xfrm>
              <a:off x="3229" y="2989"/>
              <a:ext cx="65" cy="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11400" name="AutoShape 136"/>
            <p:cNvSpPr>
              <a:spLocks noChangeArrowheads="1"/>
            </p:cNvSpPr>
            <p:nvPr/>
          </p:nvSpPr>
          <p:spPr bwMode="auto">
            <a:xfrm>
              <a:off x="3229" y="2945"/>
              <a:ext cx="65"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11401" name="AutoShape 137"/>
            <p:cNvSpPr>
              <a:spLocks noChangeArrowheads="1"/>
            </p:cNvSpPr>
            <p:nvPr/>
          </p:nvSpPr>
          <p:spPr bwMode="auto">
            <a:xfrm>
              <a:off x="3294" y="2923"/>
              <a:ext cx="110" cy="2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11402" name="AutoShape 138"/>
            <p:cNvSpPr>
              <a:spLocks noChangeArrowheads="1"/>
            </p:cNvSpPr>
            <p:nvPr/>
          </p:nvSpPr>
          <p:spPr bwMode="auto">
            <a:xfrm>
              <a:off x="3350" y="2870"/>
              <a:ext cx="143"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11403" name="AutoShape 139"/>
            <p:cNvSpPr>
              <a:spLocks noChangeArrowheads="1"/>
            </p:cNvSpPr>
            <p:nvPr/>
          </p:nvSpPr>
          <p:spPr bwMode="auto">
            <a:xfrm>
              <a:off x="3266" y="3148"/>
              <a:ext cx="242" cy="8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11404" name="AutoShape 140"/>
            <p:cNvSpPr>
              <a:spLocks noChangeArrowheads="1"/>
            </p:cNvSpPr>
            <p:nvPr/>
          </p:nvSpPr>
          <p:spPr bwMode="auto">
            <a:xfrm>
              <a:off x="3216" y="3168"/>
              <a:ext cx="247" cy="7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1405" name="AutoShape 141"/>
            <p:cNvSpPr>
              <a:spLocks noChangeArrowheads="1"/>
            </p:cNvSpPr>
            <p:nvPr/>
          </p:nvSpPr>
          <p:spPr bwMode="auto">
            <a:xfrm>
              <a:off x="3256" y="3158"/>
              <a:ext cx="242" cy="6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1406" name="AutoShape 142"/>
            <p:cNvSpPr>
              <a:spLocks noChangeArrowheads="1"/>
            </p:cNvSpPr>
            <p:nvPr/>
          </p:nvSpPr>
          <p:spPr bwMode="auto">
            <a:xfrm>
              <a:off x="3239" y="3163"/>
              <a:ext cx="240" cy="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sp>
        <p:nvSpPr>
          <p:cNvPr id="11407" name="Text Box 143"/>
          <p:cNvSpPr txBox="1">
            <a:spLocks noChangeArrowheads="1"/>
          </p:cNvSpPr>
          <p:nvPr/>
        </p:nvSpPr>
        <p:spPr bwMode="auto">
          <a:xfrm>
            <a:off x="2482850" y="4508500"/>
            <a:ext cx="2395538" cy="460375"/>
          </a:xfrm>
          <a:prstGeom prst="rect">
            <a:avLst/>
          </a:prstGeom>
          <a:noFill/>
          <a:ln w="9525" cap="flat">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i="1">
                <a:solidFill>
                  <a:srgbClr val="FF0000"/>
                </a:solidFill>
                <a:ea typeface="AR PL ShanHeiSun Uni" charset="0"/>
                <a:cs typeface="AR PL ShanHeiSun Uni" charset="0"/>
              </a:rPr>
              <a:t>Consulta</a:t>
            </a:r>
            <a:r>
              <a:rPr lang="en-GB" i="1">
                <a:solidFill>
                  <a:srgbClr val="FF0000"/>
                </a:solidFill>
                <a:ea typeface="AR PL ShanHeiSun Uni" charset="0"/>
                <a:cs typeface="AR PL ShanHeiSun Uni" charset="0"/>
              </a:rPr>
              <a:t> </a:t>
            </a:r>
            <a:r>
              <a:rPr lang="es-ES" i="1">
                <a:solidFill>
                  <a:srgbClr val="FF0000"/>
                </a:solidFill>
                <a:ea typeface="AR PL ShanHeiSun Uni" charset="0"/>
                <a:cs typeface="AR PL ShanHeiSun Uni" charset="0"/>
              </a:rPr>
              <a:t>itera</a:t>
            </a:r>
            <a:r>
              <a:rPr lang="en-GB" i="1">
                <a:solidFill>
                  <a:srgbClr val="FF0000"/>
                </a:solidFill>
                <a:ea typeface="AR PL ShanHeiSun Uni" charset="0"/>
                <a:cs typeface="AR PL ShanHeiSun Uni" charset="0"/>
              </a:rPr>
              <a:t>tiva</a:t>
            </a:r>
          </a:p>
        </p:txBody>
      </p:sp>
      <p:sp>
        <p:nvSpPr>
          <p:cNvPr id="11408" name="AutoShape 144"/>
          <p:cNvSpPr>
            <a:spLocks noChangeArrowheads="1"/>
          </p:cNvSpPr>
          <p:nvPr/>
        </p:nvSpPr>
        <p:spPr bwMode="auto">
          <a:xfrm>
            <a:off x="3937000" y="2100263"/>
            <a:ext cx="1431925" cy="396875"/>
          </a:xfrm>
          <a:prstGeom prst="wedgeRoundRectCallout">
            <a:avLst>
              <a:gd name="adj1" fmla="val 45171"/>
              <a:gd name="adj2" fmla="val 141301"/>
              <a:gd name="adj3" fmla="val 16667"/>
            </a:avLst>
          </a:prstGeom>
          <a:noFill/>
          <a:ln w="9360" cap="flat">
            <a:solidFill>
              <a:srgbClr val="3333CC"/>
            </a:solidFill>
            <a:prstDash val="dash"/>
            <a:miter lim="800000"/>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ea typeface="AR PL ShanHeiSun Uni" charset="0"/>
                <a:cs typeface="AR PL ShanHeiSun Uni" charset="0"/>
              </a:rPr>
              <a:t>Puerto 53</a:t>
            </a:r>
          </a:p>
        </p:txBody>
      </p:sp>
      <p:sp>
        <p:nvSpPr>
          <p:cNvPr id="11409" name="Rectangle 145"/>
          <p:cNvSpPr>
            <a:spLocks noGrp="1" noChangeArrowheads="1"/>
          </p:cNvSpPr>
          <p:nvPr>
            <p:ph type="title"/>
          </p:nvPr>
        </p:nvSpPr>
        <p:spPr>
          <a:xfrm>
            <a:off x="251520" y="0"/>
            <a:ext cx="8229600" cy="1001713"/>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dirty="0">
                <a:solidFill>
                  <a:schemeClr val="bg1"/>
                </a:solidFill>
                <a:effectLst/>
                <a:latin typeface="Times New Roman" pitchFamily="18" charset="0"/>
                <a:cs typeface="Times New Roman" pitchFamily="18" charset="0"/>
              </a:rPr>
              <a:t>Ejemplo</a:t>
            </a:r>
            <a:r>
              <a:rPr lang="en-GB" sz="4000" b="1" dirty="0">
                <a:solidFill>
                  <a:schemeClr val="bg1"/>
                </a:solidFill>
                <a:effectLst/>
                <a:latin typeface="Times New Roman" pitchFamily="18" charset="0"/>
                <a:cs typeface="Times New Roman" pitchFamily="18" charset="0"/>
              </a:rPr>
              <a:t> 1</a:t>
            </a:r>
          </a:p>
        </p:txBody>
      </p:sp>
      <p:sp>
        <p:nvSpPr>
          <p:cNvPr id="11410" name="Rectangle 146"/>
          <p:cNvSpPr>
            <a:spLocks noGrp="1" noChangeArrowheads="1"/>
          </p:cNvSpPr>
          <p:nvPr>
            <p:ph type="body" idx="1"/>
          </p:nvPr>
        </p:nvSpPr>
        <p:spPr>
          <a:xfrm>
            <a:off x="251520" y="1124744"/>
            <a:ext cx="3408362" cy="4525963"/>
          </a:xfrm>
          <a:ln/>
        </p:spPr>
        <p:txBody>
          <a:bodyPr tIns="5040"/>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u="sng" dirty="0">
                <a:solidFill>
                  <a:schemeClr val="bg2"/>
                </a:solidFill>
                <a:effectLst/>
                <a:latin typeface="+mj-lt"/>
              </a:rPr>
              <a:t>Consulta iterativa:</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Host en cis.poly.edu quiere la dirección  IP de gaia.cs.umass.edu</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Servidor contactado responde con el nombre del servidor a contactar</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mj-lt"/>
              </a:rPr>
              <a:t>“Yo no conozco este nombre, pero pregunta a este servidor”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11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grpId="0" nodeType="clickEffect">
                                  <p:stCondLst>
                                    <p:cond delay="0"/>
                                  </p:stCondLst>
                                  <p:childTnLst>
                                    <p:set>
                                      <p:cBhvr additive="repl">
                                        <p:cTn id="14" dur="1" fill="hold">
                                          <p:stCondLst>
                                            <p:cond delay="0"/>
                                          </p:stCondLst>
                                        </p:cTn>
                                        <p:tgtEl>
                                          <p:spTgt spid="11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1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grpId="0" nodeType="clickEffect">
                                  <p:stCondLst>
                                    <p:cond delay="0"/>
                                  </p:stCondLst>
                                  <p:childTnLst>
                                    <p:set>
                                      <p:cBhvr additive="repl">
                                        <p:cTn id="22" dur="1" fill="hold">
                                          <p:stCondLst>
                                            <p:cond delay="0"/>
                                          </p:stCondLst>
                                        </p:cTn>
                                        <p:tgtEl>
                                          <p:spTgt spid="112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12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grpId="0" nodeType="clickEffect">
                                  <p:stCondLst>
                                    <p:cond delay="0"/>
                                  </p:stCondLst>
                                  <p:childTnLst>
                                    <p:set>
                                      <p:cBhvr additive="repl">
                                        <p:cTn id="30" dur="1" fill="hold">
                                          <p:stCondLst>
                                            <p:cond delay="0"/>
                                          </p:stCondLst>
                                        </p:cTn>
                                        <p:tgtEl>
                                          <p:spTgt spid="112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additive="repl">
                                        <p:cTn id="34" dur="1" fill="hold">
                                          <p:stCondLst>
                                            <p:cond delay="0"/>
                                          </p:stCondLst>
                                        </p:cTn>
                                        <p:tgtEl>
                                          <p:spTgt spid="112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grpId="0" nodeType="clickEffect">
                                  <p:stCondLst>
                                    <p:cond delay="0"/>
                                  </p:stCondLst>
                                  <p:childTnLst>
                                    <p:set>
                                      <p:cBhvr additive="repl">
                                        <p:cTn id="38" dur="1" fill="hold">
                                          <p:stCondLst>
                                            <p:cond delay="0"/>
                                          </p:stCondLst>
                                        </p:cTn>
                                        <p:tgtEl>
                                          <p:spTgt spid="112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additive="repl">
                                        <p:cTn id="42" dur="1" fill="hold">
                                          <p:stCondLst>
                                            <p:cond delay="0"/>
                                          </p:stCondLst>
                                        </p:cTn>
                                        <p:tgtEl>
                                          <p:spTgt spid="112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grpId="0" nodeType="clickEffect">
                                  <p:stCondLst>
                                    <p:cond delay="0"/>
                                  </p:stCondLst>
                                  <p:childTnLst>
                                    <p:set>
                                      <p:cBhvr additive="repl">
                                        <p:cTn id="46" dur="1" fill="hold">
                                          <p:stCondLst>
                                            <p:cond delay="0"/>
                                          </p:stCondLst>
                                        </p:cTn>
                                        <p:tgtEl>
                                          <p:spTgt spid="113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additive="repl">
                                        <p:cTn id="50" dur="1" fill="hold">
                                          <p:stCondLst>
                                            <p:cond delay="0"/>
                                          </p:stCondLst>
                                        </p:cTn>
                                        <p:tgtEl>
                                          <p:spTgt spid="112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grpId="0" nodeType="clickEffect">
                                  <p:stCondLst>
                                    <p:cond delay="0"/>
                                  </p:stCondLst>
                                  <p:childTnLst>
                                    <p:set>
                                      <p:cBhvr additive="repl">
                                        <p:cTn id="54" dur="1" fill="hold">
                                          <p:stCondLst>
                                            <p:cond delay="0"/>
                                          </p:stCondLst>
                                        </p:cTn>
                                        <p:tgtEl>
                                          <p:spTgt spid="113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fill="hold" nodeType="clickEffect">
                                  <p:stCondLst>
                                    <p:cond delay="0"/>
                                  </p:stCondLst>
                                  <p:childTnLst>
                                    <p:set>
                                      <p:cBhvr additive="repl">
                                        <p:cTn id="58" dur="1" fill="hold">
                                          <p:stCondLst>
                                            <p:cond delay="0"/>
                                          </p:stCondLst>
                                        </p:cTn>
                                        <p:tgtEl>
                                          <p:spTgt spid="113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fill="hold" grpId="0" nodeType="clickEffect">
                                  <p:stCondLst>
                                    <p:cond delay="0"/>
                                  </p:stCondLst>
                                  <p:childTnLst>
                                    <p:set>
                                      <p:cBhvr additive="repl">
                                        <p:cTn id="62" dur="1" fill="hold">
                                          <p:stCondLst>
                                            <p:cond delay="0"/>
                                          </p:stCondLst>
                                        </p:cTn>
                                        <p:tgtEl>
                                          <p:spTgt spid="112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fill="hold" nodeType="clickEffect">
                                  <p:stCondLst>
                                    <p:cond delay="0"/>
                                  </p:stCondLst>
                                  <p:childTnLst>
                                    <p:set>
                                      <p:cBhvr additive="repl">
                                        <p:cTn id="66" dur="1" fill="hold">
                                          <p:stCondLst>
                                            <p:cond delay="0"/>
                                          </p:stCondLst>
                                        </p:cTn>
                                        <p:tgtEl>
                                          <p:spTgt spid="11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animBg="1"/>
      <p:bldP spid="11278" grpId="0" animBg="1"/>
      <p:bldP spid="11279" grpId="0" animBg="1"/>
      <p:bldP spid="11280" grpId="0" animBg="1"/>
      <p:bldP spid="11281" grpId="0" animBg="1"/>
      <p:bldP spid="11282" grpId="0" animBg="1"/>
      <p:bldP spid="11322" grpId="0" animBg="1"/>
      <p:bldP spid="11323"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533400" y="228600"/>
            <a:ext cx="4038600" cy="1143000"/>
          </a:xfrm>
          <a:prstGeom prst="rect">
            <a:avLst/>
          </a:prstGeom>
          <a:noFill/>
          <a:ln w="9525" cap="flat">
            <a:noFill/>
            <a:round/>
            <a:headEnd/>
            <a:tailEnd/>
          </a:ln>
          <a:effectLst/>
        </p:spPr>
        <p:txBody>
          <a:bodyPr wrap="none" anchor="ctr"/>
          <a:lstStyle/>
          <a:p>
            <a:endParaRPr lang="es-MX"/>
          </a:p>
        </p:txBody>
      </p:sp>
      <p:pic>
        <p:nvPicPr>
          <p:cNvPr id="12290" name="Picture 2"/>
          <p:cNvPicPr>
            <a:picLocks noChangeAspect="1" noChangeArrowheads="1"/>
          </p:cNvPicPr>
          <p:nvPr/>
        </p:nvPicPr>
        <p:blipFill>
          <a:blip r:embed="rId3" cstate="print"/>
          <a:srcRect/>
          <a:stretch>
            <a:fillRect/>
          </a:stretch>
        </p:blipFill>
        <p:spPr bwMode="auto">
          <a:xfrm>
            <a:off x="1187450" y="1412875"/>
            <a:ext cx="7612063" cy="4133850"/>
          </a:xfrm>
          <a:prstGeom prst="rect">
            <a:avLst/>
          </a:prstGeom>
          <a:noFill/>
          <a:ln w="9525" cap="flat">
            <a:noFill/>
            <a:round/>
            <a:headEnd/>
            <a:tailEnd/>
          </a:ln>
          <a:effectLst/>
        </p:spPr>
      </p:pic>
      <p:sp>
        <p:nvSpPr>
          <p:cNvPr id="12291" name="AutoShape 3"/>
          <p:cNvSpPr>
            <a:spLocks noChangeArrowheads="1"/>
          </p:cNvSpPr>
          <p:nvPr/>
        </p:nvSpPr>
        <p:spPr bwMode="auto">
          <a:xfrm>
            <a:off x="5508625" y="782638"/>
            <a:ext cx="3278188" cy="1076325"/>
          </a:xfrm>
          <a:prstGeom prst="wedgeRoundRectCallout">
            <a:avLst>
              <a:gd name="adj1" fmla="val -36264"/>
              <a:gd name="adj2" fmla="val 65648"/>
              <a:gd name="adj3" fmla="val 16667"/>
            </a:avLst>
          </a:prstGeom>
          <a:noFill/>
          <a:ln w="9360" cap="flat">
            <a:solidFill>
              <a:srgbClr val="3333CC"/>
            </a:solidFill>
            <a:miter lim="800000"/>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400" b="1">
                <a:solidFill>
                  <a:srgbClr val="000000"/>
                </a:solidFill>
                <a:latin typeface="Comic Sans MS" pitchFamily="64" charset="0"/>
                <a:ea typeface="AR PL ShanHeiSun Uni" charset="0"/>
                <a:cs typeface="AR PL ShanHeiSun Uni" charset="0"/>
              </a:rPr>
              <a:t>Servidor local, aquel que hace las consultas por mi aplicación</a:t>
            </a:r>
          </a:p>
        </p:txBody>
      </p:sp>
      <p:sp>
        <p:nvSpPr>
          <p:cNvPr id="12292" name="AutoShape 4"/>
          <p:cNvSpPr>
            <a:spLocks noChangeArrowheads="1"/>
          </p:cNvSpPr>
          <p:nvPr/>
        </p:nvSpPr>
        <p:spPr bwMode="auto">
          <a:xfrm>
            <a:off x="323850" y="5949950"/>
            <a:ext cx="3278188" cy="792163"/>
          </a:xfrm>
          <a:prstGeom prst="wedgeRoundRectCallout">
            <a:avLst>
              <a:gd name="adj1" fmla="val -9704"/>
              <a:gd name="adj2" fmla="val -108000"/>
              <a:gd name="adj3" fmla="val 16667"/>
            </a:avLst>
          </a:prstGeom>
          <a:noFill/>
          <a:ln w="9360" cap="flat">
            <a:solidFill>
              <a:srgbClr val="3333CC"/>
            </a:solidFill>
            <a:miter lim="800000"/>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400" b="1">
                <a:solidFill>
                  <a:srgbClr val="000000"/>
                </a:solidFill>
                <a:latin typeface="Comic Sans MS" pitchFamily="64" charset="0"/>
                <a:ea typeface="AR PL ShanHeiSun Uni" charset="0"/>
                <a:cs typeface="AR PL ShanHeiSun Uni" charset="0"/>
              </a:rPr>
              <a:t>Servidor</a:t>
            </a:r>
            <a:r>
              <a:rPr lang="en-GB" sz="1400" b="1">
                <a:solidFill>
                  <a:srgbClr val="000000"/>
                </a:solidFill>
                <a:latin typeface="Comic Sans MS" pitchFamily="64" charset="0"/>
                <a:ea typeface="AR PL ShanHeiSun Uni" charset="0"/>
                <a:cs typeface="AR PL ShanHeiSun Uni" charset="0"/>
              </a:rPr>
              <a:t> </a:t>
            </a:r>
            <a:r>
              <a:rPr lang="es-ES" sz="1400" b="1">
                <a:solidFill>
                  <a:srgbClr val="000000"/>
                </a:solidFill>
                <a:latin typeface="Comic Sans MS" pitchFamily="64" charset="0"/>
                <a:ea typeface="AR PL ShanHeiSun Uni" charset="0"/>
                <a:cs typeface="AR PL ShanHeiSun Uni" charset="0"/>
              </a:rPr>
              <a:t>autoritario</a:t>
            </a:r>
            <a:r>
              <a:rPr lang="en-GB" sz="1400" b="1">
                <a:solidFill>
                  <a:srgbClr val="000000"/>
                </a:solidFill>
                <a:latin typeface="Comic Sans MS" pitchFamily="64" charset="0"/>
                <a:ea typeface="AR PL ShanHeiSun Uni" charset="0"/>
                <a:cs typeface="AR PL ShanHeiSun Uni" charset="0"/>
              </a:rPr>
              <a:t>, </a:t>
            </a:r>
            <a:r>
              <a:rPr lang="es-ES" sz="1400" b="1">
                <a:solidFill>
                  <a:srgbClr val="000000"/>
                </a:solidFill>
                <a:latin typeface="Comic Sans MS" pitchFamily="64" charset="0"/>
                <a:ea typeface="AR PL ShanHeiSun Uni" charset="0"/>
                <a:cs typeface="AR PL ShanHeiSun Uni" charset="0"/>
              </a:rPr>
              <a:t>aquel</a:t>
            </a:r>
            <a:r>
              <a:rPr lang="en-GB" sz="1400" b="1">
                <a:solidFill>
                  <a:srgbClr val="000000"/>
                </a:solidFill>
                <a:latin typeface="Comic Sans MS" pitchFamily="64" charset="0"/>
                <a:ea typeface="AR PL ShanHeiSun Uni" charset="0"/>
                <a:cs typeface="AR PL ShanHeiSun Uni" charset="0"/>
              </a:rPr>
              <a:t> </a:t>
            </a:r>
            <a:r>
              <a:rPr lang="es-ES" sz="1400" b="1">
                <a:solidFill>
                  <a:srgbClr val="000000"/>
                </a:solidFill>
                <a:latin typeface="Comic Sans MS" pitchFamily="64" charset="0"/>
                <a:ea typeface="AR PL ShanHeiSun Uni" charset="0"/>
                <a:cs typeface="AR PL ShanHeiSun Uni" charset="0"/>
              </a:rPr>
              <a:t>que</a:t>
            </a:r>
            <a:r>
              <a:rPr lang="en-GB" sz="1400" b="1">
                <a:solidFill>
                  <a:srgbClr val="000000"/>
                </a:solidFill>
                <a:latin typeface="Comic Sans MS" pitchFamily="64" charset="0"/>
                <a:ea typeface="AR PL ShanHeiSun Uni" charset="0"/>
                <a:cs typeface="AR PL ShanHeiSun Uni" charset="0"/>
              </a:rPr>
              <a:t> define el </a:t>
            </a:r>
            <a:r>
              <a:rPr lang="es-ES" sz="1400" b="1">
                <a:solidFill>
                  <a:srgbClr val="000000"/>
                </a:solidFill>
                <a:latin typeface="Comic Sans MS" pitchFamily="64" charset="0"/>
                <a:ea typeface="AR PL ShanHeiSun Uni" charset="0"/>
                <a:cs typeface="AR PL ShanHeiSun Uni" charset="0"/>
              </a:rPr>
              <a:t>mapeo</a:t>
            </a:r>
            <a:r>
              <a:rPr lang="en-GB" sz="1400" b="1">
                <a:solidFill>
                  <a:srgbClr val="000000"/>
                </a:solidFill>
                <a:latin typeface="Comic Sans MS" pitchFamily="64" charset="0"/>
                <a:ea typeface="AR PL ShanHeiSun Uni" charset="0"/>
                <a:cs typeface="AR PL ShanHeiSun Uni" charset="0"/>
              </a:rPr>
              <a:t> </a:t>
            </a:r>
            <a:r>
              <a:rPr lang="es-ES" sz="1400" b="1">
                <a:solidFill>
                  <a:srgbClr val="000000"/>
                </a:solidFill>
                <a:latin typeface="Comic Sans MS" pitchFamily="64" charset="0"/>
                <a:ea typeface="AR PL ShanHeiSun Uni" charset="0"/>
                <a:cs typeface="AR PL ShanHeiSun Uni" charset="0"/>
              </a:rPr>
              <a:t>nombre</a:t>
            </a:r>
            <a:r>
              <a:rPr lang="en-GB" sz="1400" b="1">
                <a:solidFill>
                  <a:srgbClr val="000000"/>
                </a:solidFill>
                <a:latin typeface="Comic Sans MS" pitchFamily="64" charset="0"/>
                <a:ea typeface="AR PL ShanHeiSun Uni" charset="0"/>
                <a:cs typeface="AR PL ShanHeiSun Uni" charset="0"/>
              </a:rPr>
              <a:t> &lt;-&gt; IP</a:t>
            </a:r>
          </a:p>
        </p:txBody>
      </p:sp>
      <p:sp>
        <p:nvSpPr>
          <p:cNvPr id="12293" name="Text Box 5"/>
          <p:cNvSpPr txBox="1">
            <a:spLocks noChangeArrowheads="1"/>
          </p:cNvSpPr>
          <p:nvPr/>
        </p:nvSpPr>
        <p:spPr bwMode="auto">
          <a:xfrm>
            <a:off x="4065588" y="5516563"/>
            <a:ext cx="2395537" cy="460375"/>
          </a:xfrm>
          <a:prstGeom prst="rect">
            <a:avLst/>
          </a:prstGeom>
          <a:noFill/>
          <a:ln w="9525" cap="flat">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i="1">
                <a:solidFill>
                  <a:srgbClr val="FF0000"/>
                </a:solidFill>
                <a:ea typeface="AR PL ShanHeiSun Uni" charset="0"/>
                <a:cs typeface="AR PL ShanHeiSun Uni" charset="0"/>
              </a:rPr>
              <a:t>Consulta</a:t>
            </a:r>
            <a:r>
              <a:rPr lang="en-GB" i="1">
                <a:solidFill>
                  <a:srgbClr val="FF0000"/>
                </a:solidFill>
                <a:ea typeface="AR PL ShanHeiSun Uni" charset="0"/>
                <a:cs typeface="AR PL ShanHeiSun Uni" charset="0"/>
              </a:rPr>
              <a:t> </a:t>
            </a:r>
            <a:r>
              <a:rPr lang="es-ES" i="1">
                <a:solidFill>
                  <a:srgbClr val="FF0000"/>
                </a:solidFill>
                <a:ea typeface="AR PL ShanHeiSun Uni" charset="0"/>
                <a:cs typeface="AR PL ShanHeiSun Uni" charset="0"/>
              </a:rPr>
              <a:t>iterativa</a:t>
            </a:r>
          </a:p>
        </p:txBody>
      </p:sp>
      <p:sp>
        <p:nvSpPr>
          <p:cNvPr id="12294" name="Rectangle 6"/>
          <p:cNvSpPr>
            <a:spLocks noGrp="1" noChangeArrowheads="1"/>
          </p:cNvSpPr>
          <p:nvPr>
            <p:ph type="title"/>
          </p:nvPr>
        </p:nvSpPr>
        <p:spPr>
          <a:xfrm>
            <a:off x="457200" y="142875"/>
            <a:ext cx="8229600" cy="1001713"/>
          </a:xfrm>
          <a:ln/>
        </p:spPr>
        <p:txBody>
          <a:bodyPr tIns="1008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dirty="0">
                <a:solidFill>
                  <a:schemeClr val="bg1"/>
                </a:solidFill>
                <a:effectLst/>
                <a:latin typeface="Times New Roman" pitchFamily="18" charset="0"/>
                <a:cs typeface="Times New Roman" pitchFamily="18" charset="0"/>
              </a:rPr>
              <a:t>Ejemplo</a:t>
            </a:r>
            <a:r>
              <a:rPr lang="en-GB" sz="4000" b="1" dirty="0">
                <a:solidFill>
                  <a:schemeClr val="bg1"/>
                </a:solidFill>
                <a:effectLst/>
                <a:latin typeface="Times New Roman" pitchFamily="18" charset="0"/>
                <a:cs typeface="Times New Roman" pitchFamily="18" charset="0"/>
              </a:rPr>
              <a:t> 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42910" y="214290"/>
            <a:ext cx="4038600" cy="1143000"/>
          </a:xfrm>
          <a:prstGeom prst="rect">
            <a:avLst/>
          </a:prstGeom>
          <a:noFill/>
          <a:ln w="9525" cap="flat">
            <a:noFill/>
            <a:round/>
            <a:headEnd/>
            <a:tailEnd/>
          </a:ln>
          <a:effectLst/>
        </p:spPr>
        <p:txBody>
          <a:bodyPr wrap="none" anchor="ctr"/>
          <a:lstStyle/>
          <a:p>
            <a:endParaRPr lang="es-MX"/>
          </a:p>
        </p:txBody>
      </p:sp>
      <p:sp>
        <p:nvSpPr>
          <p:cNvPr id="12294" name="Rectangle 6"/>
          <p:cNvSpPr>
            <a:spLocks noGrp="1" noChangeArrowheads="1"/>
          </p:cNvSpPr>
          <p:nvPr>
            <p:ph type="title"/>
          </p:nvPr>
        </p:nvSpPr>
        <p:spPr>
          <a:xfrm>
            <a:off x="457200" y="142875"/>
            <a:ext cx="8229600" cy="1001713"/>
          </a:xfrm>
          <a:ln/>
        </p:spPr>
        <p:txBody>
          <a:bodyPr tIns="1008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dirty="0">
                <a:solidFill>
                  <a:schemeClr val="bg1"/>
                </a:solidFill>
                <a:effectLst/>
                <a:latin typeface="Times New Roman" pitchFamily="18" charset="0"/>
                <a:cs typeface="Times New Roman" pitchFamily="18" charset="0"/>
              </a:rPr>
              <a:t>Ejemplo</a:t>
            </a:r>
            <a:r>
              <a:rPr lang="en-GB" sz="4000" b="1" dirty="0">
                <a:solidFill>
                  <a:schemeClr val="bg1"/>
                </a:solidFill>
                <a:effectLst/>
                <a:latin typeface="Times New Roman" pitchFamily="18" charset="0"/>
                <a:cs typeface="Times New Roman" pitchFamily="18" charset="0"/>
              </a:rPr>
              <a:t> </a:t>
            </a:r>
            <a:r>
              <a:rPr lang="en-GB" sz="4000" b="1" dirty="0" smtClean="0">
                <a:solidFill>
                  <a:schemeClr val="bg1"/>
                </a:solidFill>
                <a:effectLst/>
                <a:latin typeface="Times New Roman" pitchFamily="18" charset="0"/>
                <a:cs typeface="Times New Roman" pitchFamily="18" charset="0"/>
              </a:rPr>
              <a:t>3</a:t>
            </a:r>
            <a:endParaRPr lang="en-GB" sz="4000" b="1" dirty="0">
              <a:solidFill>
                <a:schemeClr val="bg1"/>
              </a:solidFill>
              <a:effectLst/>
              <a:latin typeface="Times New Roman" pitchFamily="18" charset="0"/>
              <a:cs typeface="Times New Roman" pitchFamily="18" charset="0"/>
            </a:endParaRPr>
          </a:p>
        </p:txBody>
      </p:sp>
      <p:pic>
        <p:nvPicPr>
          <p:cNvPr id="2050" name="Picture 2" descr="3.3.1_Jerarquia_de_servidores_DNS.jpg"/>
          <p:cNvPicPr>
            <a:picLocks noChangeAspect="1" noChangeArrowheads="1"/>
          </p:cNvPicPr>
          <p:nvPr/>
        </p:nvPicPr>
        <p:blipFill>
          <a:blip r:embed="rId3" cstate="print"/>
          <a:srcRect/>
          <a:stretch>
            <a:fillRect/>
          </a:stretch>
        </p:blipFill>
        <p:spPr bwMode="auto">
          <a:xfrm>
            <a:off x="571472" y="1142984"/>
            <a:ext cx="8001056" cy="5168384"/>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533400" y="228600"/>
            <a:ext cx="5181600" cy="1143000"/>
          </a:xfrm>
          <a:prstGeom prst="rect">
            <a:avLst/>
          </a:prstGeom>
          <a:noFill/>
          <a:ln w="9525" cap="flat">
            <a:noFill/>
            <a:round/>
            <a:headEnd/>
            <a:tailEnd/>
          </a:ln>
          <a:effectLst/>
        </p:spPr>
        <p:txBody>
          <a:bodyPr wrap="none" anchor="ctr"/>
          <a:lstStyle/>
          <a:p>
            <a:endParaRPr lang="es-MX"/>
          </a:p>
        </p:txBody>
      </p:sp>
      <p:grpSp>
        <p:nvGrpSpPr>
          <p:cNvPr id="2" name="Group 2"/>
          <p:cNvGrpSpPr>
            <a:grpSpLocks/>
          </p:cNvGrpSpPr>
          <p:nvPr/>
        </p:nvGrpSpPr>
        <p:grpSpPr bwMode="auto">
          <a:xfrm>
            <a:off x="395288" y="1438275"/>
            <a:ext cx="3384550" cy="2719388"/>
            <a:chOff x="249" y="906"/>
            <a:chExt cx="2132" cy="1713"/>
          </a:xfrm>
        </p:grpSpPr>
        <p:sp>
          <p:nvSpPr>
            <p:cNvPr id="13315" name="AutoShape 3"/>
            <p:cNvSpPr>
              <a:spLocks noChangeArrowheads="1"/>
            </p:cNvSpPr>
            <p:nvPr/>
          </p:nvSpPr>
          <p:spPr bwMode="auto">
            <a:xfrm>
              <a:off x="249" y="906"/>
              <a:ext cx="2132" cy="1541"/>
            </a:xfrm>
            <a:prstGeom prst="roundRect">
              <a:avLst>
                <a:gd name="adj" fmla="val 46"/>
              </a:avLst>
            </a:prstGeom>
            <a:noFill/>
            <a:ln w="9525" cap="flat">
              <a:noFill/>
              <a:round/>
              <a:headEnd/>
              <a:tailEnd/>
            </a:ln>
            <a:effectLst/>
          </p:spPr>
          <p:txBody>
            <a:bodyPr wrap="none" anchor="ctr"/>
            <a:lstStyle/>
            <a:p>
              <a:endParaRPr lang="es-MX"/>
            </a:p>
          </p:txBody>
        </p:sp>
        <p:sp>
          <p:nvSpPr>
            <p:cNvPr id="13316" name="Text Box 4"/>
            <p:cNvSpPr txBox="1">
              <a:spLocks noChangeArrowheads="1"/>
            </p:cNvSpPr>
            <p:nvPr/>
          </p:nvSpPr>
          <p:spPr bwMode="auto">
            <a:xfrm>
              <a:off x="249" y="906"/>
              <a:ext cx="2132" cy="1713"/>
            </a:xfrm>
            <a:prstGeom prst="rect">
              <a:avLst/>
            </a:prstGeom>
            <a:noFill/>
            <a:ln w="9525" cap="flat">
              <a:noFill/>
              <a:round/>
              <a:headEnd/>
              <a:tailEnd/>
            </a:ln>
            <a:effectLst/>
          </p:spPr>
          <p:txBody>
            <a:bodyPr wrap="none" anchor="ctr"/>
            <a:lstStyle/>
            <a:p>
              <a:endParaRPr lang="es-MX"/>
            </a:p>
          </p:txBody>
        </p:sp>
      </p:grpSp>
      <p:grpSp>
        <p:nvGrpSpPr>
          <p:cNvPr id="3" name="Group 5"/>
          <p:cNvGrpSpPr>
            <a:grpSpLocks/>
          </p:cNvGrpSpPr>
          <p:nvPr/>
        </p:nvGrpSpPr>
        <p:grpSpPr bwMode="auto">
          <a:xfrm>
            <a:off x="3686175" y="765175"/>
            <a:ext cx="5132388" cy="5551488"/>
            <a:chOff x="2322" y="482"/>
            <a:chExt cx="3233" cy="3497"/>
          </a:xfrm>
        </p:grpSpPr>
        <p:sp>
          <p:nvSpPr>
            <p:cNvPr id="13318" name="AutoShape 6"/>
            <p:cNvSpPr>
              <a:spLocks noChangeArrowheads="1"/>
            </p:cNvSpPr>
            <p:nvPr/>
          </p:nvSpPr>
          <p:spPr bwMode="auto">
            <a:xfrm>
              <a:off x="2325" y="3270"/>
              <a:ext cx="1239" cy="385"/>
            </a:xfrm>
            <a:prstGeom prst="roundRect">
              <a:avLst>
                <a:gd name="adj" fmla="val 259"/>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requesting host</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cis.poly.edu</a:t>
              </a:r>
            </a:p>
          </p:txBody>
        </p:sp>
        <p:sp>
          <p:nvSpPr>
            <p:cNvPr id="13319" name="AutoShape 7"/>
            <p:cNvSpPr>
              <a:spLocks noChangeArrowheads="1"/>
            </p:cNvSpPr>
            <p:nvPr/>
          </p:nvSpPr>
          <p:spPr bwMode="auto">
            <a:xfrm>
              <a:off x="3832" y="3767"/>
              <a:ext cx="1419" cy="212"/>
            </a:xfrm>
            <a:prstGeom prst="roundRect">
              <a:avLst>
                <a:gd name="adj" fmla="val 468"/>
              </a:avLst>
            </a:prstGeom>
            <a:noFill/>
            <a:ln w="9525" cap="flat">
              <a:noFill/>
              <a:round/>
              <a:headEnd/>
              <a:tailEnd/>
            </a:ln>
            <a:effectLst/>
          </p:spPr>
          <p:txBody>
            <a:bodyPr wrap="none" lIns="90000" tIns="46800" rIns="90000" bIns="46800">
              <a:spAutoFit/>
            </a:bodyPr>
            <a:lstStyle/>
            <a:p>
              <a:pPr algn="ctr">
                <a:lnSpc>
                  <a:spcPct val="9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gaia.cs.umass.edu</a:t>
              </a:r>
            </a:p>
          </p:txBody>
        </p:sp>
        <p:grpSp>
          <p:nvGrpSpPr>
            <p:cNvPr id="4" name="Group 8"/>
            <p:cNvGrpSpPr>
              <a:grpSpLocks/>
            </p:cNvGrpSpPr>
            <p:nvPr/>
          </p:nvGrpSpPr>
          <p:grpSpPr bwMode="auto">
            <a:xfrm>
              <a:off x="3044" y="1599"/>
              <a:ext cx="231" cy="412"/>
              <a:chOff x="3044" y="1599"/>
              <a:chExt cx="231" cy="412"/>
            </a:xfrm>
          </p:grpSpPr>
          <p:sp>
            <p:nvSpPr>
              <p:cNvPr id="13321" name="AutoShape 9"/>
              <p:cNvSpPr>
                <a:spLocks noChangeArrowheads="1"/>
              </p:cNvSpPr>
              <p:nvPr/>
            </p:nvSpPr>
            <p:spPr bwMode="auto">
              <a:xfrm>
                <a:off x="3044" y="1916"/>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8"/>
                  <a:gd name="T5" fmla="*/ 0 h 424"/>
                  <a:gd name="T6" fmla="*/ 1 w 1028"/>
                  <a:gd name="T7" fmla="*/ 0 h 424"/>
                  <a:gd name="T8" fmla="*/ 0 w 1028"/>
                  <a:gd name="T9" fmla="*/ 0 h 424"/>
                  <a:gd name="T10" fmla="*/ 0 w 1028"/>
                  <a:gd name="T11" fmla="*/ 0 h 424"/>
                  <a:gd name="T12" fmla="*/ 0 w 1028"/>
                  <a:gd name="T13" fmla="*/ 0 h 424"/>
                  <a:gd name="T14" fmla="*/ 0 w 1028"/>
                  <a:gd name="T15" fmla="*/ 0 h 424"/>
                  <a:gd name="T16" fmla="*/ 1028 w 1028"/>
                  <a:gd name="T17" fmla="*/ 424 h 424"/>
                </a:gdLst>
                <a:ahLst/>
                <a:cxnLst>
                  <a:cxn ang="0">
                    <a:pos x="T4" y="T5"/>
                  </a:cxn>
                  <a:cxn ang="0">
                    <a:pos x="T6" y="T7"/>
                  </a:cxn>
                  <a:cxn ang="0">
                    <a:pos x="T8" y="T9"/>
                  </a:cxn>
                  <a:cxn ang="0">
                    <a:pos x="T10" y="T11"/>
                  </a:cxn>
                  <a:cxn ang="0">
                    <a:pos x="T12" y="T13"/>
                  </a:cxn>
                </a:cxnLst>
                <a:rect l="T14" t="T15" r="T16" b="T17"/>
                <a:pathLst>
                  <a:path w="1028" h="424">
                    <a:moveTo>
                      <a:pt x="396" y="0"/>
                    </a:moveTo>
                    <a:lnTo>
                      <a:pt x="1027" y="0"/>
                    </a:lnTo>
                    <a:lnTo>
                      <a:pt x="631" y="423"/>
                    </a:lnTo>
                    <a:lnTo>
                      <a:pt x="0" y="423"/>
                    </a:lnTo>
                    <a:lnTo>
                      <a:pt x="396" y="0"/>
                    </a:lnTo>
                  </a:path>
                </a:pathLst>
              </a:custGeom>
              <a:solidFill>
                <a:srgbClr val="33CCCC"/>
              </a:solidFill>
              <a:ln w="9525" cap="flat">
                <a:noFill/>
                <a:round/>
                <a:headEnd/>
                <a:tailEnd/>
              </a:ln>
              <a:effectLst/>
            </p:spPr>
            <p:txBody>
              <a:bodyPr wrap="none" anchor="ctr"/>
              <a:lstStyle/>
              <a:p>
                <a:endParaRPr lang="es-MX"/>
              </a:p>
            </p:txBody>
          </p:sp>
          <p:sp>
            <p:nvSpPr>
              <p:cNvPr id="13322" name="AutoShape 10"/>
              <p:cNvSpPr>
                <a:spLocks noChangeArrowheads="1"/>
              </p:cNvSpPr>
              <p:nvPr/>
            </p:nvSpPr>
            <p:spPr bwMode="auto">
              <a:xfrm>
                <a:off x="3161" y="1602"/>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3323" name="AutoShape 11"/>
              <p:cNvSpPr>
                <a:spLocks noChangeArrowheads="1"/>
              </p:cNvSpPr>
              <p:nvPr/>
            </p:nvSpPr>
            <p:spPr bwMode="auto">
              <a:xfrm>
                <a:off x="3046" y="1691"/>
                <a:ext cx="146"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3324" name="AutoShape 12"/>
              <p:cNvSpPr>
                <a:spLocks noChangeArrowheads="1"/>
              </p:cNvSpPr>
              <p:nvPr/>
            </p:nvSpPr>
            <p:spPr bwMode="auto">
              <a:xfrm>
                <a:off x="3044" y="1599"/>
                <a:ext cx="230" cy="9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8"/>
                  <a:gd name="T5" fmla="*/ 0 h 424"/>
                  <a:gd name="T6" fmla="*/ 1 w 1028"/>
                  <a:gd name="T7" fmla="*/ 0 h 424"/>
                  <a:gd name="T8" fmla="*/ 0 w 1028"/>
                  <a:gd name="T9" fmla="*/ 0 h 424"/>
                  <a:gd name="T10" fmla="*/ 0 w 1028"/>
                  <a:gd name="T11" fmla="*/ 0 h 424"/>
                  <a:gd name="T12" fmla="*/ 0 w 1028"/>
                  <a:gd name="T13" fmla="*/ 0 h 424"/>
                  <a:gd name="T14" fmla="*/ 0 w 1028"/>
                  <a:gd name="T15" fmla="*/ 0 h 424"/>
                  <a:gd name="T16" fmla="*/ 1028 w 1028"/>
                  <a:gd name="T17" fmla="*/ 424 h 424"/>
                </a:gdLst>
                <a:ahLst/>
                <a:cxnLst>
                  <a:cxn ang="0">
                    <a:pos x="T4" y="T5"/>
                  </a:cxn>
                  <a:cxn ang="0">
                    <a:pos x="T6" y="T7"/>
                  </a:cxn>
                  <a:cxn ang="0">
                    <a:pos x="T8" y="T9"/>
                  </a:cxn>
                  <a:cxn ang="0">
                    <a:pos x="T10" y="T11"/>
                  </a:cxn>
                  <a:cxn ang="0">
                    <a:pos x="T12" y="T13"/>
                  </a:cxn>
                </a:cxnLst>
                <a:rect l="T14" t="T15" r="T16" b="T17"/>
                <a:pathLst>
                  <a:path w="1028" h="424">
                    <a:moveTo>
                      <a:pt x="396" y="0"/>
                    </a:moveTo>
                    <a:lnTo>
                      <a:pt x="1027" y="0"/>
                    </a:lnTo>
                    <a:lnTo>
                      <a:pt x="631" y="423"/>
                    </a:lnTo>
                    <a:lnTo>
                      <a:pt x="0" y="423"/>
                    </a:lnTo>
                    <a:lnTo>
                      <a:pt x="396"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3325" name="Line 13"/>
              <p:cNvSpPr>
                <a:spLocks noChangeShapeType="1"/>
              </p:cNvSpPr>
              <p:nvPr/>
            </p:nvSpPr>
            <p:spPr bwMode="auto">
              <a:xfrm>
                <a:off x="3275" y="1606"/>
                <a:ext cx="0" cy="309"/>
              </a:xfrm>
              <a:prstGeom prst="line">
                <a:avLst/>
              </a:prstGeom>
              <a:noFill/>
              <a:ln w="9360" cap="flat">
                <a:solidFill>
                  <a:srgbClr val="000000"/>
                </a:solidFill>
                <a:miter lim="800000"/>
                <a:headEnd/>
                <a:tailEnd/>
              </a:ln>
              <a:effectLst/>
            </p:spPr>
            <p:txBody>
              <a:bodyPr/>
              <a:lstStyle/>
              <a:p>
                <a:endParaRPr lang="es-MX"/>
              </a:p>
            </p:txBody>
          </p:sp>
          <p:sp>
            <p:nvSpPr>
              <p:cNvPr id="13326" name="Line 14"/>
              <p:cNvSpPr>
                <a:spLocks noChangeShapeType="1"/>
              </p:cNvSpPr>
              <p:nvPr/>
            </p:nvSpPr>
            <p:spPr bwMode="auto">
              <a:xfrm flipH="1">
                <a:off x="3188" y="1916"/>
                <a:ext cx="88" cy="92"/>
              </a:xfrm>
              <a:prstGeom prst="line">
                <a:avLst/>
              </a:prstGeom>
              <a:noFill/>
              <a:ln w="9360" cap="flat">
                <a:solidFill>
                  <a:srgbClr val="000000"/>
                </a:solidFill>
                <a:miter lim="800000"/>
                <a:headEnd/>
                <a:tailEnd/>
              </a:ln>
              <a:effectLst/>
            </p:spPr>
            <p:txBody>
              <a:bodyPr/>
              <a:lstStyle/>
              <a:p>
                <a:endParaRPr lang="es-MX"/>
              </a:p>
            </p:txBody>
          </p:sp>
          <p:sp>
            <p:nvSpPr>
              <p:cNvPr id="13327" name="AutoShape 15"/>
              <p:cNvSpPr>
                <a:spLocks noChangeArrowheads="1"/>
              </p:cNvSpPr>
              <p:nvPr/>
            </p:nvSpPr>
            <p:spPr bwMode="auto">
              <a:xfrm>
                <a:off x="3064" y="1733"/>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3328" name="AutoShape 16"/>
              <p:cNvSpPr>
                <a:spLocks noChangeArrowheads="1"/>
              </p:cNvSpPr>
              <p:nvPr/>
            </p:nvSpPr>
            <p:spPr bwMode="auto">
              <a:xfrm>
                <a:off x="3078" y="1788"/>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sp>
          <p:nvSpPr>
            <p:cNvPr id="13329" name="Text Box 17"/>
            <p:cNvSpPr txBox="1">
              <a:spLocks noChangeArrowheads="1"/>
            </p:cNvSpPr>
            <p:nvPr/>
          </p:nvSpPr>
          <p:spPr bwMode="auto">
            <a:xfrm>
              <a:off x="3833" y="482"/>
              <a:ext cx="1266" cy="231"/>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root DNS server</a:t>
              </a:r>
            </a:p>
          </p:txBody>
        </p:sp>
        <p:sp>
          <p:nvSpPr>
            <p:cNvPr id="13330" name="Line 18"/>
            <p:cNvSpPr>
              <a:spLocks noChangeShapeType="1"/>
            </p:cNvSpPr>
            <p:nvPr/>
          </p:nvSpPr>
          <p:spPr bwMode="auto">
            <a:xfrm flipV="1">
              <a:off x="3075" y="2029"/>
              <a:ext cx="0" cy="833"/>
            </a:xfrm>
            <a:prstGeom prst="line">
              <a:avLst/>
            </a:prstGeom>
            <a:noFill/>
            <a:ln w="28440" cap="flat">
              <a:solidFill>
                <a:srgbClr val="FF0000"/>
              </a:solidFill>
              <a:miter lim="800000"/>
              <a:headEnd/>
              <a:tailEnd type="triangle" w="med" len="med"/>
            </a:ln>
            <a:effectLst/>
          </p:spPr>
          <p:txBody>
            <a:bodyPr/>
            <a:lstStyle/>
            <a:p>
              <a:endParaRPr lang="es-MX"/>
            </a:p>
          </p:txBody>
        </p:sp>
        <p:sp>
          <p:nvSpPr>
            <p:cNvPr id="13331" name="Line 19"/>
            <p:cNvSpPr>
              <a:spLocks noChangeShapeType="1"/>
            </p:cNvSpPr>
            <p:nvPr/>
          </p:nvSpPr>
          <p:spPr bwMode="auto">
            <a:xfrm flipV="1">
              <a:off x="3147" y="961"/>
              <a:ext cx="575" cy="617"/>
            </a:xfrm>
            <a:prstGeom prst="line">
              <a:avLst/>
            </a:prstGeom>
            <a:noFill/>
            <a:ln w="28440" cap="flat">
              <a:solidFill>
                <a:srgbClr val="FF0000"/>
              </a:solidFill>
              <a:miter lim="800000"/>
              <a:headEnd/>
              <a:tailEnd type="triangle" w="med" len="med"/>
            </a:ln>
            <a:effectLst/>
          </p:spPr>
          <p:txBody>
            <a:bodyPr/>
            <a:lstStyle/>
            <a:p>
              <a:endParaRPr lang="es-MX"/>
            </a:p>
          </p:txBody>
        </p:sp>
        <p:sp>
          <p:nvSpPr>
            <p:cNvPr id="13332" name="Line 20"/>
            <p:cNvSpPr>
              <a:spLocks noChangeShapeType="1"/>
            </p:cNvSpPr>
            <p:nvPr/>
          </p:nvSpPr>
          <p:spPr bwMode="auto">
            <a:xfrm>
              <a:off x="3195" y="2050"/>
              <a:ext cx="5" cy="833"/>
            </a:xfrm>
            <a:prstGeom prst="line">
              <a:avLst/>
            </a:prstGeom>
            <a:noFill/>
            <a:ln w="28440" cap="flat">
              <a:solidFill>
                <a:srgbClr val="FF0000"/>
              </a:solidFill>
              <a:miter lim="800000"/>
              <a:headEnd/>
              <a:tailEnd type="triangle" w="med" len="med"/>
            </a:ln>
            <a:effectLst/>
          </p:spPr>
          <p:txBody>
            <a:bodyPr/>
            <a:lstStyle/>
            <a:p>
              <a:endParaRPr lang="es-MX"/>
            </a:p>
          </p:txBody>
        </p:sp>
        <p:grpSp>
          <p:nvGrpSpPr>
            <p:cNvPr id="5" name="Group 21"/>
            <p:cNvGrpSpPr>
              <a:grpSpLocks/>
            </p:cNvGrpSpPr>
            <p:nvPr/>
          </p:nvGrpSpPr>
          <p:grpSpPr bwMode="auto">
            <a:xfrm>
              <a:off x="2322" y="2124"/>
              <a:ext cx="1307" cy="385"/>
              <a:chOff x="2322" y="2124"/>
              <a:chExt cx="1307" cy="385"/>
            </a:xfrm>
          </p:grpSpPr>
          <p:sp>
            <p:nvSpPr>
              <p:cNvPr id="13334" name="AutoShape 22"/>
              <p:cNvSpPr>
                <a:spLocks noChangeArrowheads="1"/>
              </p:cNvSpPr>
              <p:nvPr/>
            </p:nvSpPr>
            <p:spPr bwMode="auto">
              <a:xfrm>
                <a:off x="2385" y="2170"/>
                <a:ext cx="1181" cy="299"/>
              </a:xfrm>
              <a:prstGeom prst="roundRect">
                <a:avLst>
                  <a:gd name="adj" fmla="val 333"/>
                </a:avLst>
              </a:prstGeom>
              <a:solidFill>
                <a:srgbClr val="FFFFFF"/>
              </a:solidFill>
              <a:ln w="9525" cap="flat">
                <a:noFill/>
                <a:round/>
                <a:headEnd/>
                <a:tailEnd/>
              </a:ln>
              <a:effectLst/>
            </p:spPr>
            <p:txBody>
              <a:bodyPr wrap="none" anchor="ctr"/>
              <a:lstStyle/>
              <a:p>
                <a:endParaRPr lang="es-MX"/>
              </a:p>
            </p:txBody>
          </p:sp>
          <p:sp>
            <p:nvSpPr>
              <p:cNvPr id="13335" name="AutoShape 23"/>
              <p:cNvSpPr>
                <a:spLocks noChangeArrowheads="1"/>
              </p:cNvSpPr>
              <p:nvPr/>
            </p:nvSpPr>
            <p:spPr bwMode="auto">
              <a:xfrm>
                <a:off x="2322" y="2124"/>
                <a:ext cx="1307" cy="385"/>
              </a:xfrm>
              <a:prstGeom prst="roundRect">
                <a:avLst>
                  <a:gd name="adj" fmla="val 259"/>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local DNS server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dns.poly.edu</a:t>
                </a:r>
              </a:p>
            </p:txBody>
          </p:sp>
        </p:grpSp>
        <p:sp>
          <p:nvSpPr>
            <p:cNvPr id="13336" name="AutoShape 24"/>
            <p:cNvSpPr>
              <a:spLocks noChangeArrowheads="1"/>
            </p:cNvSpPr>
            <p:nvPr/>
          </p:nvSpPr>
          <p:spPr bwMode="auto">
            <a:xfrm>
              <a:off x="2894" y="2571"/>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1</a:t>
              </a:r>
            </a:p>
          </p:txBody>
        </p:sp>
        <p:sp>
          <p:nvSpPr>
            <p:cNvPr id="13337" name="AutoShape 25"/>
            <p:cNvSpPr>
              <a:spLocks noChangeArrowheads="1"/>
            </p:cNvSpPr>
            <p:nvPr/>
          </p:nvSpPr>
          <p:spPr bwMode="auto">
            <a:xfrm>
              <a:off x="3236" y="1101"/>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2</a:t>
              </a:r>
            </a:p>
          </p:txBody>
        </p:sp>
        <p:sp>
          <p:nvSpPr>
            <p:cNvPr id="13338" name="AutoShape 26"/>
            <p:cNvSpPr>
              <a:spLocks noChangeArrowheads="1"/>
            </p:cNvSpPr>
            <p:nvPr/>
          </p:nvSpPr>
          <p:spPr bwMode="auto">
            <a:xfrm>
              <a:off x="4449" y="2226"/>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4</a:t>
              </a:r>
            </a:p>
          </p:txBody>
        </p:sp>
        <p:sp>
          <p:nvSpPr>
            <p:cNvPr id="13339" name="AutoShape 27"/>
            <p:cNvSpPr>
              <a:spLocks noChangeArrowheads="1"/>
            </p:cNvSpPr>
            <p:nvPr/>
          </p:nvSpPr>
          <p:spPr bwMode="auto">
            <a:xfrm>
              <a:off x="4161" y="2274"/>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5</a:t>
              </a:r>
            </a:p>
          </p:txBody>
        </p:sp>
        <p:sp>
          <p:nvSpPr>
            <p:cNvPr id="13340" name="AutoShape 28"/>
            <p:cNvSpPr>
              <a:spLocks noChangeArrowheads="1"/>
            </p:cNvSpPr>
            <p:nvPr/>
          </p:nvSpPr>
          <p:spPr bwMode="auto">
            <a:xfrm>
              <a:off x="3969" y="1410"/>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6</a:t>
              </a:r>
            </a:p>
          </p:txBody>
        </p:sp>
        <p:grpSp>
          <p:nvGrpSpPr>
            <p:cNvPr id="6" name="Group 29"/>
            <p:cNvGrpSpPr>
              <a:grpSpLocks/>
            </p:cNvGrpSpPr>
            <p:nvPr/>
          </p:nvGrpSpPr>
          <p:grpSpPr bwMode="auto">
            <a:xfrm>
              <a:off x="3746" y="705"/>
              <a:ext cx="232" cy="412"/>
              <a:chOff x="3746" y="705"/>
              <a:chExt cx="232" cy="412"/>
            </a:xfrm>
          </p:grpSpPr>
          <p:sp>
            <p:nvSpPr>
              <p:cNvPr id="13342" name="AutoShape 30"/>
              <p:cNvSpPr>
                <a:spLocks noChangeArrowheads="1"/>
              </p:cNvSpPr>
              <p:nvPr/>
            </p:nvSpPr>
            <p:spPr bwMode="auto">
              <a:xfrm>
                <a:off x="3746" y="1022"/>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3343" name="AutoShape 31"/>
              <p:cNvSpPr>
                <a:spLocks noChangeArrowheads="1"/>
              </p:cNvSpPr>
              <p:nvPr/>
            </p:nvSpPr>
            <p:spPr bwMode="auto">
              <a:xfrm>
                <a:off x="3863" y="708"/>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3344" name="AutoShape 32"/>
              <p:cNvSpPr>
                <a:spLocks noChangeArrowheads="1"/>
              </p:cNvSpPr>
              <p:nvPr/>
            </p:nvSpPr>
            <p:spPr bwMode="auto">
              <a:xfrm>
                <a:off x="3747" y="798"/>
                <a:ext cx="146"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3345" name="AutoShape 33"/>
              <p:cNvSpPr>
                <a:spLocks noChangeArrowheads="1"/>
              </p:cNvSpPr>
              <p:nvPr/>
            </p:nvSpPr>
            <p:spPr bwMode="auto">
              <a:xfrm>
                <a:off x="3746" y="705"/>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3346" name="Line 34"/>
              <p:cNvSpPr>
                <a:spLocks noChangeShapeType="1"/>
              </p:cNvSpPr>
              <p:nvPr/>
            </p:nvSpPr>
            <p:spPr bwMode="auto">
              <a:xfrm>
                <a:off x="3977" y="712"/>
                <a:ext cx="0" cy="309"/>
              </a:xfrm>
              <a:prstGeom prst="line">
                <a:avLst/>
              </a:prstGeom>
              <a:noFill/>
              <a:ln w="9360" cap="flat">
                <a:solidFill>
                  <a:srgbClr val="000000"/>
                </a:solidFill>
                <a:miter lim="800000"/>
                <a:headEnd/>
                <a:tailEnd/>
              </a:ln>
              <a:effectLst/>
            </p:spPr>
            <p:txBody>
              <a:bodyPr/>
              <a:lstStyle/>
              <a:p>
                <a:endParaRPr lang="es-MX"/>
              </a:p>
            </p:txBody>
          </p:sp>
          <p:sp>
            <p:nvSpPr>
              <p:cNvPr id="13347" name="Line 35"/>
              <p:cNvSpPr>
                <a:spLocks noChangeShapeType="1"/>
              </p:cNvSpPr>
              <p:nvPr/>
            </p:nvSpPr>
            <p:spPr bwMode="auto">
              <a:xfrm flipH="1">
                <a:off x="3891" y="1022"/>
                <a:ext cx="88" cy="92"/>
              </a:xfrm>
              <a:prstGeom prst="line">
                <a:avLst/>
              </a:prstGeom>
              <a:noFill/>
              <a:ln w="9360" cap="flat">
                <a:solidFill>
                  <a:srgbClr val="000000"/>
                </a:solidFill>
                <a:miter lim="800000"/>
                <a:headEnd/>
                <a:tailEnd/>
              </a:ln>
              <a:effectLst/>
            </p:spPr>
            <p:txBody>
              <a:bodyPr/>
              <a:lstStyle/>
              <a:p>
                <a:endParaRPr lang="es-MX"/>
              </a:p>
            </p:txBody>
          </p:sp>
          <p:sp>
            <p:nvSpPr>
              <p:cNvPr id="13348" name="AutoShape 36"/>
              <p:cNvSpPr>
                <a:spLocks noChangeArrowheads="1"/>
              </p:cNvSpPr>
              <p:nvPr/>
            </p:nvSpPr>
            <p:spPr bwMode="auto">
              <a:xfrm>
                <a:off x="3766" y="840"/>
                <a:ext cx="96" cy="183"/>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3349" name="AutoShape 37"/>
              <p:cNvSpPr>
                <a:spLocks noChangeArrowheads="1"/>
              </p:cNvSpPr>
              <p:nvPr/>
            </p:nvSpPr>
            <p:spPr bwMode="auto">
              <a:xfrm>
                <a:off x="3780" y="895"/>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grpSp>
          <p:nvGrpSpPr>
            <p:cNvPr id="7" name="Group 38"/>
            <p:cNvGrpSpPr>
              <a:grpSpLocks/>
            </p:cNvGrpSpPr>
            <p:nvPr/>
          </p:nvGrpSpPr>
          <p:grpSpPr bwMode="auto">
            <a:xfrm>
              <a:off x="4268" y="1605"/>
              <a:ext cx="232" cy="412"/>
              <a:chOff x="4268" y="1605"/>
              <a:chExt cx="232" cy="412"/>
            </a:xfrm>
          </p:grpSpPr>
          <p:sp>
            <p:nvSpPr>
              <p:cNvPr id="13351" name="AutoShape 39"/>
              <p:cNvSpPr>
                <a:spLocks noChangeArrowheads="1"/>
              </p:cNvSpPr>
              <p:nvPr/>
            </p:nvSpPr>
            <p:spPr bwMode="auto">
              <a:xfrm>
                <a:off x="4268" y="1922"/>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3352" name="AutoShape 40"/>
              <p:cNvSpPr>
                <a:spLocks noChangeArrowheads="1"/>
              </p:cNvSpPr>
              <p:nvPr/>
            </p:nvSpPr>
            <p:spPr bwMode="auto">
              <a:xfrm>
                <a:off x="4385" y="1608"/>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3353" name="AutoShape 41"/>
              <p:cNvSpPr>
                <a:spLocks noChangeArrowheads="1"/>
              </p:cNvSpPr>
              <p:nvPr/>
            </p:nvSpPr>
            <p:spPr bwMode="auto">
              <a:xfrm>
                <a:off x="4269" y="1698"/>
                <a:ext cx="146"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3354" name="AutoShape 42"/>
              <p:cNvSpPr>
                <a:spLocks noChangeArrowheads="1"/>
              </p:cNvSpPr>
              <p:nvPr/>
            </p:nvSpPr>
            <p:spPr bwMode="auto">
              <a:xfrm>
                <a:off x="4268" y="1605"/>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3355" name="Line 43"/>
              <p:cNvSpPr>
                <a:spLocks noChangeShapeType="1"/>
              </p:cNvSpPr>
              <p:nvPr/>
            </p:nvSpPr>
            <p:spPr bwMode="auto">
              <a:xfrm>
                <a:off x="4499" y="1612"/>
                <a:ext cx="0" cy="309"/>
              </a:xfrm>
              <a:prstGeom prst="line">
                <a:avLst/>
              </a:prstGeom>
              <a:noFill/>
              <a:ln w="9360" cap="flat">
                <a:solidFill>
                  <a:srgbClr val="000000"/>
                </a:solidFill>
                <a:miter lim="800000"/>
                <a:headEnd/>
                <a:tailEnd/>
              </a:ln>
              <a:effectLst/>
            </p:spPr>
            <p:txBody>
              <a:bodyPr/>
              <a:lstStyle/>
              <a:p>
                <a:endParaRPr lang="es-MX"/>
              </a:p>
            </p:txBody>
          </p:sp>
          <p:sp>
            <p:nvSpPr>
              <p:cNvPr id="13356" name="Line 44"/>
              <p:cNvSpPr>
                <a:spLocks noChangeShapeType="1"/>
              </p:cNvSpPr>
              <p:nvPr/>
            </p:nvSpPr>
            <p:spPr bwMode="auto">
              <a:xfrm flipH="1">
                <a:off x="4413" y="1922"/>
                <a:ext cx="88" cy="92"/>
              </a:xfrm>
              <a:prstGeom prst="line">
                <a:avLst/>
              </a:prstGeom>
              <a:noFill/>
              <a:ln w="9360" cap="flat">
                <a:solidFill>
                  <a:srgbClr val="000000"/>
                </a:solidFill>
                <a:miter lim="800000"/>
                <a:headEnd/>
                <a:tailEnd/>
              </a:ln>
              <a:effectLst/>
            </p:spPr>
            <p:txBody>
              <a:bodyPr/>
              <a:lstStyle/>
              <a:p>
                <a:endParaRPr lang="es-MX"/>
              </a:p>
            </p:txBody>
          </p:sp>
          <p:sp>
            <p:nvSpPr>
              <p:cNvPr id="13357" name="AutoShape 45"/>
              <p:cNvSpPr>
                <a:spLocks noChangeArrowheads="1"/>
              </p:cNvSpPr>
              <p:nvPr/>
            </p:nvSpPr>
            <p:spPr bwMode="auto">
              <a:xfrm>
                <a:off x="4288" y="1740"/>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3358" name="AutoShape 46"/>
              <p:cNvSpPr>
                <a:spLocks noChangeArrowheads="1"/>
              </p:cNvSpPr>
              <p:nvPr/>
            </p:nvSpPr>
            <p:spPr bwMode="auto">
              <a:xfrm>
                <a:off x="4302" y="1794"/>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grpSp>
          <p:nvGrpSpPr>
            <p:cNvPr id="8" name="Group 47"/>
            <p:cNvGrpSpPr>
              <a:grpSpLocks/>
            </p:cNvGrpSpPr>
            <p:nvPr/>
          </p:nvGrpSpPr>
          <p:grpSpPr bwMode="auto">
            <a:xfrm>
              <a:off x="4256" y="2625"/>
              <a:ext cx="232" cy="412"/>
              <a:chOff x="4256" y="2625"/>
              <a:chExt cx="232" cy="412"/>
            </a:xfrm>
          </p:grpSpPr>
          <p:sp>
            <p:nvSpPr>
              <p:cNvPr id="13360" name="AutoShape 48"/>
              <p:cNvSpPr>
                <a:spLocks noChangeArrowheads="1"/>
              </p:cNvSpPr>
              <p:nvPr/>
            </p:nvSpPr>
            <p:spPr bwMode="auto">
              <a:xfrm>
                <a:off x="4256" y="2942"/>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525" cap="flat">
                <a:noFill/>
                <a:round/>
                <a:headEnd/>
                <a:tailEnd/>
              </a:ln>
              <a:effectLst/>
            </p:spPr>
            <p:txBody>
              <a:bodyPr wrap="none" anchor="ctr"/>
              <a:lstStyle/>
              <a:p>
                <a:endParaRPr lang="es-MX"/>
              </a:p>
            </p:txBody>
          </p:sp>
          <p:sp>
            <p:nvSpPr>
              <p:cNvPr id="13361" name="AutoShape 49"/>
              <p:cNvSpPr>
                <a:spLocks noChangeArrowheads="1"/>
              </p:cNvSpPr>
              <p:nvPr/>
            </p:nvSpPr>
            <p:spPr bwMode="auto">
              <a:xfrm>
                <a:off x="4373" y="2628"/>
                <a:ext cx="105" cy="316"/>
              </a:xfrm>
              <a:prstGeom prst="roundRect">
                <a:avLst>
                  <a:gd name="adj" fmla="val 940"/>
                </a:avLst>
              </a:prstGeom>
              <a:solidFill>
                <a:srgbClr val="33CCCC"/>
              </a:solidFill>
              <a:ln w="9525" cap="flat">
                <a:noFill/>
                <a:round/>
                <a:headEnd/>
                <a:tailEnd/>
              </a:ln>
              <a:effectLst/>
            </p:spPr>
            <p:txBody>
              <a:bodyPr wrap="none" anchor="ctr"/>
              <a:lstStyle/>
              <a:p>
                <a:endParaRPr lang="es-MX"/>
              </a:p>
            </p:txBody>
          </p:sp>
          <p:sp>
            <p:nvSpPr>
              <p:cNvPr id="13362" name="AutoShape 50"/>
              <p:cNvSpPr>
                <a:spLocks noChangeArrowheads="1"/>
              </p:cNvSpPr>
              <p:nvPr/>
            </p:nvSpPr>
            <p:spPr bwMode="auto">
              <a:xfrm>
                <a:off x="4257" y="2718"/>
                <a:ext cx="146" cy="316"/>
              </a:xfrm>
              <a:prstGeom prst="roundRect">
                <a:avLst>
                  <a:gd name="adj" fmla="val 671"/>
                </a:avLst>
              </a:prstGeom>
              <a:solidFill>
                <a:srgbClr val="33CCCC"/>
              </a:solidFill>
              <a:ln w="9360" cap="flat">
                <a:solidFill>
                  <a:srgbClr val="000000"/>
                </a:solidFill>
                <a:miter lim="800000"/>
                <a:headEnd/>
                <a:tailEnd/>
              </a:ln>
              <a:effectLst/>
            </p:spPr>
            <p:txBody>
              <a:bodyPr wrap="none" anchor="ctr"/>
              <a:lstStyle/>
              <a:p>
                <a:endParaRPr lang="es-MX"/>
              </a:p>
            </p:txBody>
          </p:sp>
          <p:sp>
            <p:nvSpPr>
              <p:cNvPr id="13363" name="AutoShape 51"/>
              <p:cNvSpPr>
                <a:spLocks noChangeArrowheads="1"/>
              </p:cNvSpPr>
              <p:nvPr/>
            </p:nvSpPr>
            <p:spPr bwMode="auto">
              <a:xfrm>
                <a:off x="4256" y="2625"/>
                <a:ext cx="230" cy="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29"/>
                  <a:gd name="T5" fmla="*/ 0 h 424"/>
                  <a:gd name="T6" fmla="*/ 1 w 1029"/>
                  <a:gd name="T7" fmla="*/ 0 h 424"/>
                  <a:gd name="T8" fmla="*/ 0 w 1029"/>
                  <a:gd name="T9" fmla="*/ 0 h 424"/>
                  <a:gd name="T10" fmla="*/ 0 w 1029"/>
                  <a:gd name="T11" fmla="*/ 0 h 424"/>
                  <a:gd name="T12" fmla="*/ 0 w 1029"/>
                  <a:gd name="T13" fmla="*/ 0 h 424"/>
                  <a:gd name="T14" fmla="*/ 0 w 1029"/>
                  <a:gd name="T15" fmla="*/ 0 h 424"/>
                  <a:gd name="T16" fmla="*/ 1029 w 1029"/>
                  <a:gd name="T17" fmla="*/ 424 h 424"/>
                </a:gdLst>
                <a:ahLst/>
                <a:cxnLst>
                  <a:cxn ang="0">
                    <a:pos x="T4" y="T5"/>
                  </a:cxn>
                  <a:cxn ang="0">
                    <a:pos x="T6" y="T7"/>
                  </a:cxn>
                  <a:cxn ang="0">
                    <a:pos x="T8" y="T9"/>
                  </a:cxn>
                  <a:cxn ang="0">
                    <a:pos x="T10" y="T11"/>
                  </a:cxn>
                  <a:cxn ang="0">
                    <a:pos x="T12" y="T13"/>
                  </a:cxn>
                </a:cxnLst>
                <a:rect l="T14" t="T15" r="T16" b="T17"/>
                <a:pathLst>
                  <a:path w="1029" h="424">
                    <a:moveTo>
                      <a:pt x="397" y="0"/>
                    </a:moveTo>
                    <a:lnTo>
                      <a:pt x="1028" y="0"/>
                    </a:lnTo>
                    <a:lnTo>
                      <a:pt x="631" y="423"/>
                    </a:lnTo>
                    <a:lnTo>
                      <a:pt x="0" y="423"/>
                    </a:lnTo>
                    <a:lnTo>
                      <a:pt x="397" y="0"/>
                    </a:lnTo>
                  </a:path>
                </a:pathLst>
              </a:custGeom>
              <a:solidFill>
                <a:srgbClr val="33CCCC"/>
              </a:solidFill>
              <a:ln w="9360" cap="flat">
                <a:solidFill>
                  <a:srgbClr val="000000"/>
                </a:solidFill>
                <a:round/>
                <a:headEnd/>
                <a:tailEnd/>
              </a:ln>
              <a:effectLst/>
            </p:spPr>
            <p:txBody>
              <a:bodyPr wrap="none" anchor="ctr"/>
              <a:lstStyle/>
              <a:p>
                <a:endParaRPr lang="es-MX"/>
              </a:p>
            </p:txBody>
          </p:sp>
          <p:sp>
            <p:nvSpPr>
              <p:cNvPr id="13364" name="Line 52"/>
              <p:cNvSpPr>
                <a:spLocks noChangeShapeType="1"/>
              </p:cNvSpPr>
              <p:nvPr/>
            </p:nvSpPr>
            <p:spPr bwMode="auto">
              <a:xfrm>
                <a:off x="4487" y="2632"/>
                <a:ext cx="0" cy="309"/>
              </a:xfrm>
              <a:prstGeom prst="line">
                <a:avLst/>
              </a:prstGeom>
              <a:noFill/>
              <a:ln w="9360" cap="flat">
                <a:solidFill>
                  <a:srgbClr val="000000"/>
                </a:solidFill>
                <a:miter lim="800000"/>
                <a:headEnd/>
                <a:tailEnd/>
              </a:ln>
              <a:effectLst/>
            </p:spPr>
            <p:txBody>
              <a:bodyPr/>
              <a:lstStyle/>
              <a:p>
                <a:endParaRPr lang="es-MX"/>
              </a:p>
            </p:txBody>
          </p:sp>
          <p:sp>
            <p:nvSpPr>
              <p:cNvPr id="13365" name="Line 53"/>
              <p:cNvSpPr>
                <a:spLocks noChangeShapeType="1"/>
              </p:cNvSpPr>
              <p:nvPr/>
            </p:nvSpPr>
            <p:spPr bwMode="auto">
              <a:xfrm flipH="1">
                <a:off x="4401" y="2942"/>
                <a:ext cx="88" cy="92"/>
              </a:xfrm>
              <a:prstGeom prst="line">
                <a:avLst/>
              </a:prstGeom>
              <a:noFill/>
              <a:ln w="9360" cap="flat">
                <a:solidFill>
                  <a:srgbClr val="000000"/>
                </a:solidFill>
                <a:miter lim="800000"/>
                <a:headEnd/>
                <a:tailEnd/>
              </a:ln>
              <a:effectLst/>
            </p:spPr>
            <p:txBody>
              <a:bodyPr/>
              <a:lstStyle/>
              <a:p>
                <a:endParaRPr lang="es-MX"/>
              </a:p>
            </p:txBody>
          </p:sp>
          <p:sp>
            <p:nvSpPr>
              <p:cNvPr id="13366" name="AutoShape 54"/>
              <p:cNvSpPr>
                <a:spLocks noChangeArrowheads="1"/>
              </p:cNvSpPr>
              <p:nvPr/>
            </p:nvSpPr>
            <p:spPr bwMode="auto">
              <a:xfrm>
                <a:off x="4276" y="2760"/>
                <a:ext cx="96" cy="182"/>
              </a:xfrm>
              <a:prstGeom prst="roundRect">
                <a:avLst>
                  <a:gd name="adj" fmla="val 1019"/>
                </a:avLst>
              </a:prstGeom>
              <a:solidFill>
                <a:srgbClr val="3333CC"/>
              </a:solidFill>
              <a:ln w="9360" cap="flat">
                <a:solidFill>
                  <a:srgbClr val="000000"/>
                </a:solidFill>
                <a:miter lim="800000"/>
                <a:headEnd/>
                <a:tailEnd/>
              </a:ln>
              <a:effectLst/>
            </p:spPr>
            <p:txBody>
              <a:bodyPr wrap="none" anchor="ctr"/>
              <a:lstStyle/>
              <a:p>
                <a:endParaRPr lang="es-MX"/>
              </a:p>
            </p:txBody>
          </p:sp>
          <p:sp>
            <p:nvSpPr>
              <p:cNvPr id="13367" name="AutoShape 55"/>
              <p:cNvSpPr>
                <a:spLocks noChangeArrowheads="1"/>
              </p:cNvSpPr>
              <p:nvPr/>
            </p:nvSpPr>
            <p:spPr bwMode="auto">
              <a:xfrm>
                <a:off x="4290" y="2814"/>
                <a:ext cx="73" cy="64"/>
              </a:xfrm>
              <a:prstGeom prst="roundRect">
                <a:avLst>
                  <a:gd name="adj" fmla="val 1560"/>
                </a:avLst>
              </a:prstGeom>
              <a:solidFill>
                <a:srgbClr val="FFFFFF"/>
              </a:solidFill>
              <a:ln w="9525" cap="flat">
                <a:noFill/>
                <a:round/>
                <a:headEnd/>
                <a:tailEnd/>
              </a:ln>
              <a:effectLst/>
            </p:spPr>
            <p:txBody>
              <a:bodyPr wrap="none" anchor="ctr"/>
              <a:lstStyle/>
              <a:p>
                <a:endParaRPr lang="es-MX"/>
              </a:p>
            </p:txBody>
          </p:sp>
        </p:grpSp>
        <p:sp>
          <p:nvSpPr>
            <p:cNvPr id="13368" name="AutoShape 56"/>
            <p:cNvSpPr>
              <a:spLocks noChangeArrowheads="1"/>
            </p:cNvSpPr>
            <p:nvPr/>
          </p:nvSpPr>
          <p:spPr bwMode="auto">
            <a:xfrm>
              <a:off x="3654" y="2985"/>
              <a:ext cx="1697" cy="365"/>
            </a:xfrm>
            <a:prstGeom prst="roundRect">
              <a:avLst>
                <a:gd name="adj" fmla="val 273"/>
              </a:avLst>
            </a:prstGeom>
            <a:noFill/>
            <a:ln w="9525" cap="flat">
              <a:noFill/>
              <a:round/>
              <a:headEnd/>
              <a:tailEnd/>
            </a:ln>
            <a:effectLst/>
          </p:spPr>
          <p:txBody>
            <a:bodyPr wrap="none"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omic Sans MS" pitchFamily="64" charset="0"/>
                  <a:ea typeface="AR PL ShanHeiSun Uni" charset="0"/>
                  <a:cs typeface="AR PL ShanHeiSun Uni" charset="0"/>
                </a:rPr>
                <a:t>authoritative DNS server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ourier New" pitchFamily="49" charset="0"/>
                  <a:ea typeface="AR PL ShanHeiSun Uni" charset="0"/>
                  <a:cs typeface="AR PL ShanHeiSun Uni" charset="0"/>
                </a:rPr>
                <a:t>dns.cs.umass.edu</a:t>
              </a:r>
            </a:p>
          </p:txBody>
        </p:sp>
        <p:sp>
          <p:nvSpPr>
            <p:cNvPr id="13369" name="AutoShape 57"/>
            <p:cNvSpPr>
              <a:spLocks noChangeArrowheads="1"/>
            </p:cNvSpPr>
            <p:nvPr/>
          </p:nvSpPr>
          <p:spPr bwMode="auto">
            <a:xfrm>
              <a:off x="3441" y="1458"/>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7</a:t>
              </a:r>
            </a:p>
          </p:txBody>
        </p:sp>
        <p:sp>
          <p:nvSpPr>
            <p:cNvPr id="13370" name="AutoShape 58"/>
            <p:cNvSpPr>
              <a:spLocks noChangeArrowheads="1"/>
            </p:cNvSpPr>
            <p:nvPr/>
          </p:nvSpPr>
          <p:spPr bwMode="auto">
            <a:xfrm>
              <a:off x="3241" y="2583"/>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8</a:t>
              </a:r>
            </a:p>
          </p:txBody>
        </p:sp>
        <p:sp>
          <p:nvSpPr>
            <p:cNvPr id="13371" name="Line 59"/>
            <p:cNvSpPr>
              <a:spLocks noChangeShapeType="1"/>
            </p:cNvSpPr>
            <p:nvPr/>
          </p:nvSpPr>
          <p:spPr bwMode="auto">
            <a:xfrm>
              <a:off x="3968" y="882"/>
              <a:ext cx="431" cy="719"/>
            </a:xfrm>
            <a:prstGeom prst="line">
              <a:avLst/>
            </a:prstGeom>
            <a:noFill/>
            <a:ln w="25560" cap="flat">
              <a:solidFill>
                <a:srgbClr val="FF0000"/>
              </a:solidFill>
              <a:miter lim="800000"/>
              <a:headEnd/>
              <a:tailEnd type="triangle" w="med" len="med"/>
            </a:ln>
            <a:effectLst/>
          </p:spPr>
          <p:txBody>
            <a:bodyPr/>
            <a:lstStyle/>
            <a:p>
              <a:endParaRPr lang="es-MX"/>
            </a:p>
          </p:txBody>
        </p:sp>
        <p:sp>
          <p:nvSpPr>
            <p:cNvPr id="13372" name="Text Box 60"/>
            <p:cNvSpPr txBox="1">
              <a:spLocks noChangeArrowheads="1"/>
            </p:cNvSpPr>
            <p:nvPr/>
          </p:nvSpPr>
          <p:spPr bwMode="auto">
            <a:xfrm>
              <a:off x="4493" y="1525"/>
              <a:ext cx="1062" cy="386"/>
            </a:xfrm>
            <a:prstGeom prst="rect">
              <a:avLst/>
            </a:prstGeom>
            <a:noFill/>
            <a:ln w="9525" cap="flat">
              <a:noFill/>
              <a:round/>
              <a:headEnd/>
              <a:tailEnd/>
            </a:ln>
            <a:effectLst/>
          </p:spPr>
          <p:txBody>
            <a:bodyPr lIns="90000" tIns="46800" rIns="90000" bIns="46800">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000000"/>
                  </a:solidFill>
                  <a:latin typeface="Comic Sans MS" pitchFamily="64" charset="0"/>
                  <a:ea typeface="AR PL ShanHeiSun Uni" charset="0"/>
                  <a:cs typeface="AR PL ShanHeiSun Uni" charset="0"/>
                </a:rPr>
                <a:t>TLD DNS server</a:t>
              </a:r>
            </a:p>
          </p:txBody>
        </p:sp>
        <p:sp>
          <p:nvSpPr>
            <p:cNvPr id="13373" name="Line 61"/>
            <p:cNvSpPr>
              <a:spLocks noChangeShapeType="1"/>
            </p:cNvSpPr>
            <p:nvPr/>
          </p:nvSpPr>
          <p:spPr bwMode="auto">
            <a:xfrm>
              <a:off x="4448" y="1986"/>
              <a:ext cx="0" cy="623"/>
            </a:xfrm>
            <a:prstGeom prst="line">
              <a:avLst/>
            </a:prstGeom>
            <a:noFill/>
            <a:ln w="28440" cap="flat">
              <a:solidFill>
                <a:srgbClr val="FF0000"/>
              </a:solidFill>
              <a:miter lim="800000"/>
              <a:headEnd/>
              <a:tailEnd type="triangle" w="med" len="med"/>
            </a:ln>
            <a:effectLst/>
          </p:spPr>
          <p:txBody>
            <a:bodyPr/>
            <a:lstStyle/>
            <a:p>
              <a:endParaRPr lang="es-MX"/>
            </a:p>
          </p:txBody>
        </p:sp>
        <p:sp>
          <p:nvSpPr>
            <p:cNvPr id="13374" name="Line 62"/>
            <p:cNvSpPr>
              <a:spLocks noChangeShapeType="1"/>
            </p:cNvSpPr>
            <p:nvPr/>
          </p:nvSpPr>
          <p:spPr bwMode="auto">
            <a:xfrm flipV="1">
              <a:off x="4352" y="2031"/>
              <a:ext cx="0" cy="581"/>
            </a:xfrm>
            <a:prstGeom prst="line">
              <a:avLst/>
            </a:prstGeom>
            <a:noFill/>
            <a:ln w="28440" cap="flat">
              <a:solidFill>
                <a:srgbClr val="FF0000"/>
              </a:solidFill>
              <a:miter lim="800000"/>
              <a:headEnd/>
              <a:tailEnd type="triangle" w="med" len="med"/>
            </a:ln>
            <a:effectLst/>
          </p:spPr>
          <p:txBody>
            <a:bodyPr/>
            <a:lstStyle/>
            <a:p>
              <a:endParaRPr lang="es-MX"/>
            </a:p>
          </p:txBody>
        </p:sp>
        <p:sp>
          <p:nvSpPr>
            <p:cNvPr id="13375" name="Line 63"/>
            <p:cNvSpPr>
              <a:spLocks noChangeShapeType="1"/>
            </p:cNvSpPr>
            <p:nvPr/>
          </p:nvSpPr>
          <p:spPr bwMode="auto">
            <a:xfrm flipH="1" flipV="1">
              <a:off x="3917" y="1119"/>
              <a:ext cx="341" cy="581"/>
            </a:xfrm>
            <a:prstGeom prst="line">
              <a:avLst/>
            </a:prstGeom>
            <a:noFill/>
            <a:ln w="28440" cap="flat">
              <a:solidFill>
                <a:srgbClr val="FF0000"/>
              </a:solidFill>
              <a:miter lim="800000"/>
              <a:headEnd/>
              <a:tailEnd type="triangle" w="med" len="med"/>
            </a:ln>
            <a:effectLst/>
          </p:spPr>
          <p:txBody>
            <a:bodyPr/>
            <a:lstStyle/>
            <a:p>
              <a:endParaRPr lang="es-MX"/>
            </a:p>
          </p:txBody>
        </p:sp>
        <p:sp>
          <p:nvSpPr>
            <p:cNvPr id="13376" name="AutoShape 64"/>
            <p:cNvSpPr>
              <a:spLocks noChangeArrowheads="1"/>
            </p:cNvSpPr>
            <p:nvPr/>
          </p:nvSpPr>
          <p:spPr bwMode="auto">
            <a:xfrm>
              <a:off x="4257" y="1122"/>
              <a:ext cx="193" cy="231"/>
            </a:xfrm>
            <a:prstGeom prst="roundRect">
              <a:avLst>
                <a:gd name="adj" fmla="val 509"/>
              </a:avLst>
            </a:prstGeom>
            <a:noFill/>
            <a:ln w="9525" cap="flat">
              <a:noFill/>
              <a:round/>
              <a:headEnd/>
              <a:tailEnd/>
            </a:ln>
            <a:effectLst/>
          </p:spPr>
          <p:txBody>
            <a:bodyPr wrap="none" lIns="90000" tIns="46800" rIns="90000" bIns="46800">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a:solidFill>
                    <a:srgbClr val="FF0000"/>
                  </a:solidFill>
                  <a:latin typeface="Arial" charset="0"/>
                  <a:ea typeface="AR PL ShanHeiSun Uni" charset="0"/>
                  <a:cs typeface="AR PL ShanHeiSun Uni" charset="0"/>
                </a:rPr>
                <a:t>3</a:t>
              </a:r>
            </a:p>
          </p:txBody>
        </p:sp>
        <p:sp>
          <p:nvSpPr>
            <p:cNvPr id="13377" name="Line 65"/>
            <p:cNvSpPr>
              <a:spLocks noChangeShapeType="1"/>
            </p:cNvSpPr>
            <p:nvPr/>
          </p:nvSpPr>
          <p:spPr bwMode="auto">
            <a:xfrm flipH="1">
              <a:off x="3293" y="1122"/>
              <a:ext cx="485" cy="527"/>
            </a:xfrm>
            <a:prstGeom prst="line">
              <a:avLst/>
            </a:prstGeom>
            <a:noFill/>
            <a:ln w="28440" cap="flat">
              <a:solidFill>
                <a:srgbClr val="FF0000"/>
              </a:solidFill>
              <a:miter lim="800000"/>
              <a:headEnd/>
              <a:tailEnd type="triangle" w="med" len="med"/>
            </a:ln>
            <a:effectLst/>
          </p:spPr>
          <p:txBody>
            <a:bodyPr/>
            <a:lstStyle/>
            <a:p>
              <a:endParaRPr lang="es-MX"/>
            </a:p>
          </p:txBody>
        </p:sp>
        <p:grpSp>
          <p:nvGrpSpPr>
            <p:cNvPr id="9" name="Group 66"/>
            <p:cNvGrpSpPr>
              <a:grpSpLocks/>
            </p:cNvGrpSpPr>
            <p:nvPr/>
          </p:nvGrpSpPr>
          <p:grpSpPr bwMode="auto">
            <a:xfrm>
              <a:off x="4150" y="3339"/>
              <a:ext cx="499" cy="453"/>
              <a:chOff x="4150" y="3339"/>
              <a:chExt cx="499" cy="453"/>
            </a:xfrm>
          </p:grpSpPr>
          <p:sp>
            <p:nvSpPr>
              <p:cNvPr id="13379" name="AutoShape 67"/>
              <p:cNvSpPr>
                <a:spLocks noChangeArrowheads="1"/>
              </p:cNvSpPr>
              <p:nvPr/>
            </p:nvSpPr>
            <p:spPr bwMode="auto">
              <a:xfrm>
                <a:off x="4150" y="3339"/>
                <a:ext cx="499"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13380" name="AutoShape 68"/>
              <p:cNvSpPr>
                <a:spLocks noChangeArrowheads="1"/>
              </p:cNvSpPr>
              <p:nvPr/>
            </p:nvSpPr>
            <p:spPr bwMode="auto">
              <a:xfrm>
                <a:off x="4322" y="3375"/>
                <a:ext cx="158"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13381" name="AutoShape 69"/>
              <p:cNvSpPr>
                <a:spLocks noChangeArrowheads="1"/>
              </p:cNvSpPr>
              <p:nvPr/>
            </p:nvSpPr>
            <p:spPr bwMode="auto">
              <a:xfrm>
                <a:off x="4337" y="3428"/>
                <a:ext cx="268"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13382" name="AutoShape 70"/>
              <p:cNvSpPr>
                <a:spLocks noChangeArrowheads="1"/>
              </p:cNvSpPr>
              <p:nvPr/>
            </p:nvSpPr>
            <p:spPr bwMode="auto">
              <a:xfrm>
                <a:off x="4304" y="3622"/>
                <a:ext cx="197"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13383" name="AutoShape 71"/>
              <p:cNvSpPr>
                <a:spLocks noChangeArrowheads="1"/>
              </p:cNvSpPr>
              <p:nvPr/>
            </p:nvSpPr>
            <p:spPr bwMode="auto">
              <a:xfrm>
                <a:off x="4403" y="3641"/>
                <a:ext cx="82"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13384" name="AutoShape 72"/>
              <p:cNvSpPr>
                <a:spLocks noChangeArrowheads="1"/>
              </p:cNvSpPr>
              <p:nvPr/>
            </p:nvSpPr>
            <p:spPr bwMode="auto">
              <a:xfrm>
                <a:off x="4317" y="3627"/>
                <a:ext cx="5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13385" name="AutoShape 73"/>
              <p:cNvSpPr>
                <a:spLocks noChangeArrowheads="1"/>
              </p:cNvSpPr>
              <p:nvPr/>
            </p:nvSpPr>
            <p:spPr bwMode="auto">
              <a:xfrm>
                <a:off x="4179" y="3647"/>
                <a:ext cx="32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13386" name="AutoShape 74"/>
              <p:cNvSpPr>
                <a:spLocks noChangeArrowheads="1"/>
              </p:cNvSpPr>
              <p:nvPr/>
            </p:nvSpPr>
            <p:spPr bwMode="auto">
              <a:xfrm>
                <a:off x="4507" y="3638"/>
                <a:ext cx="111"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13387" name="AutoShape 75"/>
              <p:cNvSpPr>
                <a:spLocks noChangeArrowheads="1"/>
              </p:cNvSpPr>
              <p:nvPr/>
            </p:nvSpPr>
            <p:spPr bwMode="auto">
              <a:xfrm>
                <a:off x="4205" y="3398"/>
                <a:ext cx="59"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13388" name="AutoShape 76"/>
              <p:cNvSpPr>
                <a:spLocks noChangeArrowheads="1"/>
              </p:cNvSpPr>
              <p:nvPr/>
            </p:nvSpPr>
            <p:spPr bwMode="auto">
              <a:xfrm>
                <a:off x="4205" y="3398"/>
                <a:ext cx="5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13389" name="AutoShape 77"/>
              <p:cNvSpPr>
                <a:spLocks noChangeArrowheads="1"/>
              </p:cNvSpPr>
              <p:nvPr/>
            </p:nvSpPr>
            <p:spPr bwMode="auto">
              <a:xfrm>
                <a:off x="4205" y="3403"/>
                <a:ext cx="43"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13390" name="AutoShape 78"/>
              <p:cNvSpPr>
                <a:spLocks noChangeArrowheads="1"/>
              </p:cNvSpPr>
              <p:nvPr/>
            </p:nvSpPr>
            <p:spPr bwMode="auto">
              <a:xfrm>
                <a:off x="4210" y="3403"/>
                <a:ext cx="33"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13391" name="AutoShape 79"/>
              <p:cNvSpPr>
                <a:spLocks noChangeArrowheads="1"/>
              </p:cNvSpPr>
              <p:nvPr/>
            </p:nvSpPr>
            <p:spPr bwMode="auto">
              <a:xfrm>
                <a:off x="4210" y="3403"/>
                <a:ext cx="28"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13392" name="AutoShape 80"/>
              <p:cNvSpPr>
                <a:spLocks noChangeArrowheads="1"/>
              </p:cNvSpPr>
              <p:nvPr/>
            </p:nvSpPr>
            <p:spPr bwMode="auto">
              <a:xfrm>
                <a:off x="4210" y="3409"/>
                <a:ext cx="17"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13393" name="AutoShape 81"/>
              <p:cNvSpPr>
                <a:spLocks noChangeArrowheads="1"/>
              </p:cNvSpPr>
              <p:nvPr/>
            </p:nvSpPr>
            <p:spPr bwMode="auto">
              <a:xfrm>
                <a:off x="4436" y="3574"/>
                <a:ext cx="25"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13394" name="AutoShape 82"/>
              <p:cNvSpPr>
                <a:spLocks noChangeArrowheads="1"/>
              </p:cNvSpPr>
              <p:nvPr/>
            </p:nvSpPr>
            <p:spPr bwMode="auto">
              <a:xfrm>
                <a:off x="4353" y="3574"/>
                <a:ext cx="12"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3395" name="AutoShape 83"/>
              <p:cNvSpPr>
                <a:spLocks noChangeArrowheads="1"/>
              </p:cNvSpPr>
              <p:nvPr/>
            </p:nvSpPr>
            <p:spPr bwMode="auto">
              <a:xfrm>
                <a:off x="4377" y="3574"/>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3396" name="AutoShape 84"/>
              <p:cNvSpPr>
                <a:spLocks noChangeArrowheads="1"/>
              </p:cNvSpPr>
              <p:nvPr/>
            </p:nvSpPr>
            <p:spPr bwMode="auto">
              <a:xfrm>
                <a:off x="4283" y="3369"/>
                <a:ext cx="38"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13397" name="AutoShape 85"/>
              <p:cNvSpPr>
                <a:spLocks noChangeArrowheads="1"/>
              </p:cNvSpPr>
              <p:nvPr/>
            </p:nvSpPr>
            <p:spPr bwMode="auto">
              <a:xfrm>
                <a:off x="4481" y="3350"/>
                <a:ext cx="5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13398" name="AutoShape 86"/>
              <p:cNvSpPr>
                <a:spLocks noChangeArrowheads="1"/>
              </p:cNvSpPr>
              <p:nvPr/>
            </p:nvSpPr>
            <p:spPr bwMode="auto">
              <a:xfrm>
                <a:off x="4283" y="3386"/>
                <a:ext cx="33"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13399" name="AutoShape 87"/>
              <p:cNvSpPr>
                <a:spLocks noChangeArrowheads="1"/>
              </p:cNvSpPr>
              <p:nvPr/>
            </p:nvSpPr>
            <p:spPr bwMode="auto">
              <a:xfrm>
                <a:off x="4288" y="3398"/>
                <a:ext cx="25"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13400" name="AutoShape 88"/>
              <p:cNvSpPr>
                <a:spLocks noChangeArrowheads="1"/>
              </p:cNvSpPr>
              <p:nvPr/>
            </p:nvSpPr>
            <p:spPr bwMode="auto">
              <a:xfrm>
                <a:off x="4288" y="3409"/>
                <a:ext cx="25"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13401" name="AutoShape 89"/>
              <p:cNvSpPr>
                <a:spLocks noChangeArrowheads="1"/>
              </p:cNvSpPr>
              <p:nvPr/>
            </p:nvSpPr>
            <p:spPr bwMode="auto">
              <a:xfrm>
                <a:off x="4288" y="3420"/>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13402" name="AutoShape 90"/>
              <p:cNvSpPr>
                <a:spLocks noChangeArrowheads="1"/>
              </p:cNvSpPr>
              <p:nvPr/>
            </p:nvSpPr>
            <p:spPr bwMode="auto">
              <a:xfrm>
                <a:off x="4288" y="3434"/>
                <a:ext cx="15"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13403" name="AutoShape 91"/>
              <p:cNvSpPr>
                <a:spLocks noChangeArrowheads="1"/>
              </p:cNvSpPr>
              <p:nvPr/>
            </p:nvSpPr>
            <p:spPr bwMode="auto">
              <a:xfrm>
                <a:off x="4486" y="3361"/>
                <a:ext cx="43"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13404" name="AutoShape 92"/>
              <p:cNvSpPr>
                <a:spLocks noChangeArrowheads="1"/>
              </p:cNvSpPr>
              <p:nvPr/>
            </p:nvSpPr>
            <p:spPr bwMode="auto">
              <a:xfrm>
                <a:off x="4486" y="3375"/>
                <a:ext cx="38"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13405" name="AutoShape 93"/>
              <p:cNvSpPr>
                <a:spLocks noChangeArrowheads="1"/>
              </p:cNvSpPr>
              <p:nvPr/>
            </p:nvSpPr>
            <p:spPr bwMode="auto">
              <a:xfrm>
                <a:off x="4486" y="3386"/>
                <a:ext cx="33"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13406" name="AutoShape 94"/>
              <p:cNvSpPr>
                <a:spLocks noChangeArrowheads="1"/>
              </p:cNvSpPr>
              <p:nvPr/>
            </p:nvSpPr>
            <p:spPr bwMode="auto">
              <a:xfrm>
                <a:off x="4491" y="3403"/>
                <a:ext cx="23"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13407" name="AutoShape 95"/>
              <p:cNvSpPr>
                <a:spLocks noChangeArrowheads="1"/>
              </p:cNvSpPr>
              <p:nvPr/>
            </p:nvSpPr>
            <p:spPr bwMode="auto">
              <a:xfrm>
                <a:off x="4491" y="3415"/>
                <a:ext cx="17"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13408" name="Rectangle 96"/>
              <p:cNvSpPr>
                <a:spLocks noChangeArrowheads="1"/>
              </p:cNvSpPr>
              <p:nvPr/>
            </p:nvSpPr>
            <p:spPr bwMode="auto">
              <a:xfrm>
                <a:off x="4244" y="3398"/>
                <a:ext cx="4" cy="254"/>
              </a:xfrm>
              <a:prstGeom prst="rect">
                <a:avLst/>
              </a:prstGeom>
              <a:solidFill>
                <a:srgbClr val="000000"/>
              </a:solidFill>
              <a:ln w="9525" cap="flat">
                <a:noFill/>
                <a:round/>
                <a:headEnd/>
                <a:tailEnd/>
              </a:ln>
              <a:effectLst/>
            </p:spPr>
            <p:txBody>
              <a:bodyPr wrap="none" anchor="ctr"/>
              <a:lstStyle/>
              <a:p>
                <a:endParaRPr lang="es-MX"/>
              </a:p>
            </p:txBody>
          </p:sp>
          <p:sp>
            <p:nvSpPr>
              <p:cNvPr id="13409" name="AutoShape 97"/>
              <p:cNvSpPr>
                <a:spLocks noChangeArrowheads="1"/>
              </p:cNvSpPr>
              <p:nvPr/>
            </p:nvSpPr>
            <p:spPr bwMode="auto">
              <a:xfrm>
                <a:off x="4327" y="3392"/>
                <a:ext cx="93"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13410" name="AutoShape 98"/>
              <p:cNvSpPr>
                <a:spLocks noChangeArrowheads="1"/>
              </p:cNvSpPr>
              <p:nvPr/>
            </p:nvSpPr>
            <p:spPr bwMode="auto">
              <a:xfrm>
                <a:off x="4199" y="3477"/>
                <a:ext cx="72"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13411" name="AutoShape 99"/>
              <p:cNvSpPr>
                <a:spLocks noChangeArrowheads="1"/>
              </p:cNvSpPr>
              <p:nvPr/>
            </p:nvSpPr>
            <p:spPr bwMode="auto">
              <a:xfrm>
                <a:off x="4199" y="3428"/>
                <a:ext cx="7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13412" name="AutoShape 100"/>
              <p:cNvSpPr>
                <a:spLocks noChangeArrowheads="1"/>
              </p:cNvSpPr>
              <p:nvPr/>
            </p:nvSpPr>
            <p:spPr bwMode="auto">
              <a:xfrm>
                <a:off x="4270" y="3403"/>
                <a:ext cx="121"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13413" name="AutoShape 101"/>
              <p:cNvSpPr>
                <a:spLocks noChangeArrowheads="1"/>
              </p:cNvSpPr>
              <p:nvPr/>
            </p:nvSpPr>
            <p:spPr bwMode="auto">
              <a:xfrm>
                <a:off x="4332" y="3344"/>
                <a:ext cx="158"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13414" name="AutoShape 102"/>
              <p:cNvSpPr>
                <a:spLocks noChangeArrowheads="1"/>
              </p:cNvSpPr>
              <p:nvPr/>
            </p:nvSpPr>
            <p:spPr bwMode="auto">
              <a:xfrm>
                <a:off x="4239" y="3653"/>
                <a:ext cx="267"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13415" name="AutoShape 103"/>
              <p:cNvSpPr>
                <a:spLocks noChangeArrowheads="1"/>
              </p:cNvSpPr>
              <p:nvPr/>
            </p:nvSpPr>
            <p:spPr bwMode="auto">
              <a:xfrm>
                <a:off x="4184" y="3675"/>
                <a:ext cx="27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3416" name="AutoShape 104"/>
              <p:cNvSpPr>
                <a:spLocks noChangeArrowheads="1"/>
              </p:cNvSpPr>
              <p:nvPr/>
            </p:nvSpPr>
            <p:spPr bwMode="auto">
              <a:xfrm>
                <a:off x="4228" y="3664"/>
                <a:ext cx="267"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3417" name="AutoShape 105"/>
              <p:cNvSpPr>
                <a:spLocks noChangeArrowheads="1"/>
              </p:cNvSpPr>
              <p:nvPr/>
            </p:nvSpPr>
            <p:spPr bwMode="auto">
              <a:xfrm>
                <a:off x="4210" y="3670"/>
                <a:ext cx="264"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nvGrpSpPr>
            <p:cNvPr id="10" name="Group 106"/>
            <p:cNvGrpSpPr>
              <a:grpSpLocks/>
            </p:cNvGrpSpPr>
            <p:nvPr/>
          </p:nvGrpSpPr>
          <p:grpSpPr bwMode="auto">
            <a:xfrm>
              <a:off x="2835" y="2886"/>
              <a:ext cx="499" cy="453"/>
              <a:chOff x="2835" y="2886"/>
              <a:chExt cx="499" cy="453"/>
            </a:xfrm>
          </p:grpSpPr>
          <p:sp>
            <p:nvSpPr>
              <p:cNvPr id="13419" name="AutoShape 107"/>
              <p:cNvSpPr>
                <a:spLocks noChangeArrowheads="1"/>
              </p:cNvSpPr>
              <p:nvPr/>
            </p:nvSpPr>
            <p:spPr bwMode="auto">
              <a:xfrm>
                <a:off x="2835" y="2886"/>
                <a:ext cx="499" cy="4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91 w 692"/>
                  <a:gd name="T5" fmla="*/ 38 h 564"/>
                  <a:gd name="T6" fmla="*/ 191 w 692"/>
                  <a:gd name="T7" fmla="*/ 38 h 564"/>
                  <a:gd name="T8" fmla="*/ 198 w 692"/>
                  <a:gd name="T9" fmla="*/ 38 h 564"/>
                  <a:gd name="T10" fmla="*/ 205 w 692"/>
                  <a:gd name="T11" fmla="*/ 38 h 564"/>
                  <a:gd name="T12" fmla="*/ 213 w 692"/>
                  <a:gd name="T13" fmla="*/ 35 h 564"/>
                  <a:gd name="T14" fmla="*/ 227 w 692"/>
                  <a:gd name="T15" fmla="*/ 35 h 564"/>
                  <a:gd name="T16" fmla="*/ 238 w 692"/>
                  <a:gd name="T17" fmla="*/ 28 h 564"/>
                  <a:gd name="T18" fmla="*/ 259 w 692"/>
                  <a:gd name="T19" fmla="*/ 28 h 564"/>
                  <a:gd name="T20" fmla="*/ 281 w 692"/>
                  <a:gd name="T21" fmla="*/ 21 h 564"/>
                  <a:gd name="T22" fmla="*/ 306 w 692"/>
                  <a:gd name="T23" fmla="*/ 14 h 564"/>
                  <a:gd name="T24" fmla="*/ 335 w 692"/>
                  <a:gd name="T25" fmla="*/ 14 h 564"/>
                  <a:gd name="T26" fmla="*/ 364 w 692"/>
                  <a:gd name="T27" fmla="*/ 7 h 564"/>
                  <a:gd name="T28" fmla="*/ 396 w 692"/>
                  <a:gd name="T29" fmla="*/ 7 h 564"/>
                  <a:gd name="T30" fmla="*/ 432 w 692"/>
                  <a:gd name="T31" fmla="*/ 7 h 564"/>
                  <a:gd name="T32" fmla="*/ 472 w 692"/>
                  <a:gd name="T33" fmla="*/ 0 h 564"/>
                  <a:gd name="T34" fmla="*/ 512 w 692"/>
                  <a:gd name="T35" fmla="*/ 0 h 564"/>
                  <a:gd name="T36" fmla="*/ 555 w 692"/>
                  <a:gd name="T37" fmla="*/ 0 h 564"/>
                  <a:gd name="T38" fmla="*/ 573 w 692"/>
                  <a:gd name="T39" fmla="*/ 80 h 564"/>
                  <a:gd name="T40" fmla="*/ 580 w 692"/>
                  <a:gd name="T41" fmla="*/ 80 h 564"/>
                  <a:gd name="T42" fmla="*/ 602 w 692"/>
                  <a:gd name="T43" fmla="*/ 94 h 564"/>
                  <a:gd name="T44" fmla="*/ 616 w 692"/>
                  <a:gd name="T45" fmla="*/ 111 h 564"/>
                  <a:gd name="T46" fmla="*/ 623 w 692"/>
                  <a:gd name="T47" fmla="*/ 139 h 564"/>
                  <a:gd name="T48" fmla="*/ 663 w 692"/>
                  <a:gd name="T49" fmla="*/ 317 h 564"/>
                  <a:gd name="T50" fmla="*/ 685 w 692"/>
                  <a:gd name="T51" fmla="*/ 390 h 564"/>
                  <a:gd name="T52" fmla="*/ 685 w 692"/>
                  <a:gd name="T53" fmla="*/ 397 h 564"/>
                  <a:gd name="T54" fmla="*/ 692 w 692"/>
                  <a:gd name="T55" fmla="*/ 411 h 564"/>
                  <a:gd name="T56" fmla="*/ 692 w 692"/>
                  <a:gd name="T57" fmla="*/ 432 h 564"/>
                  <a:gd name="T58" fmla="*/ 678 w 692"/>
                  <a:gd name="T59" fmla="*/ 456 h 564"/>
                  <a:gd name="T60" fmla="*/ 0 w 692"/>
                  <a:gd name="T61" fmla="*/ 442 h 564"/>
                  <a:gd name="T62" fmla="*/ 61 w 692"/>
                  <a:gd name="T63" fmla="*/ 404 h 564"/>
                  <a:gd name="T64" fmla="*/ 68 w 692"/>
                  <a:gd name="T65" fmla="*/ 80 h 564"/>
                  <a:gd name="T66" fmla="*/ 68 w 692"/>
                  <a:gd name="T67" fmla="*/ 80 h 564"/>
                  <a:gd name="T68" fmla="*/ 76 w 692"/>
                  <a:gd name="T69" fmla="*/ 73 h 564"/>
                  <a:gd name="T70" fmla="*/ 83 w 692"/>
                  <a:gd name="T71" fmla="*/ 66 h 564"/>
                  <a:gd name="T72" fmla="*/ 97 w 692"/>
                  <a:gd name="T73" fmla="*/ 66 h 564"/>
                  <a:gd name="T74" fmla="*/ 115 w 692"/>
                  <a:gd name="T75" fmla="*/ 59 h 564"/>
                  <a:gd name="T76" fmla="*/ 130 w 692"/>
                  <a:gd name="T77" fmla="*/ 59 h 564"/>
                  <a:gd name="T78" fmla="*/ 159 w 692"/>
                  <a:gd name="T79" fmla="*/ 66 h 564"/>
                  <a:gd name="T80" fmla="*/ 184 w 692"/>
                  <a:gd name="T81" fmla="*/ 73 h 564"/>
                  <a:gd name="T82" fmla="*/ 0 w 692"/>
                  <a:gd name="T83" fmla="*/ 0 h 564"/>
                  <a:gd name="T84" fmla="*/ 692 w 692"/>
                  <a:gd name="T85" fmla="*/ 564 h 56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692" h="564">
                    <a:moveTo>
                      <a:pt x="184" y="73"/>
                    </a:moveTo>
                    <a:lnTo>
                      <a:pt x="191" y="38"/>
                    </a:lnTo>
                    <a:lnTo>
                      <a:pt x="198" y="38"/>
                    </a:lnTo>
                    <a:lnTo>
                      <a:pt x="205" y="38"/>
                    </a:lnTo>
                    <a:lnTo>
                      <a:pt x="213" y="35"/>
                    </a:lnTo>
                    <a:lnTo>
                      <a:pt x="220" y="35"/>
                    </a:lnTo>
                    <a:lnTo>
                      <a:pt x="227" y="35"/>
                    </a:lnTo>
                    <a:lnTo>
                      <a:pt x="231" y="28"/>
                    </a:lnTo>
                    <a:lnTo>
                      <a:pt x="238" y="28"/>
                    </a:lnTo>
                    <a:lnTo>
                      <a:pt x="252" y="28"/>
                    </a:lnTo>
                    <a:lnTo>
                      <a:pt x="259" y="28"/>
                    </a:lnTo>
                    <a:lnTo>
                      <a:pt x="274" y="21"/>
                    </a:lnTo>
                    <a:lnTo>
                      <a:pt x="281" y="21"/>
                    </a:lnTo>
                    <a:lnTo>
                      <a:pt x="296" y="21"/>
                    </a:lnTo>
                    <a:lnTo>
                      <a:pt x="306" y="14"/>
                    </a:lnTo>
                    <a:lnTo>
                      <a:pt x="321" y="14"/>
                    </a:lnTo>
                    <a:lnTo>
                      <a:pt x="335" y="14"/>
                    </a:lnTo>
                    <a:lnTo>
                      <a:pt x="350" y="14"/>
                    </a:lnTo>
                    <a:lnTo>
                      <a:pt x="364" y="7"/>
                    </a:lnTo>
                    <a:lnTo>
                      <a:pt x="375" y="7"/>
                    </a:lnTo>
                    <a:lnTo>
                      <a:pt x="396" y="7"/>
                    </a:lnTo>
                    <a:lnTo>
                      <a:pt x="418" y="7"/>
                    </a:lnTo>
                    <a:lnTo>
                      <a:pt x="432" y="7"/>
                    </a:lnTo>
                    <a:lnTo>
                      <a:pt x="450" y="0"/>
                    </a:lnTo>
                    <a:lnTo>
                      <a:pt x="472" y="0"/>
                    </a:lnTo>
                    <a:lnTo>
                      <a:pt x="494" y="0"/>
                    </a:lnTo>
                    <a:lnTo>
                      <a:pt x="512" y="0"/>
                    </a:lnTo>
                    <a:lnTo>
                      <a:pt x="533" y="0"/>
                    </a:lnTo>
                    <a:lnTo>
                      <a:pt x="555" y="0"/>
                    </a:lnTo>
                    <a:lnTo>
                      <a:pt x="580" y="14"/>
                    </a:lnTo>
                    <a:lnTo>
                      <a:pt x="573" y="80"/>
                    </a:lnTo>
                    <a:lnTo>
                      <a:pt x="580" y="80"/>
                    </a:lnTo>
                    <a:lnTo>
                      <a:pt x="587" y="87"/>
                    </a:lnTo>
                    <a:lnTo>
                      <a:pt x="602" y="94"/>
                    </a:lnTo>
                    <a:lnTo>
                      <a:pt x="609" y="101"/>
                    </a:lnTo>
                    <a:lnTo>
                      <a:pt x="616" y="111"/>
                    </a:lnTo>
                    <a:lnTo>
                      <a:pt x="623" y="125"/>
                    </a:lnTo>
                    <a:lnTo>
                      <a:pt x="623" y="139"/>
                    </a:lnTo>
                    <a:lnTo>
                      <a:pt x="685" y="184"/>
                    </a:lnTo>
                    <a:lnTo>
                      <a:pt x="663" y="317"/>
                    </a:lnTo>
                    <a:lnTo>
                      <a:pt x="573" y="358"/>
                    </a:lnTo>
                    <a:lnTo>
                      <a:pt x="685" y="390"/>
                    </a:lnTo>
                    <a:lnTo>
                      <a:pt x="685" y="397"/>
                    </a:lnTo>
                    <a:lnTo>
                      <a:pt x="692" y="411"/>
                    </a:lnTo>
                    <a:lnTo>
                      <a:pt x="692" y="418"/>
                    </a:lnTo>
                    <a:lnTo>
                      <a:pt x="692" y="432"/>
                    </a:lnTo>
                    <a:lnTo>
                      <a:pt x="685" y="442"/>
                    </a:lnTo>
                    <a:lnTo>
                      <a:pt x="678" y="456"/>
                    </a:lnTo>
                    <a:lnTo>
                      <a:pt x="396" y="564"/>
                    </a:lnTo>
                    <a:lnTo>
                      <a:pt x="0" y="442"/>
                    </a:lnTo>
                    <a:lnTo>
                      <a:pt x="7" y="425"/>
                    </a:lnTo>
                    <a:lnTo>
                      <a:pt x="61" y="404"/>
                    </a:lnTo>
                    <a:lnTo>
                      <a:pt x="61" y="80"/>
                    </a:lnTo>
                    <a:lnTo>
                      <a:pt x="68" y="80"/>
                    </a:lnTo>
                    <a:lnTo>
                      <a:pt x="68" y="73"/>
                    </a:lnTo>
                    <a:lnTo>
                      <a:pt x="76" y="73"/>
                    </a:lnTo>
                    <a:lnTo>
                      <a:pt x="83" y="73"/>
                    </a:lnTo>
                    <a:lnTo>
                      <a:pt x="83" y="66"/>
                    </a:lnTo>
                    <a:lnTo>
                      <a:pt x="90" y="66"/>
                    </a:lnTo>
                    <a:lnTo>
                      <a:pt x="97" y="66"/>
                    </a:lnTo>
                    <a:lnTo>
                      <a:pt x="108" y="59"/>
                    </a:lnTo>
                    <a:lnTo>
                      <a:pt x="115" y="59"/>
                    </a:lnTo>
                    <a:lnTo>
                      <a:pt x="123" y="59"/>
                    </a:lnTo>
                    <a:lnTo>
                      <a:pt x="130" y="59"/>
                    </a:lnTo>
                    <a:lnTo>
                      <a:pt x="144" y="59"/>
                    </a:lnTo>
                    <a:lnTo>
                      <a:pt x="159" y="66"/>
                    </a:lnTo>
                    <a:lnTo>
                      <a:pt x="166" y="66"/>
                    </a:lnTo>
                    <a:lnTo>
                      <a:pt x="184" y="73"/>
                    </a:lnTo>
                    <a:close/>
                  </a:path>
                </a:pathLst>
              </a:custGeom>
              <a:solidFill>
                <a:srgbClr val="000000"/>
              </a:solidFill>
              <a:ln w="9525" cap="flat">
                <a:noFill/>
                <a:round/>
                <a:headEnd/>
                <a:tailEnd/>
              </a:ln>
              <a:effectLst/>
            </p:spPr>
            <p:txBody>
              <a:bodyPr wrap="none" anchor="ctr"/>
              <a:lstStyle/>
              <a:p>
                <a:endParaRPr lang="es-MX"/>
              </a:p>
            </p:txBody>
          </p:sp>
          <p:sp>
            <p:nvSpPr>
              <p:cNvPr id="13420" name="AutoShape 108"/>
              <p:cNvSpPr>
                <a:spLocks noChangeArrowheads="1"/>
              </p:cNvSpPr>
              <p:nvPr/>
            </p:nvSpPr>
            <p:spPr bwMode="auto">
              <a:xfrm>
                <a:off x="3007" y="2922"/>
                <a:ext cx="158" cy="1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0 w 220"/>
                  <a:gd name="T5" fmla="*/ 7 h 240"/>
                  <a:gd name="T6" fmla="*/ 220 w 220"/>
                  <a:gd name="T7" fmla="*/ 7 h 240"/>
                  <a:gd name="T8" fmla="*/ 212 w 220"/>
                  <a:gd name="T9" fmla="*/ 7 h 240"/>
                  <a:gd name="T10" fmla="*/ 205 w 220"/>
                  <a:gd name="T11" fmla="*/ 7 h 240"/>
                  <a:gd name="T12" fmla="*/ 198 w 220"/>
                  <a:gd name="T13" fmla="*/ 0 h 240"/>
                  <a:gd name="T14" fmla="*/ 194 w 220"/>
                  <a:gd name="T15" fmla="*/ 0 h 240"/>
                  <a:gd name="T16" fmla="*/ 180 w 220"/>
                  <a:gd name="T17" fmla="*/ 0 h 240"/>
                  <a:gd name="T18" fmla="*/ 166 w 220"/>
                  <a:gd name="T19" fmla="*/ 0 h 240"/>
                  <a:gd name="T20" fmla="*/ 151 w 220"/>
                  <a:gd name="T21" fmla="*/ 0 h 240"/>
                  <a:gd name="T22" fmla="*/ 137 w 220"/>
                  <a:gd name="T23" fmla="*/ 0 h 240"/>
                  <a:gd name="T24" fmla="*/ 126 w 220"/>
                  <a:gd name="T25" fmla="*/ 0 h 240"/>
                  <a:gd name="T26" fmla="*/ 104 w 220"/>
                  <a:gd name="T27" fmla="*/ 0 h 240"/>
                  <a:gd name="T28" fmla="*/ 90 w 220"/>
                  <a:gd name="T29" fmla="*/ 0 h 240"/>
                  <a:gd name="T30" fmla="*/ 68 w 220"/>
                  <a:gd name="T31" fmla="*/ 7 h 240"/>
                  <a:gd name="T32" fmla="*/ 50 w 220"/>
                  <a:gd name="T33" fmla="*/ 14 h 240"/>
                  <a:gd name="T34" fmla="*/ 36 w 220"/>
                  <a:gd name="T35" fmla="*/ 21 h 240"/>
                  <a:gd name="T36" fmla="*/ 14 w 220"/>
                  <a:gd name="T37" fmla="*/ 28 h 240"/>
                  <a:gd name="T38" fmla="*/ 14 w 220"/>
                  <a:gd name="T39" fmla="*/ 35 h 240"/>
                  <a:gd name="T40" fmla="*/ 7 w 220"/>
                  <a:gd name="T41" fmla="*/ 49 h 240"/>
                  <a:gd name="T42" fmla="*/ 0 w 220"/>
                  <a:gd name="T43" fmla="*/ 66 h 240"/>
                  <a:gd name="T44" fmla="*/ 0 w 220"/>
                  <a:gd name="T45" fmla="*/ 94 h 240"/>
                  <a:gd name="T46" fmla="*/ 0 w 220"/>
                  <a:gd name="T47" fmla="*/ 126 h 240"/>
                  <a:gd name="T48" fmla="*/ 0 w 220"/>
                  <a:gd name="T49" fmla="*/ 160 h 240"/>
                  <a:gd name="T50" fmla="*/ 7 w 220"/>
                  <a:gd name="T51" fmla="*/ 199 h 240"/>
                  <a:gd name="T52" fmla="*/ 14 w 220"/>
                  <a:gd name="T53" fmla="*/ 240 h 240"/>
                  <a:gd name="T54" fmla="*/ 14 w 220"/>
                  <a:gd name="T55" fmla="*/ 240 h 240"/>
                  <a:gd name="T56" fmla="*/ 21 w 220"/>
                  <a:gd name="T57" fmla="*/ 233 h 240"/>
                  <a:gd name="T58" fmla="*/ 29 w 220"/>
                  <a:gd name="T59" fmla="*/ 233 h 240"/>
                  <a:gd name="T60" fmla="*/ 36 w 220"/>
                  <a:gd name="T61" fmla="*/ 233 h 240"/>
                  <a:gd name="T62" fmla="*/ 43 w 220"/>
                  <a:gd name="T63" fmla="*/ 233 h 240"/>
                  <a:gd name="T64" fmla="*/ 50 w 220"/>
                  <a:gd name="T65" fmla="*/ 233 h 240"/>
                  <a:gd name="T66" fmla="*/ 61 w 220"/>
                  <a:gd name="T67" fmla="*/ 233 h 240"/>
                  <a:gd name="T68" fmla="*/ 76 w 220"/>
                  <a:gd name="T69" fmla="*/ 233 h 240"/>
                  <a:gd name="T70" fmla="*/ 90 w 220"/>
                  <a:gd name="T71" fmla="*/ 233 h 240"/>
                  <a:gd name="T72" fmla="*/ 104 w 220"/>
                  <a:gd name="T73" fmla="*/ 233 h 240"/>
                  <a:gd name="T74" fmla="*/ 126 w 220"/>
                  <a:gd name="T75" fmla="*/ 233 h 240"/>
                  <a:gd name="T76" fmla="*/ 137 w 220"/>
                  <a:gd name="T77" fmla="*/ 233 h 240"/>
                  <a:gd name="T78" fmla="*/ 158 w 220"/>
                  <a:gd name="T79" fmla="*/ 233 h 240"/>
                  <a:gd name="T80" fmla="*/ 180 w 220"/>
                  <a:gd name="T81" fmla="*/ 240 h 240"/>
                  <a:gd name="T82" fmla="*/ 198 w 220"/>
                  <a:gd name="T83" fmla="*/ 240 h 240"/>
                  <a:gd name="T84" fmla="*/ 220 w 220"/>
                  <a:gd name="T85" fmla="*/ 240 h 240"/>
                  <a:gd name="T86" fmla="*/ 220 w 220"/>
                  <a:gd name="T87" fmla="*/ 233 h 240"/>
                  <a:gd name="T88" fmla="*/ 220 w 220"/>
                  <a:gd name="T89" fmla="*/ 213 h 240"/>
                  <a:gd name="T90" fmla="*/ 212 w 220"/>
                  <a:gd name="T91" fmla="*/ 188 h 240"/>
                  <a:gd name="T92" fmla="*/ 212 w 220"/>
                  <a:gd name="T93" fmla="*/ 153 h 240"/>
                  <a:gd name="T94" fmla="*/ 212 w 220"/>
                  <a:gd name="T95" fmla="*/ 115 h 240"/>
                  <a:gd name="T96" fmla="*/ 212 w 220"/>
                  <a:gd name="T97" fmla="*/ 73 h 240"/>
                  <a:gd name="T98" fmla="*/ 212 w 220"/>
                  <a:gd name="T99" fmla="*/ 42 h 240"/>
                  <a:gd name="T100" fmla="*/ 220 w 220"/>
                  <a:gd name="T101" fmla="*/ 7 h 240"/>
                  <a:gd name="T102" fmla="*/ 0 w 220"/>
                  <a:gd name="T103" fmla="*/ 0 h 240"/>
                  <a:gd name="T104" fmla="*/ 220 w 220"/>
                  <a:gd name="T105" fmla="*/ 240 h 2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220" h="240">
                    <a:moveTo>
                      <a:pt x="220" y="7"/>
                    </a:moveTo>
                    <a:lnTo>
                      <a:pt x="220" y="7"/>
                    </a:lnTo>
                    <a:lnTo>
                      <a:pt x="212" y="7"/>
                    </a:lnTo>
                    <a:lnTo>
                      <a:pt x="205" y="7"/>
                    </a:lnTo>
                    <a:lnTo>
                      <a:pt x="198" y="0"/>
                    </a:lnTo>
                    <a:lnTo>
                      <a:pt x="194" y="0"/>
                    </a:lnTo>
                    <a:lnTo>
                      <a:pt x="180" y="0"/>
                    </a:lnTo>
                    <a:lnTo>
                      <a:pt x="166" y="0"/>
                    </a:lnTo>
                    <a:lnTo>
                      <a:pt x="151" y="0"/>
                    </a:lnTo>
                    <a:lnTo>
                      <a:pt x="137" y="0"/>
                    </a:lnTo>
                    <a:lnTo>
                      <a:pt x="126" y="0"/>
                    </a:lnTo>
                    <a:lnTo>
                      <a:pt x="104" y="0"/>
                    </a:lnTo>
                    <a:lnTo>
                      <a:pt x="90" y="0"/>
                    </a:lnTo>
                    <a:lnTo>
                      <a:pt x="68" y="7"/>
                    </a:lnTo>
                    <a:lnTo>
                      <a:pt x="50" y="14"/>
                    </a:lnTo>
                    <a:lnTo>
                      <a:pt x="36" y="21"/>
                    </a:lnTo>
                    <a:lnTo>
                      <a:pt x="14" y="28"/>
                    </a:lnTo>
                    <a:lnTo>
                      <a:pt x="14" y="35"/>
                    </a:lnTo>
                    <a:lnTo>
                      <a:pt x="7" y="49"/>
                    </a:lnTo>
                    <a:lnTo>
                      <a:pt x="0" y="66"/>
                    </a:lnTo>
                    <a:lnTo>
                      <a:pt x="0" y="94"/>
                    </a:lnTo>
                    <a:lnTo>
                      <a:pt x="0" y="126"/>
                    </a:lnTo>
                    <a:lnTo>
                      <a:pt x="0" y="160"/>
                    </a:lnTo>
                    <a:lnTo>
                      <a:pt x="7" y="199"/>
                    </a:lnTo>
                    <a:lnTo>
                      <a:pt x="14" y="240"/>
                    </a:lnTo>
                    <a:lnTo>
                      <a:pt x="21" y="233"/>
                    </a:lnTo>
                    <a:lnTo>
                      <a:pt x="29" y="233"/>
                    </a:lnTo>
                    <a:lnTo>
                      <a:pt x="36" y="233"/>
                    </a:lnTo>
                    <a:lnTo>
                      <a:pt x="43" y="233"/>
                    </a:lnTo>
                    <a:lnTo>
                      <a:pt x="50" y="233"/>
                    </a:lnTo>
                    <a:lnTo>
                      <a:pt x="61" y="233"/>
                    </a:lnTo>
                    <a:lnTo>
                      <a:pt x="76" y="233"/>
                    </a:lnTo>
                    <a:lnTo>
                      <a:pt x="90" y="233"/>
                    </a:lnTo>
                    <a:lnTo>
                      <a:pt x="104" y="233"/>
                    </a:lnTo>
                    <a:lnTo>
                      <a:pt x="126" y="233"/>
                    </a:lnTo>
                    <a:lnTo>
                      <a:pt x="137" y="233"/>
                    </a:lnTo>
                    <a:lnTo>
                      <a:pt x="158" y="233"/>
                    </a:lnTo>
                    <a:lnTo>
                      <a:pt x="180" y="240"/>
                    </a:lnTo>
                    <a:lnTo>
                      <a:pt x="198" y="240"/>
                    </a:lnTo>
                    <a:lnTo>
                      <a:pt x="220" y="240"/>
                    </a:lnTo>
                    <a:lnTo>
                      <a:pt x="220" y="233"/>
                    </a:lnTo>
                    <a:lnTo>
                      <a:pt x="220" y="213"/>
                    </a:lnTo>
                    <a:lnTo>
                      <a:pt x="212" y="188"/>
                    </a:lnTo>
                    <a:lnTo>
                      <a:pt x="212" y="153"/>
                    </a:lnTo>
                    <a:lnTo>
                      <a:pt x="212" y="115"/>
                    </a:lnTo>
                    <a:lnTo>
                      <a:pt x="212" y="73"/>
                    </a:lnTo>
                    <a:lnTo>
                      <a:pt x="212" y="42"/>
                    </a:lnTo>
                    <a:lnTo>
                      <a:pt x="220" y="7"/>
                    </a:lnTo>
                    <a:close/>
                  </a:path>
                </a:pathLst>
              </a:custGeom>
              <a:solidFill>
                <a:srgbClr val="333333"/>
              </a:solidFill>
              <a:ln w="9525" cap="flat">
                <a:noFill/>
                <a:round/>
                <a:headEnd/>
                <a:tailEnd/>
              </a:ln>
              <a:effectLst/>
            </p:spPr>
            <p:txBody>
              <a:bodyPr wrap="none" anchor="ctr"/>
              <a:lstStyle/>
              <a:p>
                <a:endParaRPr lang="es-MX"/>
              </a:p>
            </p:txBody>
          </p:sp>
          <p:sp>
            <p:nvSpPr>
              <p:cNvPr id="13421" name="AutoShape 109"/>
              <p:cNvSpPr>
                <a:spLocks noChangeArrowheads="1"/>
              </p:cNvSpPr>
              <p:nvPr/>
            </p:nvSpPr>
            <p:spPr bwMode="auto">
              <a:xfrm>
                <a:off x="3022" y="2975"/>
                <a:ext cx="267" cy="19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 w 372"/>
                  <a:gd name="T5" fmla="*/ 181 h 241"/>
                  <a:gd name="T6" fmla="*/ 0 w 372"/>
                  <a:gd name="T7" fmla="*/ 213 h 241"/>
                  <a:gd name="T8" fmla="*/ 238 w 372"/>
                  <a:gd name="T9" fmla="*/ 241 h 241"/>
                  <a:gd name="T10" fmla="*/ 238 w 372"/>
                  <a:gd name="T11" fmla="*/ 241 h 241"/>
                  <a:gd name="T12" fmla="*/ 246 w 372"/>
                  <a:gd name="T13" fmla="*/ 241 h 241"/>
                  <a:gd name="T14" fmla="*/ 253 w 372"/>
                  <a:gd name="T15" fmla="*/ 234 h 241"/>
                  <a:gd name="T16" fmla="*/ 267 w 372"/>
                  <a:gd name="T17" fmla="*/ 227 h 241"/>
                  <a:gd name="T18" fmla="*/ 274 w 372"/>
                  <a:gd name="T19" fmla="*/ 220 h 241"/>
                  <a:gd name="T20" fmla="*/ 289 w 372"/>
                  <a:gd name="T21" fmla="*/ 213 h 241"/>
                  <a:gd name="T22" fmla="*/ 303 w 372"/>
                  <a:gd name="T23" fmla="*/ 199 h 241"/>
                  <a:gd name="T24" fmla="*/ 314 w 372"/>
                  <a:gd name="T25" fmla="*/ 195 h 241"/>
                  <a:gd name="T26" fmla="*/ 328 w 372"/>
                  <a:gd name="T27" fmla="*/ 174 h 241"/>
                  <a:gd name="T28" fmla="*/ 343 w 372"/>
                  <a:gd name="T29" fmla="*/ 160 h 241"/>
                  <a:gd name="T30" fmla="*/ 350 w 372"/>
                  <a:gd name="T31" fmla="*/ 147 h 241"/>
                  <a:gd name="T32" fmla="*/ 357 w 372"/>
                  <a:gd name="T33" fmla="*/ 129 h 241"/>
                  <a:gd name="T34" fmla="*/ 364 w 372"/>
                  <a:gd name="T35" fmla="*/ 108 h 241"/>
                  <a:gd name="T36" fmla="*/ 372 w 372"/>
                  <a:gd name="T37" fmla="*/ 80 h 241"/>
                  <a:gd name="T38" fmla="*/ 372 w 372"/>
                  <a:gd name="T39" fmla="*/ 60 h 241"/>
                  <a:gd name="T40" fmla="*/ 364 w 372"/>
                  <a:gd name="T41" fmla="*/ 35 h 241"/>
                  <a:gd name="T42" fmla="*/ 364 w 372"/>
                  <a:gd name="T43" fmla="*/ 35 h 241"/>
                  <a:gd name="T44" fmla="*/ 364 w 372"/>
                  <a:gd name="T45" fmla="*/ 28 h 241"/>
                  <a:gd name="T46" fmla="*/ 357 w 372"/>
                  <a:gd name="T47" fmla="*/ 28 h 241"/>
                  <a:gd name="T48" fmla="*/ 350 w 372"/>
                  <a:gd name="T49" fmla="*/ 21 h 241"/>
                  <a:gd name="T50" fmla="*/ 343 w 372"/>
                  <a:gd name="T51" fmla="*/ 14 h 241"/>
                  <a:gd name="T52" fmla="*/ 336 w 372"/>
                  <a:gd name="T53" fmla="*/ 7 h 241"/>
                  <a:gd name="T54" fmla="*/ 328 w 372"/>
                  <a:gd name="T55" fmla="*/ 0 h 241"/>
                  <a:gd name="T56" fmla="*/ 314 w 372"/>
                  <a:gd name="T57" fmla="*/ 0 h 241"/>
                  <a:gd name="T58" fmla="*/ 314 w 372"/>
                  <a:gd name="T59" fmla="*/ 0 h 241"/>
                  <a:gd name="T60" fmla="*/ 321 w 372"/>
                  <a:gd name="T61" fmla="*/ 14 h 241"/>
                  <a:gd name="T62" fmla="*/ 328 w 372"/>
                  <a:gd name="T63" fmla="*/ 28 h 241"/>
                  <a:gd name="T64" fmla="*/ 328 w 372"/>
                  <a:gd name="T65" fmla="*/ 56 h 241"/>
                  <a:gd name="T66" fmla="*/ 328 w 372"/>
                  <a:gd name="T67" fmla="*/ 80 h 241"/>
                  <a:gd name="T68" fmla="*/ 328 w 372"/>
                  <a:gd name="T69" fmla="*/ 108 h 241"/>
                  <a:gd name="T70" fmla="*/ 321 w 372"/>
                  <a:gd name="T71" fmla="*/ 140 h 241"/>
                  <a:gd name="T72" fmla="*/ 303 w 372"/>
                  <a:gd name="T73" fmla="*/ 174 h 241"/>
                  <a:gd name="T74" fmla="*/ 303 w 372"/>
                  <a:gd name="T75" fmla="*/ 174 h 241"/>
                  <a:gd name="T76" fmla="*/ 303 w 372"/>
                  <a:gd name="T77" fmla="*/ 174 h 241"/>
                  <a:gd name="T78" fmla="*/ 303 w 372"/>
                  <a:gd name="T79" fmla="*/ 174 h 241"/>
                  <a:gd name="T80" fmla="*/ 296 w 372"/>
                  <a:gd name="T81" fmla="*/ 174 h 241"/>
                  <a:gd name="T82" fmla="*/ 296 w 372"/>
                  <a:gd name="T83" fmla="*/ 181 h 241"/>
                  <a:gd name="T84" fmla="*/ 289 w 372"/>
                  <a:gd name="T85" fmla="*/ 181 h 241"/>
                  <a:gd name="T86" fmla="*/ 282 w 372"/>
                  <a:gd name="T87" fmla="*/ 188 h 241"/>
                  <a:gd name="T88" fmla="*/ 274 w 372"/>
                  <a:gd name="T89" fmla="*/ 188 h 241"/>
                  <a:gd name="T90" fmla="*/ 267 w 372"/>
                  <a:gd name="T91" fmla="*/ 188 h 241"/>
                  <a:gd name="T92" fmla="*/ 260 w 372"/>
                  <a:gd name="T93" fmla="*/ 195 h 241"/>
                  <a:gd name="T94" fmla="*/ 253 w 372"/>
                  <a:gd name="T95" fmla="*/ 195 h 241"/>
                  <a:gd name="T96" fmla="*/ 238 w 372"/>
                  <a:gd name="T97" fmla="*/ 195 h 241"/>
                  <a:gd name="T98" fmla="*/ 235 w 372"/>
                  <a:gd name="T99" fmla="*/ 195 h 241"/>
                  <a:gd name="T100" fmla="*/ 220 w 372"/>
                  <a:gd name="T101" fmla="*/ 195 h 241"/>
                  <a:gd name="T102" fmla="*/ 206 w 372"/>
                  <a:gd name="T103" fmla="*/ 195 h 241"/>
                  <a:gd name="T104" fmla="*/ 191 w 372"/>
                  <a:gd name="T105" fmla="*/ 195 h 241"/>
                  <a:gd name="T106" fmla="*/ 191 w 372"/>
                  <a:gd name="T107" fmla="*/ 227 h 241"/>
                  <a:gd name="T108" fmla="*/ 8 w 372"/>
                  <a:gd name="T109" fmla="*/ 206 h 241"/>
                  <a:gd name="T110" fmla="*/ 8 w 372"/>
                  <a:gd name="T111" fmla="*/ 181 h 241"/>
                  <a:gd name="T112" fmla="*/ 0 w 372"/>
                  <a:gd name="T113" fmla="*/ 0 h 241"/>
                  <a:gd name="T114" fmla="*/ 372 w 372"/>
                  <a:gd name="T115" fmla="*/ 241 h 24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372" h="241">
                    <a:moveTo>
                      <a:pt x="8" y="181"/>
                    </a:moveTo>
                    <a:lnTo>
                      <a:pt x="0" y="213"/>
                    </a:lnTo>
                    <a:lnTo>
                      <a:pt x="238" y="241"/>
                    </a:lnTo>
                    <a:lnTo>
                      <a:pt x="246" y="241"/>
                    </a:lnTo>
                    <a:lnTo>
                      <a:pt x="253" y="234"/>
                    </a:lnTo>
                    <a:lnTo>
                      <a:pt x="267" y="227"/>
                    </a:lnTo>
                    <a:lnTo>
                      <a:pt x="274" y="220"/>
                    </a:lnTo>
                    <a:lnTo>
                      <a:pt x="289" y="213"/>
                    </a:lnTo>
                    <a:lnTo>
                      <a:pt x="303" y="199"/>
                    </a:lnTo>
                    <a:lnTo>
                      <a:pt x="314" y="195"/>
                    </a:lnTo>
                    <a:lnTo>
                      <a:pt x="328" y="174"/>
                    </a:lnTo>
                    <a:lnTo>
                      <a:pt x="343" y="160"/>
                    </a:lnTo>
                    <a:lnTo>
                      <a:pt x="350" y="147"/>
                    </a:lnTo>
                    <a:lnTo>
                      <a:pt x="357" y="129"/>
                    </a:lnTo>
                    <a:lnTo>
                      <a:pt x="364" y="108"/>
                    </a:lnTo>
                    <a:lnTo>
                      <a:pt x="372" y="80"/>
                    </a:lnTo>
                    <a:lnTo>
                      <a:pt x="372" y="60"/>
                    </a:lnTo>
                    <a:lnTo>
                      <a:pt x="364" y="35"/>
                    </a:lnTo>
                    <a:lnTo>
                      <a:pt x="364" y="28"/>
                    </a:lnTo>
                    <a:lnTo>
                      <a:pt x="357" y="28"/>
                    </a:lnTo>
                    <a:lnTo>
                      <a:pt x="350" y="21"/>
                    </a:lnTo>
                    <a:lnTo>
                      <a:pt x="343" y="14"/>
                    </a:lnTo>
                    <a:lnTo>
                      <a:pt x="336" y="7"/>
                    </a:lnTo>
                    <a:lnTo>
                      <a:pt x="328" y="0"/>
                    </a:lnTo>
                    <a:lnTo>
                      <a:pt x="314" y="0"/>
                    </a:lnTo>
                    <a:lnTo>
                      <a:pt x="321" y="14"/>
                    </a:lnTo>
                    <a:lnTo>
                      <a:pt x="328" y="28"/>
                    </a:lnTo>
                    <a:lnTo>
                      <a:pt x="328" y="56"/>
                    </a:lnTo>
                    <a:lnTo>
                      <a:pt x="328" y="80"/>
                    </a:lnTo>
                    <a:lnTo>
                      <a:pt x="328" y="108"/>
                    </a:lnTo>
                    <a:lnTo>
                      <a:pt x="321" y="140"/>
                    </a:lnTo>
                    <a:lnTo>
                      <a:pt x="303" y="174"/>
                    </a:lnTo>
                    <a:lnTo>
                      <a:pt x="296" y="174"/>
                    </a:lnTo>
                    <a:lnTo>
                      <a:pt x="296" y="181"/>
                    </a:lnTo>
                    <a:lnTo>
                      <a:pt x="289" y="181"/>
                    </a:lnTo>
                    <a:lnTo>
                      <a:pt x="282" y="188"/>
                    </a:lnTo>
                    <a:lnTo>
                      <a:pt x="274" y="188"/>
                    </a:lnTo>
                    <a:lnTo>
                      <a:pt x="267" y="188"/>
                    </a:lnTo>
                    <a:lnTo>
                      <a:pt x="260" y="195"/>
                    </a:lnTo>
                    <a:lnTo>
                      <a:pt x="253" y="195"/>
                    </a:lnTo>
                    <a:lnTo>
                      <a:pt x="238" y="195"/>
                    </a:lnTo>
                    <a:lnTo>
                      <a:pt x="235" y="195"/>
                    </a:lnTo>
                    <a:lnTo>
                      <a:pt x="220" y="195"/>
                    </a:lnTo>
                    <a:lnTo>
                      <a:pt x="206" y="195"/>
                    </a:lnTo>
                    <a:lnTo>
                      <a:pt x="191" y="195"/>
                    </a:lnTo>
                    <a:lnTo>
                      <a:pt x="191" y="227"/>
                    </a:lnTo>
                    <a:lnTo>
                      <a:pt x="8" y="206"/>
                    </a:lnTo>
                    <a:lnTo>
                      <a:pt x="8" y="181"/>
                    </a:lnTo>
                    <a:close/>
                  </a:path>
                </a:pathLst>
              </a:custGeom>
              <a:solidFill>
                <a:srgbClr val="99D8D8"/>
              </a:solidFill>
              <a:ln w="9525" cap="flat">
                <a:noFill/>
                <a:round/>
                <a:headEnd/>
                <a:tailEnd/>
              </a:ln>
              <a:effectLst/>
            </p:spPr>
            <p:txBody>
              <a:bodyPr wrap="none" anchor="ctr"/>
              <a:lstStyle/>
              <a:p>
                <a:endParaRPr lang="es-MX"/>
              </a:p>
            </p:txBody>
          </p:sp>
          <p:sp>
            <p:nvSpPr>
              <p:cNvPr id="13422" name="AutoShape 110"/>
              <p:cNvSpPr>
                <a:spLocks noChangeArrowheads="1"/>
              </p:cNvSpPr>
              <p:nvPr/>
            </p:nvSpPr>
            <p:spPr bwMode="auto">
              <a:xfrm>
                <a:off x="2989" y="3169"/>
                <a:ext cx="197" cy="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74 w 274"/>
                  <a:gd name="T5" fmla="*/ 24 h 80"/>
                  <a:gd name="T6" fmla="*/ 7 w 274"/>
                  <a:gd name="T7" fmla="*/ 0 h 80"/>
                  <a:gd name="T8" fmla="*/ 0 w 274"/>
                  <a:gd name="T9" fmla="*/ 24 h 80"/>
                  <a:gd name="T10" fmla="*/ 266 w 274"/>
                  <a:gd name="T11" fmla="*/ 80 h 80"/>
                  <a:gd name="T12" fmla="*/ 274 w 274"/>
                  <a:gd name="T13" fmla="*/ 24 h 80"/>
                  <a:gd name="T14" fmla="*/ 0 w 274"/>
                  <a:gd name="T15" fmla="*/ 0 h 80"/>
                  <a:gd name="T16" fmla="*/ 274 w 274"/>
                  <a:gd name="T17" fmla="*/ 80 h 80"/>
                </a:gdLst>
                <a:ahLst/>
                <a:cxnLst>
                  <a:cxn ang="0">
                    <a:pos x="T4" y="T5"/>
                  </a:cxn>
                  <a:cxn ang="0">
                    <a:pos x="T6" y="T7"/>
                  </a:cxn>
                  <a:cxn ang="0">
                    <a:pos x="T8" y="T9"/>
                  </a:cxn>
                  <a:cxn ang="0">
                    <a:pos x="T10" y="T11"/>
                  </a:cxn>
                  <a:cxn ang="0">
                    <a:pos x="T12" y="T13"/>
                  </a:cxn>
                </a:cxnLst>
                <a:rect l="T14" t="T15" r="T16" b="T17"/>
                <a:pathLst>
                  <a:path w="274" h="80">
                    <a:moveTo>
                      <a:pt x="274" y="24"/>
                    </a:moveTo>
                    <a:lnTo>
                      <a:pt x="7" y="0"/>
                    </a:lnTo>
                    <a:lnTo>
                      <a:pt x="0" y="24"/>
                    </a:lnTo>
                    <a:lnTo>
                      <a:pt x="266" y="80"/>
                    </a:lnTo>
                    <a:lnTo>
                      <a:pt x="274" y="24"/>
                    </a:lnTo>
                    <a:close/>
                  </a:path>
                </a:pathLst>
              </a:custGeom>
              <a:solidFill>
                <a:srgbClr val="000000"/>
              </a:solidFill>
              <a:ln w="9525" cap="flat">
                <a:noFill/>
                <a:round/>
                <a:headEnd/>
                <a:tailEnd/>
              </a:ln>
              <a:effectLst/>
            </p:spPr>
            <p:txBody>
              <a:bodyPr wrap="none" anchor="ctr"/>
              <a:lstStyle/>
              <a:p>
                <a:endParaRPr lang="es-MX"/>
              </a:p>
            </p:txBody>
          </p:sp>
          <p:sp>
            <p:nvSpPr>
              <p:cNvPr id="13423" name="AutoShape 111"/>
              <p:cNvSpPr>
                <a:spLocks noChangeArrowheads="1"/>
              </p:cNvSpPr>
              <p:nvPr/>
            </p:nvSpPr>
            <p:spPr bwMode="auto">
              <a:xfrm>
                <a:off x="3088" y="3188"/>
                <a:ext cx="82" cy="2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5 w 115"/>
                  <a:gd name="T5" fmla="*/ 14 h 35"/>
                  <a:gd name="T6" fmla="*/ 0 w 115"/>
                  <a:gd name="T7" fmla="*/ 0 h 35"/>
                  <a:gd name="T8" fmla="*/ 0 w 115"/>
                  <a:gd name="T9" fmla="*/ 14 h 35"/>
                  <a:gd name="T10" fmla="*/ 108 w 115"/>
                  <a:gd name="T11" fmla="*/ 35 h 35"/>
                  <a:gd name="T12" fmla="*/ 115 w 115"/>
                  <a:gd name="T13" fmla="*/ 14 h 35"/>
                  <a:gd name="T14" fmla="*/ 0 w 115"/>
                  <a:gd name="T15" fmla="*/ 0 h 35"/>
                  <a:gd name="T16" fmla="*/ 115 w 115"/>
                  <a:gd name="T17" fmla="*/ 35 h 35"/>
                </a:gdLst>
                <a:ahLst/>
                <a:cxnLst>
                  <a:cxn ang="0">
                    <a:pos x="T4" y="T5"/>
                  </a:cxn>
                  <a:cxn ang="0">
                    <a:pos x="T6" y="T7"/>
                  </a:cxn>
                  <a:cxn ang="0">
                    <a:pos x="T8" y="T9"/>
                  </a:cxn>
                  <a:cxn ang="0">
                    <a:pos x="T10" y="T11"/>
                  </a:cxn>
                  <a:cxn ang="0">
                    <a:pos x="T12" y="T13"/>
                  </a:cxn>
                </a:cxnLst>
                <a:rect l="T14" t="T15" r="T16" b="T17"/>
                <a:pathLst>
                  <a:path w="115" h="35">
                    <a:moveTo>
                      <a:pt x="115" y="14"/>
                    </a:moveTo>
                    <a:lnTo>
                      <a:pt x="0" y="0"/>
                    </a:lnTo>
                    <a:lnTo>
                      <a:pt x="0" y="14"/>
                    </a:lnTo>
                    <a:lnTo>
                      <a:pt x="108" y="35"/>
                    </a:lnTo>
                    <a:lnTo>
                      <a:pt x="115" y="14"/>
                    </a:lnTo>
                    <a:close/>
                  </a:path>
                </a:pathLst>
              </a:custGeom>
              <a:solidFill>
                <a:srgbClr val="99D8D8"/>
              </a:solidFill>
              <a:ln w="9525" cap="flat">
                <a:noFill/>
                <a:round/>
                <a:headEnd/>
                <a:tailEnd/>
              </a:ln>
              <a:effectLst/>
            </p:spPr>
            <p:txBody>
              <a:bodyPr wrap="none" anchor="ctr"/>
              <a:lstStyle/>
              <a:p>
                <a:endParaRPr lang="es-MX"/>
              </a:p>
            </p:txBody>
          </p:sp>
          <p:sp>
            <p:nvSpPr>
              <p:cNvPr id="13424" name="AutoShape 112"/>
              <p:cNvSpPr>
                <a:spLocks noChangeArrowheads="1"/>
              </p:cNvSpPr>
              <p:nvPr/>
            </p:nvSpPr>
            <p:spPr bwMode="auto">
              <a:xfrm>
                <a:off x="3002" y="3174"/>
                <a:ext cx="53" cy="1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14 h 25"/>
                  <a:gd name="T6" fmla="*/ 0 w 75"/>
                  <a:gd name="T7" fmla="*/ 0 h 25"/>
                  <a:gd name="T8" fmla="*/ 0 w 75"/>
                  <a:gd name="T9" fmla="*/ 14 h 25"/>
                  <a:gd name="T10" fmla="*/ 75 w 75"/>
                  <a:gd name="T11" fmla="*/ 25 h 25"/>
                  <a:gd name="T12" fmla="*/ 75 w 75"/>
                  <a:gd name="T13" fmla="*/ 14 h 25"/>
                  <a:gd name="T14" fmla="*/ 0 w 75"/>
                  <a:gd name="T15" fmla="*/ 0 h 25"/>
                  <a:gd name="T16" fmla="*/ 75 w 75"/>
                  <a:gd name="T17" fmla="*/ 25 h 25"/>
                </a:gdLst>
                <a:ahLst/>
                <a:cxnLst>
                  <a:cxn ang="0">
                    <a:pos x="T4" y="T5"/>
                  </a:cxn>
                  <a:cxn ang="0">
                    <a:pos x="T6" y="T7"/>
                  </a:cxn>
                  <a:cxn ang="0">
                    <a:pos x="T8" y="T9"/>
                  </a:cxn>
                  <a:cxn ang="0">
                    <a:pos x="T10" y="T11"/>
                  </a:cxn>
                  <a:cxn ang="0">
                    <a:pos x="T12" y="T13"/>
                  </a:cxn>
                </a:cxnLst>
                <a:rect l="T14" t="T15" r="T16" b="T17"/>
                <a:pathLst>
                  <a:path w="75" h="25">
                    <a:moveTo>
                      <a:pt x="75" y="14"/>
                    </a:moveTo>
                    <a:lnTo>
                      <a:pt x="0" y="0"/>
                    </a:lnTo>
                    <a:lnTo>
                      <a:pt x="0" y="14"/>
                    </a:lnTo>
                    <a:lnTo>
                      <a:pt x="75" y="25"/>
                    </a:lnTo>
                    <a:lnTo>
                      <a:pt x="75" y="14"/>
                    </a:lnTo>
                    <a:close/>
                  </a:path>
                </a:pathLst>
              </a:custGeom>
              <a:solidFill>
                <a:srgbClr val="99D8D8"/>
              </a:solidFill>
              <a:ln w="9525" cap="flat">
                <a:noFill/>
                <a:round/>
                <a:headEnd/>
                <a:tailEnd/>
              </a:ln>
              <a:effectLst/>
            </p:spPr>
            <p:txBody>
              <a:bodyPr wrap="none" anchor="ctr"/>
              <a:lstStyle/>
              <a:p>
                <a:endParaRPr lang="es-MX"/>
              </a:p>
            </p:txBody>
          </p:sp>
          <p:sp>
            <p:nvSpPr>
              <p:cNvPr id="13425" name="AutoShape 113"/>
              <p:cNvSpPr>
                <a:spLocks noChangeArrowheads="1"/>
              </p:cNvSpPr>
              <p:nvPr/>
            </p:nvSpPr>
            <p:spPr bwMode="auto">
              <a:xfrm>
                <a:off x="2864" y="3194"/>
                <a:ext cx="327"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454"/>
                  <a:gd name="T5" fmla="*/ 49 h 146"/>
                  <a:gd name="T6" fmla="*/ 0 w 454"/>
                  <a:gd name="T7" fmla="*/ 49 h 146"/>
                  <a:gd name="T8" fmla="*/ 0 w 454"/>
                  <a:gd name="T9" fmla="*/ 42 h 146"/>
                  <a:gd name="T10" fmla="*/ 7 w 454"/>
                  <a:gd name="T11" fmla="*/ 42 h 146"/>
                  <a:gd name="T12" fmla="*/ 14 w 454"/>
                  <a:gd name="T13" fmla="*/ 42 h 146"/>
                  <a:gd name="T14" fmla="*/ 21 w 454"/>
                  <a:gd name="T15" fmla="*/ 42 h 146"/>
                  <a:gd name="T16" fmla="*/ 28 w 454"/>
                  <a:gd name="T17" fmla="*/ 42 h 146"/>
                  <a:gd name="T18" fmla="*/ 36 w 454"/>
                  <a:gd name="T19" fmla="*/ 35 h 146"/>
                  <a:gd name="T20" fmla="*/ 50 w 454"/>
                  <a:gd name="T21" fmla="*/ 35 h 146"/>
                  <a:gd name="T22" fmla="*/ 57 w 454"/>
                  <a:gd name="T23" fmla="*/ 35 h 146"/>
                  <a:gd name="T24" fmla="*/ 68 w 454"/>
                  <a:gd name="T25" fmla="*/ 28 h 146"/>
                  <a:gd name="T26" fmla="*/ 75 w 454"/>
                  <a:gd name="T27" fmla="*/ 28 h 146"/>
                  <a:gd name="T28" fmla="*/ 83 w 454"/>
                  <a:gd name="T29" fmla="*/ 21 h 146"/>
                  <a:gd name="T30" fmla="*/ 97 w 454"/>
                  <a:gd name="T31" fmla="*/ 14 h 146"/>
                  <a:gd name="T32" fmla="*/ 104 w 454"/>
                  <a:gd name="T33" fmla="*/ 14 h 146"/>
                  <a:gd name="T34" fmla="*/ 111 w 454"/>
                  <a:gd name="T35" fmla="*/ 7 h 146"/>
                  <a:gd name="T36" fmla="*/ 119 w 454"/>
                  <a:gd name="T37" fmla="*/ 0 h 146"/>
                  <a:gd name="T38" fmla="*/ 454 w 454"/>
                  <a:gd name="T39" fmla="*/ 73 h 146"/>
                  <a:gd name="T40" fmla="*/ 454 w 454"/>
                  <a:gd name="T41" fmla="*/ 73 h 146"/>
                  <a:gd name="T42" fmla="*/ 454 w 454"/>
                  <a:gd name="T43" fmla="*/ 80 h 146"/>
                  <a:gd name="T44" fmla="*/ 447 w 454"/>
                  <a:gd name="T45" fmla="*/ 80 h 146"/>
                  <a:gd name="T46" fmla="*/ 447 w 454"/>
                  <a:gd name="T47" fmla="*/ 80 h 146"/>
                  <a:gd name="T48" fmla="*/ 439 w 454"/>
                  <a:gd name="T49" fmla="*/ 87 h 146"/>
                  <a:gd name="T50" fmla="*/ 432 w 454"/>
                  <a:gd name="T51" fmla="*/ 94 h 146"/>
                  <a:gd name="T52" fmla="*/ 425 w 454"/>
                  <a:gd name="T53" fmla="*/ 101 h 146"/>
                  <a:gd name="T54" fmla="*/ 418 w 454"/>
                  <a:gd name="T55" fmla="*/ 108 h 146"/>
                  <a:gd name="T56" fmla="*/ 410 w 454"/>
                  <a:gd name="T57" fmla="*/ 115 h 146"/>
                  <a:gd name="T58" fmla="*/ 403 w 454"/>
                  <a:gd name="T59" fmla="*/ 115 h 146"/>
                  <a:gd name="T60" fmla="*/ 392 w 454"/>
                  <a:gd name="T61" fmla="*/ 122 h 146"/>
                  <a:gd name="T62" fmla="*/ 385 w 454"/>
                  <a:gd name="T63" fmla="*/ 129 h 146"/>
                  <a:gd name="T64" fmla="*/ 378 w 454"/>
                  <a:gd name="T65" fmla="*/ 132 h 146"/>
                  <a:gd name="T66" fmla="*/ 371 w 454"/>
                  <a:gd name="T67" fmla="*/ 139 h 146"/>
                  <a:gd name="T68" fmla="*/ 356 w 454"/>
                  <a:gd name="T69" fmla="*/ 139 h 146"/>
                  <a:gd name="T70" fmla="*/ 349 w 454"/>
                  <a:gd name="T71" fmla="*/ 146 h 146"/>
                  <a:gd name="T72" fmla="*/ 0 w 454"/>
                  <a:gd name="T73" fmla="*/ 49 h 146"/>
                  <a:gd name="T74" fmla="*/ 0 w 454"/>
                  <a:gd name="T75" fmla="*/ 0 h 146"/>
                  <a:gd name="T76" fmla="*/ 454 w 454"/>
                  <a:gd name="T77"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454" h="146">
                    <a:moveTo>
                      <a:pt x="0" y="49"/>
                    </a:moveTo>
                    <a:lnTo>
                      <a:pt x="0" y="49"/>
                    </a:lnTo>
                    <a:lnTo>
                      <a:pt x="0" y="42"/>
                    </a:lnTo>
                    <a:lnTo>
                      <a:pt x="7" y="42"/>
                    </a:lnTo>
                    <a:lnTo>
                      <a:pt x="14" y="42"/>
                    </a:lnTo>
                    <a:lnTo>
                      <a:pt x="21" y="42"/>
                    </a:lnTo>
                    <a:lnTo>
                      <a:pt x="28" y="42"/>
                    </a:lnTo>
                    <a:lnTo>
                      <a:pt x="36" y="35"/>
                    </a:lnTo>
                    <a:lnTo>
                      <a:pt x="50" y="35"/>
                    </a:lnTo>
                    <a:lnTo>
                      <a:pt x="57" y="35"/>
                    </a:lnTo>
                    <a:lnTo>
                      <a:pt x="68" y="28"/>
                    </a:lnTo>
                    <a:lnTo>
                      <a:pt x="75" y="28"/>
                    </a:lnTo>
                    <a:lnTo>
                      <a:pt x="83" y="21"/>
                    </a:lnTo>
                    <a:lnTo>
                      <a:pt x="97" y="14"/>
                    </a:lnTo>
                    <a:lnTo>
                      <a:pt x="104" y="14"/>
                    </a:lnTo>
                    <a:lnTo>
                      <a:pt x="111" y="7"/>
                    </a:lnTo>
                    <a:lnTo>
                      <a:pt x="119" y="0"/>
                    </a:lnTo>
                    <a:lnTo>
                      <a:pt x="454" y="73"/>
                    </a:lnTo>
                    <a:lnTo>
                      <a:pt x="454" y="80"/>
                    </a:lnTo>
                    <a:lnTo>
                      <a:pt x="447" y="80"/>
                    </a:lnTo>
                    <a:lnTo>
                      <a:pt x="439" y="87"/>
                    </a:lnTo>
                    <a:lnTo>
                      <a:pt x="432" y="94"/>
                    </a:lnTo>
                    <a:lnTo>
                      <a:pt x="425" y="101"/>
                    </a:lnTo>
                    <a:lnTo>
                      <a:pt x="418" y="108"/>
                    </a:lnTo>
                    <a:lnTo>
                      <a:pt x="410" y="115"/>
                    </a:lnTo>
                    <a:lnTo>
                      <a:pt x="403" y="115"/>
                    </a:lnTo>
                    <a:lnTo>
                      <a:pt x="392" y="122"/>
                    </a:lnTo>
                    <a:lnTo>
                      <a:pt x="385" y="129"/>
                    </a:lnTo>
                    <a:lnTo>
                      <a:pt x="378" y="132"/>
                    </a:lnTo>
                    <a:lnTo>
                      <a:pt x="371" y="139"/>
                    </a:lnTo>
                    <a:lnTo>
                      <a:pt x="356" y="139"/>
                    </a:lnTo>
                    <a:lnTo>
                      <a:pt x="349" y="146"/>
                    </a:lnTo>
                    <a:lnTo>
                      <a:pt x="0" y="49"/>
                    </a:lnTo>
                    <a:close/>
                  </a:path>
                </a:pathLst>
              </a:custGeom>
              <a:solidFill>
                <a:srgbClr val="99D8D8"/>
              </a:solidFill>
              <a:ln w="9525" cap="flat">
                <a:noFill/>
                <a:round/>
                <a:headEnd/>
                <a:tailEnd/>
              </a:ln>
              <a:effectLst/>
            </p:spPr>
            <p:txBody>
              <a:bodyPr wrap="none" anchor="ctr"/>
              <a:lstStyle/>
              <a:p>
                <a:endParaRPr lang="es-MX"/>
              </a:p>
            </p:txBody>
          </p:sp>
          <p:sp>
            <p:nvSpPr>
              <p:cNvPr id="13426" name="AutoShape 114"/>
              <p:cNvSpPr>
                <a:spLocks noChangeArrowheads="1"/>
              </p:cNvSpPr>
              <p:nvPr/>
            </p:nvSpPr>
            <p:spPr bwMode="auto">
              <a:xfrm>
                <a:off x="3192" y="3185"/>
                <a:ext cx="111" cy="5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 w 155"/>
                  <a:gd name="T5" fmla="*/ 67 h 67"/>
                  <a:gd name="T6" fmla="*/ 155 w 155"/>
                  <a:gd name="T7" fmla="*/ 25 h 67"/>
                  <a:gd name="T8" fmla="*/ 68 w 155"/>
                  <a:gd name="T9" fmla="*/ 0 h 67"/>
                  <a:gd name="T10" fmla="*/ 0 w 155"/>
                  <a:gd name="T11" fmla="*/ 4 h 67"/>
                  <a:gd name="T12" fmla="*/ 0 w 155"/>
                  <a:gd name="T13" fmla="*/ 67 h 67"/>
                  <a:gd name="T14" fmla="*/ 11 w 155"/>
                  <a:gd name="T15" fmla="*/ 67 h 67"/>
                  <a:gd name="T16" fmla="*/ 0 w 155"/>
                  <a:gd name="T17" fmla="*/ 0 h 67"/>
                  <a:gd name="T18" fmla="*/ 155 w 155"/>
                  <a:gd name="T19" fmla="*/ 67 h 67"/>
                </a:gdLst>
                <a:ahLst/>
                <a:cxnLst>
                  <a:cxn ang="0">
                    <a:pos x="T4" y="T5"/>
                  </a:cxn>
                  <a:cxn ang="0">
                    <a:pos x="T6" y="T7"/>
                  </a:cxn>
                  <a:cxn ang="0">
                    <a:pos x="T8" y="T9"/>
                  </a:cxn>
                  <a:cxn ang="0">
                    <a:pos x="T10" y="T11"/>
                  </a:cxn>
                  <a:cxn ang="0">
                    <a:pos x="T12" y="T13"/>
                  </a:cxn>
                  <a:cxn ang="0">
                    <a:pos x="T14" y="T15"/>
                  </a:cxn>
                </a:cxnLst>
                <a:rect l="T16" t="T17" r="T18" b="T19"/>
                <a:pathLst>
                  <a:path w="155" h="67">
                    <a:moveTo>
                      <a:pt x="11" y="67"/>
                    </a:moveTo>
                    <a:lnTo>
                      <a:pt x="155" y="25"/>
                    </a:lnTo>
                    <a:lnTo>
                      <a:pt x="68" y="0"/>
                    </a:lnTo>
                    <a:lnTo>
                      <a:pt x="0" y="4"/>
                    </a:lnTo>
                    <a:lnTo>
                      <a:pt x="0" y="67"/>
                    </a:lnTo>
                    <a:lnTo>
                      <a:pt x="11" y="67"/>
                    </a:lnTo>
                    <a:close/>
                  </a:path>
                </a:pathLst>
              </a:custGeom>
              <a:solidFill>
                <a:srgbClr val="001999"/>
              </a:solidFill>
              <a:ln w="9525" cap="flat">
                <a:noFill/>
                <a:round/>
                <a:headEnd/>
                <a:tailEnd/>
              </a:ln>
              <a:effectLst/>
            </p:spPr>
            <p:txBody>
              <a:bodyPr wrap="none" anchor="ctr"/>
              <a:lstStyle/>
              <a:p>
                <a:endParaRPr lang="es-MX"/>
              </a:p>
            </p:txBody>
          </p:sp>
          <p:sp>
            <p:nvSpPr>
              <p:cNvPr id="13427" name="AutoShape 115"/>
              <p:cNvSpPr>
                <a:spLocks noChangeArrowheads="1"/>
              </p:cNvSpPr>
              <p:nvPr/>
            </p:nvSpPr>
            <p:spPr bwMode="auto">
              <a:xfrm>
                <a:off x="2890" y="2945"/>
                <a:ext cx="59" cy="2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3 w 83"/>
                  <a:gd name="T5" fmla="*/ 7 h 331"/>
                  <a:gd name="T6" fmla="*/ 83 w 83"/>
                  <a:gd name="T7" fmla="*/ 7 h 331"/>
                  <a:gd name="T8" fmla="*/ 83 w 83"/>
                  <a:gd name="T9" fmla="*/ 7 h 331"/>
                  <a:gd name="T10" fmla="*/ 83 w 83"/>
                  <a:gd name="T11" fmla="*/ 7 h 331"/>
                  <a:gd name="T12" fmla="*/ 75 w 83"/>
                  <a:gd name="T13" fmla="*/ 7 h 331"/>
                  <a:gd name="T14" fmla="*/ 75 w 83"/>
                  <a:gd name="T15" fmla="*/ 0 h 331"/>
                  <a:gd name="T16" fmla="*/ 68 w 83"/>
                  <a:gd name="T17" fmla="*/ 0 h 331"/>
                  <a:gd name="T18" fmla="*/ 61 w 83"/>
                  <a:gd name="T19" fmla="*/ 0 h 331"/>
                  <a:gd name="T20" fmla="*/ 54 w 83"/>
                  <a:gd name="T21" fmla="*/ 0 h 331"/>
                  <a:gd name="T22" fmla="*/ 47 w 83"/>
                  <a:gd name="T23" fmla="*/ 0 h 331"/>
                  <a:gd name="T24" fmla="*/ 39 w 83"/>
                  <a:gd name="T25" fmla="*/ 0 h 331"/>
                  <a:gd name="T26" fmla="*/ 32 w 83"/>
                  <a:gd name="T27" fmla="*/ 0 h 331"/>
                  <a:gd name="T28" fmla="*/ 25 w 83"/>
                  <a:gd name="T29" fmla="*/ 0 h 331"/>
                  <a:gd name="T30" fmla="*/ 21 w 83"/>
                  <a:gd name="T31" fmla="*/ 0 h 331"/>
                  <a:gd name="T32" fmla="*/ 14 w 83"/>
                  <a:gd name="T33" fmla="*/ 7 h 331"/>
                  <a:gd name="T34" fmla="*/ 7 w 83"/>
                  <a:gd name="T35" fmla="*/ 7 h 331"/>
                  <a:gd name="T36" fmla="*/ 0 w 83"/>
                  <a:gd name="T37" fmla="*/ 14 h 331"/>
                  <a:gd name="T38" fmla="*/ 0 w 83"/>
                  <a:gd name="T39" fmla="*/ 331 h 331"/>
                  <a:gd name="T40" fmla="*/ 0 w 83"/>
                  <a:gd name="T41" fmla="*/ 331 h 331"/>
                  <a:gd name="T42" fmla="*/ 0 w 83"/>
                  <a:gd name="T43" fmla="*/ 331 h 331"/>
                  <a:gd name="T44" fmla="*/ 0 w 83"/>
                  <a:gd name="T45" fmla="*/ 331 h 331"/>
                  <a:gd name="T46" fmla="*/ 7 w 83"/>
                  <a:gd name="T47" fmla="*/ 331 h 331"/>
                  <a:gd name="T48" fmla="*/ 7 w 83"/>
                  <a:gd name="T49" fmla="*/ 331 h 331"/>
                  <a:gd name="T50" fmla="*/ 14 w 83"/>
                  <a:gd name="T51" fmla="*/ 324 h 331"/>
                  <a:gd name="T52" fmla="*/ 21 w 83"/>
                  <a:gd name="T53" fmla="*/ 324 h 331"/>
                  <a:gd name="T54" fmla="*/ 25 w 83"/>
                  <a:gd name="T55" fmla="*/ 324 h 331"/>
                  <a:gd name="T56" fmla="*/ 32 w 83"/>
                  <a:gd name="T57" fmla="*/ 324 h 331"/>
                  <a:gd name="T58" fmla="*/ 39 w 83"/>
                  <a:gd name="T59" fmla="*/ 317 h 331"/>
                  <a:gd name="T60" fmla="*/ 47 w 83"/>
                  <a:gd name="T61" fmla="*/ 317 h 331"/>
                  <a:gd name="T62" fmla="*/ 54 w 83"/>
                  <a:gd name="T63" fmla="*/ 317 h 331"/>
                  <a:gd name="T64" fmla="*/ 61 w 83"/>
                  <a:gd name="T65" fmla="*/ 310 h 331"/>
                  <a:gd name="T66" fmla="*/ 68 w 83"/>
                  <a:gd name="T67" fmla="*/ 303 h 331"/>
                  <a:gd name="T68" fmla="*/ 75 w 83"/>
                  <a:gd name="T69" fmla="*/ 303 h 331"/>
                  <a:gd name="T70" fmla="*/ 83 w 83"/>
                  <a:gd name="T71" fmla="*/ 299 h 331"/>
                  <a:gd name="T72" fmla="*/ 83 w 83"/>
                  <a:gd name="T73" fmla="*/ 7 h 331"/>
                  <a:gd name="T74" fmla="*/ 0 w 83"/>
                  <a:gd name="T75" fmla="*/ 0 h 331"/>
                  <a:gd name="T76" fmla="*/ 83 w 83"/>
                  <a:gd name="T77" fmla="*/ 331 h 331"/>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83" h="331">
                    <a:moveTo>
                      <a:pt x="83" y="7"/>
                    </a:moveTo>
                    <a:lnTo>
                      <a:pt x="83" y="7"/>
                    </a:lnTo>
                    <a:lnTo>
                      <a:pt x="75" y="7"/>
                    </a:lnTo>
                    <a:lnTo>
                      <a:pt x="75" y="0"/>
                    </a:lnTo>
                    <a:lnTo>
                      <a:pt x="68" y="0"/>
                    </a:lnTo>
                    <a:lnTo>
                      <a:pt x="61" y="0"/>
                    </a:lnTo>
                    <a:lnTo>
                      <a:pt x="54" y="0"/>
                    </a:lnTo>
                    <a:lnTo>
                      <a:pt x="47" y="0"/>
                    </a:lnTo>
                    <a:lnTo>
                      <a:pt x="39" y="0"/>
                    </a:lnTo>
                    <a:lnTo>
                      <a:pt x="32" y="0"/>
                    </a:lnTo>
                    <a:lnTo>
                      <a:pt x="25" y="0"/>
                    </a:lnTo>
                    <a:lnTo>
                      <a:pt x="21" y="0"/>
                    </a:lnTo>
                    <a:lnTo>
                      <a:pt x="14" y="7"/>
                    </a:lnTo>
                    <a:lnTo>
                      <a:pt x="7" y="7"/>
                    </a:lnTo>
                    <a:lnTo>
                      <a:pt x="0" y="14"/>
                    </a:lnTo>
                    <a:lnTo>
                      <a:pt x="0" y="331"/>
                    </a:lnTo>
                    <a:lnTo>
                      <a:pt x="7" y="331"/>
                    </a:lnTo>
                    <a:lnTo>
                      <a:pt x="14" y="324"/>
                    </a:lnTo>
                    <a:lnTo>
                      <a:pt x="21" y="324"/>
                    </a:lnTo>
                    <a:lnTo>
                      <a:pt x="25" y="324"/>
                    </a:lnTo>
                    <a:lnTo>
                      <a:pt x="32" y="324"/>
                    </a:lnTo>
                    <a:lnTo>
                      <a:pt x="39" y="317"/>
                    </a:lnTo>
                    <a:lnTo>
                      <a:pt x="47" y="317"/>
                    </a:lnTo>
                    <a:lnTo>
                      <a:pt x="54" y="317"/>
                    </a:lnTo>
                    <a:lnTo>
                      <a:pt x="61" y="310"/>
                    </a:lnTo>
                    <a:lnTo>
                      <a:pt x="68" y="303"/>
                    </a:lnTo>
                    <a:lnTo>
                      <a:pt x="75" y="303"/>
                    </a:lnTo>
                    <a:lnTo>
                      <a:pt x="83" y="299"/>
                    </a:lnTo>
                    <a:lnTo>
                      <a:pt x="83" y="7"/>
                    </a:lnTo>
                    <a:close/>
                  </a:path>
                </a:pathLst>
              </a:custGeom>
              <a:solidFill>
                <a:srgbClr val="7FBFBF"/>
              </a:solidFill>
              <a:ln w="9525" cap="flat">
                <a:noFill/>
                <a:round/>
                <a:headEnd/>
                <a:tailEnd/>
              </a:ln>
              <a:effectLst/>
            </p:spPr>
            <p:txBody>
              <a:bodyPr wrap="none" anchor="ctr"/>
              <a:lstStyle/>
              <a:p>
                <a:endParaRPr lang="es-MX"/>
              </a:p>
            </p:txBody>
          </p:sp>
          <p:sp>
            <p:nvSpPr>
              <p:cNvPr id="13428" name="AutoShape 116"/>
              <p:cNvSpPr>
                <a:spLocks noChangeArrowheads="1"/>
              </p:cNvSpPr>
              <p:nvPr/>
            </p:nvSpPr>
            <p:spPr bwMode="auto">
              <a:xfrm>
                <a:off x="2890" y="2945"/>
                <a:ext cx="53" cy="22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7 h 279"/>
                  <a:gd name="T6" fmla="*/ 75 w 75"/>
                  <a:gd name="T7" fmla="*/ 7 h 279"/>
                  <a:gd name="T8" fmla="*/ 75 w 75"/>
                  <a:gd name="T9" fmla="*/ 7 h 279"/>
                  <a:gd name="T10" fmla="*/ 68 w 75"/>
                  <a:gd name="T11" fmla="*/ 7 h 279"/>
                  <a:gd name="T12" fmla="*/ 68 w 75"/>
                  <a:gd name="T13" fmla="*/ 7 h 279"/>
                  <a:gd name="T14" fmla="*/ 61 w 75"/>
                  <a:gd name="T15" fmla="*/ 7 h 279"/>
                  <a:gd name="T16" fmla="*/ 61 w 75"/>
                  <a:gd name="T17" fmla="*/ 7 h 279"/>
                  <a:gd name="T18" fmla="*/ 54 w 75"/>
                  <a:gd name="T19" fmla="*/ 0 h 279"/>
                  <a:gd name="T20" fmla="*/ 47 w 75"/>
                  <a:gd name="T21" fmla="*/ 0 h 279"/>
                  <a:gd name="T22" fmla="*/ 47 w 75"/>
                  <a:gd name="T23" fmla="*/ 0 h 279"/>
                  <a:gd name="T24" fmla="*/ 39 w 75"/>
                  <a:gd name="T25" fmla="*/ 0 h 279"/>
                  <a:gd name="T26" fmla="*/ 32 w 75"/>
                  <a:gd name="T27" fmla="*/ 0 h 279"/>
                  <a:gd name="T28" fmla="*/ 25 w 75"/>
                  <a:gd name="T29" fmla="*/ 0 h 279"/>
                  <a:gd name="T30" fmla="*/ 21 w 75"/>
                  <a:gd name="T31" fmla="*/ 7 h 279"/>
                  <a:gd name="T32" fmla="*/ 14 w 75"/>
                  <a:gd name="T33" fmla="*/ 7 h 279"/>
                  <a:gd name="T34" fmla="*/ 7 w 75"/>
                  <a:gd name="T35" fmla="*/ 14 h 279"/>
                  <a:gd name="T36" fmla="*/ 0 w 75"/>
                  <a:gd name="T37" fmla="*/ 14 h 279"/>
                  <a:gd name="T38" fmla="*/ 0 w 75"/>
                  <a:gd name="T39" fmla="*/ 279 h 279"/>
                  <a:gd name="T40" fmla="*/ 0 w 75"/>
                  <a:gd name="T41" fmla="*/ 279 h 279"/>
                  <a:gd name="T42" fmla="*/ 0 w 75"/>
                  <a:gd name="T43" fmla="*/ 279 h 279"/>
                  <a:gd name="T44" fmla="*/ 7 w 75"/>
                  <a:gd name="T45" fmla="*/ 279 h 279"/>
                  <a:gd name="T46" fmla="*/ 7 w 75"/>
                  <a:gd name="T47" fmla="*/ 279 h 279"/>
                  <a:gd name="T48" fmla="*/ 14 w 75"/>
                  <a:gd name="T49" fmla="*/ 279 h 279"/>
                  <a:gd name="T50" fmla="*/ 14 w 75"/>
                  <a:gd name="T51" fmla="*/ 279 h 279"/>
                  <a:gd name="T52" fmla="*/ 21 w 75"/>
                  <a:gd name="T53" fmla="*/ 279 h 279"/>
                  <a:gd name="T54" fmla="*/ 25 w 75"/>
                  <a:gd name="T55" fmla="*/ 279 h 279"/>
                  <a:gd name="T56" fmla="*/ 25 w 75"/>
                  <a:gd name="T57" fmla="*/ 272 h 279"/>
                  <a:gd name="T58" fmla="*/ 32 w 75"/>
                  <a:gd name="T59" fmla="*/ 272 h 279"/>
                  <a:gd name="T60" fmla="*/ 39 w 75"/>
                  <a:gd name="T61" fmla="*/ 272 h 279"/>
                  <a:gd name="T62" fmla="*/ 47 w 75"/>
                  <a:gd name="T63" fmla="*/ 265 h 279"/>
                  <a:gd name="T64" fmla="*/ 54 w 75"/>
                  <a:gd name="T65" fmla="*/ 265 h 279"/>
                  <a:gd name="T66" fmla="*/ 61 w 75"/>
                  <a:gd name="T67" fmla="*/ 258 h 279"/>
                  <a:gd name="T68" fmla="*/ 68 w 75"/>
                  <a:gd name="T69" fmla="*/ 258 h 279"/>
                  <a:gd name="T70" fmla="*/ 75 w 75"/>
                  <a:gd name="T71" fmla="*/ 251 h 279"/>
                  <a:gd name="T72" fmla="*/ 75 w 75"/>
                  <a:gd name="T73" fmla="*/ 7 h 279"/>
                  <a:gd name="T74" fmla="*/ 0 w 75"/>
                  <a:gd name="T75" fmla="*/ 0 h 279"/>
                  <a:gd name="T76" fmla="*/ 75 w 75"/>
                  <a:gd name="T77" fmla="*/ 279 h 279"/>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75" h="279">
                    <a:moveTo>
                      <a:pt x="75" y="7"/>
                    </a:moveTo>
                    <a:lnTo>
                      <a:pt x="75" y="7"/>
                    </a:lnTo>
                    <a:lnTo>
                      <a:pt x="68" y="7"/>
                    </a:lnTo>
                    <a:lnTo>
                      <a:pt x="61" y="7"/>
                    </a:lnTo>
                    <a:lnTo>
                      <a:pt x="54" y="0"/>
                    </a:lnTo>
                    <a:lnTo>
                      <a:pt x="47" y="0"/>
                    </a:lnTo>
                    <a:lnTo>
                      <a:pt x="39" y="0"/>
                    </a:lnTo>
                    <a:lnTo>
                      <a:pt x="32" y="0"/>
                    </a:lnTo>
                    <a:lnTo>
                      <a:pt x="25" y="0"/>
                    </a:lnTo>
                    <a:lnTo>
                      <a:pt x="21" y="7"/>
                    </a:lnTo>
                    <a:lnTo>
                      <a:pt x="14" y="7"/>
                    </a:lnTo>
                    <a:lnTo>
                      <a:pt x="7" y="14"/>
                    </a:lnTo>
                    <a:lnTo>
                      <a:pt x="0" y="14"/>
                    </a:lnTo>
                    <a:lnTo>
                      <a:pt x="0" y="279"/>
                    </a:lnTo>
                    <a:lnTo>
                      <a:pt x="7" y="279"/>
                    </a:lnTo>
                    <a:lnTo>
                      <a:pt x="14" y="279"/>
                    </a:lnTo>
                    <a:lnTo>
                      <a:pt x="21" y="279"/>
                    </a:lnTo>
                    <a:lnTo>
                      <a:pt x="25" y="279"/>
                    </a:lnTo>
                    <a:lnTo>
                      <a:pt x="25" y="272"/>
                    </a:lnTo>
                    <a:lnTo>
                      <a:pt x="32" y="272"/>
                    </a:lnTo>
                    <a:lnTo>
                      <a:pt x="39" y="272"/>
                    </a:lnTo>
                    <a:lnTo>
                      <a:pt x="47" y="265"/>
                    </a:lnTo>
                    <a:lnTo>
                      <a:pt x="54" y="265"/>
                    </a:lnTo>
                    <a:lnTo>
                      <a:pt x="61" y="258"/>
                    </a:lnTo>
                    <a:lnTo>
                      <a:pt x="68" y="258"/>
                    </a:lnTo>
                    <a:lnTo>
                      <a:pt x="75" y="251"/>
                    </a:lnTo>
                    <a:lnTo>
                      <a:pt x="75" y="7"/>
                    </a:lnTo>
                    <a:close/>
                  </a:path>
                </a:pathLst>
              </a:custGeom>
              <a:solidFill>
                <a:srgbClr val="93CCCC"/>
              </a:solidFill>
              <a:ln w="9525" cap="flat">
                <a:noFill/>
                <a:round/>
                <a:headEnd/>
                <a:tailEnd/>
              </a:ln>
              <a:effectLst/>
            </p:spPr>
            <p:txBody>
              <a:bodyPr wrap="none" anchor="ctr"/>
              <a:lstStyle/>
              <a:p>
                <a:endParaRPr lang="es-MX"/>
              </a:p>
            </p:txBody>
          </p:sp>
          <p:sp>
            <p:nvSpPr>
              <p:cNvPr id="13429" name="AutoShape 117"/>
              <p:cNvSpPr>
                <a:spLocks noChangeArrowheads="1"/>
              </p:cNvSpPr>
              <p:nvPr/>
            </p:nvSpPr>
            <p:spPr bwMode="auto">
              <a:xfrm>
                <a:off x="2890" y="2950"/>
                <a:ext cx="43" cy="18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0 h 226"/>
                  <a:gd name="T6" fmla="*/ 61 w 61"/>
                  <a:gd name="T7" fmla="*/ 0 h 226"/>
                  <a:gd name="T8" fmla="*/ 61 w 61"/>
                  <a:gd name="T9" fmla="*/ 0 h 226"/>
                  <a:gd name="T10" fmla="*/ 61 w 61"/>
                  <a:gd name="T11" fmla="*/ 0 h 226"/>
                  <a:gd name="T12" fmla="*/ 61 w 61"/>
                  <a:gd name="T13" fmla="*/ 0 h 226"/>
                  <a:gd name="T14" fmla="*/ 54 w 61"/>
                  <a:gd name="T15" fmla="*/ 0 h 226"/>
                  <a:gd name="T16" fmla="*/ 54 w 61"/>
                  <a:gd name="T17" fmla="*/ 0 h 226"/>
                  <a:gd name="T18" fmla="*/ 47 w 61"/>
                  <a:gd name="T19" fmla="*/ 0 h 226"/>
                  <a:gd name="T20" fmla="*/ 47 w 61"/>
                  <a:gd name="T21" fmla="*/ 0 h 226"/>
                  <a:gd name="T22" fmla="*/ 39 w 61"/>
                  <a:gd name="T23" fmla="*/ 0 h 226"/>
                  <a:gd name="T24" fmla="*/ 32 w 61"/>
                  <a:gd name="T25" fmla="*/ 0 h 226"/>
                  <a:gd name="T26" fmla="*/ 25 w 61"/>
                  <a:gd name="T27" fmla="*/ 0 h 226"/>
                  <a:gd name="T28" fmla="*/ 25 w 61"/>
                  <a:gd name="T29" fmla="*/ 0 h 226"/>
                  <a:gd name="T30" fmla="*/ 21 w 61"/>
                  <a:gd name="T31" fmla="*/ 0 h 226"/>
                  <a:gd name="T32" fmla="*/ 14 w 61"/>
                  <a:gd name="T33" fmla="*/ 0 h 226"/>
                  <a:gd name="T34" fmla="*/ 7 w 61"/>
                  <a:gd name="T35" fmla="*/ 7 h 226"/>
                  <a:gd name="T36" fmla="*/ 0 w 61"/>
                  <a:gd name="T37" fmla="*/ 7 h 226"/>
                  <a:gd name="T38" fmla="*/ 0 w 61"/>
                  <a:gd name="T39" fmla="*/ 226 h 226"/>
                  <a:gd name="T40" fmla="*/ 0 w 61"/>
                  <a:gd name="T41" fmla="*/ 226 h 226"/>
                  <a:gd name="T42" fmla="*/ 7 w 61"/>
                  <a:gd name="T43" fmla="*/ 226 h 226"/>
                  <a:gd name="T44" fmla="*/ 7 w 61"/>
                  <a:gd name="T45" fmla="*/ 226 h 226"/>
                  <a:gd name="T46" fmla="*/ 7 w 61"/>
                  <a:gd name="T47" fmla="*/ 226 h 226"/>
                  <a:gd name="T48" fmla="*/ 14 w 61"/>
                  <a:gd name="T49" fmla="*/ 226 h 226"/>
                  <a:gd name="T50" fmla="*/ 14 w 61"/>
                  <a:gd name="T51" fmla="*/ 226 h 226"/>
                  <a:gd name="T52" fmla="*/ 21 w 61"/>
                  <a:gd name="T53" fmla="*/ 226 h 226"/>
                  <a:gd name="T54" fmla="*/ 21 w 61"/>
                  <a:gd name="T55" fmla="*/ 219 h 226"/>
                  <a:gd name="T56" fmla="*/ 25 w 61"/>
                  <a:gd name="T57" fmla="*/ 219 h 226"/>
                  <a:gd name="T58" fmla="*/ 32 w 61"/>
                  <a:gd name="T59" fmla="*/ 219 h 226"/>
                  <a:gd name="T60" fmla="*/ 32 w 61"/>
                  <a:gd name="T61" fmla="*/ 219 h 226"/>
                  <a:gd name="T62" fmla="*/ 39 w 61"/>
                  <a:gd name="T63" fmla="*/ 212 h 226"/>
                  <a:gd name="T64" fmla="*/ 47 w 61"/>
                  <a:gd name="T65" fmla="*/ 212 h 226"/>
                  <a:gd name="T66" fmla="*/ 54 w 61"/>
                  <a:gd name="T67" fmla="*/ 212 h 226"/>
                  <a:gd name="T68" fmla="*/ 61 w 61"/>
                  <a:gd name="T69" fmla="*/ 205 h 226"/>
                  <a:gd name="T70" fmla="*/ 61 w 61"/>
                  <a:gd name="T71" fmla="*/ 205 h 226"/>
                  <a:gd name="T72" fmla="*/ 61 w 61"/>
                  <a:gd name="T73" fmla="*/ 0 h 226"/>
                  <a:gd name="T74" fmla="*/ 0 w 61"/>
                  <a:gd name="T75" fmla="*/ 0 h 226"/>
                  <a:gd name="T76" fmla="*/ 61 w 61"/>
                  <a:gd name="T77" fmla="*/ 226 h 22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61" h="226">
                    <a:moveTo>
                      <a:pt x="61" y="0"/>
                    </a:moveTo>
                    <a:lnTo>
                      <a:pt x="61" y="0"/>
                    </a:lnTo>
                    <a:lnTo>
                      <a:pt x="54" y="0"/>
                    </a:lnTo>
                    <a:lnTo>
                      <a:pt x="47" y="0"/>
                    </a:lnTo>
                    <a:lnTo>
                      <a:pt x="39" y="0"/>
                    </a:lnTo>
                    <a:lnTo>
                      <a:pt x="32" y="0"/>
                    </a:lnTo>
                    <a:lnTo>
                      <a:pt x="25" y="0"/>
                    </a:lnTo>
                    <a:lnTo>
                      <a:pt x="21" y="0"/>
                    </a:lnTo>
                    <a:lnTo>
                      <a:pt x="14" y="0"/>
                    </a:lnTo>
                    <a:lnTo>
                      <a:pt x="7" y="7"/>
                    </a:lnTo>
                    <a:lnTo>
                      <a:pt x="0" y="7"/>
                    </a:lnTo>
                    <a:lnTo>
                      <a:pt x="0" y="226"/>
                    </a:lnTo>
                    <a:lnTo>
                      <a:pt x="7" y="226"/>
                    </a:lnTo>
                    <a:lnTo>
                      <a:pt x="14" y="226"/>
                    </a:lnTo>
                    <a:lnTo>
                      <a:pt x="21" y="226"/>
                    </a:lnTo>
                    <a:lnTo>
                      <a:pt x="21" y="219"/>
                    </a:lnTo>
                    <a:lnTo>
                      <a:pt x="25" y="219"/>
                    </a:lnTo>
                    <a:lnTo>
                      <a:pt x="32" y="219"/>
                    </a:lnTo>
                    <a:lnTo>
                      <a:pt x="39" y="212"/>
                    </a:lnTo>
                    <a:lnTo>
                      <a:pt x="47" y="212"/>
                    </a:lnTo>
                    <a:lnTo>
                      <a:pt x="54" y="212"/>
                    </a:lnTo>
                    <a:lnTo>
                      <a:pt x="61" y="205"/>
                    </a:lnTo>
                    <a:lnTo>
                      <a:pt x="61" y="0"/>
                    </a:lnTo>
                    <a:close/>
                  </a:path>
                </a:pathLst>
              </a:custGeom>
              <a:solidFill>
                <a:srgbClr val="A8D8D8"/>
              </a:solidFill>
              <a:ln w="9525" cap="flat">
                <a:noFill/>
                <a:round/>
                <a:headEnd/>
                <a:tailEnd/>
              </a:ln>
              <a:effectLst/>
            </p:spPr>
            <p:txBody>
              <a:bodyPr wrap="none" anchor="ctr"/>
              <a:lstStyle/>
              <a:p>
                <a:endParaRPr lang="es-MX"/>
              </a:p>
            </p:txBody>
          </p:sp>
          <p:sp>
            <p:nvSpPr>
              <p:cNvPr id="13430" name="AutoShape 118"/>
              <p:cNvSpPr>
                <a:spLocks noChangeArrowheads="1"/>
              </p:cNvSpPr>
              <p:nvPr/>
            </p:nvSpPr>
            <p:spPr bwMode="auto">
              <a:xfrm>
                <a:off x="2895" y="2950"/>
                <a:ext cx="33" cy="14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8"/>
                  <a:gd name="T6" fmla="*/ 47 w 47"/>
                  <a:gd name="T7" fmla="*/ 7 h 178"/>
                  <a:gd name="T8" fmla="*/ 40 w 47"/>
                  <a:gd name="T9" fmla="*/ 0 h 178"/>
                  <a:gd name="T10" fmla="*/ 40 w 47"/>
                  <a:gd name="T11" fmla="*/ 0 h 178"/>
                  <a:gd name="T12" fmla="*/ 32 w 47"/>
                  <a:gd name="T13" fmla="*/ 0 h 178"/>
                  <a:gd name="T14" fmla="*/ 25 w 47"/>
                  <a:gd name="T15" fmla="*/ 0 h 178"/>
                  <a:gd name="T16" fmla="*/ 14 w 47"/>
                  <a:gd name="T17" fmla="*/ 0 h 178"/>
                  <a:gd name="T18" fmla="*/ 7 w 47"/>
                  <a:gd name="T19" fmla="*/ 7 h 178"/>
                  <a:gd name="T20" fmla="*/ 0 w 47"/>
                  <a:gd name="T21" fmla="*/ 7 h 178"/>
                  <a:gd name="T22" fmla="*/ 0 w 47"/>
                  <a:gd name="T23" fmla="*/ 178 h 178"/>
                  <a:gd name="T24" fmla="*/ 0 w 47"/>
                  <a:gd name="T25" fmla="*/ 178 h 178"/>
                  <a:gd name="T26" fmla="*/ 0 w 47"/>
                  <a:gd name="T27" fmla="*/ 171 h 178"/>
                  <a:gd name="T28" fmla="*/ 7 w 47"/>
                  <a:gd name="T29" fmla="*/ 171 h 178"/>
                  <a:gd name="T30" fmla="*/ 14 w 47"/>
                  <a:gd name="T31" fmla="*/ 171 h 178"/>
                  <a:gd name="T32" fmla="*/ 18 w 47"/>
                  <a:gd name="T33" fmla="*/ 171 h 178"/>
                  <a:gd name="T34" fmla="*/ 25 w 47"/>
                  <a:gd name="T35" fmla="*/ 164 h 178"/>
                  <a:gd name="T36" fmla="*/ 40 w 47"/>
                  <a:gd name="T37" fmla="*/ 164 h 178"/>
                  <a:gd name="T38" fmla="*/ 47 w 47"/>
                  <a:gd name="T39" fmla="*/ 160 h 178"/>
                  <a:gd name="T40" fmla="*/ 47 w 47"/>
                  <a:gd name="T41" fmla="*/ 7 h 178"/>
                  <a:gd name="T42" fmla="*/ 0 w 47"/>
                  <a:gd name="T43" fmla="*/ 0 h 178"/>
                  <a:gd name="T44" fmla="*/ 47 w 47"/>
                  <a:gd name="T45" fmla="*/ 178 h 1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8">
                    <a:moveTo>
                      <a:pt x="47" y="7"/>
                    </a:moveTo>
                    <a:lnTo>
                      <a:pt x="47" y="7"/>
                    </a:lnTo>
                    <a:lnTo>
                      <a:pt x="40" y="0"/>
                    </a:lnTo>
                    <a:lnTo>
                      <a:pt x="32" y="0"/>
                    </a:lnTo>
                    <a:lnTo>
                      <a:pt x="25" y="0"/>
                    </a:lnTo>
                    <a:lnTo>
                      <a:pt x="14" y="0"/>
                    </a:lnTo>
                    <a:lnTo>
                      <a:pt x="7" y="7"/>
                    </a:lnTo>
                    <a:lnTo>
                      <a:pt x="0" y="7"/>
                    </a:lnTo>
                    <a:lnTo>
                      <a:pt x="0" y="178"/>
                    </a:lnTo>
                    <a:lnTo>
                      <a:pt x="0" y="171"/>
                    </a:lnTo>
                    <a:lnTo>
                      <a:pt x="7" y="171"/>
                    </a:lnTo>
                    <a:lnTo>
                      <a:pt x="14" y="171"/>
                    </a:lnTo>
                    <a:lnTo>
                      <a:pt x="18" y="171"/>
                    </a:lnTo>
                    <a:lnTo>
                      <a:pt x="25" y="164"/>
                    </a:lnTo>
                    <a:lnTo>
                      <a:pt x="40" y="164"/>
                    </a:lnTo>
                    <a:lnTo>
                      <a:pt x="47" y="160"/>
                    </a:lnTo>
                    <a:lnTo>
                      <a:pt x="47" y="7"/>
                    </a:lnTo>
                    <a:close/>
                  </a:path>
                </a:pathLst>
              </a:custGeom>
              <a:solidFill>
                <a:srgbClr val="BCE5E5"/>
              </a:solidFill>
              <a:ln w="9525" cap="flat">
                <a:noFill/>
                <a:round/>
                <a:headEnd/>
                <a:tailEnd/>
              </a:ln>
              <a:effectLst/>
            </p:spPr>
            <p:txBody>
              <a:bodyPr wrap="none" anchor="ctr"/>
              <a:lstStyle/>
              <a:p>
                <a:endParaRPr lang="es-MX"/>
              </a:p>
            </p:txBody>
          </p:sp>
          <p:sp>
            <p:nvSpPr>
              <p:cNvPr id="13431" name="AutoShape 119"/>
              <p:cNvSpPr>
                <a:spLocks noChangeArrowheads="1"/>
              </p:cNvSpPr>
              <p:nvPr/>
            </p:nvSpPr>
            <p:spPr bwMode="auto">
              <a:xfrm>
                <a:off x="2895" y="2950"/>
                <a:ext cx="28" cy="1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0 w 40"/>
                  <a:gd name="T5" fmla="*/ 7 h 125"/>
                  <a:gd name="T6" fmla="*/ 32 w 40"/>
                  <a:gd name="T7" fmla="*/ 7 h 125"/>
                  <a:gd name="T8" fmla="*/ 32 w 40"/>
                  <a:gd name="T9" fmla="*/ 7 h 125"/>
                  <a:gd name="T10" fmla="*/ 32 w 40"/>
                  <a:gd name="T11" fmla="*/ 7 h 125"/>
                  <a:gd name="T12" fmla="*/ 25 w 40"/>
                  <a:gd name="T13" fmla="*/ 0 h 125"/>
                  <a:gd name="T14" fmla="*/ 18 w 40"/>
                  <a:gd name="T15" fmla="*/ 0 h 125"/>
                  <a:gd name="T16" fmla="*/ 14 w 40"/>
                  <a:gd name="T17" fmla="*/ 7 h 125"/>
                  <a:gd name="T18" fmla="*/ 7 w 40"/>
                  <a:gd name="T19" fmla="*/ 7 h 125"/>
                  <a:gd name="T20" fmla="*/ 0 w 40"/>
                  <a:gd name="T21" fmla="*/ 14 h 125"/>
                  <a:gd name="T22" fmla="*/ 0 w 40"/>
                  <a:gd name="T23" fmla="*/ 125 h 125"/>
                  <a:gd name="T24" fmla="*/ 0 w 40"/>
                  <a:gd name="T25" fmla="*/ 125 h 125"/>
                  <a:gd name="T26" fmla="*/ 7 w 40"/>
                  <a:gd name="T27" fmla="*/ 125 h 125"/>
                  <a:gd name="T28" fmla="*/ 7 w 40"/>
                  <a:gd name="T29" fmla="*/ 125 h 125"/>
                  <a:gd name="T30" fmla="*/ 14 w 40"/>
                  <a:gd name="T31" fmla="*/ 125 h 125"/>
                  <a:gd name="T32" fmla="*/ 18 w 40"/>
                  <a:gd name="T33" fmla="*/ 125 h 125"/>
                  <a:gd name="T34" fmla="*/ 25 w 40"/>
                  <a:gd name="T35" fmla="*/ 118 h 125"/>
                  <a:gd name="T36" fmla="*/ 32 w 40"/>
                  <a:gd name="T37" fmla="*/ 118 h 125"/>
                  <a:gd name="T38" fmla="*/ 40 w 40"/>
                  <a:gd name="T39" fmla="*/ 111 h 125"/>
                  <a:gd name="T40" fmla="*/ 40 w 40"/>
                  <a:gd name="T41" fmla="*/ 7 h 125"/>
                  <a:gd name="T42" fmla="*/ 0 w 40"/>
                  <a:gd name="T43" fmla="*/ 0 h 125"/>
                  <a:gd name="T44" fmla="*/ 40 w 40"/>
                  <a:gd name="T45"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0" h="125">
                    <a:moveTo>
                      <a:pt x="40" y="7"/>
                    </a:moveTo>
                    <a:lnTo>
                      <a:pt x="32" y="7"/>
                    </a:lnTo>
                    <a:lnTo>
                      <a:pt x="25" y="0"/>
                    </a:lnTo>
                    <a:lnTo>
                      <a:pt x="18" y="0"/>
                    </a:lnTo>
                    <a:lnTo>
                      <a:pt x="14" y="7"/>
                    </a:lnTo>
                    <a:lnTo>
                      <a:pt x="7" y="7"/>
                    </a:lnTo>
                    <a:lnTo>
                      <a:pt x="0" y="14"/>
                    </a:lnTo>
                    <a:lnTo>
                      <a:pt x="0" y="125"/>
                    </a:lnTo>
                    <a:lnTo>
                      <a:pt x="7" y="125"/>
                    </a:lnTo>
                    <a:lnTo>
                      <a:pt x="14" y="125"/>
                    </a:lnTo>
                    <a:lnTo>
                      <a:pt x="18" y="125"/>
                    </a:lnTo>
                    <a:lnTo>
                      <a:pt x="25" y="118"/>
                    </a:lnTo>
                    <a:lnTo>
                      <a:pt x="32" y="118"/>
                    </a:lnTo>
                    <a:lnTo>
                      <a:pt x="40" y="111"/>
                    </a:lnTo>
                    <a:lnTo>
                      <a:pt x="40" y="7"/>
                    </a:lnTo>
                    <a:close/>
                  </a:path>
                </a:pathLst>
              </a:custGeom>
              <a:solidFill>
                <a:srgbClr val="D1F2F2"/>
              </a:solidFill>
              <a:ln w="9525" cap="flat">
                <a:noFill/>
                <a:round/>
                <a:headEnd/>
                <a:tailEnd/>
              </a:ln>
              <a:effectLst/>
            </p:spPr>
            <p:txBody>
              <a:bodyPr wrap="none" anchor="ctr"/>
              <a:lstStyle/>
              <a:p>
                <a:endParaRPr lang="es-MX"/>
              </a:p>
            </p:txBody>
          </p:sp>
          <p:sp>
            <p:nvSpPr>
              <p:cNvPr id="13432" name="AutoShape 120"/>
              <p:cNvSpPr>
                <a:spLocks noChangeArrowheads="1"/>
              </p:cNvSpPr>
              <p:nvPr/>
            </p:nvSpPr>
            <p:spPr bwMode="auto">
              <a:xfrm>
                <a:off x="2895" y="2956"/>
                <a:ext cx="17" cy="5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0 h 73"/>
                  <a:gd name="T6" fmla="*/ 25 w 25"/>
                  <a:gd name="T7" fmla="*/ 0 h 73"/>
                  <a:gd name="T8" fmla="*/ 25 w 25"/>
                  <a:gd name="T9" fmla="*/ 0 h 73"/>
                  <a:gd name="T10" fmla="*/ 18 w 25"/>
                  <a:gd name="T11" fmla="*/ 0 h 73"/>
                  <a:gd name="T12" fmla="*/ 18 w 25"/>
                  <a:gd name="T13" fmla="*/ 0 h 73"/>
                  <a:gd name="T14" fmla="*/ 14 w 25"/>
                  <a:gd name="T15" fmla="*/ 0 h 73"/>
                  <a:gd name="T16" fmla="*/ 14 w 25"/>
                  <a:gd name="T17" fmla="*/ 0 h 73"/>
                  <a:gd name="T18" fmla="*/ 7 w 25"/>
                  <a:gd name="T19" fmla="*/ 0 h 73"/>
                  <a:gd name="T20" fmla="*/ 0 w 25"/>
                  <a:gd name="T21" fmla="*/ 7 h 73"/>
                  <a:gd name="T22" fmla="*/ 0 w 25"/>
                  <a:gd name="T23" fmla="*/ 73 h 73"/>
                  <a:gd name="T24" fmla="*/ 0 w 25"/>
                  <a:gd name="T25" fmla="*/ 73 h 73"/>
                  <a:gd name="T26" fmla="*/ 7 w 25"/>
                  <a:gd name="T27" fmla="*/ 73 h 73"/>
                  <a:gd name="T28" fmla="*/ 7 w 25"/>
                  <a:gd name="T29" fmla="*/ 73 h 73"/>
                  <a:gd name="T30" fmla="*/ 14 w 25"/>
                  <a:gd name="T31" fmla="*/ 66 h 73"/>
                  <a:gd name="T32" fmla="*/ 14 w 25"/>
                  <a:gd name="T33" fmla="*/ 66 h 73"/>
                  <a:gd name="T34" fmla="*/ 18 w 25"/>
                  <a:gd name="T35" fmla="*/ 66 h 73"/>
                  <a:gd name="T36" fmla="*/ 25 w 25"/>
                  <a:gd name="T37" fmla="*/ 66 h 73"/>
                  <a:gd name="T38" fmla="*/ 25 w 25"/>
                  <a:gd name="T39" fmla="*/ 59 h 73"/>
                  <a:gd name="T40" fmla="*/ 25 w 25"/>
                  <a:gd name="T41" fmla="*/ 0 h 73"/>
                  <a:gd name="T42" fmla="*/ 0 w 25"/>
                  <a:gd name="T43" fmla="*/ 0 h 73"/>
                  <a:gd name="T44" fmla="*/ 25 w 25"/>
                  <a:gd name="T45" fmla="*/ 73 h 7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73">
                    <a:moveTo>
                      <a:pt x="25" y="0"/>
                    </a:moveTo>
                    <a:lnTo>
                      <a:pt x="25" y="0"/>
                    </a:lnTo>
                    <a:lnTo>
                      <a:pt x="18" y="0"/>
                    </a:lnTo>
                    <a:lnTo>
                      <a:pt x="14" y="0"/>
                    </a:lnTo>
                    <a:lnTo>
                      <a:pt x="7" y="0"/>
                    </a:lnTo>
                    <a:lnTo>
                      <a:pt x="0" y="7"/>
                    </a:lnTo>
                    <a:lnTo>
                      <a:pt x="0" y="73"/>
                    </a:lnTo>
                    <a:lnTo>
                      <a:pt x="7" y="73"/>
                    </a:lnTo>
                    <a:lnTo>
                      <a:pt x="14" y="66"/>
                    </a:lnTo>
                    <a:lnTo>
                      <a:pt x="18" y="66"/>
                    </a:lnTo>
                    <a:lnTo>
                      <a:pt x="25" y="66"/>
                    </a:lnTo>
                    <a:lnTo>
                      <a:pt x="25" y="59"/>
                    </a:lnTo>
                    <a:lnTo>
                      <a:pt x="25" y="0"/>
                    </a:lnTo>
                    <a:close/>
                  </a:path>
                </a:pathLst>
              </a:custGeom>
              <a:solidFill>
                <a:srgbClr val="E5FFFF"/>
              </a:solidFill>
              <a:ln w="9525" cap="flat">
                <a:noFill/>
                <a:round/>
                <a:headEnd/>
                <a:tailEnd/>
              </a:ln>
              <a:effectLst/>
            </p:spPr>
            <p:txBody>
              <a:bodyPr wrap="none" anchor="ctr"/>
              <a:lstStyle/>
              <a:p>
                <a:endParaRPr lang="es-MX"/>
              </a:p>
            </p:txBody>
          </p:sp>
          <p:sp>
            <p:nvSpPr>
              <p:cNvPr id="13433" name="AutoShape 121"/>
              <p:cNvSpPr>
                <a:spLocks noChangeArrowheads="1"/>
              </p:cNvSpPr>
              <p:nvPr/>
            </p:nvSpPr>
            <p:spPr bwMode="auto">
              <a:xfrm>
                <a:off x="3121" y="3121"/>
                <a:ext cx="25" cy="2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2 w 36"/>
                  <a:gd name="T5" fmla="*/ 32 h 32"/>
                  <a:gd name="T6" fmla="*/ 22 w 36"/>
                  <a:gd name="T7" fmla="*/ 32 h 32"/>
                  <a:gd name="T8" fmla="*/ 29 w 36"/>
                  <a:gd name="T9" fmla="*/ 32 h 32"/>
                  <a:gd name="T10" fmla="*/ 29 w 36"/>
                  <a:gd name="T11" fmla="*/ 32 h 32"/>
                  <a:gd name="T12" fmla="*/ 29 w 36"/>
                  <a:gd name="T13" fmla="*/ 32 h 32"/>
                  <a:gd name="T14" fmla="*/ 36 w 36"/>
                  <a:gd name="T15" fmla="*/ 25 h 32"/>
                  <a:gd name="T16" fmla="*/ 36 w 36"/>
                  <a:gd name="T17" fmla="*/ 25 h 32"/>
                  <a:gd name="T18" fmla="*/ 36 w 36"/>
                  <a:gd name="T19" fmla="*/ 18 h 32"/>
                  <a:gd name="T20" fmla="*/ 36 w 36"/>
                  <a:gd name="T21" fmla="*/ 18 h 32"/>
                  <a:gd name="T22" fmla="*/ 36 w 36"/>
                  <a:gd name="T23" fmla="*/ 14 h 32"/>
                  <a:gd name="T24" fmla="*/ 36 w 36"/>
                  <a:gd name="T25" fmla="*/ 14 h 32"/>
                  <a:gd name="T26" fmla="*/ 36 w 36"/>
                  <a:gd name="T27" fmla="*/ 7 h 32"/>
                  <a:gd name="T28" fmla="*/ 29 w 36"/>
                  <a:gd name="T29" fmla="*/ 7 h 32"/>
                  <a:gd name="T30" fmla="*/ 29 w 36"/>
                  <a:gd name="T31" fmla="*/ 0 h 32"/>
                  <a:gd name="T32" fmla="*/ 29 w 36"/>
                  <a:gd name="T33" fmla="*/ 0 h 32"/>
                  <a:gd name="T34" fmla="*/ 22 w 36"/>
                  <a:gd name="T35" fmla="*/ 0 h 32"/>
                  <a:gd name="T36" fmla="*/ 22 w 36"/>
                  <a:gd name="T37" fmla="*/ 0 h 32"/>
                  <a:gd name="T38" fmla="*/ 15 w 36"/>
                  <a:gd name="T39" fmla="*/ 0 h 32"/>
                  <a:gd name="T40" fmla="*/ 8 w 36"/>
                  <a:gd name="T41" fmla="*/ 0 h 32"/>
                  <a:gd name="T42" fmla="*/ 8 w 36"/>
                  <a:gd name="T43" fmla="*/ 0 h 32"/>
                  <a:gd name="T44" fmla="*/ 8 w 36"/>
                  <a:gd name="T45" fmla="*/ 7 h 32"/>
                  <a:gd name="T46" fmla="*/ 0 w 36"/>
                  <a:gd name="T47" fmla="*/ 7 h 32"/>
                  <a:gd name="T48" fmla="*/ 0 w 36"/>
                  <a:gd name="T49" fmla="*/ 14 h 32"/>
                  <a:gd name="T50" fmla="*/ 0 w 36"/>
                  <a:gd name="T51" fmla="*/ 14 h 32"/>
                  <a:gd name="T52" fmla="*/ 0 w 36"/>
                  <a:gd name="T53" fmla="*/ 18 h 32"/>
                  <a:gd name="T54" fmla="*/ 0 w 36"/>
                  <a:gd name="T55" fmla="*/ 18 h 32"/>
                  <a:gd name="T56" fmla="*/ 0 w 36"/>
                  <a:gd name="T57" fmla="*/ 25 h 32"/>
                  <a:gd name="T58" fmla="*/ 0 w 36"/>
                  <a:gd name="T59" fmla="*/ 25 h 32"/>
                  <a:gd name="T60" fmla="*/ 8 w 36"/>
                  <a:gd name="T61" fmla="*/ 32 h 32"/>
                  <a:gd name="T62" fmla="*/ 8 w 36"/>
                  <a:gd name="T63" fmla="*/ 32 h 32"/>
                  <a:gd name="T64" fmla="*/ 8 w 36"/>
                  <a:gd name="T65" fmla="*/ 32 h 32"/>
                  <a:gd name="T66" fmla="*/ 15 w 36"/>
                  <a:gd name="T67" fmla="*/ 32 h 32"/>
                  <a:gd name="T68" fmla="*/ 22 w 36"/>
                  <a:gd name="T69" fmla="*/ 32 h 32"/>
                  <a:gd name="T70" fmla="*/ 0 w 36"/>
                  <a:gd name="T71" fmla="*/ 0 h 32"/>
                  <a:gd name="T72" fmla="*/ 36 w 36"/>
                  <a:gd name="T73" fmla="*/ 32 h 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T70" t="T71" r="T72" b="T73"/>
                <a:pathLst>
                  <a:path w="36" h="32">
                    <a:moveTo>
                      <a:pt x="22" y="32"/>
                    </a:moveTo>
                    <a:lnTo>
                      <a:pt x="22" y="32"/>
                    </a:lnTo>
                    <a:lnTo>
                      <a:pt x="29" y="32"/>
                    </a:lnTo>
                    <a:lnTo>
                      <a:pt x="36" y="25"/>
                    </a:lnTo>
                    <a:lnTo>
                      <a:pt x="36" y="18"/>
                    </a:lnTo>
                    <a:lnTo>
                      <a:pt x="36" y="14"/>
                    </a:lnTo>
                    <a:lnTo>
                      <a:pt x="36" y="7"/>
                    </a:lnTo>
                    <a:lnTo>
                      <a:pt x="29" y="7"/>
                    </a:lnTo>
                    <a:lnTo>
                      <a:pt x="29" y="0"/>
                    </a:lnTo>
                    <a:lnTo>
                      <a:pt x="22" y="0"/>
                    </a:lnTo>
                    <a:lnTo>
                      <a:pt x="15" y="0"/>
                    </a:lnTo>
                    <a:lnTo>
                      <a:pt x="8" y="0"/>
                    </a:lnTo>
                    <a:lnTo>
                      <a:pt x="8" y="7"/>
                    </a:lnTo>
                    <a:lnTo>
                      <a:pt x="0" y="7"/>
                    </a:lnTo>
                    <a:lnTo>
                      <a:pt x="0" y="14"/>
                    </a:lnTo>
                    <a:lnTo>
                      <a:pt x="0" y="18"/>
                    </a:lnTo>
                    <a:lnTo>
                      <a:pt x="0" y="25"/>
                    </a:lnTo>
                    <a:lnTo>
                      <a:pt x="8" y="32"/>
                    </a:lnTo>
                    <a:lnTo>
                      <a:pt x="15" y="32"/>
                    </a:lnTo>
                    <a:lnTo>
                      <a:pt x="22" y="32"/>
                    </a:lnTo>
                    <a:close/>
                  </a:path>
                </a:pathLst>
              </a:custGeom>
              <a:solidFill>
                <a:srgbClr val="FFFFFF"/>
              </a:solidFill>
              <a:ln w="9525" cap="flat">
                <a:noFill/>
                <a:round/>
                <a:headEnd/>
                <a:tailEnd/>
              </a:ln>
              <a:effectLst/>
            </p:spPr>
            <p:txBody>
              <a:bodyPr wrap="none" anchor="ctr"/>
              <a:lstStyle/>
              <a:p>
                <a:endParaRPr lang="es-MX"/>
              </a:p>
            </p:txBody>
          </p:sp>
          <p:sp>
            <p:nvSpPr>
              <p:cNvPr id="13434" name="AutoShape 122"/>
              <p:cNvSpPr>
                <a:spLocks noChangeArrowheads="1"/>
              </p:cNvSpPr>
              <p:nvPr/>
            </p:nvSpPr>
            <p:spPr bwMode="auto">
              <a:xfrm>
                <a:off x="3038" y="3121"/>
                <a:ext cx="12"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8"/>
                  <a:gd name="T5" fmla="*/ 18 h 18"/>
                  <a:gd name="T6" fmla="*/ 15 w 18"/>
                  <a:gd name="T7" fmla="*/ 18 h 18"/>
                  <a:gd name="T8" fmla="*/ 15 w 18"/>
                  <a:gd name="T9" fmla="*/ 14 h 18"/>
                  <a:gd name="T10" fmla="*/ 18 w 18"/>
                  <a:gd name="T11" fmla="*/ 14 h 18"/>
                  <a:gd name="T12" fmla="*/ 18 w 18"/>
                  <a:gd name="T13" fmla="*/ 7 h 18"/>
                  <a:gd name="T14" fmla="*/ 18 w 18"/>
                  <a:gd name="T15" fmla="*/ 7 h 18"/>
                  <a:gd name="T16" fmla="*/ 15 w 18"/>
                  <a:gd name="T17" fmla="*/ 0 h 18"/>
                  <a:gd name="T18" fmla="*/ 15 w 18"/>
                  <a:gd name="T19" fmla="*/ 0 h 18"/>
                  <a:gd name="T20" fmla="*/ 7 w 18"/>
                  <a:gd name="T21" fmla="*/ 0 h 18"/>
                  <a:gd name="T22" fmla="*/ 7 w 18"/>
                  <a:gd name="T23" fmla="*/ 0 h 18"/>
                  <a:gd name="T24" fmla="*/ 0 w 18"/>
                  <a:gd name="T25" fmla="*/ 0 h 18"/>
                  <a:gd name="T26" fmla="*/ 0 w 18"/>
                  <a:gd name="T27" fmla="*/ 7 h 18"/>
                  <a:gd name="T28" fmla="*/ 0 w 18"/>
                  <a:gd name="T29" fmla="*/ 7 h 18"/>
                  <a:gd name="T30" fmla="*/ 0 w 18"/>
                  <a:gd name="T31" fmla="*/ 14 h 18"/>
                  <a:gd name="T32" fmla="*/ 0 w 18"/>
                  <a:gd name="T33" fmla="*/ 14 h 18"/>
                  <a:gd name="T34" fmla="*/ 7 w 18"/>
                  <a:gd name="T35" fmla="*/ 18 h 18"/>
                  <a:gd name="T36" fmla="*/ 7 w 18"/>
                  <a:gd name="T37" fmla="*/ 18 h 18"/>
                  <a:gd name="T38" fmla="*/ 0 w 18"/>
                  <a:gd name="T39" fmla="*/ 0 h 18"/>
                  <a:gd name="T40" fmla="*/ 18 w 18"/>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8" h="18">
                    <a:moveTo>
                      <a:pt x="7" y="18"/>
                    </a:moveTo>
                    <a:lnTo>
                      <a:pt x="15" y="18"/>
                    </a:lnTo>
                    <a:lnTo>
                      <a:pt x="15" y="14"/>
                    </a:lnTo>
                    <a:lnTo>
                      <a:pt x="18" y="14"/>
                    </a:lnTo>
                    <a:lnTo>
                      <a:pt x="18" y="7"/>
                    </a:lnTo>
                    <a:lnTo>
                      <a:pt x="15" y="0"/>
                    </a:lnTo>
                    <a:lnTo>
                      <a:pt x="7" y="0"/>
                    </a:lnTo>
                    <a:lnTo>
                      <a:pt x="0" y="0"/>
                    </a:lnTo>
                    <a:lnTo>
                      <a:pt x="0" y="7"/>
                    </a:lnTo>
                    <a:lnTo>
                      <a:pt x="0" y="14"/>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3435" name="AutoShape 123"/>
              <p:cNvSpPr>
                <a:spLocks noChangeArrowheads="1"/>
              </p:cNvSpPr>
              <p:nvPr/>
            </p:nvSpPr>
            <p:spPr bwMode="auto">
              <a:xfrm>
                <a:off x="3062" y="3121"/>
                <a:ext cx="9" cy="1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14"/>
                  <a:gd name="T5" fmla="*/ 18 h 18"/>
                  <a:gd name="T6" fmla="*/ 14 w 14"/>
                  <a:gd name="T7" fmla="*/ 18 h 18"/>
                  <a:gd name="T8" fmla="*/ 14 w 14"/>
                  <a:gd name="T9" fmla="*/ 14 h 18"/>
                  <a:gd name="T10" fmla="*/ 14 w 14"/>
                  <a:gd name="T11" fmla="*/ 14 h 18"/>
                  <a:gd name="T12" fmla="*/ 14 w 14"/>
                  <a:gd name="T13" fmla="*/ 7 h 18"/>
                  <a:gd name="T14" fmla="*/ 14 w 14"/>
                  <a:gd name="T15" fmla="*/ 7 h 18"/>
                  <a:gd name="T16" fmla="*/ 14 w 14"/>
                  <a:gd name="T17" fmla="*/ 7 h 18"/>
                  <a:gd name="T18" fmla="*/ 14 w 14"/>
                  <a:gd name="T19" fmla="*/ 0 h 18"/>
                  <a:gd name="T20" fmla="*/ 7 w 14"/>
                  <a:gd name="T21" fmla="*/ 0 h 18"/>
                  <a:gd name="T22" fmla="*/ 0 w 14"/>
                  <a:gd name="T23" fmla="*/ 0 h 18"/>
                  <a:gd name="T24" fmla="*/ 0 w 14"/>
                  <a:gd name="T25" fmla="*/ 7 h 18"/>
                  <a:gd name="T26" fmla="*/ 0 w 14"/>
                  <a:gd name="T27" fmla="*/ 7 h 18"/>
                  <a:gd name="T28" fmla="*/ 0 w 14"/>
                  <a:gd name="T29" fmla="*/ 7 h 18"/>
                  <a:gd name="T30" fmla="*/ 0 w 14"/>
                  <a:gd name="T31" fmla="*/ 14 h 18"/>
                  <a:gd name="T32" fmla="*/ 0 w 14"/>
                  <a:gd name="T33" fmla="*/ 14 h 18"/>
                  <a:gd name="T34" fmla="*/ 0 w 14"/>
                  <a:gd name="T35" fmla="*/ 18 h 18"/>
                  <a:gd name="T36" fmla="*/ 7 w 14"/>
                  <a:gd name="T37" fmla="*/ 18 h 18"/>
                  <a:gd name="T38" fmla="*/ 0 w 14"/>
                  <a:gd name="T39" fmla="*/ 0 h 18"/>
                  <a:gd name="T40" fmla="*/ 14 w 14"/>
                  <a:gd name="T41" fmla="*/ 18 h 1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14" h="18">
                    <a:moveTo>
                      <a:pt x="7" y="18"/>
                    </a:moveTo>
                    <a:lnTo>
                      <a:pt x="14" y="18"/>
                    </a:lnTo>
                    <a:lnTo>
                      <a:pt x="14" y="14"/>
                    </a:lnTo>
                    <a:lnTo>
                      <a:pt x="14" y="7"/>
                    </a:lnTo>
                    <a:lnTo>
                      <a:pt x="14" y="0"/>
                    </a:lnTo>
                    <a:lnTo>
                      <a:pt x="7" y="0"/>
                    </a:lnTo>
                    <a:lnTo>
                      <a:pt x="0" y="0"/>
                    </a:lnTo>
                    <a:lnTo>
                      <a:pt x="0" y="7"/>
                    </a:lnTo>
                    <a:lnTo>
                      <a:pt x="0" y="14"/>
                    </a:lnTo>
                    <a:lnTo>
                      <a:pt x="0" y="18"/>
                    </a:lnTo>
                    <a:lnTo>
                      <a:pt x="7" y="18"/>
                    </a:lnTo>
                    <a:close/>
                  </a:path>
                </a:pathLst>
              </a:custGeom>
              <a:solidFill>
                <a:srgbClr val="FFFFFF"/>
              </a:solidFill>
              <a:ln w="9525" cap="flat">
                <a:noFill/>
                <a:round/>
                <a:headEnd/>
                <a:tailEnd/>
              </a:ln>
              <a:effectLst/>
            </p:spPr>
            <p:txBody>
              <a:bodyPr wrap="none" anchor="ctr"/>
              <a:lstStyle/>
              <a:p>
                <a:endParaRPr lang="es-MX"/>
              </a:p>
            </p:txBody>
          </p:sp>
          <p:sp>
            <p:nvSpPr>
              <p:cNvPr id="13436" name="AutoShape 124"/>
              <p:cNvSpPr>
                <a:spLocks noChangeArrowheads="1"/>
              </p:cNvSpPr>
              <p:nvPr/>
            </p:nvSpPr>
            <p:spPr bwMode="auto">
              <a:xfrm>
                <a:off x="2968" y="2916"/>
                <a:ext cx="38" cy="20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54"/>
                  <a:gd name="T5" fmla="*/ 7 h 254"/>
                  <a:gd name="T6" fmla="*/ 14 w 54"/>
                  <a:gd name="T7" fmla="*/ 14 h 254"/>
                  <a:gd name="T8" fmla="*/ 14 w 54"/>
                  <a:gd name="T9" fmla="*/ 28 h 254"/>
                  <a:gd name="T10" fmla="*/ 7 w 54"/>
                  <a:gd name="T11" fmla="*/ 49 h 254"/>
                  <a:gd name="T12" fmla="*/ 0 w 54"/>
                  <a:gd name="T13" fmla="*/ 80 h 254"/>
                  <a:gd name="T14" fmla="*/ 0 w 54"/>
                  <a:gd name="T15" fmla="*/ 115 h 254"/>
                  <a:gd name="T16" fmla="*/ 0 w 54"/>
                  <a:gd name="T17" fmla="*/ 160 h 254"/>
                  <a:gd name="T18" fmla="*/ 7 w 54"/>
                  <a:gd name="T19" fmla="*/ 202 h 254"/>
                  <a:gd name="T20" fmla="*/ 14 w 54"/>
                  <a:gd name="T21" fmla="*/ 254 h 254"/>
                  <a:gd name="T22" fmla="*/ 54 w 54"/>
                  <a:gd name="T23" fmla="*/ 254 h 254"/>
                  <a:gd name="T24" fmla="*/ 47 w 54"/>
                  <a:gd name="T25" fmla="*/ 247 h 254"/>
                  <a:gd name="T26" fmla="*/ 47 w 54"/>
                  <a:gd name="T27" fmla="*/ 227 h 254"/>
                  <a:gd name="T28" fmla="*/ 43 w 54"/>
                  <a:gd name="T29" fmla="*/ 195 h 254"/>
                  <a:gd name="T30" fmla="*/ 43 w 54"/>
                  <a:gd name="T31" fmla="*/ 160 h 254"/>
                  <a:gd name="T32" fmla="*/ 36 w 54"/>
                  <a:gd name="T33" fmla="*/ 122 h 254"/>
                  <a:gd name="T34" fmla="*/ 36 w 54"/>
                  <a:gd name="T35" fmla="*/ 73 h 254"/>
                  <a:gd name="T36" fmla="*/ 43 w 54"/>
                  <a:gd name="T37" fmla="*/ 42 h 254"/>
                  <a:gd name="T38" fmla="*/ 54 w 54"/>
                  <a:gd name="T39" fmla="*/ 7 h 254"/>
                  <a:gd name="T40" fmla="*/ 54 w 54"/>
                  <a:gd name="T41" fmla="*/ 7 h 254"/>
                  <a:gd name="T42" fmla="*/ 54 w 54"/>
                  <a:gd name="T43" fmla="*/ 7 h 254"/>
                  <a:gd name="T44" fmla="*/ 54 w 54"/>
                  <a:gd name="T45" fmla="*/ 7 h 254"/>
                  <a:gd name="T46" fmla="*/ 47 w 54"/>
                  <a:gd name="T47" fmla="*/ 0 h 254"/>
                  <a:gd name="T48" fmla="*/ 47 w 54"/>
                  <a:gd name="T49" fmla="*/ 0 h 254"/>
                  <a:gd name="T50" fmla="*/ 43 w 54"/>
                  <a:gd name="T51" fmla="*/ 7 h 254"/>
                  <a:gd name="T52" fmla="*/ 29 w 54"/>
                  <a:gd name="T53" fmla="*/ 7 h 254"/>
                  <a:gd name="T54" fmla="*/ 21 w 54"/>
                  <a:gd name="T55" fmla="*/ 7 h 254"/>
                  <a:gd name="T56" fmla="*/ 0 w 54"/>
                  <a:gd name="T57" fmla="*/ 0 h 254"/>
                  <a:gd name="T58" fmla="*/ 54 w 54"/>
                  <a:gd name="T59" fmla="*/ 254 h 25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54" h="254">
                    <a:moveTo>
                      <a:pt x="21" y="7"/>
                    </a:moveTo>
                    <a:lnTo>
                      <a:pt x="14" y="14"/>
                    </a:lnTo>
                    <a:lnTo>
                      <a:pt x="14" y="28"/>
                    </a:lnTo>
                    <a:lnTo>
                      <a:pt x="7" y="49"/>
                    </a:lnTo>
                    <a:lnTo>
                      <a:pt x="0" y="80"/>
                    </a:lnTo>
                    <a:lnTo>
                      <a:pt x="0" y="115"/>
                    </a:lnTo>
                    <a:lnTo>
                      <a:pt x="0" y="160"/>
                    </a:lnTo>
                    <a:lnTo>
                      <a:pt x="7" y="202"/>
                    </a:lnTo>
                    <a:lnTo>
                      <a:pt x="14" y="254"/>
                    </a:lnTo>
                    <a:lnTo>
                      <a:pt x="54" y="254"/>
                    </a:lnTo>
                    <a:lnTo>
                      <a:pt x="47" y="247"/>
                    </a:lnTo>
                    <a:lnTo>
                      <a:pt x="47" y="227"/>
                    </a:lnTo>
                    <a:lnTo>
                      <a:pt x="43" y="195"/>
                    </a:lnTo>
                    <a:lnTo>
                      <a:pt x="43" y="160"/>
                    </a:lnTo>
                    <a:lnTo>
                      <a:pt x="36" y="122"/>
                    </a:lnTo>
                    <a:lnTo>
                      <a:pt x="36" y="73"/>
                    </a:lnTo>
                    <a:lnTo>
                      <a:pt x="43" y="42"/>
                    </a:lnTo>
                    <a:lnTo>
                      <a:pt x="54" y="7"/>
                    </a:lnTo>
                    <a:lnTo>
                      <a:pt x="47" y="0"/>
                    </a:lnTo>
                    <a:lnTo>
                      <a:pt x="43" y="7"/>
                    </a:lnTo>
                    <a:lnTo>
                      <a:pt x="29" y="7"/>
                    </a:lnTo>
                    <a:lnTo>
                      <a:pt x="21" y="7"/>
                    </a:lnTo>
                    <a:close/>
                  </a:path>
                </a:pathLst>
              </a:custGeom>
              <a:solidFill>
                <a:srgbClr val="3F9EFF"/>
              </a:solidFill>
              <a:ln w="9525" cap="flat">
                <a:noFill/>
                <a:round/>
                <a:headEnd/>
                <a:tailEnd/>
              </a:ln>
              <a:effectLst/>
            </p:spPr>
            <p:txBody>
              <a:bodyPr wrap="none" anchor="ctr"/>
              <a:lstStyle/>
              <a:p>
                <a:endParaRPr lang="es-MX"/>
              </a:p>
            </p:txBody>
          </p:sp>
          <p:sp>
            <p:nvSpPr>
              <p:cNvPr id="13437" name="AutoShape 125"/>
              <p:cNvSpPr>
                <a:spLocks noChangeArrowheads="1"/>
              </p:cNvSpPr>
              <p:nvPr/>
            </p:nvSpPr>
            <p:spPr bwMode="auto">
              <a:xfrm>
                <a:off x="3166" y="2897"/>
                <a:ext cx="53" cy="22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5 w 75"/>
                  <a:gd name="T5" fmla="*/ 0 h 278"/>
                  <a:gd name="T6" fmla="*/ 75 w 75"/>
                  <a:gd name="T7" fmla="*/ 0 h 278"/>
                  <a:gd name="T8" fmla="*/ 68 w 75"/>
                  <a:gd name="T9" fmla="*/ 7 h 278"/>
                  <a:gd name="T10" fmla="*/ 61 w 75"/>
                  <a:gd name="T11" fmla="*/ 24 h 278"/>
                  <a:gd name="T12" fmla="*/ 54 w 75"/>
                  <a:gd name="T13" fmla="*/ 45 h 278"/>
                  <a:gd name="T14" fmla="*/ 47 w 75"/>
                  <a:gd name="T15" fmla="*/ 80 h 278"/>
                  <a:gd name="T16" fmla="*/ 47 w 75"/>
                  <a:gd name="T17" fmla="*/ 132 h 278"/>
                  <a:gd name="T18" fmla="*/ 47 w 75"/>
                  <a:gd name="T19" fmla="*/ 191 h 278"/>
                  <a:gd name="T20" fmla="*/ 54 w 75"/>
                  <a:gd name="T21" fmla="*/ 278 h 278"/>
                  <a:gd name="T22" fmla="*/ 14 w 75"/>
                  <a:gd name="T23" fmla="*/ 278 h 278"/>
                  <a:gd name="T24" fmla="*/ 14 w 75"/>
                  <a:gd name="T25" fmla="*/ 264 h 278"/>
                  <a:gd name="T26" fmla="*/ 14 w 75"/>
                  <a:gd name="T27" fmla="*/ 244 h 278"/>
                  <a:gd name="T28" fmla="*/ 7 w 75"/>
                  <a:gd name="T29" fmla="*/ 212 h 278"/>
                  <a:gd name="T30" fmla="*/ 7 w 75"/>
                  <a:gd name="T31" fmla="*/ 170 h 278"/>
                  <a:gd name="T32" fmla="*/ 0 w 75"/>
                  <a:gd name="T33" fmla="*/ 125 h 278"/>
                  <a:gd name="T34" fmla="*/ 7 w 75"/>
                  <a:gd name="T35" fmla="*/ 80 h 278"/>
                  <a:gd name="T36" fmla="*/ 14 w 75"/>
                  <a:gd name="T37" fmla="*/ 31 h 278"/>
                  <a:gd name="T38" fmla="*/ 29 w 75"/>
                  <a:gd name="T39" fmla="*/ 0 h 278"/>
                  <a:gd name="T40" fmla="*/ 75 w 75"/>
                  <a:gd name="T41" fmla="*/ 0 h 278"/>
                  <a:gd name="T42" fmla="*/ 0 w 75"/>
                  <a:gd name="T43" fmla="*/ 0 h 278"/>
                  <a:gd name="T44" fmla="*/ 75 w 75"/>
                  <a:gd name="T45" fmla="*/ 278 h 27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75" h="278">
                    <a:moveTo>
                      <a:pt x="75" y="0"/>
                    </a:moveTo>
                    <a:lnTo>
                      <a:pt x="75" y="0"/>
                    </a:lnTo>
                    <a:lnTo>
                      <a:pt x="68" y="7"/>
                    </a:lnTo>
                    <a:lnTo>
                      <a:pt x="61" y="24"/>
                    </a:lnTo>
                    <a:lnTo>
                      <a:pt x="54" y="45"/>
                    </a:lnTo>
                    <a:lnTo>
                      <a:pt x="47" y="80"/>
                    </a:lnTo>
                    <a:lnTo>
                      <a:pt x="47" y="132"/>
                    </a:lnTo>
                    <a:lnTo>
                      <a:pt x="47" y="191"/>
                    </a:lnTo>
                    <a:lnTo>
                      <a:pt x="54" y="278"/>
                    </a:lnTo>
                    <a:lnTo>
                      <a:pt x="14" y="278"/>
                    </a:lnTo>
                    <a:lnTo>
                      <a:pt x="14" y="264"/>
                    </a:lnTo>
                    <a:lnTo>
                      <a:pt x="14" y="244"/>
                    </a:lnTo>
                    <a:lnTo>
                      <a:pt x="7" y="212"/>
                    </a:lnTo>
                    <a:lnTo>
                      <a:pt x="7" y="170"/>
                    </a:lnTo>
                    <a:lnTo>
                      <a:pt x="0" y="125"/>
                    </a:lnTo>
                    <a:lnTo>
                      <a:pt x="7" y="80"/>
                    </a:lnTo>
                    <a:lnTo>
                      <a:pt x="14" y="31"/>
                    </a:lnTo>
                    <a:lnTo>
                      <a:pt x="29" y="0"/>
                    </a:lnTo>
                    <a:lnTo>
                      <a:pt x="75" y="0"/>
                    </a:lnTo>
                    <a:close/>
                  </a:path>
                </a:pathLst>
              </a:custGeom>
              <a:solidFill>
                <a:srgbClr val="3F9EFF"/>
              </a:solidFill>
              <a:ln w="9525" cap="flat">
                <a:noFill/>
                <a:round/>
                <a:headEnd/>
                <a:tailEnd/>
              </a:ln>
              <a:effectLst/>
            </p:spPr>
            <p:txBody>
              <a:bodyPr wrap="none" anchor="ctr"/>
              <a:lstStyle/>
              <a:p>
                <a:endParaRPr lang="es-MX"/>
              </a:p>
            </p:txBody>
          </p:sp>
          <p:sp>
            <p:nvSpPr>
              <p:cNvPr id="13438" name="AutoShape 126"/>
              <p:cNvSpPr>
                <a:spLocks noChangeArrowheads="1"/>
              </p:cNvSpPr>
              <p:nvPr/>
            </p:nvSpPr>
            <p:spPr bwMode="auto">
              <a:xfrm>
                <a:off x="2968" y="2933"/>
                <a:ext cx="33" cy="17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1 w 47"/>
                  <a:gd name="T5" fmla="*/ 0 h 212"/>
                  <a:gd name="T6" fmla="*/ 14 w 47"/>
                  <a:gd name="T7" fmla="*/ 7 h 212"/>
                  <a:gd name="T8" fmla="*/ 14 w 47"/>
                  <a:gd name="T9" fmla="*/ 21 h 212"/>
                  <a:gd name="T10" fmla="*/ 7 w 47"/>
                  <a:gd name="T11" fmla="*/ 42 h 212"/>
                  <a:gd name="T12" fmla="*/ 7 w 47"/>
                  <a:gd name="T13" fmla="*/ 66 h 212"/>
                  <a:gd name="T14" fmla="*/ 0 w 47"/>
                  <a:gd name="T15" fmla="*/ 94 h 212"/>
                  <a:gd name="T16" fmla="*/ 0 w 47"/>
                  <a:gd name="T17" fmla="*/ 132 h 212"/>
                  <a:gd name="T18" fmla="*/ 7 w 47"/>
                  <a:gd name="T19" fmla="*/ 174 h 212"/>
                  <a:gd name="T20" fmla="*/ 14 w 47"/>
                  <a:gd name="T21" fmla="*/ 212 h 212"/>
                  <a:gd name="T22" fmla="*/ 47 w 47"/>
                  <a:gd name="T23" fmla="*/ 212 h 212"/>
                  <a:gd name="T24" fmla="*/ 47 w 47"/>
                  <a:gd name="T25" fmla="*/ 206 h 212"/>
                  <a:gd name="T26" fmla="*/ 43 w 47"/>
                  <a:gd name="T27" fmla="*/ 192 h 212"/>
                  <a:gd name="T28" fmla="*/ 43 w 47"/>
                  <a:gd name="T29" fmla="*/ 167 h 212"/>
                  <a:gd name="T30" fmla="*/ 36 w 47"/>
                  <a:gd name="T31" fmla="*/ 132 h 212"/>
                  <a:gd name="T32" fmla="*/ 36 w 47"/>
                  <a:gd name="T33" fmla="*/ 101 h 212"/>
                  <a:gd name="T34" fmla="*/ 36 w 47"/>
                  <a:gd name="T35" fmla="*/ 59 h 212"/>
                  <a:gd name="T36" fmla="*/ 43 w 47"/>
                  <a:gd name="T37" fmla="*/ 28 h 212"/>
                  <a:gd name="T38" fmla="*/ 47 w 47"/>
                  <a:gd name="T39" fmla="*/ 0 h 212"/>
                  <a:gd name="T40" fmla="*/ 47 w 47"/>
                  <a:gd name="T41" fmla="*/ 0 h 212"/>
                  <a:gd name="T42" fmla="*/ 47 w 47"/>
                  <a:gd name="T43" fmla="*/ 0 h 212"/>
                  <a:gd name="T44" fmla="*/ 47 w 47"/>
                  <a:gd name="T45" fmla="*/ 0 h 212"/>
                  <a:gd name="T46" fmla="*/ 47 w 47"/>
                  <a:gd name="T47" fmla="*/ 0 h 212"/>
                  <a:gd name="T48" fmla="*/ 43 w 47"/>
                  <a:gd name="T49" fmla="*/ 0 h 212"/>
                  <a:gd name="T50" fmla="*/ 36 w 47"/>
                  <a:gd name="T51" fmla="*/ 0 h 212"/>
                  <a:gd name="T52" fmla="*/ 29 w 47"/>
                  <a:gd name="T53" fmla="*/ 0 h 212"/>
                  <a:gd name="T54" fmla="*/ 21 w 47"/>
                  <a:gd name="T55" fmla="*/ 0 h 212"/>
                  <a:gd name="T56" fmla="*/ 0 w 47"/>
                  <a:gd name="T57" fmla="*/ 0 h 212"/>
                  <a:gd name="T58" fmla="*/ 47 w 47"/>
                  <a:gd name="T59" fmla="*/ 212 h 21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7" h="212">
                    <a:moveTo>
                      <a:pt x="21" y="0"/>
                    </a:moveTo>
                    <a:lnTo>
                      <a:pt x="14" y="7"/>
                    </a:lnTo>
                    <a:lnTo>
                      <a:pt x="14" y="21"/>
                    </a:lnTo>
                    <a:lnTo>
                      <a:pt x="7" y="42"/>
                    </a:lnTo>
                    <a:lnTo>
                      <a:pt x="7" y="66"/>
                    </a:lnTo>
                    <a:lnTo>
                      <a:pt x="0" y="94"/>
                    </a:lnTo>
                    <a:lnTo>
                      <a:pt x="0" y="132"/>
                    </a:lnTo>
                    <a:lnTo>
                      <a:pt x="7" y="174"/>
                    </a:lnTo>
                    <a:lnTo>
                      <a:pt x="14" y="212"/>
                    </a:lnTo>
                    <a:lnTo>
                      <a:pt x="47" y="212"/>
                    </a:lnTo>
                    <a:lnTo>
                      <a:pt x="47" y="206"/>
                    </a:lnTo>
                    <a:lnTo>
                      <a:pt x="43" y="192"/>
                    </a:lnTo>
                    <a:lnTo>
                      <a:pt x="43" y="167"/>
                    </a:lnTo>
                    <a:lnTo>
                      <a:pt x="36" y="132"/>
                    </a:lnTo>
                    <a:lnTo>
                      <a:pt x="36" y="101"/>
                    </a:lnTo>
                    <a:lnTo>
                      <a:pt x="36" y="59"/>
                    </a:lnTo>
                    <a:lnTo>
                      <a:pt x="43" y="28"/>
                    </a:lnTo>
                    <a:lnTo>
                      <a:pt x="47" y="0"/>
                    </a:lnTo>
                    <a:lnTo>
                      <a:pt x="43" y="0"/>
                    </a:lnTo>
                    <a:lnTo>
                      <a:pt x="36" y="0"/>
                    </a:lnTo>
                    <a:lnTo>
                      <a:pt x="29" y="0"/>
                    </a:lnTo>
                    <a:lnTo>
                      <a:pt x="21" y="0"/>
                    </a:lnTo>
                    <a:close/>
                  </a:path>
                </a:pathLst>
              </a:custGeom>
              <a:solidFill>
                <a:srgbClr val="59B2FF"/>
              </a:solidFill>
              <a:ln w="9525" cap="flat">
                <a:noFill/>
                <a:round/>
                <a:headEnd/>
                <a:tailEnd/>
              </a:ln>
              <a:effectLst/>
            </p:spPr>
            <p:txBody>
              <a:bodyPr wrap="none" anchor="ctr"/>
              <a:lstStyle/>
              <a:p>
                <a:endParaRPr lang="es-MX"/>
              </a:p>
            </p:txBody>
          </p:sp>
          <p:sp>
            <p:nvSpPr>
              <p:cNvPr id="13439" name="AutoShape 127"/>
              <p:cNvSpPr>
                <a:spLocks noChangeArrowheads="1"/>
              </p:cNvSpPr>
              <p:nvPr/>
            </p:nvSpPr>
            <p:spPr bwMode="auto">
              <a:xfrm>
                <a:off x="2973" y="2945"/>
                <a:ext cx="25" cy="148"/>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0 h 185"/>
                  <a:gd name="T6" fmla="*/ 7 w 36"/>
                  <a:gd name="T7" fmla="*/ 7 h 185"/>
                  <a:gd name="T8" fmla="*/ 7 w 36"/>
                  <a:gd name="T9" fmla="*/ 21 h 185"/>
                  <a:gd name="T10" fmla="*/ 0 w 36"/>
                  <a:gd name="T11" fmla="*/ 31 h 185"/>
                  <a:gd name="T12" fmla="*/ 0 w 36"/>
                  <a:gd name="T13" fmla="*/ 52 h 185"/>
                  <a:gd name="T14" fmla="*/ 0 w 36"/>
                  <a:gd name="T15" fmla="*/ 80 h 185"/>
                  <a:gd name="T16" fmla="*/ 0 w 36"/>
                  <a:gd name="T17" fmla="*/ 111 h 185"/>
                  <a:gd name="T18" fmla="*/ 0 w 36"/>
                  <a:gd name="T19" fmla="*/ 146 h 185"/>
                  <a:gd name="T20" fmla="*/ 7 w 36"/>
                  <a:gd name="T21" fmla="*/ 185 h 185"/>
                  <a:gd name="T22" fmla="*/ 36 w 36"/>
                  <a:gd name="T23" fmla="*/ 185 h 185"/>
                  <a:gd name="T24" fmla="*/ 36 w 36"/>
                  <a:gd name="T25" fmla="*/ 178 h 185"/>
                  <a:gd name="T26" fmla="*/ 36 w 36"/>
                  <a:gd name="T27" fmla="*/ 167 h 185"/>
                  <a:gd name="T28" fmla="*/ 29 w 36"/>
                  <a:gd name="T29" fmla="*/ 139 h 185"/>
                  <a:gd name="T30" fmla="*/ 29 w 36"/>
                  <a:gd name="T31" fmla="*/ 111 h 185"/>
                  <a:gd name="T32" fmla="*/ 29 w 36"/>
                  <a:gd name="T33" fmla="*/ 87 h 185"/>
                  <a:gd name="T34" fmla="*/ 29 w 36"/>
                  <a:gd name="T35" fmla="*/ 52 h 185"/>
                  <a:gd name="T36" fmla="*/ 29 w 36"/>
                  <a:gd name="T37" fmla="*/ 28 h 185"/>
                  <a:gd name="T38" fmla="*/ 36 w 36"/>
                  <a:gd name="T39" fmla="*/ 0 h 185"/>
                  <a:gd name="T40" fmla="*/ 36 w 36"/>
                  <a:gd name="T41" fmla="*/ 0 h 185"/>
                  <a:gd name="T42" fmla="*/ 36 w 36"/>
                  <a:gd name="T43" fmla="*/ 0 h 185"/>
                  <a:gd name="T44" fmla="*/ 36 w 36"/>
                  <a:gd name="T45" fmla="*/ 0 h 185"/>
                  <a:gd name="T46" fmla="*/ 36 w 36"/>
                  <a:gd name="T47" fmla="*/ 0 h 185"/>
                  <a:gd name="T48" fmla="*/ 36 w 36"/>
                  <a:gd name="T49" fmla="*/ 0 h 185"/>
                  <a:gd name="T50" fmla="*/ 29 w 36"/>
                  <a:gd name="T51" fmla="*/ 0 h 185"/>
                  <a:gd name="T52" fmla="*/ 22 w 36"/>
                  <a:gd name="T53" fmla="*/ 0 h 185"/>
                  <a:gd name="T54" fmla="*/ 7 w 36"/>
                  <a:gd name="T55" fmla="*/ 0 h 185"/>
                  <a:gd name="T56" fmla="*/ 0 w 36"/>
                  <a:gd name="T57" fmla="*/ 0 h 185"/>
                  <a:gd name="T58" fmla="*/ 36 w 36"/>
                  <a:gd name="T59" fmla="*/ 185 h 18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85">
                    <a:moveTo>
                      <a:pt x="7" y="0"/>
                    </a:moveTo>
                    <a:lnTo>
                      <a:pt x="7" y="7"/>
                    </a:lnTo>
                    <a:lnTo>
                      <a:pt x="7" y="21"/>
                    </a:lnTo>
                    <a:lnTo>
                      <a:pt x="0" y="31"/>
                    </a:lnTo>
                    <a:lnTo>
                      <a:pt x="0" y="52"/>
                    </a:lnTo>
                    <a:lnTo>
                      <a:pt x="0" y="80"/>
                    </a:lnTo>
                    <a:lnTo>
                      <a:pt x="0" y="111"/>
                    </a:lnTo>
                    <a:lnTo>
                      <a:pt x="0" y="146"/>
                    </a:lnTo>
                    <a:lnTo>
                      <a:pt x="7" y="185"/>
                    </a:lnTo>
                    <a:lnTo>
                      <a:pt x="36" y="185"/>
                    </a:lnTo>
                    <a:lnTo>
                      <a:pt x="36" y="178"/>
                    </a:lnTo>
                    <a:lnTo>
                      <a:pt x="36" y="167"/>
                    </a:lnTo>
                    <a:lnTo>
                      <a:pt x="29" y="139"/>
                    </a:lnTo>
                    <a:lnTo>
                      <a:pt x="29" y="111"/>
                    </a:lnTo>
                    <a:lnTo>
                      <a:pt x="29" y="87"/>
                    </a:lnTo>
                    <a:lnTo>
                      <a:pt x="29" y="52"/>
                    </a:lnTo>
                    <a:lnTo>
                      <a:pt x="29" y="28"/>
                    </a:lnTo>
                    <a:lnTo>
                      <a:pt x="36" y="0"/>
                    </a:lnTo>
                    <a:lnTo>
                      <a:pt x="29" y="0"/>
                    </a:lnTo>
                    <a:lnTo>
                      <a:pt x="22" y="0"/>
                    </a:lnTo>
                    <a:lnTo>
                      <a:pt x="7" y="0"/>
                    </a:lnTo>
                    <a:close/>
                  </a:path>
                </a:pathLst>
              </a:custGeom>
              <a:solidFill>
                <a:srgbClr val="72C6FF"/>
              </a:solidFill>
              <a:ln w="9525" cap="flat">
                <a:noFill/>
                <a:round/>
                <a:headEnd/>
                <a:tailEnd/>
              </a:ln>
              <a:effectLst/>
            </p:spPr>
            <p:txBody>
              <a:bodyPr wrap="none" anchor="ctr"/>
              <a:lstStyle/>
              <a:p>
                <a:endParaRPr lang="es-MX"/>
              </a:p>
            </p:txBody>
          </p:sp>
          <p:sp>
            <p:nvSpPr>
              <p:cNvPr id="13440" name="AutoShape 128"/>
              <p:cNvSpPr>
                <a:spLocks noChangeArrowheads="1"/>
              </p:cNvSpPr>
              <p:nvPr/>
            </p:nvSpPr>
            <p:spPr bwMode="auto">
              <a:xfrm>
                <a:off x="2973" y="2956"/>
                <a:ext cx="25" cy="12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36"/>
                  <a:gd name="T5" fmla="*/ 7 h 153"/>
                  <a:gd name="T6" fmla="*/ 7 w 36"/>
                  <a:gd name="T7" fmla="*/ 7 h 153"/>
                  <a:gd name="T8" fmla="*/ 7 w 36"/>
                  <a:gd name="T9" fmla="*/ 14 h 153"/>
                  <a:gd name="T10" fmla="*/ 0 w 36"/>
                  <a:gd name="T11" fmla="*/ 24 h 153"/>
                  <a:gd name="T12" fmla="*/ 0 w 36"/>
                  <a:gd name="T13" fmla="*/ 45 h 153"/>
                  <a:gd name="T14" fmla="*/ 0 w 36"/>
                  <a:gd name="T15" fmla="*/ 66 h 153"/>
                  <a:gd name="T16" fmla="*/ 0 w 36"/>
                  <a:gd name="T17" fmla="*/ 91 h 153"/>
                  <a:gd name="T18" fmla="*/ 0 w 36"/>
                  <a:gd name="T19" fmla="*/ 125 h 153"/>
                  <a:gd name="T20" fmla="*/ 7 w 36"/>
                  <a:gd name="T21" fmla="*/ 153 h 153"/>
                  <a:gd name="T22" fmla="*/ 36 w 36"/>
                  <a:gd name="T23" fmla="*/ 153 h 153"/>
                  <a:gd name="T24" fmla="*/ 29 w 36"/>
                  <a:gd name="T25" fmla="*/ 146 h 153"/>
                  <a:gd name="T26" fmla="*/ 29 w 36"/>
                  <a:gd name="T27" fmla="*/ 132 h 153"/>
                  <a:gd name="T28" fmla="*/ 29 w 36"/>
                  <a:gd name="T29" fmla="*/ 118 h 153"/>
                  <a:gd name="T30" fmla="*/ 22 w 36"/>
                  <a:gd name="T31" fmla="*/ 91 h 153"/>
                  <a:gd name="T32" fmla="*/ 22 w 36"/>
                  <a:gd name="T33" fmla="*/ 73 h 153"/>
                  <a:gd name="T34" fmla="*/ 22 w 36"/>
                  <a:gd name="T35" fmla="*/ 45 h 153"/>
                  <a:gd name="T36" fmla="*/ 29 w 36"/>
                  <a:gd name="T37" fmla="*/ 17 h 153"/>
                  <a:gd name="T38" fmla="*/ 36 w 36"/>
                  <a:gd name="T39" fmla="*/ 0 h 153"/>
                  <a:gd name="T40" fmla="*/ 36 w 36"/>
                  <a:gd name="T41" fmla="*/ 0 h 153"/>
                  <a:gd name="T42" fmla="*/ 36 w 36"/>
                  <a:gd name="T43" fmla="*/ 0 h 153"/>
                  <a:gd name="T44" fmla="*/ 36 w 36"/>
                  <a:gd name="T45" fmla="*/ 0 h 153"/>
                  <a:gd name="T46" fmla="*/ 29 w 36"/>
                  <a:gd name="T47" fmla="*/ 0 h 153"/>
                  <a:gd name="T48" fmla="*/ 29 w 36"/>
                  <a:gd name="T49" fmla="*/ 0 h 153"/>
                  <a:gd name="T50" fmla="*/ 22 w 36"/>
                  <a:gd name="T51" fmla="*/ 0 h 153"/>
                  <a:gd name="T52" fmla="*/ 22 w 36"/>
                  <a:gd name="T53" fmla="*/ 0 h 153"/>
                  <a:gd name="T54" fmla="*/ 7 w 36"/>
                  <a:gd name="T55" fmla="*/ 7 h 153"/>
                  <a:gd name="T56" fmla="*/ 0 w 36"/>
                  <a:gd name="T57" fmla="*/ 0 h 153"/>
                  <a:gd name="T58" fmla="*/ 36 w 36"/>
                  <a:gd name="T59" fmla="*/ 153 h 15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 h="153">
                    <a:moveTo>
                      <a:pt x="7" y="7"/>
                    </a:moveTo>
                    <a:lnTo>
                      <a:pt x="7" y="7"/>
                    </a:lnTo>
                    <a:lnTo>
                      <a:pt x="7" y="14"/>
                    </a:lnTo>
                    <a:lnTo>
                      <a:pt x="0" y="24"/>
                    </a:lnTo>
                    <a:lnTo>
                      <a:pt x="0" y="45"/>
                    </a:lnTo>
                    <a:lnTo>
                      <a:pt x="0" y="66"/>
                    </a:lnTo>
                    <a:lnTo>
                      <a:pt x="0" y="91"/>
                    </a:lnTo>
                    <a:lnTo>
                      <a:pt x="0" y="125"/>
                    </a:lnTo>
                    <a:lnTo>
                      <a:pt x="7" y="153"/>
                    </a:lnTo>
                    <a:lnTo>
                      <a:pt x="36" y="153"/>
                    </a:lnTo>
                    <a:lnTo>
                      <a:pt x="29" y="146"/>
                    </a:lnTo>
                    <a:lnTo>
                      <a:pt x="29" y="132"/>
                    </a:lnTo>
                    <a:lnTo>
                      <a:pt x="29" y="118"/>
                    </a:lnTo>
                    <a:lnTo>
                      <a:pt x="22" y="91"/>
                    </a:lnTo>
                    <a:lnTo>
                      <a:pt x="22" y="73"/>
                    </a:lnTo>
                    <a:lnTo>
                      <a:pt x="22" y="45"/>
                    </a:lnTo>
                    <a:lnTo>
                      <a:pt x="29" y="17"/>
                    </a:lnTo>
                    <a:lnTo>
                      <a:pt x="36" y="0"/>
                    </a:lnTo>
                    <a:lnTo>
                      <a:pt x="29" y="0"/>
                    </a:lnTo>
                    <a:lnTo>
                      <a:pt x="22" y="0"/>
                    </a:lnTo>
                    <a:lnTo>
                      <a:pt x="7" y="7"/>
                    </a:lnTo>
                    <a:close/>
                  </a:path>
                </a:pathLst>
              </a:custGeom>
              <a:solidFill>
                <a:srgbClr val="8CD8FF"/>
              </a:solidFill>
              <a:ln w="9525" cap="flat">
                <a:noFill/>
                <a:round/>
                <a:headEnd/>
                <a:tailEnd/>
              </a:ln>
              <a:effectLst/>
            </p:spPr>
            <p:txBody>
              <a:bodyPr wrap="none" anchor="ctr"/>
              <a:lstStyle/>
              <a:p>
                <a:endParaRPr lang="es-MX"/>
              </a:p>
            </p:txBody>
          </p:sp>
          <p:sp>
            <p:nvSpPr>
              <p:cNvPr id="13441" name="AutoShape 129"/>
              <p:cNvSpPr>
                <a:spLocks noChangeArrowheads="1"/>
              </p:cNvSpPr>
              <p:nvPr/>
            </p:nvSpPr>
            <p:spPr bwMode="auto">
              <a:xfrm>
                <a:off x="2973" y="2967"/>
                <a:ext cx="20" cy="9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9"/>
                  <a:gd name="T5" fmla="*/ 3 h 125"/>
                  <a:gd name="T6" fmla="*/ 7 w 29"/>
                  <a:gd name="T7" fmla="*/ 3 h 125"/>
                  <a:gd name="T8" fmla="*/ 7 w 29"/>
                  <a:gd name="T9" fmla="*/ 10 h 125"/>
                  <a:gd name="T10" fmla="*/ 7 w 29"/>
                  <a:gd name="T11" fmla="*/ 24 h 125"/>
                  <a:gd name="T12" fmla="*/ 0 w 29"/>
                  <a:gd name="T13" fmla="*/ 38 h 125"/>
                  <a:gd name="T14" fmla="*/ 0 w 29"/>
                  <a:gd name="T15" fmla="*/ 52 h 125"/>
                  <a:gd name="T16" fmla="*/ 0 w 29"/>
                  <a:gd name="T17" fmla="*/ 77 h 125"/>
                  <a:gd name="T18" fmla="*/ 0 w 29"/>
                  <a:gd name="T19" fmla="*/ 97 h 125"/>
                  <a:gd name="T20" fmla="*/ 7 w 29"/>
                  <a:gd name="T21" fmla="*/ 125 h 125"/>
                  <a:gd name="T22" fmla="*/ 29 w 29"/>
                  <a:gd name="T23" fmla="*/ 118 h 125"/>
                  <a:gd name="T24" fmla="*/ 29 w 29"/>
                  <a:gd name="T25" fmla="*/ 118 h 125"/>
                  <a:gd name="T26" fmla="*/ 22 w 29"/>
                  <a:gd name="T27" fmla="*/ 104 h 125"/>
                  <a:gd name="T28" fmla="*/ 22 w 29"/>
                  <a:gd name="T29" fmla="*/ 90 h 125"/>
                  <a:gd name="T30" fmla="*/ 22 w 29"/>
                  <a:gd name="T31" fmla="*/ 77 h 125"/>
                  <a:gd name="T32" fmla="*/ 22 w 29"/>
                  <a:gd name="T33" fmla="*/ 59 h 125"/>
                  <a:gd name="T34" fmla="*/ 22 w 29"/>
                  <a:gd name="T35" fmla="*/ 38 h 125"/>
                  <a:gd name="T36" fmla="*/ 22 w 29"/>
                  <a:gd name="T37" fmla="*/ 17 h 125"/>
                  <a:gd name="T38" fmla="*/ 29 w 29"/>
                  <a:gd name="T39" fmla="*/ 3 h 125"/>
                  <a:gd name="T40" fmla="*/ 29 w 29"/>
                  <a:gd name="T41" fmla="*/ 3 h 125"/>
                  <a:gd name="T42" fmla="*/ 29 w 29"/>
                  <a:gd name="T43" fmla="*/ 0 h 125"/>
                  <a:gd name="T44" fmla="*/ 29 w 29"/>
                  <a:gd name="T45" fmla="*/ 0 h 125"/>
                  <a:gd name="T46" fmla="*/ 29 w 29"/>
                  <a:gd name="T47" fmla="*/ 0 h 125"/>
                  <a:gd name="T48" fmla="*/ 22 w 29"/>
                  <a:gd name="T49" fmla="*/ 0 h 125"/>
                  <a:gd name="T50" fmla="*/ 22 w 29"/>
                  <a:gd name="T51" fmla="*/ 0 h 125"/>
                  <a:gd name="T52" fmla="*/ 14 w 29"/>
                  <a:gd name="T53" fmla="*/ 0 h 125"/>
                  <a:gd name="T54" fmla="*/ 7 w 29"/>
                  <a:gd name="T55" fmla="*/ 3 h 125"/>
                  <a:gd name="T56" fmla="*/ 0 w 29"/>
                  <a:gd name="T57" fmla="*/ 0 h 125"/>
                  <a:gd name="T58" fmla="*/ 29 w 29"/>
                  <a:gd name="T59" fmla="*/ 125 h 12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9" h="125">
                    <a:moveTo>
                      <a:pt x="7" y="3"/>
                    </a:moveTo>
                    <a:lnTo>
                      <a:pt x="7" y="3"/>
                    </a:lnTo>
                    <a:lnTo>
                      <a:pt x="7" y="10"/>
                    </a:lnTo>
                    <a:lnTo>
                      <a:pt x="7" y="24"/>
                    </a:lnTo>
                    <a:lnTo>
                      <a:pt x="0" y="38"/>
                    </a:lnTo>
                    <a:lnTo>
                      <a:pt x="0" y="52"/>
                    </a:lnTo>
                    <a:lnTo>
                      <a:pt x="0" y="77"/>
                    </a:lnTo>
                    <a:lnTo>
                      <a:pt x="0" y="97"/>
                    </a:lnTo>
                    <a:lnTo>
                      <a:pt x="7" y="125"/>
                    </a:lnTo>
                    <a:lnTo>
                      <a:pt x="29" y="118"/>
                    </a:lnTo>
                    <a:lnTo>
                      <a:pt x="22" y="104"/>
                    </a:lnTo>
                    <a:lnTo>
                      <a:pt x="22" y="90"/>
                    </a:lnTo>
                    <a:lnTo>
                      <a:pt x="22" y="77"/>
                    </a:lnTo>
                    <a:lnTo>
                      <a:pt x="22" y="59"/>
                    </a:lnTo>
                    <a:lnTo>
                      <a:pt x="22" y="38"/>
                    </a:lnTo>
                    <a:lnTo>
                      <a:pt x="22" y="17"/>
                    </a:lnTo>
                    <a:lnTo>
                      <a:pt x="29" y="3"/>
                    </a:lnTo>
                    <a:lnTo>
                      <a:pt x="29" y="0"/>
                    </a:lnTo>
                    <a:lnTo>
                      <a:pt x="22" y="0"/>
                    </a:lnTo>
                    <a:lnTo>
                      <a:pt x="14" y="0"/>
                    </a:lnTo>
                    <a:lnTo>
                      <a:pt x="7" y="3"/>
                    </a:lnTo>
                    <a:close/>
                  </a:path>
                </a:pathLst>
              </a:custGeom>
              <a:solidFill>
                <a:srgbClr val="A5EDFF"/>
              </a:solidFill>
              <a:ln w="9525" cap="flat">
                <a:noFill/>
                <a:round/>
                <a:headEnd/>
                <a:tailEnd/>
              </a:ln>
              <a:effectLst/>
            </p:spPr>
            <p:txBody>
              <a:bodyPr wrap="none" anchor="ctr"/>
              <a:lstStyle/>
              <a:p>
                <a:endParaRPr lang="es-MX"/>
              </a:p>
            </p:txBody>
          </p:sp>
          <p:sp>
            <p:nvSpPr>
              <p:cNvPr id="13442" name="AutoShape 130"/>
              <p:cNvSpPr>
                <a:spLocks noChangeArrowheads="1"/>
              </p:cNvSpPr>
              <p:nvPr/>
            </p:nvSpPr>
            <p:spPr bwMode="auto">
              <a:xfrm>
                <a:off x="2973" y="2981"/>
                <a:ext cx="15" cy="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7 w 22"/>
                  <a:gd name="T5" fmla="*/ 0 h 87"/>
                  <a:gd name="T6" fmla="*/ 7 w 22"/>
                  <a:gd name="T7" fmla="*/ 0 h 87"/>
                  <a:gd name="T8" fmla="*/ 7 w 22"/>
                  <a:gd name="T9" fmla="*/ 7 h 87"/>
                  <a:gd name="T10" fmla="*/ 7 w 22"/>
                  <a:gd name="T11" fmla="*/ 14 h 87"/>
                  <a:gd name="T12" fmla="*/ 7 w 22"/>
                  <a:gd name="T13" fmla="*/ 28 h 87"/>
                  <a:gd name="T14" fmla="*/ 0 w 22"/>
                  <a:gd name="T15" fmla="*/ 42 h 87"/>
                  <a:gd name="T16" fmla="*/ 0 w 22"/>
                  <a:gd name="T17" fmla="*/ 53 h 87"/>
                  <a:gd name="T18" fmla="*/ 7 w 22"/>
                  <a:gd name="T19" fmla="*/ 66 h 87"/>
                  <a:gd name="T20" fmla="*/ 7 w 22"/>
                  <a:gd name="T21" fmla="*/ 87 h 87"/>
                  <a:gd name="T22" fmla="*/ 22 w 22"/>
                  <a:gd name="T23" fmla="*/ 87 h 87"/>
                  <a:gd name="T24" fmla="*/ 22 w 22"/>
                  <a:gd name="T25" fmla="*/ 87 h 87"/>
                  <a:gd name="T26" fmla="*/ 22 w 22"/>
                  <a:gd name="T27" fmla="*/ 73 h 87"/>
                  <a:gd name="T28" fmla="*/ 22 w 22"/>
                  <a:gd name="T29" fmla="*/ 66 h 87"/>
                  <a:gd name="T30" fmla="*/ 14 w 22"/>
                  <a:gd name="T31" fmla="*/ 53 h 87"/>
                  <a:gd name="T32" fmla="*/ 14 w 22"/>
                  <a:gd name="T33" fmla="*/ 42 h 87"/>
                  <a:gd name="T34" fmla="*/ 14 w 22"/>
                  <a:gd name="T35" fmla="*/ 21 h 87"/>
                  <a:gd name="T36" fmla="*/ 22 w 22"/>
                  <a:gd name="T37" fmla="*/ 7 h 87"/>
                  <a:gd name="T38" fmla="*/ 22 w 22"/>
                  <a:gd name="T39" fmla="*/ 0 h 87"/>
                  <a:gd name="T40" fmla="*/ 22 w 22"/>
                  <a:gd name="T41" fmla="*/ 0 h 87"/>
                  <a:gd name="T42" fmla="*/ 22 w 22"/>
                  <a:gd name="T43" fmla="*/ 0 h 87"/>
                  <a:gd name="T44" fmla="*/ 22 w 22"/>
                  <a:gd name="T45" fmla="*/ 0 h 87"/>
                  <a:gd name="T46" fmla="*/ 22 w 22"/>
                  <a:gd name="T47" fmla="*/ 0 h 87"/>
                  <a:gd name="T48" fmla="*/ 22 w 22"/>
                  <a:gd name="T49" fmla="*/ 0 h 87"/>
                  <a:gd name="T50" fmla="*/ 22 w 22"/>
                  <a:gd name="T51" fmla="*/ 0 h 87"/>
                  <a:gd name="T52" fmla="*/ 14 w 22"/>
                  <a:gd name="T53" fmla="*/ 0 h 87"/>
                  <a:gd name="T54" fmla="*/ 7 w 22"/>
                  <a:gd name="T55" fmla="*/ 0 h 87"/>
                  <a:gd name="T56" fmla="*/ 0 w 22"/>
                  <a:gd name="T57" fmla="*/ 0 h 87"/>
                  <a:gd name="T58" fmla="*/ 22 w 22"/>
                  <a:gd name="T59" fmla="*/ 87 h 87"/>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22" h="87">
                    <a:moveTo>
                      <a:pt x="7" y="0"/>
                    </a:moveTo>
                    <a:lnTo>
                      <a:pt x="7" y="0"/>
                    </a:lnTo>
                    <a:lnTo>
                      <a:pt x="7" y="7"/>
                    </a:lnTo>
                    <a:lnTo>
                      <a:pt x="7" y="14"/>
                    </a:lnTo>
                    <a:lnTo>
                      <a:pt x="7" y="28"/>
                    </a:lnTo>
                    <a:lnTo>
                      <a:pt x="0" y="42"/>
                    </a:lnTo>
                    <a:lnTo>
                      <a:pt x="0" y="53"/>
                    </a:lnTo>
                    <a:lnTo>
                      <a:pt x="7" y="66"/>
                    </a:lnTo>
                    <a:lnTo>
                      <a:pt x="7" y="87"/>
                    </a:lnTo>
                    <a:lnTo>
                      <a:pt x="22" y="87"/>
                    </a:lnTo>
                    <a:lnTo>
                      <a:pt x="22" y="73"/>
                    </a:lnTo>
                    <a:lnTo>
                      <a:pt x="22" y="66"/>
                    </a:lnTo>
                    <a:lnTo>
                      <a:pt x="14" y="53"/>
                    </a:lnTo>
                    <a:lnTo>
                      <a:pt x="14" y="42"/>
                    </a:lnTo>
                    <a:lnTo>
                      <a:pt x="14" y="21"/>
                    </a:lnTo>
                    <a:lnTo>
                      <a:pt x="22" y="7"/>
                    </a:lnTo>
                    <a:lnTo>
                      <a:pt x="22" y="0"/>
                    </a:lnTo>
                    <a:lnTo>
                      <a:pt x="14" y="0"/>
                    </a:lnTo>
                    <a:lnTo>
                      <a:pt x="7" y="0"/>
                    </a:lnTo>
                    <a:close/>
                  </a:path>
                </a:pathLst>
              </a:custGeom>
              <a:solidFill>
                <a:srgbClr val="BFFFFF"/>
              </a:solidFill>
              <a:ln w="9525" cap="flat">
                <a:noFill/>
                <a:round/>
                <a:headEnd/>
                <a:tailEnd/>
              </a:ln>
              <a:effectLst/>
            </p:spPr>
            <p:txBody>
              <a:bodyPr wrap="none" anchor="ctr"/>
              <a:lstStyle/>
              <a:p>
                <a:endParaRPr lang="es-MX"/>
              </a:p>
            </p:txBody>
          </p:sp>
          <p:sp>
            <p:nvSpPr>
              <p:cNvPr id="13443" name="AutoShape 131"/>
              <p:cNvSpPr>
                <a:spLocks noChangeArrowheads="1"/>
              </p:cNvSpPr>
              <p:nvPr/>
            </p:nvSpPr>
            <p:spPr bwMode="auto">
              <a:xfrm>
                <a:off x="3171" y="2908"/>
                <a:ext cx="43" cy="19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61 w 61"/>
                  <a:gd name="T5" fmla="*/ 7 h 243"/>
                  <a:gd name="T6" fmla="*/ 61 w 61"/>
                  <a:gd name="T7" fmla="*/ 7 h 243"/>
                  <a:gd name="T8" fmla="*/ 54 w 61"/>
                  <a:gd name="T9" fmla="*/ 10 h 243"/>
                  <a:gd name="T10" fmla="*/ 47 w 61"/>
                  <a:gd name="T11" fmla="*/ 24 h 243"/>
                  <a:gd name="T12" fmla="*/ 47 w 61"/>
                  <a:gd name="T13" fmla="*/ 45 h 243"/>
                  <a:gd name="T14" fmla="*/ 40 w 61"/>
                  <a:gd name="T15" fmla="*/ 73 h 243"/>
                  <a:gd name="T16" fmla="*/ 40 w 61"/>
                  <a:gd name="T17" fmla="*/ 118 h 243"/>
                  <a:gd name="T18" fmla="*/ 40 w 61"/>
                  <a:gd name="T19" fmla="*/ 170 h 243"/>
                  <a:gd name="T20" fmla="*/ 47 w 61"/>
                  <a:gd name="T21" fmla="*/ 243 h 243"/>
                  <a:gd name="T22" fmla="*/ 7 w 61"/>
                  <a:gd name="T23" fmla="*/ 243 h 243"/>
                  <a:gd name="T24" fmla="*/ 7 w 61"/>
                  <a:gd name="T25" fmla="*/ 237 h 243"/>
                  <a:gd name="T26" fmla="*/ 7 w 61"/>
                  <a:gd name="T27" fmla="*/ 216 h 243"/>
                  <a:gd name="T28" fmla="*/ 0 w 61"/>
                  <a:gd name="T29" fmla="*/ 184 h 243"/>
                  <a:gd name="T30" fmla="*/ 0 w 61"/>
                  <a:gd name="T31" fmla="*/ 150 h 243"/>
                  <a:gd name="T32" fmla="*/ 0 w 61"/>
                  <a:gd name="T33" fmla="*/ 111 h 243"/>
                  <a:gd name="T34" fmla="*/ 0 w 61"/>
                  <a:gd name="T35" fmla="*/ 73 h 243"/>
                  <a:gd name="T36" fmla="*/ 7 w 61"/>
                  <a:gd name="T37" fmla="*/ 31 h 243"/>
                  <a:gd name="T38" fmla="*/ 22 w 61"/>
                  <a:gd name="T39" fmla="*/ 0 h 243"/>
                  <a:gd name="T40" fmla="*/ 61 w 61"/>
                  <a:gd name="T41" fmla="*/ 7 h 243"/>
                  <a:gd name="T42" fmla="*/ 0 w 61"/>
                  <a:gd name="T43" fmla="*/ 0 h 243"/>
                  <a:gd name="T44" fmla="*/ 61 w 61"/>
                  <a:gd name="T45" fmla="*/ 243 h 243"/>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61" h="243">
                    <a:moveTo>
                      <a:pt x="61" y="7"/>
                    </a:moveTo>
                    <a:lnTo>
                      <a:pt x="61" y="7"/>
                    </a:lnTo>
                    <a:lnTo>
                      <a:pt x="54" y="10"/>
                    </a:lnTo>
                    <a:lnTo>
                      <a:pt x="47" y="24"/>
                    </a:lnTo>
                    <a:lnTo>
                      <a:pt x="47" y="45"/>
                    </a:lnTo>
                    <a:lnTo>
                      <a:pt x="40" y="73"/>
                    </a:lnTo>
                    <a:lnTo>
                      <a:pt x="40" y="118"/>
                    </a:lnTo>
                    <a:lnTo>
                      <a:pt x="40" y="170"/>
                    </a:lnTo>
                    <a:lnTo>
                      <a:pt x="47" y="243"/>
                    </a:lnTo>
                    <a:lnTo>
                      <a:pt x="7" y="243"/>
                    </a:lnTo>
                    <a:lnTo>
                      <a:pt x="7" y="237"/>
                    </a:lnTo>
                    <a:lnTo>
                      <a:pt x="7" y="216"/>
                    </a:lnTo>
                    <a:lnTo>
                      <a:pt x="0" y="184"/>
                    </a:lnTo>
                    <a:lnTo>
                      <a:pt x="0" y="150"/>
                    </a:lnTo>
                    <a:lnTo>
                      <a:pt x="0" y="111"/>
                    </a:lnTo>
                    <a:lnTo>
                      <a:pt x="0" y="73"/>
                    </a:lnTo>
                    <a:lnTo>
                      <a:pt x="7" y="31"/>
                    </a:lnTo>
                    <a:lnTo>
                      <a:pt x="22" y="0"/>
                    </a:lnTo>
                    <a:lnTo>
                      <a:pt x="61" y="7"/>
                    </a:lnTo>
                    <a:close/>
                  </a:path>
                </a:pathLst>
              </a:custGeom>
              <a:solidFill>
                <a:srgbClr val="59B2FF"/>
              </a:solidFill>
              <a:ln w="9525" cap="flat">
                <a:noFill/>
                <a:round/>
                <a:headEnd/>
                <a:tailEnd/>
              </a:ln>
              <a:effectLst/>
            </p:spPr>
            <p:txBody>
              <a:bodyPr wrap="none" anchor="ctr"/>
              <a:lstStyle/>
              <a:p>
                <a:endParaRPr lang="es-MX"/>
              </a:p>
            </p:txBody>
          </p:sp>
          <p:sp>
            <p:nvSpPr>
              <p:cNvPr id="13444" name="AutoShape 132"/>
              <p:cNvSpPr>
                <a:spLocks noChangeArrowheads="1"/>
              </p:cNvSpPr>
              <p:nvPr/>
            </p:nvSpPr>
            <p:spPr bwMode="auto">
              <a:xfrm>
                <a:off x="3171" y="2922"/>
                <a:ext cx="38" cy="16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54 w 54"/>
                  <a:gd name="T5" fmla="*/ 0 h 206"/>
                  <a:gd name="T6" fmla="*/ 54 w 54"/>
                  <a:gd name="T7" fmla="*/ 0 h 206"/>
                  <a:gd name="T8" fmla="*/ 47 w 54"/>
                  <a:gd name="T9" fmla="*/ 7 h 206"/>
                  <a:gd name="T10" fmla="*/ 47 w 54"/>
                  <a:gd name="T11" fmla="*/ 21 h 206"/>
                  <a:gd name="T12" fmla="*/ 40 w 54"/>
                  <a:gd name="T13" fmla="*/ 35 h 206"/>
                  <a:gd name="T14" fmla="*/ 32 w 54"/>
                  <a:gd name="T15" fmla="*/ 59 h 206"/>
                  <a:gd name="T16" fmla="*/ 32 w 54"/>
                  <a:gd name="T17" fmla="*/ 101 h 206"/>
                  <a:gd name="T18" fmla="*/ 32 w 54"/>
                  <a:gd name="T19" fmla="*/ 146 h 206"/>
                  <a:gd name="T20" fmla="*/ 40 w 54"/>
                  <a:gd name="T21" fmla="*/ 206 h 206"/>
                  <a:gd name="T22" fmla="*/ 14 w 54"/>
                  <a:gd name="T23" fmla="*/ 206 h 206"/>
                  <a:gd name="T24" fmla="*/ 7 w 54"/>
                  <a:gd name="T25" fmla="*/ 199 h 206"/>
                  <a:gd name="T26" fmla="*/ 7 w 54"/>
                  <a:gd name="T27" fmla="*/ 188 h 206"/>
                  <a:gd name="T28" fmla="*/ 7 w 54"/>
                  <a:gd name="T29" fmla="*/ 160 h 206"/>
                  <a:gd name="T30" fmla="*/ 0 w 54"/>
                  <a:gd name="T31" fmla="*/ 126 h 206"/>
                  <a:gd name="T32" fmla="*/ 0 w 54"/>
                  <a:gd name="T33" fmla="*/ 94 h 206"/>
                  <a:gd name="T34" fmla="*/ 0 w 54"/>
                  <a:gd name="T35" fmla="*/ 59 h 206"/>
                  <a:gd name="T36" fmla="*/ 7 w 54"/>
                  <a:gd name="T37" fmla="*/ 28 h 206"/>
                  <a:gd name="T38" fmla="*/ 22 w 54"/>
                  <a:gd name="T39" fmla="*/ 0 h 206"/>
                  <a:gd name="T40" fmla="*/ 54 w 54"/>
                  <a:gd name="T41" fmla="*/ 0 h 206"/>
                  <a:gd name="T42" fmla="*/ 0 w 54"/>
                  <a:gd name="T43" fmla="*/ 0 h 206"/>
                  <a:gd name="T44" fmla="*/ 54 w 54"/>
                  <a:gd name="T45" fmla="*/ 206 h 20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54" h="206">
                    <a:moveTo>
                      <a:pt x="54" y="0"/>
                    </a:moveTo>
                    <a:lnTo>
                      <a:pt x="54" y="0"/>
                    </a:lnTo>
                    <a:lnTo>
                      <a:pt x="47" y="7"/>
                    </a:lnTo>
                    <a:lnTo>
                      <a:pt x="47" y="21"/>
                    </a:lnTo>
                    <a:lnTo>
                      <a:pt x="40" y="35"/>
                    </a:lnTo>
                    <a:lnTo>
                      <a:pt x="32" y="59"/>
                    </a:lnTo>
                    <a:lnTo>
                      <a:pt x="32" y="101"/>
                    </a:lnTo>
                    <a:lnTo>
                      <a:pt x="32" y="146"/>
                    </a:lnTo>
                    <a:lnTo>
                      <a:pt x="40" y="206"/>
                    </a:lnTo>
                    <a:lnTo>
                      <a:pt x="14" y="206"/>
                    </a:lnTo>
                    <a:lnTo>
                      <a:pt x="7" y="199"/>
                    </a:lnTo>
                    <a:lnTo>
                      <a:pt x="7" y="188"/>
                    </a:lnTo>
                    <a:lnTo>
                      <a:pt x="7" y="160"/>
                    </a:lnTo>
                    <a:lnTo>
                      <a:pt x="0" y="126"/>
                    </a:lnTo>
                    <a:lnTo>
                      <a:pt x="0" y="94"/>
                    </a:lnTo>
                    <a:lnTo>
                      <a:pt x="0" y="59"/>
                    </a:lnTo>
                    <a:lnTo>
                      <a:pt x="7" y="28"/>
                    </a:lnTo>
                    <a:lnTo>
                      <a:pt x="22" y="0"/>
                    </a:lnTo>
                    <a:lnTo>
                      <a:pt x="54" y="0"/>
                    </a:lnTo>
                    <a:close/>
                  </a:path>
                </a:pathLst>
              </a:custGeom>
              <a:solidFill>
                <a:srgbClr val="72C6FF"/>
              </a:solidFill>
              <a:ln w="9525" cap="flat">
                <a:noFill/>
                <a:round/>
                <a:headEnd/>
                <a:tailEnd/>
              </a:ln>
              <a:effectLst/>
            </p:spPr>
            <p:txBody>
              <a:bodyPr wrap="none" anchor="ctr"/>
              <a:lstStyle/>
              <a:p>
                <a:endParaRPr lang="es-MX"/>
              </a:p>
            </p:txBody>
          </p:sp>
          <p:sp>
            <p:nvSpPr>
              <p:cNvPr id="13445" name="AutoShape 133"/>
              <p:cNvSpPr>
                <a:spLocks noChangeArrowheads="1"/>
              </p:cNvSpPr>
              <p:nvPr/>
            </p:nvSpPr>
            <p:spPr bwMode="auto">
              <a:xfrm>
                <a:off x="3171" y="2933"/>
                <a:ext cx="33" cy="13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7 w 47"/>
                  <a:gd name="T5" fmla="*/ 7 h 174"/>
                  <a:gd name="T6" fmla="*/ 47 w 47"/>
                  <a:gd name="T7" fmla="*/ 7 h 174"/>
                  <a:gd name="T8" fmla="*/ 40 w 47"/>
                  <a:gd name="T9" fmla="*/ 7 h 174"/>
                  <a:gd name="T10" fmla="*/ 40 w 47"/>
                  <a:gd name="T11" fmla="*/ 21 h 174"/>
                  <a:gd name="T12" fmla="*/ 32 w 47"/>
                  <a:gd name="T13" fmla="*/ 35 h 174"/>
                  <a:gd name="T14" fmla="*/ 32 w 47"/>
                  <a:gd name="T15" fmla="*/ 52 h 174"/>
                  <a:gd name="T16" fmla="*/ 32 w 47"/>
                  <a:gd name="T17" fmla="*/ 87 h 174"/>
                  <a:gd name="T18" fmla="*/ 32 w 47"/>
                  <a:gd name="T19" fmla="*/ 125 h 174"/>
                  <a:gd name="T20" fmla="*/ 32 w 47"/>
                  <a:gd name="T21" fmla="*/ 174 h 174"/>
                  <a:gd name="T22" fmla="*/ 14 w 47"/>
                  <a:gd name="T23" fmla="*/ 174 h 174"/>
                  <a:gd name="T24" fmla="*/ 14 w 47"/>
                  <a:gd name="T25" fmla="*/ 167 h 174"/>
                  <a:gd name="T26" fmla="*/ 7 w 47"/>
                  <a:gd name="T27" fmla="*/ 153 h 174"/>
                  <a:gd name="T28" fmla="*/ 7 w 47"/>
                  <a:gd name="T29" fmla="*/ 132 h 174"/>
                  <a:gd name="T30" fmla="*/ 0 w 47"/>
                  <a:gd name="T31" fmla="*/ 108 h 174"/>
                  <a:gd name="T32" fmla="*/ 0 w 47"/>
                  <a:gd name="T33" fmla="*/ 80 h 174"/>
                  <a:gd name="T34" fmla="*/ 7 w 47"/>
                  <a:gd name="T35" fmla="*/ 52 h 174"/>
                  <a:gd name="T36" fmla="*/ 7 w 47"/>
                  <a:gd name="T37" fmla="*/ 28 h 174"/>
                  <a:gd name="T38" fmla="*/ 22 w 47"/>
                  <a:gd name="T39" fmla="*/ 0 h 174"/>
                  <a:gd name="T40" fmla="*/ 47 w 47"/>
                  <a:gd name="T41" fmla="*/ 7 h 174"/>
                  <a:gd name="T42" fmla="*/ 0 w 47"/>
                  <a:gd name="T43" fmla="*/ 0 h 174"/>
                  <a:gd name="T44" fmla="*/ 47 w 47"/>
                  <a:gd name="T45" fmla="*/ 174 h 17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47" h="174">
                    <a:moveTo>
                      <a:pt x="47" y="7"/>
                    </a:moveTo>
                    <a:lnTo>
                      <a:pt x="47" y="7"/>
                    </a:lnTo>
                    <a:lnTo>
                      <a:pt x="40" y="7"/>
                    </a:lnTo>
                    <a:lnTo>
                      <a:pt x="40" y="21"/>
                    </a:lnTo>
                    <a:lnTo>
                      <a:pt x="32" y="35"/>
                    </a:lnTo>
                    <a:lnTo>
                      <a:pt x="32" y="52"/>
                    </a:lnTo>
                    <a:lnTo>
                      <a:pt x="32" y="87"/>
                    </a:lnTo>
                    <a:lnTo>
                      <a:pt x="32" y="125"/>
                    </a:lnTo>
                    <a:lnTo>
                      <a:pt x="32" y="174"/>
                    </a:lnTo>
                    <a:lnTo>
                      <a:pt x="14" y="174"/>
                    </a:lnTo>
                    <a:lnTo>
                      <a:pt x="14" y="167"/>
                    </a:lnTo>
                    <a:lnTo>
                      <a:pt x="7" y="153"/>
                    </a:lnTo>
                    <a:lnTo>
                      <a:pt x="7" y="132"/>
                    </a:lnTo>
                    <a:lnTo>
                      <a:pt x="0" y="108"/>
                    </a:lnTo>
                    <a:lnTo>
                      <a:pt x="0" y="80"/>
                    </a:lnTo>
                    <a:lnTo>
                      <a:pt x="7" y="52"/>
                    </a:lnTo>
                    <a:lnTo>
                      <a:pt x="7" y="28"/>
                    </a:lnTo>
                    <a:lnTo>
                      <a:pt x="22" y="0"/>
                    </a:lnTo>
                    <a:lnTo>
                      <a:pt x="47" y="7"/>
                    </a:lnTo>
                    <a:close/>
                  </a:path>
                </a:pathLst>
              </a:custGeom>
              <a:solidFill>
                <a:srgbClr val="8CD8FF"/>
              </a:solidFill>
              <a:ln w="9525" cap="flat">
                <a:noFill/>
                <a:round/>
                <a:headEnd/>
                <a:tailEnd/>
              </a:ln>
              <a:effectLst/>
            </p:spPr>
            <p:txBody>
              <a:bodyPr wrap="none" anchor="ctr"/>
              <a:lstStyle/>
              <a:p>
                <a:endParaRPr lang="es-MX"/>
              </a:p>
            </p:txBody>
          </p:sp>
          <p:sp>
            <p:nvSpPr>
              <p:cNvPr id="13446" name="AutoShape 134"/>
              <p:cNvSpPr>
                <a:spLocks noChangeArrowheads="1"/>
              </p:cNvSpPr>
              <p:nvPr/>
            </p:nvSpPr>
            <p:spPr bwMode="auto">
              <a:xfrm>
                <a:off x="3176" y="2950"/>
                <a:ext cx="23" cy="10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33 w 33"/>
                  <a:gd name="T5" fmla="*/ 0 h 132"/>
                  <a:gd name="T6" fmla="*/ 33 w 33"/>
                  <a:gd name="T7" fmla="*/ 0 h 132"/>
                  <a:gd name="T8" fmla="*/ 25 w 33"/>
                  <a:gd name="T9" fmla="*/ 7 h 132"/>
                  <a:gd name="T10" fmla="*/ 25 w 33"/>
                  <a:gd name="T11" fmla="*/ 14 h 132"/>
                  <a:gd name="T12" fmla="*/ 25 w 33"/>
                  <a:gd name="T13" fmla="*/ 24 h 132"/>
                  <a:gd name="T14" fmla="*/ 22 w 33"/>
                  <a:gd name="T15" fmla="*/ 38 h 132"/>
                  <a:gd name="T16" fmla="*/ 22 w 33"/>
                  <a:gd name="T17" fmla="*/ 66 h 132"/>
                  <a:gd name="T18" fmla="*/ 22 w 33"/>
                  <a:gd name="T19" fmla="*/ 91 h 132"/>
                  <a:gd name="T20" fmla="*/ 25 w 33"/>
                  <a:gd name="T21" fmla="*/ 132 h 132"/>
                  <a:gd name="T22" fmla="*/ 7 w 33"/>
                  <a:gd name="T23" fmla="*/ 132 h 132"/>
                  <a:gd name="T24" fmla="*/ 7 w 33"/>
                  <a:gd name="T25" fmla="*/ 132 h 132"/>
                  <a:gd name="T26" fmla="*/ 0 w 33"/>
                  <a:gd name="T27" fmla="*/ 118 h 132"/>
                  <a:gd name="T28" fmla="*/ 0 w 33"/>
                  <a:gd name="T29" fmla="*/ 104 h 132"/>
                  <a:gd name="T30" fmla="*/ 0 w 33"/>
                  <a:gd name="T31" fmla="*/ 87 h 132"/>
                  <a:gd name="T32" fmla="*/ 0 w 33"/>
                  <a:gd name="T33" fmla="*/ 59 h 132"/>
                  <a:gd name="T34" fmla="*/ 0 w 33"/>
                  <a:gd name="T35" fmla="*/ 38 h 132"/>
                  <a:gd name="T36" fmla="*/ 7 w 33"/>
                  <a:gd name="T37" fmla="*/ 21 h 132"/>
                  <a:gd name="T38" fmla="*/ 7 w 33"/>
                  <a:gd name="T39" fmla="*/ 0 h 132"/>
                  <a:gd name="T40" fmla="*/ 33 w 33"/>
                  <a:gd name="T41" fmla="*/ 0 h 132"/>
                  <a:gd name="T42" fmla="*/ 0 w 33"/>
                  <a:gd name="T43" fmla="*/ 0 h 132"/>
                  <a:gd name="T44" fmla="*/ 33 w 33"/>
                  <a:gd name="T45" fmla="*/ 132 h 132"/>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33" h="132">
                    <a:moveTo>
                      <a:pt x="33" y="0"/>
                    </a:moveTo>
                    <a:lnTo>
                      <a:pt x="33" y="0"/>
                    </a:lnTo>
                    <a:lnTo>
                      <a:pt x="25" y="7"/>
                    </a:lnTo>
                    <a:lnTo>
                      <a:pt x="25" y="14"/>
                    </a:lnTo>
                    <a:lnTo>
                      <a:pt x="25" y="24"/>
                    </a:lnTo>
                    <a:lnTo>
                      <a:pt x="22" y="38"/>
                    </a:lnTo>
                    <a:lnTo>
                      <a:pt x="22" y="66"/>
                    </a:lnTo>
                    <a:lnTo>
                      <a:pt x="22" y="91"/>
                    </a:lnTo>
                    <a:lnTo>
                      <a:pt x="25" y="132"/>
                    </a:lnTo>
                    <a:lnTo>
                      <a:pt x="7" y="132"/>
                    </a:lnTo>
                    <a:lnTo>
                      <a:pt x="0" y="118"/>
                    </a:lnTo>
                    <a:lnTo>
                      <a:pt x="0" y="104"/>
                    </a:lnTo>
                    <a:lnTo>
                      <a:pt x="0" y="87"/>
                    </a:lnTo>
                    <a:lnTo>
                      <a:pt x="0" y="59"/>
                    </a:lnTo>
                    <a:lnTo>
                      <a:pt x="0" y="38"/>
                    </a:lnTo>
                    <a:lnTo>
                      <a:pt x="7" y="21"/>
                    </a:lnTo>
                    <a:lnTo>
                      <a:pt x="7" y="0"/>
                    </a:lnTo>
                    <a:lnTo>
                      <a:pt x="33" y="0"/>
                    </a:lnTo>
                    <a:close/>
                  </a:path>
                </a:pathLst>
              </a:custGeom>
              <a:solidFill>
                <a:srgbClr val="A5EDFF"/>
              </a:solidFill>
              <a:ln w="9525" cap="flat">
                <a:noFill/>
                <a:round/>
                <a:headEnd/>
                <a:tailEnd/>
              </a:ln>
              <a:effectLst/>
            </p:spPr>
            <p:txBody>
              <a:bodyPr wrap="none" anchor="ctr"/>
              <a:lstStyle/>
              <a:p>
                <a:endParaRPr lang="es-MX"/>
              </a:p>
            </p:txBody>
          </p:sp>
          <p:sp>
            <p:nvSpPr>
              <p:cNvPr id="13447" name="AutoShape 135"/>
              <p:cNvSpPr>
                <a:spLocks noChangeArrowheads="1"/>
              </p:cNvSpPr>
              <p:nvPr/>
            </p:nvSpPr>
            <p:spPr bwMode="auto">
              <a:xfrm>
                <a:off x="3176" y="2961"/>
                <a:ext cx="17"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5 w 25"/>
                  <a:gd name="T5" fmla="*/ 7 h 104"/>
                  <a:gd name="T6" fmla="*/ 25 w 25"/>
                  <a:gd name="T7" fmla="*/ 7 h 104"/>
                  <a:gd name="T8" fmla="*/ 25 w 25"/>
                  <a:gd name="T9" fmla="*/ 7 h 104"/>
                  <a:gd name="T10" fmla="*/ 22 w 25"/>
                  <a:gd name="T11" fmla="*/ 10 h 104"/>
                  <a:gd name="T12" fmla="*/ 22 w 25"/>
                  <a:gd name="T13" fmla="*/ 17 h 104"/>
                  <a:gd name="T14" fmla="*/ 22 w 25"/>
                  <a:gd name="T15" fmla="*/ 31 h 104"/>
                  <a:gd name="T16" fmla="*/ 22 w 25"/>
                  <a:gd name="T17" fmla="*/ 52 h 104"/>
                  <a:gd name="T18" fmla="*/ 22 w 25"/>
                  <a:gd name="T19" fmla="*/ 73 h 104"/>
                  <a:gd name="T20" fmla="*/ 22 w 25"/>
                  <a:gd name="T21" fmla="*/ 104 h 104"/>
                  <a:gd name="T22" fmla="*/ 7 w 25"/>
                  <a:gd name="T23" fmla="*/ 104 h 104"/>
                  <a:gd name="T24" fmla="*/ 7 w 25"/>
                  <a:gd name="T25" fmla="*/ 97 h 104"/>
                  <a:gd name="T26" fmla="*/ 7 w 25"/>
                  <a:gd name="T27" fmla="*/ 90 h 104"/>
                  <a:gd name="T28" fmla="*/ 0 w 25"/>
                  <a:gd name="T29" fmla="*/ 77 h 104"/>
                  <a:gd name="T30" fmla="*/ 0 w 25"/>
                  <a:gd name="T31" fmla="*/ 66 h 104"/>
                  <a:gd name="T32" fmla="*/ 0 w 25"/>
                  <a:gd name="T33" fmla="*/ 45 h 104"/>
                  <a:gd name="T34" fmla="*/ 0 w 25"/>
                  <a:gd name="T35" fmla="*/ 31 h 104"/>
                  <a:gd name="T36" fmla="*/ 7 w 25"/>
                  <a:gd name="T37" fmla="*/ 17 h 104"/>
                  <a:gd name="T38" fmla="*/ 7 w 25"/>
                  <a:gd name="T39" fmla="*/ 0 h 104"/>
                  <a:gd name="T40" fmla="*/ 25 w 25"/>
                  <a:gd name="T41" fmla="*/ 7 h 104"/>
                  <a:gd name="T42" fmla="*/ 0 w 25"/>
                  <a:gd name="T43" fmla="*/ 0 h 104"/>
                  <a:gd name="T44" fmla="*/ 25 w 25"/>
                  <a:gd name="T45" fmla="*/ 104 h 10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5" h="104">
                    <a:moveTo>
                      <a:pt x="25" y="7"/>
                    </a:moveTo>
                    <a:lnTo>
                      <a:pt x="25" y="7"/>
                    </a:lnTo>
                    <a:lnTo>
                      <a:pt x="22" y="10"/>
                    </a:lnTo>
                    <a:lnTo>
                      <a:pt x="22" y="17"/>
                    </a:lnTo>
                    <a:lnTo>
                      <a:pt x="22" y="31"/>
                    </a:lnTo>
                    <a:lnTo>
                      <a:pt x="22" y="52"/>
                    </a:lnTo>
                    <a:lnTo>
                      <a:pt x="22" y="73"/>
                    </a:lnTo>
                    <a:lnTo>
                      <a:pt x="22" y="104"/>
                    </a:lnTo>
                    <a:lnTo>
                      <a:pt x="7" y="104"/>
                    </a:lnTo>
                    <a:lnTo>
                      <a:pt x="7" y="97"/>
                    </a:lnTo>
                    <a:lnTo>
                      <a:pt x="7" y="90"/>
                    </a:lnTo>
                    <a:lnTo>
                      <a:pt x="0" y="77"/>
                    </a:lnTo>
                    <a:lnTo>
                      <a:pt x="0" y="66"/>
                    </a:lnTo>
                    <a:lnTo>
                      <a:pt x="0" y="45"/>
                    </a:lnTo>
                    <a:lnTo>
                      <a:pt x="0" y="31"/>
                    </a:lnTo>
                    <a:lnTo>
                      <a:pt x="7" y="17"/>
                    </a:lnTo>
                    <a:lnTo>
                      <a:pt x="7" y="0"/>
                    </a:lnTo>
                    <a:lnTo>
                      <a:pt x="25" y="7"/>
                    </a:lnTo>
                    <a:close/>
                  </a:path>
                </a:pathLst>
              </a:custGeom>
              <a:solidFill>
                <a:srgbClr val="BFFFFF"/>
              </a:solidFill>
              <a:ln w="9525" cap="flat">
                <a:noFill/>
                <a:round/>
                <a:headEnd/>
                <a:tailEnd/>
              </a:ln>
              <a:effectLst/>
            </p:spPr>
            <p:txBody>
              <a:bodyPr wrap="none" anchor="ctr"/>
              <a:lstStyle/>
              <a:p>
                <a:endParaRPr lang="es-MX"/>
              </a:p>
            </p:txBody>
          </p:sp>
          <p:sp>
            <p:nvSpPr>
              <p:cNvPr id="13448" name="Rectangle 136"/>
              <p:cNvSpPr>
                <a:spLocks noChangeArrowheads="1"/>
              </p:cNvSpPr>
              <p:nvPr/>
            </p:nvSpPr>
            <p:spPr bwMode="auto">
              <a:xfrm>
                <a:off x="2929" y="2945"/>
                <a:ext cx="4" cy="254"/>
              </a:xfrm>
              <a:prstGeom prst="rect">
                <a:avLst/>
              </a:prstGeom>
              <a:solidFill>
                <a:srgbClr val="000000"/>
              </a:solidFill>
              <a:ln w="9525" cap="flat">
                <a:noFill/>
                <a:round/>
                <a:headEnd/>
                <a:tailEnd/>
              </a:ln>
              <a:effectLst/>
            </p:spPr>
            <p:txBody>
              <a:bodyPr wrap="none" anchor="ctr"/>
              <a:lstStyle/>
              <a:p>
                <a:endParaRPr lang="es-MX"/>
              </a:p>
            </p:txBody>
          </p:sp>
          <p:sp>
            <p:nvSpPr>
              <p:cNvPr id="13449" name="AutoShape 137"/>
              <p:cNvSpPr>
                <a:spLocks noChangeArrowheads="1"/>
              </p:cNvSpPr>
              <p:nvPr/>
            </p:nvSpPr>
            <p:spPr bwMode="auto">
              <a:xfrm>
                <a:off x="3012" y="2939"/>
                <a:ext cx="93" cy="11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 w 130"/>
                  <a:gd name="T5" fmla="*/ 14 h 146"/>
                  <a:gd name="T6" fmla="*/ 14 w 130"/>
                  <a:gd name="T7" fmla="*/ 21 h 146"/>
                  <a:gd name="T8" fmla="*/ 7 w 130"/>
                  <a:gd name="T9" fmla="*/ 28 h 146"/>
                  <a:gd name="T10" fmla="*/ 7 w 130"/>
                  <a:gd name="T11" fmla="*/ 38 h 146"/>
                  <a:gd name="T12" fmla="*/ 0 w 130"/>
                  <a:gd name="T13" fmla="*/ 52 h 146"/>
                  <a:gd name="T14" fmla="*/ 0 w 130"/>
                  <a:gd name="T15" fmla="*/ 73 h 146"/>
                  <a:gd name="T16" fmla="*/ 0 w 130"/>
                  <a:gd name="T17" fmla="*/ 101 h 146"/>
                  <a:gd name="T18" fmla="*/ 0 w 130"/>
                  <a:gd name="T19" fmla="*/ 118 h 146"/>
                  <a:gd name="T20" fmla="*/ 7 w 130"/>
                  <a:gd name="T21" fmla="*/ 146 h 146"/>
                  <a:gd name="T22" fmla="*/ 7 w 130"/>
                  <a:gd name="T23" fmla="*/ 146 h 146"/>
                  <a:gd name="T24" fmla="*/ 7 w 130"/>
                  <a:gd name="T25" fmla="*/ 139 h 146"/>
                  <a:gd name="T26" fmla="*/ 7 w 130"/>
                  <a:gd name="T27" fmla="*/ 139 h 146"/>
                  <a:gd name="T28" fmla="*/ 7 w 130"/>
                  <a:gd name="T29" fmla="*/ 132 h 146"/>
                  <a:gd name="T30" fmla="*/ 7 w 130"/>
                  <a:gd name="T31" fmla="*/ 118 h 146"/>
                  <a:gd name="T32" fmla="*/ 7 w 130"/>
                  <a:gd name="T33" fmla="*/ 112 h 146"/>
                  <a:gd name="T34" fmla="*/ 14 w 130"/>
                  <a:gd name="T35" fmla="*/ 105 h 146"/>
                  <a:gd name="T36" fmla="*/ 14 w 130"/>
                  <a:gd name="T37" fmla="*/ 94 h 146"/>
                  <a:gd name="T38" fmla="*/ 14 w 130"/>
                  <a:gd name="T39" fmla="*/ 87 h 146"/>
                  <a:gd name="T40" fmla="*/ 22 w 130"/>
                  <a:gd name="T41" fmla="*/ 73 h 146"/>
                  <a:gd name="T42" fmla="*/ 29 w 130"/>
                  <a:gd name="T43" fmla="*/ 66 h 146"/>
                  <a:gd name="T44" fmla="*/ 36 w 130"/>
                  <a:gd name="T45" fmla="*/ 52 h 146"/>
                  <a:gd name="T46" fmla="*/ 43 w 130"/>
                  <a:gd name="T47" fmla="*/ 45 h 146"/>
                  <a:gd name="T48" fmla="*/ 51 w 130"/>
                  <a:gd name="T49" fmla="*/ 38 h 146"/>
                  <a:gd name="T50" fmla="*/ 61 w 130"/>
                  <a:gd name="T51" fmla="*/ 38 h 146"/>
                  <a:gd name="T52" fmla="*/ 69 w 130"/>
                  <a:gd name="T53" fmla="*/ 35 h 146"/>
                  <a:gd name="T54" fmla="*/ 76 w 130"/>
                  <a:gd name="T55" fmla="*/ 35 h 146"/>
                  <a:gd name="T56" fmla="*/ 76 w 130"/>
                  <a:gd name="T57" fmla="*/ 35 h 146"/>
                  <a:gd name="T58" fmla="*/ 76 w 130"/>
                  <a:gd name="T59" fmla="*/ 35 h 146"/>
                  <a:gd name="T60" fmla="*/ 83 w 130"/>
                  <a:gd name="T61" fmla="*/ 28 h 146"/>
                  <a:gd name="T62" fmla="*/ 90 w 130"/>
                  <a:gd name="T63" fmla="*/ 28 h 146"/>
                  <a:gd name="T64" fmla="*/ 105 w 130"/>
                  <a:gd name="T65" fmla="*/ 21 h 146"/>
                  <a:gd name="T66" fmla="*/ 119 w 130"/>
                  <a:gd name="T67" fmla="*/ 14 h 146"/>
                  <a:gd name="T68" fmla="*/ 130 w 130"/>
                  <a:gd name="T69" fmla="*/ 7 h 146"/>
                  <a:gd name="T70" fmla="*/ 130 w 130"/>
                  <a:gd name="T71" fmla="*/ 7 h 146"/>
                  <a:gd name="T72" fmla="*/ 123 w 130"/>
                  <a:gd name="T73" fmla="*/ 7 h 146"/>
                  <a:gd name="T74" fmla="*/ 123 w 130"/>
                  <a:gd name="T75" fmla="*/ 7 h 146"/>
                  <a:gd name="T76" fmla="*/ 119 w 130"/>
                  <a:gd name="T77" fmla="*/ 7 h 146"/>
                  <a:gd name="T78" fmla="*/ 112 w 130"/>
                  <a:gd name="T79" fmla="*/ 0 h 146"/>
                  <a:gd name="T80" fmla="*/ 105 w 130"/>
                  <a:gd name="T81" fmla="*/ 0 h 146"/>
                  <a:gd name="T82" fmla="*/ 97 w 130"/>
                  <a:gd name="T83" fmla="*/ 0 h 146"/>
                  <a:gd name="T84" fmla="*/ 90 w 130"/>
                  <a:gd name="T85" fmla="*/ 0 h 146"/>
                  <a:gd name="T86" fmla="*/ 83 w 130"/>
                  <a:gd name="T87" fmla="*/ 0 h 146"/>
                  <a:gd name="T88" fmla="*/ 69 w 130"/>
                  <a:gd name="T89" fmla="*/ 0 h 146"/>
                  <a:gd name="T90" fmla="*/ 61 w 130"/>
                  <a:gd name="T91" fmla="*/ 0 h 146"/>
                  <a:gd name="T92" fmla="*/ 54 w 130"/>
                  <a:gd name="T93" fmla="*/ 0 h 146"/>
                  <a:gd name="T94" fmla="*/ 43 w 130"/>
                  <a:gd name="T95" fmla="*/ 7 h 146"/>
                  <a:gd name="T96" fmla="*/ 36 w 130"/>
                  <a:gd name="T97" fmla="*/ 7 h 146"/>
                  <a:gd name="T98" fmla="*/ 22 w 130"/>
                  <a:gd name="T99" fmla="*/ 7 h 146"/>
                  <a:gd name="T100" fmla="*/ 14 w 130"/>
                  <a:gd name="T101" fmla="*/ 14 h 146"/>
                  <a:gd name="T102" fmla="*/ 0 w 130"/>
                  <a:gd name="T103" fmla="*/ 0 h 146"/>
                  <a:gd name="T104" fmla="*/ 130 w 130"/>
                  <a:gd name="T105" fmla="*/ 146 h 14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T102" t="T103" r="T104" b="T105"/>
                <a:pathLst>
                  <a:path w="130" h="146">
                    <a:moveTo>
                      <a:pt x="14" y="14"/>
                    </a:moveTo>
                    <a:lnTo>
                      <a:pt x="14" y="21"/>
                    </a:lnTo>
                    <a:lnTo>
                      <a:pt x="7" y="28"/>
                    </a:lnTo>
                    <a:lnTo>
                      <a:pt x="7" y="38"/>
                    </a:lnTo>
                    <a:lnTo>
                      <a:pt x="0" y="52"/>
                    </a:lnTo>
                    <a:lnTo>
                      <a:pt x="0" y="73"/>
                    </a:lnTo>
                    <a:lnTo>
                      <a:pt x="0" y="101"/>
                    </a:lnTo>
                    <a:lnTo>
                      <a:pt x="0" y="118"/>
                    </a:lnTo>
                    <a:lnTo>
                      <a:pt x="7" y="146"/>
                    </a:lnTo>
                    <a:lnTo>
                      <a:pt x="7" y="139"/>
                    </a:lnTo>
                    <a:lnTo>
                      <a:pt x="7" y="132"/>
                    </a:lnTo>
                    <a:lnTo>
                      <a:pt x="7" y="118"/>
                    </a:lnTo>
                    <a:lnTo>
                      <a:pt x="7" y="112"/>
                    </a:lnTo>
                    <a:lnTo>
                      <a:pt x="14" y="105"/>
                    </a:lnTo>
                    <a:lnTo>
                      <a:pt x="14" y="94"/>
                    </a:lnTo>
                    <a:lnTo>
                      <a:pt x="14" y="87"/>
                    </a:lnTo>
                    <a:lnTo>
                      <a:pt x="22" y="73"/>
                    </a:lnTo>
                    <a:lnTo>
                      <a:pt x="29" y="66"/>
                    </a:lnTo>
                    <a:lnTo>
                      <a:pt x="36" y="52"/>
                    </a:lnTo>
                    <a:lnTo>
                      <a:pt x="43" y="45"/>
                    </a:lnTo>
                    <a:lnTo>
                      <a:pt x="51" y="38"/>
                    </a:lnTo>
                    <a:lnTo>
                      <a:pt x="61" y="38"/>
                    </a:lnTo>
                    <a:lnTo>
                      <a:pt x="69" y="35"/>
                    </a:lnTo>
                    <a:lnTo>
                      <a:pt x="76" y="35"/>
                    </a:lnTo>
                    <a:lnTo>
                      <a:pt x="83" y="28"/>
                    </a:lnTo>
                    <a:lnTo>
                      <a:pt x="90" y="28"/>
                    </a:lnTo>
                    <a:lnTo>
                      <a:pt x="105" y="21"/>
                    </a:lnTo>
                    <a:lnTo>
                      <a:pt x="119" y="14"/>
                    </a:lnTo>
                    <a:lnTo>
                      <a:pt x="130" y="7"/>
                    </a:lnTo>
                    <a:lnTo>
                      <a:pt x="123" y="7"/>
                    </a:lnTo>
                    <a:lnTo>
                      <a:pt x="119" y="7"/>
                    </a:lnTo>
                    <a:lnTo>
                      <a:pt x="112" y="0"/>
                    </a:lnTo>
                    <a:lnTo>
                      <a:pt x="105" y="0"/>
                    </a:lnTo>
                    <a:lnTo>
                      <a:pt x="97" y="0"/>
                    </a:lnTo>
                    <a:lnTo>
                      <a:pt x="90" y="0"/>
                    </a:lnTo>
                    <a:lnTo>
                      <a:pt x="83" y="0"/>
                    </a:lnTo>
                    <a:lnTo>
                      <a:pt x="69" y="0"/>
                    </a:lnTo>
                    <a:lnTo>
                      <a:pt x="61" y="0"/>
                    </a:lnTo>
                    <a:lnTo>
                      <a:pt x="54" y="0"/>
                    </a:lnTo>
                    <a:lnTo>
                      <a:pt x="43" y="7"/>
                    </a:lnTo>
                    <a:lnTo>
                      <a:pt x="36" y="7"/>
                    </a:lnTo>
                    <a:lnTo>
                      <a:pt x="22" y="7"/>
                    </a:lnTo>
                    <a:lnTo>
                      <a:pt x="14" y="14"/>
                    </a:lnTo>
                    <a:close/>
                  </a:path>
                </a:pathLst>
              </a:custGeom>
              <a:solidFill>
                <a:srgbClr val="999999"/>
              </a:solidFill>
              <a:ln w="9525" cap="flat">
                <a:noFill/>
                <a:round/>
                <a:headEnd/>
                <a:tailEnd/>
              </a:ln>
              <a:effectLst/>
            </p:spPr>
            <p:txBody>
              <a:bodyPr wrap="none" anchor="ctr"/>
              <a:lstStyle/>
              <a:p>
                <a:endParaRPr lang="es-MX"/>
              </a:p>
            </p:txBody>
          </p:sp>
          <p:sp>
            <p:nvSpPr>
              <p:cNvPr id="13450" name="AutoShape 138"/>
              <p:cNvSpPr>
                <a:spLocks noChangeArrowheads="1"/>
              </p:cNvSpPr>
              <p:nvPr/>
            </p:nvSpPr>
            <p:spPr bwMode="auto">
              <a:xfrm>
                <a:off x="2884" y="3024"/>
                <a:ext cx="72" cy="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20 h 34"/>
                  <a:gd name="T6" fmla="*/ 0 w 101"/>
                  <a:gd name="T7" fmla="*/ 20 h 34"/>
                  <a:gd name="T8" fmla="*/ 0 w 101"/>
                  <a:gd name="T9" fmla="*/ 20 h 34"/>
                  <a:gd name="T10" fmla="*/ 0 w 101"/>
                  <a:gd name="T11" fmla="*/ 20 h 34"/>
                  <a:gd name="T12" fmla="*/ 8 w 101"/>
                  <a:gd name="T13" fmla="*/ 13 h 34"/>
                  <a:gd name="T14" fmla="*/ 8 w 101"/>
                  <a:gd name="T15" fmla="*/ 13 h 34"/>
                  <a:gd name="T16" fmla="*/ 8 w 101"/>
                  <a:gd name="T17" fmla="*/ 13 h 34"/>
                  <a:gd name="T18" fmla="*/ 15 w 101"/>
                  <a:gd name="T19" fmla="*/ 7 h 34"/>
                  <a:gd name="T20" fmla="*/ 22 w 101"/>
                  <a:gd name="T21" fmla="*/ 7 h 34"/>
                  <a:gd name="T22" fmla="*/ 29 w 101"/>
                  <a:gd name="T23" fmla="*/ 7 h 34"/>
                  <a:gd name="T24" fmla="*/ 33 w 101"/>
                  <a:gd name="T25" fmla="*/ 7 h 34"/>
                  <a:gd name="T26" fmla="*/ 40 w 101"/>
                  <a:gd name="T27" fmla="*/ 0 h 34"/>
                  <a:gd name="T28" fmla="*/ 47 w 101"/>
                  <a:gd name="T29" fmla="*/ 0 h 34"/>
                  <a:gd name="T30" fmla="*/ 62 w 101"/>
                  <a:gd name="T31" fmla="*/ 7 h 34"/>
                  <a:gd name="T32" fmla="*/ 76 w 101"/>
                  <a:gd name="T33" fmla="*/ 7 h 34"/>
                  <a:gd name="T34" fmla="*/ 91 w 101"/>
                  <a:gd name="T35" fmla="*/ 7 h 34"/>
                  <a:gd name="T36" fmla="*/ 101 w 101"/>
                  <a:gd name="T37" fmla="*/ 13 h 34"/>
                  <a:gd name="T38" fmla="*/ 101 w 101"/>
                  <a:gd name="T39" fmla="*/ 20 h 34"/>
                  <a:gd name="T40" fmla="*/ 101 w 101"/>
                  <a:gd name="T41" fmla="*/ 20 h 34"/>
                  <a:gd name="T42" fmla="*/ 101 w 101"/>
                  <a:gd name="T43" fmla="*/ 20 h 34"/>
                  <a:gd name="T44" fmla="*/ 98 w 101"/>
                  <a:gd name="T45" fmla="*/ 13 h 34"/>
                  <a:gd name="T46" fmla="*/ 91 w 101"/>
                  <a:gd name="T47" fmla="*/ 13 h 34"/>
                  <a:gd name="T48" fmla="*/ 83 w 101"/>
                  <a:gd name="T49" fmla="*/ 13 h 34"/>
                  <a:gd name="T50" fmla="*/ 76 w 101"/>
                  <a:gd name="T51" fmla="*/ 13 h 34"/>
                  <a:gd name="T52" fmla="*/ 69 w 101"/>
                  <a:gd name="T53" fmla="*/ 13 h 34"/>
                  <a:gd name="T54" fmla="*/ 62 w 101"/>
                  <a:gd name="T55" fmla="*/ 13 h 34"/>
                  <a:gd name="T56" fmla="*/ 55 w 101"/>
                  <a:gd name="T57" fmla="*/ 7 h 34"/>
                  <a:gd name="T58" fmla="*/ 40 w 101"/>
                  <a:gd name="T59" fmla="*/ 7 h 34"/>
                  <a:gd name="T60" fmla="*/ 33 w 101"/>
                  <a:gd name="T61" fmla="*/ 13 h 34"/>
                  <a:gd name="T62" fmla="*/ 29 w 101"/>
                  <a:gd name="T63" fmla="*/ 13 h 34"/>
                  <a:gd name="T64" fmla="*/ 22 w 101"/>
                  <a:gd name="T65" fmla="*/ 13 h 34"/>
                  <a:gd name="T66" fmla="*/ 15 w 101"/>
                  <a:gd name="T67" fmla="*/ 20 h 34"/>
                  <a:gd name="T68" fmla="*/ 8 w 101"/>
                  <a:gd name="T69" fmla="*/ 27 h 34"/>
                  <a:gd name="T70" fmla="*/ 0 w 101"/>
                  <a:gd name="T71" fmla="*/ 34 h 34"/>
                  <a:gd name="T72" fmla="*/ 0 w 101"/>
                  <a:gd name="T73" fmla="*/ 20 h 34"/>
                  <a:gd name="T74" fmla="*/ 0 w 101"/>
                  <a:gd name="T75" fmla="*/ 0 h 34"/>
                  <a:gd name="T76" fmla="*/ 101 w 101"/>
                  <a:gd name="T77" fmla="*/ 34 h 34"/>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34">
                    <a:moveTo>
                      <a:pt x="0" y="20"/>
                    </a:moveTo>
                    <a:lnTo>
                      <a:pt x="0" y="20"/>
                    </a:lnTo>
                    <a:lnTo>
                      <a:pt x="8" y="13"/>
                    </a:lnTo>
                    <a:lnTo>
                      <a:pt x="15" y="7"/>
                    </a:lnTo>
                    <a:lnTo>
                      <a:pt x="22" y="7"/>
                    </a:lnTo>
                    <a:lnTo>
                      <a:pt x="29" y="7"/>
                    </a:lnTo>
                    <a:lnTo>
                      <a:pt x="33" y="7"/>
                    </a:lnTo>
                    <a:lnTo>
                      <a:pt x="40" y="0"/>
                    </a:lnTo>
                    <a:lnTo>
                      <a:pt x="47" y="0"/>
                    </a:lnTo>
                    <a:lnTo>
                      <a:pt x="62" y="7"/>
                    </a:lnTo>
                    <a:lnTo>
                      <a:pt x="76" y="7"/>
                    </a:lnTo>
                    <a:lnTo>
                      <a:pt x="91" y="7"/>
                    </a:lnTo>
                    <a:lnTo>
                      <a:pt x="101" y="13"/>
                    </a:lnTo>
                    <a:lnTo>
                      <a:pt x="101" y="20"/>
                    </a:lnTo>
                    <a:lnTo>
                      <a:pt x="98" y="13"/>
                    </a:lnTo>
                    <a:lnTo>
                      <a:pt x="91" y="13"/>
                    </a:lnTo>
                    <a:lnTo>
                      <a:pt x="83" y="13"/>
                    </a:lnTo>
                    <a:lnTo>
                      <a:pt x="76" y="13"/>
                    </a:lnTo>
                    <a:lnTo>
                      <a:pt x="69" y="13"/>
                    </a:lnTo>
                    <a:lnTo>
                      <a:pt x="62" y="13"/>
                    </a:lnTo>
                    <a:lnTo>
                      <a:pt x="55" y="7"/>
                    </a:lnTo>
                    <a:lnTo>
                      <a:pt x="40" y="7"/>
                    </a:lnTo>
                    <a:lnTo>
                      <a:pt x="33" y="13"/>
                    </a:lnTo>
                    <a:lnTo>
                      <a:pt x="29" y="13"/>
                    </a:lnTo>
                    <a:lnTo>
                      <a:pt x="22" y="13"/>
                    </a:lnTo>
                    <a:lnTo>
                      <a:pt x="15" y="20"/>
                    </a:lnTo>
                    <a:lnTo>
                      <a:pt x="8" y="27"/>
                    </a:lnTo>
                    <a:lnTo>
                      <a:pt x="0" y="34"/>
                    </a:lnTo>
                    <a:lnTo>
                      <a:pt x="0" y="20"/>
                    </a:lnTo>
                    <a:close/>
                  </a:path>
                </a:pathLst>
              </a:custGeom>
              <a:solidFill>
                <a:srgbClr val="000000"/>
              </a:solidFill>
              <a:ln w="9525" cap="flat">
                <a:noFill/>
                <a:round/>
                <a:headEnd/>
                <a:tailEnd/>
              </a:ln>
              <a:effectLst/>
            </p:spPr>
            <p:txBody>
              <a:bodyPr wrap="none" anchor="ctr"/>
              <a:lstStyle/>
              <a:p>
                <a:endParaRPr lang="es-MX"/>
              </a:p>
            </p:txBody>
          </p:sp>
          <p:sp>
            <p:nvSpPr>
              <p:cNvPr id="13451" name="AutoShape 139"/>
              <p:cNvSpPr>
                <a:spLocks noChangeArrowheads="1"/>
              </p:cNvSpPr>
              <p:nvPr/>
            </p:nvSpPr>
            <p:spPr bwMode="auto">
              <a:xfrm>
                <a:off x="2884" y="2975"/>
                <a:ext cx="72" cy="21"/>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01"/>
                  <a:gd name="T5" fmla="*/ 14 h 28"/>
                  <a:gd name="T6" fmla="*/ 0 w 101"/>
                  <a:gd name="T7" fmla="*/ 14 h 28"/>
                  <a:gd name="T8" fmla="*/ 0 w 101"/>
                  <a:gd name="T9" fmla="*/ 14 h 28"/>
                  <a:gd name="T10" fmla="*/ 0 w 101"/>
                  <a:gd name="T11" fmla="*/ 14 h 28"/>
                  <a:gd name="T12" fmla="*/ 8 w 101"/>
                  <a:gd name="T13" fmla="*/ 7 h 28"/>
                  <a:gd name="T14" fmla="*/ 8 w 101"/>
                  <a:gd name="T15" fmla="*/ 7 h 28"/>
                  <a:gd name="T16" fmla="*/ 8 w 101"/>
                  <a:gd name="T17" fmla="*/ 7 h 28"/>
                  <a:gd name="T18" fmla="*/ 15 w 101"/>
                  <a:gd name="T19" fmla="*/ 0 h 28"/>
                  <a:gd name="T20" fmla="*/ 22 w 101"/>
                  <a:gd name="T21" fmla="*/ 0 h 28"/>
                  <a:gd name="T22" fmla="*/ 29 w 101"/>
                  <a:gd name="T23" fmla="*/ 0 h 28"/>
                  <a:gd name="T24" fmla="*/ 33 w 101"/>
                  <a:gd name="T25" fmla="*/ 0 h 28"/>
                  <a:gd name="T26" fmla="*/ 40 w 101"/>
                  <a:gd name="T27" fmla="*/ 0 h 28"/>
                  <a:gd name="T28" fmla="*/ 47 w 101"/>
                  <a:gd name="T29" fmla="*/ 0 h 28"/>
                  <a:gd name="T30" fmla="*/ 62 w 101"/>
                  <a:gd name="T31" fmla="*/ 0 h 28"/>
                  <a:gd name="T32" fmla="*/ 76 w 101"/>
                  <a:gd name="T33" fmla="*/ 0 h 28"/>
                  <a:gd name="T34" fmla="*/ 91 w 101"/>
                  <a:gd name="T35" fmla="*/ 0 h 28"/>
                  <a:gd name="T36" fmla="*/ 101 w 101"/>
                  <a:gd name="T37" fmla="*/ 7 h 28"/>
                  <a:gd name="T38" fmla="*/ 101 w 101"/>
                  <a:gd name="T39" fmla="*/ 14 h 28"/>
                  <a:gd name="T40" fmla="*/ 101 w 101"/>
                  <a:gd name="T41" fmla="*/ 14 h 28"/>
                  <a:gd name="T42" fmla="*/ 101 w 101"/>
                  <a:gd name="T43" fmla="*/ 14 h 28"/>
                  <a:gd name="T44" fmla="*/ 98 w 101"/>
                  <a:gd name="T45" fmla="*/ 14 h 28"/>
                  <a:gd name="T46" fmla="*/ 91 w 101"/>
                  <a:gd name="T47" fmla="*/ 7 h 28"/>
                  <a:gd name="T48" fmla="*/ 83 w 101"/>
                  <a:gd name="T49" fmla="*/ 7 h 28"/>
                  <a:gd name="T50" fmla="*/ 76 w 101"/>
                  <a:gd name="T51" fmla="*/ 7 h 28"/>
                  <a:gd name="T52" fmla="*/ 69 w 101"/>
                  <a:gd name="T53" fmla="*/ 7 h 28"/>
                  <a:gd name="T54" fmla="*/ 62 w 101"/>
                  <a:gd name="T55" fmla="*/ 7 h 28"/>
                  <a:gd name="T56" fmla="*/ 55 w 101"/>
                  <a:gd name="T57" fmla="*/ 7 h 28"/>
                  <a:gd name="T58" fmla="*/ 40 w 101"/>
                  <a:gd name="T59" fmla="*/ 7 h 28"/>
                  <a:gd name="T60" fmla="*/ 33 w 101"/>
                  <a:gd name="T61" fmla="*/ 7 h 28"/>
                  <a:gd name="T62" fmla="*/ 29 w 101"/>
                  <a:gd name="T63" fmla="*/ 7 h 28"/>
                  <a:gd name="T64" fmla="*/ 22 w 101"/>
                  <a:gd name="T65" fmla="*/ 7 h 28"/>
                  <a:gd name="T66" fmla="*/ 15 w 101"/>
                  <a:gd name="T67" fmla="*/ 14 h 28"/>
                  <a:gd name="T68" fmla="*/ 8 w 101"/>
                  <a:gd name="T69" fmla="*/ 21 h 28"/>
                  <a:gd name="T70" fmla="*/ 0 w 101"/>
                  <a:gd name="T71" fmla="*/ 28 h 28"/>
                  <a:gd name="T72" fmla="*/ 0 w 101"/>
                  <a:gd name="T73" fmla="*/ 14 h 28"/>
                  <a:gd name="T74" fmla="*/ 0 w 101"/>
                  <a:gd name="T75" fmla="*/ 0 h 28"/>
                  <a:gd name="T76" fmla="*/ 101 w 101"/>
                  <a:gd name="T77" fmla="*/ 28 h 2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01" h="28">
                    <a:moveTo>
                      <a:pt x="0" y="14"/>
                    </a:moveTo>
                    <a:lnTo>
                      <a:pt x="0" y="14"/>
                    </a:lnTo>
                    <a:lnTo>
                      <a:pt x="8" y="7"/>
                    </a:lnTo>
                    <a:lnTo>
                      <a:pt x="15" y="0"/>
                    </a:lnTo>
                    <a:lnTo>
                      <a:pt x="22" y="0"/>
                    </a:lnTo>
                    <a:lnTo>
                      <a:pt x="29" y="0"/>
                    </a:lnTo>
                    <a:lnTo>
                      <a:pt x="33" y="0"/>
                    </a:lnTo>
                    <a:lnTo>
                      <a:pt x="40" y="0"/>
                    </a:lnTo>
                    <a:lnTo>
                      <a:pt x="47" y="0"/>
                    </a:lnTo>
                    <a:lnTo>
                      <a:pt x="62" y="0"/>
                    </a:lnTo>
                    <a:lnTo>
                      <a:pt x="76" y="0"/>
                    </a:lnTo>
                    <a:lnTo>
                      <a:pt x="91" y="0"/>
                    </a:lnTo>
                    <a:lnTo>
                      <a:pt x="101" y="7"/>
                    </a:lnTo>
                    <a:lnTo>
                      <a:pt x="101" y="14"/>
                    </a:lnTo>
                    <a:lnTo>
                      <a:pt x="98" y="14"/>
                    </a:lnTo>
                    <a:lnTo>
                      <a:pt x="91" y="7"/>
                    </a:lnTo>
                    <a:lnTo>
                      <a:pt x="83" y="7"/>
                    </a:lnTo>
                    <a:lnTo>
                      <a:pt x="76" y="7"/>
                    </a:lnTo>
                    <a:lnTo>
                      <a:pt x="69" y="7"/>
                    </a:lnTo>
                    <a:lnTo>
                      <a:pt x="62" y="7"/>
                    </a:lnTo>
                    <a:lnTo>
                      <a:pt x="55" y="7"/>
                    </a:lnTo>
                    <a:lnTo>
                      <a:pt x="40" y="7"/>
                    </a:lnTo>
                    <a:lnTo>
                      <a:pt x="33" y="7"/>
                    </a:lnTo>
                    <a:lnTo>
                      <a:pt x="29" y="7"/>
                    </a:lnTo>
                    <a:lnTo>
                      <a:pt x="22" y="7"/>
                    </a:lnTo>
                    <a:lnTo>
                      <a:pt x="15" y="14"/>
                    </a:lnTo>
                    <a:lnTo>
                      <a:pt x="8" y="21"/>
                    </a:lnTo>
                    <a:lnTo>
                      <a:pt x="0" y="28"/>
                    </a:lnTo>
                    <a:lnTo>
                      <a:pt x="0" y="14"/>
                    </a:lnTo>
                    <a:close/>
                  </a:path>
                </a:pathLst>
              </a:custGeom>
              <a:solidFill>
                <a:srgbClr val="000000"/>
              </a:solidFill>
              <a:ln w="9525" cap="flat">
                <a:noFill/>
                <a:round/>
                <a:headEnd/>
                <a:tailEnd/>
              </a:ln>
              <a:effectLst/>
            </p:spPr>
            <p:txBody>
              <a:bodyPr wrap="none" anchor="ctr"/>
              <a:lstStyle/>
              <a:p>
                <a:endParaRPr lang="es-MX"/>
              </a:p>
            </p:txBody>
          </p:sp>
          <p:sp>
            <p:nvSpPr>
              <p:cNvPr id="13452" name="AutoShape 140"/>
              <p:cNvSpPr>
                <a:spLocks noChangeArrowheads="1"/>
              </p:cNvSpPr>
              <p:nvPr/>
            </p:nvSpPr>
            <p:spPr bwMode="auto">
              <a:xfrm>
                <a:off x="2955" y="2950"/>
                <a:ext cx="121" cy="2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169"/>
                  <a:gd name="T5" fmla="*/ 0 h 296"/>
                  <a:gd name="T6" fmla="*/ 0 w 169"/>
                  <a:gd name="T7" fmla="*/ 292 h 296"/>
                  <a:gd name="T8" fmla="*/ 54 w 169"/>
                  <a:gd name="T9" fmla="*/ 296 h 296"/>
                  <a:gd name="T10" fmla="*/ 54 w 169"/>
                  <a:gd name="T11" fmla="*/ 258 h 296"/>
                  <a:gd name="T12" fmla="*/ 169 w 169"/>
                  <a:gd name="T13" fmla="*/ 278 h 296"/>
                  <a:gd name="T14" fmla="*/ 169 w 169"/>
                  <a:gd name="T15" fmla="*/ 265 h 296"/>
                  <a:gd name="T16" fmla="*/ 86 w 169"/>
                  <a:gd name="T17" fmla="*/ 251 h 296"/>
                  <a:gd name="T18" fmla="*/ 79 w 169"/>
                  <a:gd name="T19" fmla="*/ 219 h 296"/>
                  <a:gd name="T20" fmla="*/ 25 w 169"/>
                  <a:gd name="T21" fmla="*/ 219 h 296"/>
                  <a:gd name="T22" fmla="*/ 25 w 169"/>
                  <a:gd name="T23" fmla="*/ 219 h 296"/>
                  <a:gd name="T24" fmla="*/ 18 w 169"/>
                  <a:gd name="T25" fmla="*/ 205 h 296"/>
                  <a:gd name="T26" fmla="*/ 18 w 169"/>
                  <a:gd name="T27" fmla="*/ 185 h 296"/>
                  <a:gd name="T28" fmla="*/ 11 w 169"/>
                  <a:gd name="T29" fmla="*/ 160 h 296"/>
                  <a:gd name="T30" fmla="*/ 3 w 169"/>
                  <a:gd name="T31" fmla="*/ 125 h 296"/>
                  <a:gd name="T32" fmla="*/ 3 w 169"/>
                  <a:gd name="T33" fmla="*/ 87 h 296"/>
                  <a:gd name="T34" fmla="*/ 3 w 169"/>
                  <a:gd name="T35" fmla="*/ 52 h 296"/>
                  <a:gd name="T36" fmla="*/ 18 w 169"/>
                  <a:gd name="T37" fmla="*/ 7 h 296"/>
                  <a:gd name="T38" fmla="*/ 0 w 169"/>
                  <a:gd name="T39" fmla="*/ 0 h 296"/>
                  <a:gd name="T40" fmla="*/ 0 w 169"/>
                  <a:gd name="T41" fmla="*/ 0 h 296"/>
                  <a:gd name="T42" fmla="*/ 169 w 169"/>
                  <a:gd name="T43" fmla="*/ 296 h 296"/>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69" h="296">
                    <a:moveTo>
                      <a:pt x="0" y="0"/>
                    </a:moveTo>
                    <a:lnTo>
                      <a:pt x="0" y="292"/>
                    </a:lnTo>
                    <a:lnTo>
                      <a:pt x="54" y="296"/>
                    </a:lnTo>
                    <a:lnTo>
                      <a:pt x="54" y="258"/>
                    </a:lnTo>
                    <a:lnTo>
                      <a:pt x="169" y="278"/>
                    </a:lnTo>
                    <a:lnTo>
                      <a:pt x="169" y="265"/>
                    </a:lnTo>
                    <a:lnTo>
                      <a:pt x="86" y="251"/>
                    </a:lnTo>
                    <a:lnTo>
                      <a:pt x="79" y="219"/>
                    </a:lnTo>
                    <a:lnTo>
                      <a:pt x="25" y="219"/>
                    </a:lnTo>
                    <a:lnTo>
                      <a:pt x="18" y="205"/>
                    </a:lnTo>
                    <a:lnTo>
                      <a:pt x="18" y="185"/>
                    </a:lnTo>
                    <a:lnTo>
                      <a:pt x="11" y="160"/>
                    </a:lnTo>
                    <a:lnTo>
                      <a:pt x="3" y="125"/>
                    </a:lnTo>
                    <a:lnTo>
                      <a:pt x="3" y="87"/>
                    </a:lnTo>
                    <a:lnTo>
                      <a:pt x="3" y="52"/>
                    </a:lnTo>
                    <a:lnTo>
                      <a:pt x="18" y="7"/>
                    </a:lnTo>
                    <a:lnTo>
                      <a:pt x="0" y="0"/>
                    </a:lnTo>
                    <a:close/>
                  </a:path>
                </a:pathLst>
              </a:custGeom>
              <a:solidFill>
                <a:srgbClr val="001999"/>
              </a:solidFill>
              <a:ln w="9525" cap="flat">
                <a:noFill/>
                <a:round/>
                <a:headEnd/>
                <a:tailEnd/>
              </a:ln>
              <a:effectLst/>
            </p:spPr>
            <p:txBody>
              <a:bodyPr wrap="none" anchor="ctr"/>
              <a:lstStyle/>
              <a:p>
                <a:endParaRPr lang="es-MX"/>
              </a:p>
            </p:txBody>
          </p:sp>
          <p:sp>
            <p:nvSpPr>
              <p:cNvPr id="13453" name="AutoShape 141"/>
              <p:cNvSpPr>
                <a:spLocks noChangeArrowheads="1"/>
              </p:cNvSpPr>
              <p:nvPr/>
            </p:nvSpPr>
            <p:spPr bwMode="auto">
              <a:xfrm>
                <a:off x="3017" y="2891"/>
                <a:ext cx="158" cy="3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220"/>
                  <a:gd name="T5" fmla="*/ 38 h 38"/>
                  <a:gd name="T6" fmla="*/ 0 w 220"/>
                  <a:gd name="T7" fmla="*/ 38 h 38"/>
                  <a:gd name="T8" fmla="*/ 0 w 220"/>
                  <a:gd name="T9" fmla="*/ 38 h 38"/>
                  <a:gd name="T10" fmla="*/ 7 w 220"/>
                  <a:gd name="T11" fmla="*/ 38 h 38"/>
                  <a:gd name="T12" fmla="*/ 15 w 220"/>
                  <a:gd name="T13" fmla="*/ 38 h 38"/>
                  <a:gd name="T14" fmla="*/ 29 w 220"/>
                  <a:gd name="T15" fmla="*/ 31 h 38"/>
                  <a:gd name="T16" fmla="*/ 36 w 220"/>
                  <a:gd name="T17" fmla="*/ 31 h 38"/>
                  <a:gd name="T18" fmla="*/ 47 w 220"/>
                  <a:gd name="T19" fmla="*/ 28 h 38"/>
                  <a:gd name="T20" fmla="*/ 62 w 220"/>
                  <a:gd name="T21" fmla="*/ 28 h 38"/>
                  <a:gd name="T22" fmla="*/ 83 w 220"/>
                  <a:gd name="T23" fmla="*/ 28 h 38"/>
                  <a:gd name="T24" fmla="*/ 98 w 220"/>
                  <a:gd name="T25" fmla="*/ 21 h 38"/>
                  <a:gd name="T26" fmla="*/ 116 w 220"/>
                  <a:gd name="T27" fmla="*/ 21 h 38"/>
                  <a:gd name="T28" fmla="*/ 130 w 220"/>
                  <a:gd name="T29" fmla="*/ 21 h 38"/>
                  <a:gd name="T30" fmla="*/ 152 w 220"/>
                  <a:gd name="T31" fmla="*/ 21 h 38"/>
                  <a:gd name="T32" fmla="*/ 173 w 220"/>
                  <a:gd name="T33" fmla="*/ 21 h 38"/>
                  <a:gd name="T34" fmla="*/ 191 w 220"/>
                  <a:gd name="T35" fmla="*/ 28 h 38"/>
                  <a:gd name="T36" fmla="*/ 213 w 220"/>
                  <a:gd name="T37" fmla="*/ 28 h 38"/>
                  <a:gd name="T38" fmla="*/ 220 w 220"/>
                  <a:gd name="T39" fmla="*/ 0 h 38"/>
                  <a:gd name="T40" fmla="*/ 213 w 220"/>
                  <a:gd name="T41" fmla="*/ 0 h 38"/>
                  <a:gd name="T42" fmla="*/ 213 w 220"/>
                  <a:gd name="T43" fmla="*/ 0 h 38"/>
                  <a:gd name="T44" fmla="*/ 206 w 220"/>
                  <a:gd name="T45" fmla="*/ 0 h 38"/>
                  <a:gd name="T46" fmla="*/ 191 w 220"/>
                  <a:gd name="T47" fmla="*/ 0 h 38"/>
                  <a:gd name="T48" fmla="*/ 184 w 220"/>
                  <a:gd name="T49" fmla="*/ 0 h 38"/>
                  <a:gd name="T50" fmla="*/ 173 w 220"/>
                  <a:gd name="T51" fmla="*/ 0 h 38"/>
                  <a:gd name="T52" fmla="*/ 152 w 220"/>
                  <a:gd name="T53" fmla="*/ 7 h 38"/>
                  <a:gd name="T54" fmla="*/ 137 w 220"/>
                  <a:gd name="T55" fmla="*/ 7 h 38"/>
                  <a:gd name="T56" fmla="*/ 116 w 220"/>
                  <a:gd name="T57" fmla="*/ 7 h 38"/>
                  <a:gd name="T58" fmla="*/ 105 w 220"/>
                  <a:gd name="T59" fmla="*/ 7 h 38"/>
                  <a:gd name="T60" fmla="*/ 83 w 220"/>
                  <a:gd name="T61" fmla="*/ 7 h 38"/>
                  <a:gd name="T62" fmla="*/ 69 w 220"/>
                  <a:gd name="T63" fmla="*/ 14 h 38"/>
                  <a:gd name="T64" fmla="*/ 47 w 220"/>
                  <a:gd name="T65" fmla="*/ 14 h 38"/>
                  <a:gd name="T66" fmla="*/ 29 w 220"/>
                  <a:gd name="T67" fmla="*/ 21 h 38"/>
                  <a:gd name="T68" fmla="*/ 15 w 220"/>
                  <a:gd name="T69" fmla="*/ 21 h 38"/>
                  <a:gd name="T70" fmla="*/ 0 w 220"/>
                  <a:gd name="T71" fmla="*/ 28 h 38"/>
                  <a:gd name="T72" fmla="*/ 0 w 220"/>
                  <a:gd name="T73" fmla="*/ 38 h 38"/>
                  <a:gd name="T74" fmla="*/ 0 w 220"/>
                  <a:gd name="T75" fmla="*/ 0 h 38"/>
                  <a:gd name="T76" fmla="*/ 220 w 220"/>
                  <a:gd name="T77" fmla="*/ 38 h 38"/>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220" h="38">
                    <a:moveTo>
                      <a:pt x="0" y="38"/>
                    </a:moveTo>
                    <a:lnTo>
                      <a:pt x="0" y="38"/>
                    </a:lnTo>
                    <a:lnTo>
                      <a:pt x="7" y="38"/>
                    </a:lnTo>
                    <a:lnTo>
                      <a:pt x="15" y="38"/>
                    </a:lnTo>
                    <a:lnTo>
                      <a:pt x="29" y="31"/>
                    </a:lnTo>
                    <a:lnTo>
                      <a:pt x="36" y="31"/>
                    </a:lnTo>
                    <a:lnTo>
                      <a:pt x="47" y="28"/>
                    </a:lnTo>
                    <a:lnTo>
                      <a:pt x="62" y="28"/>
                    </a:lnTo>
                    <a:lnTo>
                      <a:pt x="83" y="28"/>
                    </a:lnTo>
                    <a:lnTo>
                      <a:pt x="98" y="21"/>
                    </a:lnTo>
                    <a:lnTo>
                      <a:pt x="116" y="21"/>
                    </a:lnTo>
                    <a:lnTo>
                      <a:pt x="130" y="21"/>
                    </a:lnTo>
                    <a:lnTo>
                      <a:pt x="152" y="21"/>
                    </a:lnTo>
                    <a:lnTo>
                      <a:pt x="173" y="21"/>
                    </a:lnTo>
                    <a:lnTo>
                      <a:pt x="191" y="28"/>
                    </a:lnTo>
                    <a:lnTo>
                      <a:pt x="213" y="28"/>
                    </a:lnTo>
                    <a:lnTo>
                      <a:pt x="220" y="0"/>
                    </a:lnTo>
                    <a:lnTo>
                      <a:pt x="213" y="0"/>
                    </a:lnTo>
                    <a:lnTo>
                      <a:pt x="206" y="0"/>
                    </a:lnTo>
                    <a:lnTo>
                      <a:pt x="191" y="0"/>
                    </a:lnTo>
                    <a:lnTo>
                      <a:pt x="184" y="0"/>
                    </a:lnTo>
                    <a:lnTo>
                      <a:pt x="173" y="0"/>
                    </a:lnTo>
                    <a:lnTo>
                      <a:pt x="152" y="7"/>
                    </a:lnTo>
                    <a:lnTo>
                      <a:pt x="137" y="7"/>
                    </a:lnTo>
                    <a:lnTo>
                      <a:pt x="116" y="7"/>
                    </a:lnTo>
                    <a:lnTo>
                      <a:pt x="105" y="7"/>
                    </a:lnTo>
                    <a:lnTo>
                      <a:pt x="83" y="7"/>
                    </a:lnTo>
                    <a:lnTo>
                      <a:pt x="69" y="14"/>
                    </a:lnTo>
                    <a:lnTo>
                      <a:pt x="47" y="14"/>
                    </a:lnTo>
                    <a:lnTo>
                      <a:pt x="29" y="21"/>
                    </a:lnTo>
                    <a:lnTo>
                      <a:pt x="15" y="21"/>
                    </a:lnTo>
                    <a:lnTo>
                      <a:pt x="0" y="28"/>
                    </a:lnTo>
                    <a:lnTo>
                      <a:pt x="0" y="38"/>
                    </a:lnTo>
                    <a:close/>
                  </a:path>
                </a:pathLst>
              </a:custGeom>
              <a:solidFill>
                <a:srgbClr val="333333"/>
              </a:solidFill>
              <a:ln w="9525" cap="flat">
                <a:noFill/>
                <a:round/>
                <a:headEnd/>
                <a:tailEnd/>
              </a:ln>
              <a:effectLst/>
            </p:spPr>
            <p:txBody>
              <a:bodyPr wrap="none" anchor="ctr"/>
              <a:lstStyle/>
              <a:p>
                <a:endParaRPr lang="es-MX"/>
              </a:p>
            </p:txBody>
          </p:sp>
          <p:sp>
            <p:nvSpPr>
              <p:cNvPr id="13454" name="AutoShape 142"/>
              <p:cNvSpPr>
                <a:spLocks noChangeArrowheads="1"/>
              </p:cNvSpPr>
              <p:nvPr/>
            </p:nvSpPr>
            <p:spPr bwMode="auto">
              <a:xfrm>
                <a:off x="2924" y="3200"/>
                <a:ext cx="267" cy="9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58 w 371"/>
                  <a:gd name="T5" fmla="*/ 115 h 115"/>
                  <a:gd name="T6" fmla="*/ 158 w 371"/>
                  <a:gd name="T7" fmla="*/ 115 h 115"/>
                  <a:gd name="T8" fmla="*/ 158 w 371"/>
                  <a:gd name="T9" fmla="*/ 115 h 115"/>
                  <a:gd name="T10" fmla="*/ 165 w 371"/>
                  <a:gd name="T11" fmla="*/ 108 h 115"/>
                  <a:gd name="T12" fmla="*/ 165 w 371"/>
                  <a:gd name="T13" fmla="*/ 108 h 115"/>
                  <a:gd name="T14" fmla="*/ 173 w 371"/>
                  <a:gd name="T15" fmla="*/ 108 h 115"/>
                  <a:gd name="T16" fmla="*/ 176 w 371"/>
                  <a:gd name="T17" fmla="*/ 101 h 115"/>
                  <a:gd name="T18" fmla="*/ 183 w 371"/>
                  <a:gd name="T19" fmla="*/ 101 h 115"/>
                  <a:gd name="T20" fmla="*/ 191 w 371"/>
                  <a:gd name="T21" fmla="*/ 94 h 115"/>
                  <a:gd name="T22" fmla="*/ 198 w 371"/>
                  <a:gd name="T23" fmla="*/ 94 h 115"/>
                  <a:gd name="T24" fmla="*/ 205 w 371"/>
                  <a:gd name="T25" fmla="*/ 87 h 115"/>
                  <a:gd name="T26" fmla="*/ 212 w 371"/>
                  <a:gd name="T27" fmla="*/ 87 h 115"/>
                  <a:gd name="T28" fmla="*/ 219 w 371"/>
                  <a:gd name="T29" fmla="*/ 80 h 115"/>
                  <a:gd name="T30" fmla="*/ 227 w 371"/>
                  <a:gd name="T31" fmla="*/ 73 h 115"/>
                  <a:gd name="T32" fmla="*/ 234 w 371"/>
                  <a:gd name="T33" fmla="*/ 66 h 115"/>
                  <a:gd name="T34" fmla="*/ 234 w 371"/>
                  <a:gd name="T35" fmla="*/ 66 h 115"/>
                  <a:gd name="T36" fmla="*/ 241 w 371"/>
                  <a:gd name="T37" fmla="*/ 59 h 115"/>
                  <a:gd name="T38" fmla="*/ 0 w 371"/>
                  <a:gd name="T39" fmla="*/ 0 h 115"/>
                  <a:gd name="T40" fmla="*/ 21 w 371"/>
                  <a:gd name="T41" fmla="*/ 0 h 115"/>
                  <a:gd name="T42" fmla="*/ 371 w 371"/>
                  <a:gd name="T43" fmla="*/ 80 h 115"/>
                  <a:gd name="T44" fmla="*/ 356 w 371"/>
                  <a:gd name="T45" fmla="*/ 87 h 115"/>
                  <a:gd name="T46" fmla="*/ 252 w 371"/>
                  <a:gd name="T47" fmla="*/ 59 h 115"/>
                  <a:gd name="T48" fmla="*/ 252 w 371"/>
                  <a:gd name="T49" fmla="*/ 59 h 115"/>
                  <a:gd name="T50" fmla="*/ 252 w 371"/>
                  <a:gd name="T51" fmla="*/ 66 h 115"/>
                  <a:gd name="T52" fmla="*/ 245 w 371"/>
                  <a:gd name="T53" fmla="*/ 66 h 115"/>
                  <a:gd name="T54" fmla="*/ 245 w 371"/>
                  <a:gd name="T55" fmla="*/ 66 h 115"/>
                  <a:gd name="T56" fmla="*/ 245 w 371"/>
                  <a:gd name="T57" fmla="*/ 73 h 115"/>
                  <a:gd name="T58" fmla="*/ 241 w 371"/>
                  <a:gd name="T59" fmla="*/ 73 h 115"/>
                  <a:gd name="T60" fmla="*/ 241 w 371"/>
                  <a:gd name="T61" fmla="*/ 80 h 115"/>
                  <a:gd name="T62" fmla="*/ 234 w 371"/>
                  <a:gd name="T63" fmla="*/ 80 h 115"/>
                  <a:gd name="T64" fmla="*/ 227 w 371"/>
                  <a:gd name="T65" fmla="*/ 87 h 115"/>
                  <a:gd name="T66" fmla="*/ 219 w 371"/>
                  <a:gd name="T67" fmla="*/ 87 h 115"/>
                  <a:gd name="T68" fmla="*/ 212 w 371"/>
                  <a:gd name="T69" fmla="*/ 94 h 115"/>
                  <a:gd name="T70" fmla="*/ 205 w 371"/>
                  <a:gd name="T71" fmla="*/ 101 h 115"/>
                  <a:gd name="T72" fmla="*/ 191 w 371"/>
                  <a:gd name="T73" fmla="*/ 101 h 115"/>
                  <a:gd name="T74" fmla="*/ 183 w 371"/>
                  <a:gd name="T75" fmla="*/ 108 h 115"/>
                  <a:gd name="T76" fmla="*/ 173 w 371"/>
                  <a:gd name="T77" fmla="*/ 115 h 115"/>
                  <a:gd name="T78" fmla="*/ 165 w 371"/>
                  <a:gd name="T79" fmla="*/ 115 h 115"/>
                  <a:gd name="T80" fmla="*/ 158 w 371"/>
                  <a:gd name="T81" fmla="*/ 115 h 115"/>
                  <a:gd name="T82" fmla="*/ 0 w 371"/>
                  <a:gd name="T83" fmla="*/ 0 h 115"/>
                  <a:gd name="T84" fmla="*/ 371 w 371"/>
                  <a:gd name="T85" fmla="*/ 115 h 115"/>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371" h="115">
                    <a:moveTo>
                      <a:pt x="158" y="115"/>
                    </a:moveTo>
                    <a:lnTo>
                      <a:pt x="158" y="115"/>
                    </a:lnTo>
                    <a:lnTo>
                      <a:pt x="165" y="108"/>
                    </a:lnTo>
                    <a:lnTo>
                      <a:pt x="173" y="108"/>
                    </a:lnTo>
                    <a:lnTo>
                      <a:pt x="176" y="101"/>
                    </a:lnTo>
                    <a:lnTo>
                      <a:pt x="183" y="101"/>
                    </a:lnTo>
                    <a:lnTo>
                      <a:pt x="191" y="94"/>
                    </a:lnTo>
                    <a:lnTo>
                      <a:pt x="198" y="94"/>
                    </a:lnTo>
                    <a:lnTo>
                      <a:pt x="205" y="87"/>
                    </a:lnTo>
                    <a:lnTo>
                      <a:pt x="212" y="87"/>
                    </a:lnTo>
                    <a:lnTo>
                      <a:pt x="219" y="80"/>
                    </a:lnTo>
                    <a:lnTo>
                      <a:pt x="227" y="73"/>
                    </a:lnTo>
                    <a:lnTo>
                      <a:pt x="234" y="66"/>
                    </a:lnTo>
                    <a:lnTo>
                      <a:pt x="241" y="59"/>
                    </a:lnTo>
                    <a:lnTo>
                      <a:pt x="0" y="0"/>
                    </a:lnTo>
                    <a:lnTo>
                      <a:pt x="21" y="0"/>
                    </a:lnTo>
                    <a:lnTo>
                      <a:pt x="371" y="80"/>
                    </a:lnTo>
                    <a:lnTo>
                      <a:pt x="356" y="87"/>
                    </a:lnTo>
                    <a:lnTo>
                      <a:pt x="252" y="59"/>
                    </a:lnTo>
                    <a:lnTo>
                      <a:pt x="252" y="66"/>
                    </a:lnTo>
                    <a:lnTo>
                      <a:pt x="245" y="66"/>
                    </a:lnTo>
                    <a:lnTo>
                      <a:pt x="245" y="73"/>
                    </a:lnTo>
                    <a:lnTo>
                      <a:pt x="241" y="73"/>
                    </a:lnTo>
                    <a:lnTo>
                      <a:pt x="241" y="80"/>
                    </a:lnTo>
                    <a:lnTo>
                      <a:pt x="234" y="80"/>
                    </a:lnTo>
                    <a:lnTo>
                      <a:pt x="227" y="87"/>
                    </a:lnTo>
                    <a:lnTo>
                      <a:pt x="219" y="87"/>
                    </a:lnTo>
                    <a:lnTo>
                      <a:pt x="212" y="94"/>
                    </a:lnTo>
                    <a:lnTo>
                      <a:pt x="205" y="101"/>
                    </a:lnTo>
                    <a:lnTo>
                      <a:pt x="191" y="101"/>
                    </a:lnTo>
                    <a:lnTo>
                      <a:pt x="183" y="108"/>
                    </a:lnTo>
                    <a:lnTo>
                      <a:pt x="173" y="115"/>
                    </a:lnTo>
                    <a:lnTo>
                      <a:pt x="165" y="115"/>
                    </a:lnTo>
                    <a:lnTo>
                      <a:pt x="158" y="115"/>
                    </a:lnTo>
                    <a:close/>
                  </a:path>
                </a:pathLst>
              </a:custGeom>
              <a:solidFill>
                <a:srgbClr val="000000"/>
              </a:solidFill>
              <a:ln w="9525" cap="flat">
                <a:noFill/>
                <a:round/>
                <a:headEnd/>
                <a:tailEnd/>
              </a:ln>
              <a:effectLst/>
            </p:spPr>
            <p:txBody>
              <a:bodyPr wrap="none" anchor="ctr"/>
              <a:lstStyle/>
              <a:p>
                <a:endParaRPr lang="es-MX"/>
              </a:p>
            </p:txBody>
          </p:sp>
          <p:sp>
            <p:nvSpPr>
              <p:cNvPr id="13455" name="AutoShape 143"/>
              <p:cNvSpPr>
                <a:spLocks noChangeArrowheads="1"/>
              </p:cNvSpPr>
              <p:nvPr/>
            </p:nvSpPr>
            <p:spPr bwMode="auto">
              <a:xfrm>
                <a:off x="2869" y="3222"/>
                <a:ext cx="272" cy="8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8"/>
                  <a:gd name="T5" fmla="*/ 0 h 104"/>
                  <a:gd name="T6" fmla="*/ 371 w 378"/>
                  <a:gd name="T7" fmla="*/ 104 h 104"/>
                  <a:gd name="T8" fmla="*/ 378 w 378"/>
                  <a:gd name="T9" fmla="*/ 104 h 104"/>
                  <a:gd name="T10" fmla="*/ 14 w 378"/>
                  <a:gd name="T11" fmla="*/ 0 h 104"/>
                  <a:gd name="T12" fmla="*/ 0 w 378"/>
                  <a:gd name="T13" fmla="*/ 0 h 104"/>
                  <a:gd name="T14" fmla="*/ 0 w 378"/>
                  <a:gd name="T15" fmla="*/ 0 h 104"/>
                  <a:gd name="T16" fmla="*/ 378 w 378"/>
                  <a:gd name="T17" fmla="*/ 104 h 104"/>
                </a:gdLst>
                <a:ahLst/>
                <a:cxnLst>
                  <a:cxn ang="0">
                    <a:pos x="T4" y="T5"/>
                  </a:cxn>
                  <a:cxn ang="0">
                    <a:pos x="T6" y="T7"/>
                  </a:cxn>
                  <a:cxn ang="0">
                    <a:pos x="T8" y="T9"/>
                  </a:cxn>
                  <a:cxn ang="0">
                    <a:pos x="T10" y="T11"/>
                  </a:cxn>
                  <a:cxn ang="0">
                    <a:pos x="T12" y="T13"/>
                  </a:cxn>
                </a:cxnLst>
                <a:rect l="T14" t="T15" r="T16" b="T17"/>
                <a:pathLst>
                  <a:path w="378" h="104">
                    <a:moveTo>
                      <a:pt x="0" y="0"/>
                    </a:moveTo>
                    <a:lnTo>
                      <a:pt x="371" y="104"/>
                    </a:lnTo>
                    <a:lnTo>
                      <a:pt x="378" y="104"/>
                    </a:lnTo>
                    <a:lnTo>
                      <a:pt x="14"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3456" name="AutoShape 144"/>
              <p:cNvSpPr>
                <a:spLocks noChangeArrowheads="1"/>
              </p:cNvSpPr>
              <p:nvPr/>
            </p:nvSpPr>
            <p:spPr bwMode="auto">
              <a:xfrm>
                <a:off x="2913" y="3211"/>
                <a:ext cx="267" cy="75"/>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71"/>
                  <a:gd name="T5" fmla="*/ 0 h 94"/>
                  <a:gd name="T6" fmla="*/ 364 w 371"/>
                  <a:gd name="T7" fmla="*/ 94 h 94"/>
                  <a:gd name="T8" fmla="*/ 371 w 371"/>
                  <a:gd name="T9" fmla="*/ 94 h 94"/>
                  <a:gd name="T10" fmla="*/ 15 w 371"/>
                  <a:gd name="T11" fmla="*/ 0 h 94"/>
                  <a:gd name="T12" fmla="*/ 0 w 371"/>
                  <a:gd name="T13" fmla="*/ 0 h 94"/>
                  <a:gd name="T14" fmla="*/ 0 w 371"/>
                  <a:gd name="T15" fmla="*/ 0 h 94"/>
                  <a:gd name="T16" fmla="*/ 371 w 371"/>
                  <a:gd name="T17" fmla="*/ 94 h 94"/>
                </a:gdLst>
                <a:ahLst/>
                <a:cxnLst>
                  <a:cxn ang="0">
                    <a:pos x="T4" y="T5"/>
                  </a:cxn>
                  <a:cxn ang="0">
                    <a:pos x="T6" y="T7"/>
                  </a:cxn>
                  <a:cxn ang="0">
                    <a:pos x="T8" y="T9"/>
                  </a:cxn>
                  <a:cxn ang="0">
                    <a:pos x="T10" y="T11"/>
                  </a:cxn>
                  <a:cxn ang="0">
                    <a:pos x="T12" y="T13"/>
                  </a:cxn>
                </a:cxnLst>
                <a:rect l="T14" t="T15" r="T16" b="T17"/>
                <a:pathLst>
                  <a:path w="371" h="94">
                    <a:moveTo>
                      <a:pt x="0" y="0"/>
                    </a:moveTo>
                    <a:lnTo>
                      <a:pt x="364" y="94"/>
                    </a:lnTo>
                    <a:lnTo>
                      <a:pt x="371" y="94"/>
                    </a:lnTo>
                    <a:lnTo>
                      <a:pt x="15" y="0"/>
                    </a:lnTo>
                    <a:lnTo>
                      <a:pt x="0" y="0"/>
                    </a:lnTo>
                    <a:close/>
                  </a:path>
                </a:pathLst>
              </a:custGeom>
              <a:solidFill>
                <a:srgbClr val="000000"/>
              </a:solidFill>
              <a:ln w="9525" cap="flat">
                <a:noFill/>
                <a:round/>
                <a:headEnd/>
                <a:tailEnd/>
              </a:ln>
              <a:effectLst/>
            </p:spPr>
            <p:txBody>
              <a:bodyPr wrap="none" anchor="ctr"/>
              <a:lstStyle/>
              <a:p>
                <a:endParaRPr lang="es-MX"/>
              </a:p>
            </p:txBody>
          </p:sp>
          <p:sp>
            <p:nvSpPr>
              <p:cNvPr id="13457" name="AutoShape 145"/>
              <p:cNvSpPr>
                <a:spLocks noChangeArrowheads="1"/>
              </p:cNvSpPr>
              <p:nvPr/>
            </p:nvSpPr>
            <p:spPr bwMode="auto">
              <a:xfrm>
                <a:off x="2895" y="3217"/>
                <a:ext cx="264" cy="8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0 w 367"/>
                  <a:gd name="T5" fmla="*/ 0 h 101"/>
                  <a:gd name="T6" fmla="*/ 360 w 367"/>
                  <a:gd name="T7" fmla="*/ 101 h 101"/>
                  <a:gd name="T8" fmla="*/ 367 w 367"/>
                  <a:gd name="T9" fmla="*/ 101 h 101"/>
                  <a:gd name="T10" fmla="*/ 7 w 367"/>
                  <a:gd name="T11" fmla="*/ 0 h 101"/>
                  <a:gd name="T12" fmla="*/ 0 w 367"/>
                  <a:gd name="T13" fmla="*/ 0 h 101"/>
                  <a:gd name="T14" fmla="*/ 0 w 367"/>
                  <a:gd name="T15" fmla="*/ 0 h 101"/>
                  <a:gd name="T16" fmla="*/ 367 w 367"/>
                  <a:gd name="T17" fmla="*/ 101 h 101"/>
                </a:gdLst>
                <a:ahLst/>
                <a:cxnLst>
                  <a:cxn ang="0">
                    <a:pos x="T4" y="T5"/>
                  </a:cxn>
                  <a:cxn ang="0">
                    <a:pos x="T6" y="T7"/>
                  </a:cxn>
                  <a:cxn ang="0">
                    <a:pos x="T8" y="T9"/>
                  </a:cxn>
                  <a:cxn ang="0">
                    <a:pos x="T10" y="T11"/>
                  </a:cxn>
                  <a:cxn ang="0">
                    <a:pos x="T12" y="T13"/>
                  </a:cxn>
                </a:cxnLst>
                <a:rect l="T14" t="T15" r="T16" b="T17"/>
                <a:pathLst>
                  <a:path w="367" h="101">
                    <a:moveTo>
                      <a:pt x="0" y="0"/>
                    </a:moveTo>
                    <a:lnTo>
                      <a:pt x="360" y="101"/>
                    </a:lnTo>
                    <a:lnTo>
                      <a:pt x="367" y="101"/>
                    </a:lnTo>
                    <a:lnTo>
                      <a:pt x="7" y="0"/>
                    </a:lnTo>
                    <a:lnTo>
                      <a:pt x="0" y="0"/>
                    </a:lnTo>
                    <a:close/>
                  </a:path>
                </a:pathLst>
              </a:custGeom>
              <a:solidFill>
                <a:srgbClr val="000000"/>
              </a:solidFill>
              <a:ln w="9525" cap="flat">
                <a:noFill/>
                <a:round/>
                <a:headEnd/>
                <a:tailEnd/>
              </a:ln>
              <a:effectLst/>
            </p:spPr>
            <p:txBody>
              <a:bodyPr wrap="none" anchor="ctr"/>
              <a:lstStyle/>
              <a:p>
                <a:endParaRPr lang="es-MX"/>
              </a:p>
            </p:txBody>
          </p:sp>
        </p:grpSp>
      </p:grpSp>
      <p:sp>
        <p:nvSpPr>
          <p:cNvPr id="13458" name="Text Box 146"/>
          <p:cNvSpPr txBox="1">
            <a:spLocks noChangeArrowheads="1"/>
          </p:cNvSpPr>
          <p:nvPr/>
        </p:nvSpPr>
        <p:spPr bwMode="auto">
          <a:xfrm>
            <a:off x="1403350" y="4365625"/>
            <a:ext cx="2816225" cy="460375"/>
          </a:xfrm>
          <a:prstGeom prst="rect">
            <a:avLst/>
          </a:prstGeom>
          <a:noFill/>
          <a:ln w="9525" cap="flat">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i="1">
                <a:solidFill>
                  <a:srgbClr val="FF0000"/>
                </a:solidFill>
                <a:ea typeface="AR PL ShanHeiSun Uni" charset="0"/>
                <a:cs typeface="AR PL ShanHeiSun Uni" charset="0"/>
              </a:rPr>
              <a:t>Consul</a:t>
            </a:r>
            <a:r>
              <a:rPr lang="en-GB" i="1">
                <a:solidFill>
                  <a:srgbClr val="FF0000"/>
                </a:solidFill>
                <a:ea typeface="AR PL ShanHeiSun Uni" charset="0"/>
                <a:cs typeface="AR PL ShanHeiSun Uni" charset="0"/>
              </a:rPr>
              <a:t>tas </a:t>
            </a:r>
            <a:r>
              <a:rPr lang="es-ES" i="1">
                <a:solidFill>
                  <a:srgbClr val="FF0000"/>
                </a:solidFill>
                <a:ea typeface="AR PL ShanHeiSun Uni" charset="0"/>
                <a:cs typeface="AR PL ShanHeiSun Uni" charset="0"/>
              </a:rPr>
              <a:t>Recursivas</a:t>
            </a:r>
          </a:p>
        </p:txBody>
      </p:sp>
      <p:sp>
        <p:nvSpPr>
          <p:cNvPr id="13459" name="Rectangle 147"/>
          <p:cNvSpPr>
            <a:spLocks noGrp="1" noChangeArrowheads="1"/>
          </p:cNvSpPr>
          <p:nvPr>
            <p:ph type="title"/>
          </p:nvPr>
        </p:nvSpPr>
        <p:spPr>
          <a:xfrm>
            <a:off x="457200" y="142875"/>
            <a:ext cx="8229600" cy="1001713"/>
          </a:xfrm>
          <a:ln/>
        </p:spPr>
        <p:txBody>
          <a:bodyPr tIns="1008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u="sng" dirty="0">
                <a:solidFill>
                  <a:schemeClr val="bg1"/>
                </a:solidFill>
                <a:effectLst/>
                <a:latin typeface="Times New Roman" pitchFamily="18" charset="0"/>
                <a:cs typeface="Times New Roman" pitchFamily="18" charset="0"/>
              </a:rPr>
              <a:t>Consultas</a:t>
            </a:r>
            <a:r>
              <a:rPr lang="en-GB" sz="4000" b="1" u="sng" dirty="0">
                <a:solidFill>
                  <a:schemeClr val="bg1"/>
                </a:solidFill>
                <a:effectLst/>
                <a:latin typeface="Times New Roman" pitchFamily="18" charset="0"/>
                <a:cs typeface="Times New Roman" pitchFamily="18" charset="0"/>
              </a:rPr>
              <a:t> </a:t>
            </a:r>
            <a:r>
              <a:rPr lang="es-ES" sz="4000" b="1" u="sng" dirty="0" err="1">
                <a:solidFill>
                  <a:schemeClr val="bg1"/>
                </a:solidFill>
                <a:effectLst/>
                <a:latin typeface="Times New Roman" pitchFamily="18" charset="0"/>
                <a:cs typeface="Times New Roman" pitchFamily="18" charset="0"/>
              </a:rPr>
              <a:t>Recu</a:t>
            </a:r>
            <a:r>
              <a:rPr lang="en-GB" sz="4000" b="1" u="sng" dirty="0" err="1">
                <a:solidFill>
                  <a:schemeClr val="bg1"/>
                </a:solidFill>
                <a:effectLst/>
                <a:latin typeface="Times New Roman" pitchFamily="18" charset="0"/>
                <a:cs typeface="Times New Roman" pitchFamily="18" charset="0"/>
              </a:rPr>
              <a:t>rsivas</a:t>
            </a:r>
            <a:endParaRPr lang="en-GB" sz="4000" b="1" u="sng" dirty="0">
              <a:solidFill>
                <a:schemeClr val="bg1"/>
              </a:solidFill>
              <a:effectLst/>
              <a:latin typeface="Times New Roman" pitchFamily="18" charset="0"/>
              <a:cs typeface="Times New Roman" pitchFamily="18" charset="0"/>
            </a:endParaRPr>
          </a:p>
        </p:txBody>
      </p:sp>
      <p:sp>
        <p:nvSpPr>
          <p:cNvPr id="13460" name="Rectangle 148"/>
          <p:cNvSpPr>
            <a:spLocks noGrp="1" noChangeArrowheads="1"/>
          </p:cNvSpPr>
          <p:nvPr>
            <p:ph type="body" idx="1"/>
          </p:nvPr>
        </p:nvSpPr>
        <p:spPr>
          <a:xfrm>
            <a:off x="107504" y="1484784"/>
            <a:ext cx="3600400" cy="2722563"/>
          </a:xfrm>
          <a:ln/>
        </p:spPr>
        <p:txBody>
          <a:bodyPr tIns="7056"/>
          <a:lstStyle/>
          <a:p>
            <a:pPr marL="0" indent="0">
              <a:lnSpc>
                <a:spcPct val="98000"/>
              </a:lnSpc>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b="1" u="sng" dirty="0">
                <a:solidFill>
                  <a:schemeClr val="bg2"/>
                </a:solidFill>
                <a:effectLst/>
                <a:latin typeface="Comic Sans MS" pitchFamily="64" charset="0"/>
              </a:rPr>
              <a:t>Consulta recursiva :</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Comic Sans MS" pitchFamily="64" charset="0"/>
              </a:rPr>
              <a:t>Pone la carga de la resolución de nombre al servidor contactado.</a:t>
            </a:r>
          </a:p>
          <a:p>
            <a:pPr marL="338138" indent="-338138">
              <a:lnSpc>
                <a:spcPct val="98000"/>
              </a:lnSpc>
              <a:buClr>
                <a:srgbClr val="3333CC"/>
              </a:buClr>
              <a:buSzPct val="85000"/>
              <a:buFont typeface="ZapfDingbats" pitchFamily="80" charset="2"/>
              <a:buChar char=""/>
              <a:tabLst>
                <a:tab pos="115888" algn="l"/>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Lst>
            </a:pPr>
            <a:r>
              <a:rPr lang="es-ES" sz="2000" b="1" dirty="0">
                <a:solidFill>
                  <a:schemeClr val="bg2"/>
                </a:solidFill>
                <a:effectLst/>
                <a:latin typeface="Comic Sans MS" pitchFamily="64" charset="0"/>
              </a:rPr>
              <a:t>¿Qué pasa en situaciones de alta carga?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533400" y="428625"/>
            <a:ext cx="7770813" cy="941388"/>
          </a:xfrm>
          <a:prstGeom prst="rect">
            <a:avLst/>
          </a:prstGeom>
          <a:noFill/>
          <a:ln w="9525" cap="flat">
            <a:noFill/>
            <a:round/>
            <a:headEnd/>
            <a:tailEnd/>
          </a:ln>
          <a:effectLst/>
        </p:spPr>
        <p:txBody>
          <a:bodyPr wrap="none" anchor="ctr"/>
          <a:lstStyle/>
          <a:p>
            <a:endParaRPr lang="es-MX"/>
          </a:p>
        </p:txBody>
      </p:sp>
      <p:sp>
        <p:nvSpPr>
          <p:cNvPr id="14338" name="Text Box 2"/>
          <p:cNvSpPr txBox="1">
            <a:spLocks noChangeArrowheads="1"/>
          </p:cNvSpPr>
          <p:nvPr/>
        </p:nvSpPr>
        <p:spPr bwMode="auto">
          <a:xfrm>
            <a:off x="533400" y="1371600"/>
            <a:ext cx="7770813" cy="5080000"/>
          </a:xfrm>
          <a:prstGeom prst="rect">
            <a:avLst/>
          </a:prstGeom>
          <a:noFill/>
          <a:ln w="9525" cap="flat">
            <a:noFill/>
            <a:round/>
            <a:headEnd/>
            <a:tailEnd/>
          </a:ln>
          <a:effectLst/>
        </p:spPr>
        <p:txBody>
          <a:bodyPr wrap="none" anchor="ctr"/>
          <a:lstStyle/>
          <a:p>
            <a:endParaRPr lang="es-MX"/>
          </a:p>
        </p:txBody>
      </p:sp>
      <p:sp>
        <p:nvSpPr>
          <p:cNvPr id="14339" name="Rectangle 3"/>
          <p:cNvSpPr>
            <a:spLocks noGrp="1" noChangeArrowheads="1"/>
          </p:cNvSpPr>
          <p:nvPr>
            <p:ph type="title"/>
          </p:nvPr>
        </p:nvSpPr>
        <p:spPr>
          <a:xfrm>
            <a:off x="457200" y="142875"/>
            <a:ext cx="8229600" cy="1001713"/>
          </a:xfrm>
          <a:ln/>
        </p:spPr>
        <p:txBody>
          <a:bodyPr tIns="1008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u="sng" dirty="0">
                <a:solidFill>
                  <a:schemeClr val="bg1"/>
                </a:solidFill>
                <a:effectLst/>
                <a:latin typeface="Times New Roman" pitchFamily="18" charset="0"/>
                <a:cs typeface="Times New Roman" pitchFamily="18" charset="0"/>
              </a:rPr>
              <a:t>Ejemplo</a:t>
            </a:r>
          </a:p>
        </p:txBody>
      </p:sp>
      <p:sp>
        <p:nvSpPr>
          <p:cNvPr id="14340" name="Rectangle 4"/>
          <p:cNvSpPr>
            <a:spLocks noGrp="1" noChangeArrowheads="1"/>
          </p:cNvSpPr>
          <p:nvPr>
            <p:ph type="body" idx="1"/>
          </p:nvPr>
        </p:nvSpPr>
        <p:spPr>
          <a:xfrm>
            <a:off x="457200" y="1143000"/>
            <a:ext cx="8229600" cy="5076825"/>
          </a:xfrm>
          <a:ln/>
        </p:spPr>
        <p:txBody>
          <a:bodyPr tIns="7056"/>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Hacer algo del tipo:</a:t>
            </a:r>
            <a:br>
              <a:rPr lang="es-ES" b="1" dirty="0">
                <a:solidFill>
                  <a:schemeClr val="bg2"/>
                </a:solidFill>
                <a:effectLst/>
              </a:rPr>
            </a:br>
            <a:r>
              <a:rPr lang="es-ES" b="1" dirty="0">
                <a:solidFill>
                  <a:schemeClr val="bg2"/>
                </a:solidFill>
                <a:effectLst/>
              </a:rPr>
              <a:t>$ </a:t>
            </a:r>
            <a:r>
              <a:rPr lang="es-ES" b="1" dirty="0" err="1">
                <a:solidFill>
                  <a:schemeClr val="bg2"/>
                </a:solidFill>
                <a:effectLst/>
              </a:rPr>
              <a:t>nslookup</a:t>
            </a:r>
            <a:r>
              <a:rPr lang="es-ES" b="1" dirty="0">
                <a:solidFill>
                  <a:schemeClr val="bg2"/>
                </a:solidFill>
                <a:effectLst/>
              </a:rPr>
              <a:t> </a:t>
            </a:r>
            <a:r>
              <a:rPr lang="es-ES" b="1" dirty="0">
                <a:solidFill>
                  <a:schemeClr val="bg2"/>
                </a:solidFill>
                <a:effectLst/>
                <a:hlinkClick r:id="rId3"/>
              </a:rPr>
              <a:t>www.elo.utfsm.cl</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Luego:</a:t>
            </a:r>
            <a:br>
              <a:rPr lang="es-ES" b="1" dirty="0">
                <a:solidFill>
                  <a:schemeClr val="bg2"/>
                </a:solidFill>
                <a:effectLst/>
              </a:rPr>
            </a:br>
            <a:r>
              <a:rPr lang="es-ES" b="1" dirty="0">
                <a:solidFill>
                  <a:schemeClr val="bg2"/>
                </a:solidFill>
                <a:effectLst/>
              </a:rPr>
              <a:t>$ </a:t>
            </a:r>
            <a:r>
              <a:rPr lang="es-ES" b="1" dirty="0" err="1">
                <a:solidFill>
                  <a:schemeClr val="bg2"/>
                </a:solidFill>
                <a:effectLst/>
              </a:rPr>
              <a:t>nslookup</a:t>
            </a:r>
            <a:r>
              <a:rPr lang="es-ES" b="1" dirty="0">
                <a:solidFill>
                  <a:schemeClr val="bg2"/>
                </a:solidFill>
                <a:effectLst/>
              </a:rPr>
              <a:t> 200.1.17.5</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Finalmente:</a:t>
            </a:r>
            <a:br>
              <a:rPr lang="es-ES" b="1" dirty="0">
                <a:solidFill>
                  <a:schemeClr val="bg2"/>
                </a:solidFill>
                <a:effectLst/>
              </a:rPr>
            </a:br>
            <a:r>
              <a:rPr lang="es-ES" b="1" dirty="0">
                <a:solidFill>
                  <a:schemeClr val="bg2"/>
                </a:solidFill>
                <a:effectLst/>
              </a:rPr>
              <a:t>$</a:t>
            </a:r>
            <a:r>
              <a:rPr lang="es-ES" b="1" dirty="0" err="1">
                <a:solidFill>
                  <a:schemeClr val="bg2"/>
                </a:solidFill>
                <a:effectLst/>
              </a:rPr>
              <a:t>nslookup</a:t>
            </a:r>
            <a:r>
              <a:rPr lang="es-ES" b="1" dirty="0">
                <a:solidFill>
                  <a:schemeClr val="bg2"/>
                </a:solidFill>
                <a:effectLst/>
              </a:rPr>
              <a:t> </a:t>
            </a:r>
            <a:r>
              <a:rPr lang="es-ES" b="1" dirty="0">
                <a:solidFill>
                  <a:schemeClr val="bg2"/>
                </a:solidFill>
                <a:effectLst/>
                <a:hlinkClick r:id="rId4"/>
              </a:rPr>
              <a:t>www.google.com</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Y</a:t>
            </a:r>
            <a:br>
              <a:rPr lang="es-ES" b="1" dirty="0">
                <a:solidFill>
                  <a:schemeClr val="bg2"/>
                </a:solidFill>
                <a:effectLst/>
              </a:rPr>
            </a:br>
            <a:r>
              <a:rPr lang="es-ES" b="1" dirty="0">
                <a:solidFill>
                  <a:schemeClr val="bg2"/>
                </a:solidFill>
                <a:effectLst/>
              </a:rPr>
              <a:t>$ </a:t>
            </a:r>
            <a:r>
              <a:rPr lang="es-ES" b="1" dirty="0" err="1">
                <a:solidFill>
                  <a:schemeClr val="bg2"/>
                </a:solidFill>
                <a:effectLst/>
              </a:rPr>
              <a:t>nslookup</a:t>
            </a:r>
            <a:r>
              <a:rPr lang="es-ES" b="1" dirty="0">
                <a:solidFill>
                  <a:schemeClr val="bg2"/>
                </a:solidFill>
                <a:effectLst/>
              </a:rPr>
              <a:t> 64.233.161.99</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Estando en </a:t>
            </a:r>
            <a:r>
              <a:rPr lang="es-ES" b="1" dirty="0" err="1">
                <a:solidFill>
                  <a:schemeClr val="bg2"/>
                </a:solidFill>
                <a:effectLst/>
              </a:rPr>
              <a:t>aragorn</a:t>
            </a:r>
            <a:r>
              <a:rPr lang="es-ES" b="1" dirty="0">
                <a:solidFill>
                  <a:schemeClr val="bg2"/>
                </a:solidFill>
                <a:effectLst/>
              </a:rPr>
              <a:t> hacer:</a:t>
            </a:r>
            <a:br>
              <a:rPr lang="es-ES" b="1" dirty="0">
                <a:solidFill>
                  <a:schemeClr val="bg2"/>
                </a:solidFill>
                <a:effectLst/>
              </a:rPr>
            </a:br>
            <a:r>
              <a:rPr lang="es-ES" b="1" dirty="0">
                <a:solidFill>
                  <a:schemeClr val="bg2"/>
                </a:solidFill>
                <a:effectLst/>
              </a:rPr>
              <a:t>$ </a:t>
            </a:r>
            <a:r>
              <a:rPr lang="es-ES" b="1" dirty="0" err="1">
                <a:solidFill>
                  <a:schemeClr val="bg2"/>
                </a:solidFill>
                <a:effectLst/>
              </a:rPr>
              <a:t>nslookup</a:t>
            </a:r>
            <a:r>
              <a:rPr lang="es-ES" b="1" dirty="0">
                <a:solidFill>
                  <a:schemeClr val="bg2"/>
                </a:solidFill>
                <a:effectLst/>
              </a:rPr>
              <a:t> 200.1.17.195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165100"/>
            <a:ext cx="8229600" cy="1676400"/>
          </a:xfrm>
          <a:ln/>
        </p:spPr>
        <p:txBody>
          <a:bodyPr tIns="24192"/>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2000" b="1" dirty="0">
                <a:solidFill>
                  <a:schemeClr val="bg2"/>
                </a:solidFill>
                <a:effectLst/>
                <a:latin typeface="+mn-lt"/>
              </a:rPr>
              <a:t>Es común que las máquinas tengan asignados alias; por ejemplo profesores.elo.utfsm.cl es un alias para deneb.elo.utfsm.cl. ¿Expliqué por qué no conviene usar profesores.elo.utfsm.cl como nombre canónico de la máquina?</a:t>
            </a:r>
          </a:p>
        </p:txBody>
      </p:sp>
      <p:sp>
        <p:nvSpPr>
          <p:cNvPr id="15362" name="Rectangle 2"/>
          <p:cNvSpPr>
            <a:spLocks noGrp="1" noChangeArrowheads="1"/>
          </p:cNvSpPr>
          <p:nvPr>
            <p:ph type="body" idx="1"/>
          </p:nvPr>
        </p:nvSpPr>
        <p:spPr>
          <a:xfrm>
            <a:off x="457200" y="1971675"/>
            <a:ext cx="8229600" cy="4222750"/>
          </a:xfrm>
          <a:ln/>
        </p:spPr>
        <p:txBody>
          <a:bodyPr tIns="26208"/>
          <a:lstStyle/>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rPr>
              <a:t>Usando profesores.elo.utfsm.cl como alias es posible configurar otra máquina para reemplazar el servidor WEB y una vez que esté lista, sólo hacemos el cambios del alias en el DNS para que los accesos futuros se dirijan al nuevo servidor. Esta operación resulta transparente para los usuarios. Si fuera nombre canónico, mientras configuramos el nuevo servidor WEB, no podríamos tener dos máquinas con igual nombre.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77788" y="139700"/>
            <a:ext cx="8820150" cy="1143000"/>
          </a:xfrm>
          <a:prstGeom prst="rect">
            <a:avLst/>
          </a:prstGeom>
          <a:noFill/>
          <a:ln w="9525" cap="flat">
            <a:noFill/>
            <a:round/>
            <a:headEnd/>
            <a:tailEnd/>
          </a:ln>
          <a:effectLst/>
        </p:spPr>
        <p:txBody>
          <a:bodyPr wrap="none" anchor="ctr"/>
          <a:lstStyle/>
          <a:p>
            <a:endParaRPr lang="es-MX"/>
          </a:p>
        </p:txBody>
      </p:sp>
      <p:sp>
        <p:nvSpPr>
          <p:cNvPr id="16386" name="Text Box 2"/>
          <p:cNvSpPr txBox="1">
            <a:spLocks noChangeArrowheads="1"/>
          </p:cNvSpPr>
          <p:nvPr/>
        </p:nvSpPr>
        <p:spPr bwMode="auto">
          <a:xfrm>
            <a:off x="619125" y="1438275"/>
            <a:ext cx="8274050" cy="4733925"/>
          </a:xfrm>
          <a:prstGeom prst="rect">
            <a:avLst/>
          </a:prstGeom>
          <a:noFill/>
          <a:ln w="9525" cap="flat">
            <a:noFill/>
            <a:round/>
            <a:headEnd/>
            <a:tailEnd/>
          </a:ln>
          <a:effectLst/>
        </p:spPr>
        <p:txBody>
          <a:bodyPr wrap="none" anchor="ctr"/>
          <a:lstStyle/>
          <a:p>
            <a:endParaRPr lang="es-MX"/>
          </a:p>
        </p:txBody>
      </p:sp>
      <p:sp>
        <p:nvSpPr>
          <p:cNvPr id="16387" name="Rectangle 3"/>
          <p:cNvSpPr>
            <a:spLocks noGrp="1" noChangeArrowheads="1"/>
          </p:cNvSpPr>
          <p:nvPr>
            <p:ph type="title"/>
          </p:nvPr>
        </p:nvSpPr>
        <p:spPr>
          <a:xfrm>
            <a:off x="467544" y="332656"/>
            <a:ext cx="8229600" cy="1066800"/>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u="sng" dirty="0">
                <a:solidFill>
                  <a:schemeClr val="bg1"/>
                </a:solidFill>
                <a:effectLst/>
                <a:latin typeface="Comic Sans MS" pitchFamily="64" charset="0"/>
              </a:rPr>
              <a:t>DNS: Cache y actualización de registros</a:t>
            </a:r>
          </a:p>
        </p:txBody>
      </p:sp>
      <p:sp>
        <p:nvSpPr>
          <p:cNvPr id="16388" name="Rectangle 4"/>
          <p:cNvSpPr>
            <a:spLocks noGrp="1" noChangeArrowheads="1"/>
          </p:cNvSpPr>
          <p:nvPr>
            <p:ph type="body" idx="1"/>
          </p:nvPr>
        </p:nvSpPr>
        <p:spPr>
          <a:xfrm>
            <a:off x="457200" y="1628775"/>
            <a:ext cx="8229600" cy="4591050"/>
          </a:xfrm>
          <a:ln/>
        </p:spPr>
        <p:txBody>
          <a:bodyPr tIns="6048"/>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400" b="1" dirty="0">
                <a:solidFill>
                  <a:schemeClr val="bg2"/>
                </a:solidFill>
                <a:effectLst/>
              </a:rPr>
              <a:t>Una vez que un servidor de nombre conoce un mapeo, éste </a:t>
            </a:r>
            <a:r>
              <a:rPr lang="es-ES" sz="2400" b="1" i="1" dirty="0">
                <a:solidFill>
                  <a:schemeClr val="bg2"/>
                </a:solidFill>
                <a:effectLst/>
              </a:rPr>
              <a:t>guarda</a:t>
            </a:r>
            <a:r>
              <a:rPr lang="es-ES" sz="2400" b="1" dirty="0">
                <a:solidFill>
                  <a:schemeClr val="bg2"/>
                </a:solidFill>
                <a:effectLst/>
              </a:rPr>
              <a:t> (caches) el mapeo</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Las entradas del cache expiran (desaparecen) después de algún tiempo‏</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Servidores TLD típicamente están en cache de los servidores de nombre locales</a:t>
            </a:r>
          </a:p>
          <a:p>
            <a:pPr lvl="2">
              <a:lnSpc>
                <a:spcPct val="98000"/>
              </a:lnSpc>
              <a:buFont typeface="Comic Sans MS" pitchFamily="6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b="1" dirty="0">
                <a:solidFill>
                  <a:schemeClr val="bg2"/>
                </a:solidFill>
                <a:effectLst/>
              </a:rPr>
              <a:t>Así los servidores de nombre raíz no son visitados con frecuencia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17410" name="Text Box 2"/>
          <p:cNvSpPr txBox="1">
            <a:spLocks noChangeArrowheads="1"/>
          </p:cNvSpPr>
          <p:nvPr/>
        </p:nvSpPr>
        <p:spPr bwMode="auto">
          <a:xfrm>
            <a:off x="539750" y="981075"/>
            <a:ext cx="7820025" cy="752475"/>
          </a:xfrm>
          <a:prstGeom prst="rect">
            <a:avLst/>
          </a:prstGeom>
          <a:noFill/>
          <a:ln w="9525" cap="flat">
            <a:noFill/>
            <a:round/>
            <a:headEnd/>
            <a:tailEnd/>
          </a:ln>
          <a:effectLst/>
        </p:spPr>
        <p:txBody>
          <a:bodyPr lIns="90000" tIns="46800" rIns="90000" bIns="46800"/>
          <a:lstStyle/>
          <a:p>
            <a:pPr marL="339725" indent="-338138">
              <a:lnSpc>
                <a:spcPct val="90000"/>
              </a:lnSpc>
              <a:spcBef>
                <a:spcPts val="6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s-ES" sz="1800" b="1" u="sng" dirty="0">
                <a:solidFill>
                  <a:schemeClr val="bg2"/>
                </a:solidFill>
                <a:latin typeface="+mn-lt"/>
                <a:ea typeface="AR PL ShanHeiSun Uni" charset="0"/>
                <a:cs typeface="AR PL ShanHeiSun Uni" charset="0"/>
              </a:rPr>
              <a:t>DNS:</a:t>
            </a:r>
            <a:r>
              <a:rPr lang="es-ES" sz="1800" b="1" dirty="0">
                <a:solidFill>
                  <a:schemeClr val="bg2"/>
                </a:solidFill>
                <a:latin typeface="+mn-lt"/>
                <a:ea typeface="AR PL ShanHeiSun Uni" charset="0"/>
                <a:cs typeface="AR PL ShanHeiSun Uni" charset="0"/>
              </a:rPr>
              <a:t> es una base de datos distribuida que almacena registros de recursos (</a:t>
            </a:r>
            <a:r>
              <a:rPr lang="es-ES" sz="1800" b="1" dirty="0" err="1">
                <a:solidFill>
                  <a:schemeClr val="bg2"/>
                </a:solidFill>
                <a:latin typeface="+mn-lt"/>
                <a:ea typeface="AR PL ShanHeiSun Uni" charset="0"/>
                <a:cs typeface="AR PL ShanHeiSun Uni" charset="0"/>
              </a:rPr>
              <a:t>resource</a:t>
            </a:r>
            <a:r>
              <a:rPr lang="es-ES" sz="1800" b="1" dirty="0">
                <a:solidFill>
                  <a:schemeClr val="bg2"/>
                </a:solidFill>
                <a:latin typeface="+mn-lt"/>
                <a:ea typeface="AR PL ShanHeiSun Uni" charset="0"/>
                <a:cs typeface="AR PL ShanHeiSun Uni" charset="0"/>
              </a:rPr>
              <a:t> records, RR)</a:t>
            </a:r>
            <a:r>
              <a:rPr lang="ar-SA" sz="1800" b="1" dirty="0">
                <a:solidFill>
                  <a:schemeClr val="bg2"/>
                </a:solidFill>
                <a:latin typeface="+mn-lt"/>
                <a:cs typeface="Arial" charset="0"/>
              </a:rPr>
              <a:t>‏</a:t>
            </a:r>
            <a:endParaRPr lang="es-ES" sz="1800" b="1" dirty="0">
              <a:solidFill>
                <a:schemeClr val="bg2"/>
              </a:solidFill>
              <a:latin typeface="+mn-lt"/>
              <a:ea typeface="AR PL ShanHeiSun Uni" charset="0"/>
              <a:cs typeface="AR PL ShanHeiSun Uni" charset="0"/>
            </a:endParaRPr>
          </a:p>
        </p:txBody>
      </p:sp>
      <p:sp>
        <p:nvSpPr>
          <p:cNvPr id="17411" name="Text Box 3"/>
          <p:cNvSpPr txBox="1">
            <a:spLocks noChangeArrowheads="1"/>
          </p:cNvSpPr>
          <p:nvPr/>
        </p:nvSpPr>
        <p:spPr bwMode="auto">
          <a:xfrm>
            <a:off x="0" y="2420938"/>
            <a:ext cx="4322763" cy="4437062"/>
          </a:xfrm>
          <a:prstGeom prst="rect">
            <a:avLst/>
          </a:prstGeom>
          <a:noFill/>
          <a:ln w="9525" cap="flat">
            <a:noFill/>
            <a:round/>
            <a:headEnd/>
            <a:tailEnd/>
          </a:ln>
          <a:effectLst/>
        </p:spPr>
        <p:txBody>
          <a:bodyPr wrap="none" anchor="ctr"/>
          <a:lstStyle/>
          <a:p>
            <a:endParaRPr lang="es-MX" sz="1800" b="1">
              <a:latin typeface="+mn-lt"/>
            </a:endParaRPr>
          </a:p>
        </p:txBody>
      </p:sp>
      <p:grpSp>
        <p:nvGrpSpPr>
          <p:cNvPr id="2" name="Group 4"/>
          <p:cNvGrpSpPr>
            <a:grpSpLocks/>
          </p:cNvGrpSpPr>
          <p:nvPr/>
        </p:nvGrpSpPr>
        <p:grpSpPr bwMode="auto">
          <a:xfrm>
            <a:off x="2971800" y="1939925"/>
            <a:ext cx="5942013" cy="569913"/>
            <a:chOff x="1872" y="1222"/>
            <a:chExt cx="3743" cy="359"/>
          </a:xfrm>
        </p:grpSpPr>
        <p:sp>
          <p:nvSpPr>
            <p:cNvPr id="17413" name="Text Box 5"/>
            <p:cNvSpPr txBox="1">
              <a:spLocks noChangeArrowheads="1"/>
            </p:cNvSpPr>
            <p:nvPr/>
          </p:nvSpPr>
          <p:spPr bwMode="auto">
            <a:xfrm>
              <a:off x="1872" y="1264"/>
              <a:ext cx="3743" cy="217"/>
            </a:xfrm>
            <a:prstGeom prst="rect">
              <a:avLst/>
            </a:prstGeom>
            <a:noFill/>
            <a:ln w="9525" cap="flat">
              <a:noFill/>
              <a:round/>
              <a:headEnd/>
              <a:tailEnd/>
            </a:ln>
            <a:effectLst/>
          </p:spPr>
          <p:txBody>
            <a:bodyPr lIns="90000" tIns="46800" rIns="90000" bIns="46800" anchor="ctr">
              <a:spAutoFit/>
            </a:bodyPr>
            <a:lstStyle/>
            <a:p>
              <a:pPr algn="ctr">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chemeClr val="bg2"/>
                  </a:solidFill>
                  <a:latin typeface="+mn-lt"/>
                  <a:ea typeface="AR PL ShanHeiSun Uni" charset="0"/>
                  <a:cs typeface="AR PL ShanHeiSun Uni" charset="0"/>
                </a:rPr>
                <a:t>Formato RR: </a:t>
              </a:r>
              <a:r>
                <a:rPr lang="en-GB" sz="1400" b="1">
                  <a:solidFill>
                    <a:schemeClr val="bg2"/>
                  </a:solidFill>
                  <a:latin typeface="+mn-lt"/>
                  <a:ea typeface="AR PL ShanHeiSun Uni" charset="0"/>
                  <a:cs typeface="AR PL ShanHeiSun Uni" charset="0"/>
                </a:rPr>
                <a:t>(name, value, type, ttl)</a:t>
              </a:r>
              <a:r>
                <a:rPr lang="ar-SA" sz="1400" b="1">
                  <a:solidFill>
                    <a:schemeClr val="bg2"/>
                  </a:solidFill>
                  <a:latin typeface="+mn-lt"/>
                  <a:cs typeface="Arial" charset="0"/>
                </a:rPr>
                <a:t>‏</a:t>
              </a:r>
              <a:endParaRPr lang="en-GB" sz="1400" b="1">
                <a:solidFill>
                  <a:schemeClr val="bg2"/>
                </a:solidFill>
                <a:latin typeface="+mn-lt"/>
                <a:ea typeface="AR PL ShanHeiSun Uni" charset="0"/>
                <a:cs typeface="AR PL ShanHeiSun Uni" charset="0"/>
              </a:endParaRPr>
            </a:p>
          </p:txBody>
        </p:sp>
        <p:sp>
          <p:nvSpPr>
            <p:cNvPr id="17414" name="AutoShape 6"/>
            <p:cNvSpPr>
              <a:spLocks noChangeArrowheads="1"/>
            </p:cNvSpPr>
            <p:nvPr/>
          </p:nvSpPr>
          <p:spPr bwMode="auto">
            <a:xfrm>
              <a:off x="1928" y="1222"/>
              <a:ext cx="3675" cy="359"/>
            </a:xfrm>
            <a:prstGeom prst="roundRect">
              <a:avLst>
                <a:gd name="adj" fmla="val 278"/>
              </a:avLst>
            </a:prstGeom>
            <a:noFill/>
            <a:ln w="19080" cap="flat">
              <a:solidFill>
                <a:srgbClr val="3333CC"/>
              </a:solidFill>
              <a:miter lim="800000"/>
              <a:headEnd/>
              <a:tailEnd/>
            </a:ln>
            <a:effectLst/>
          </p:spPr>
          <p:txBody>
            <a:bodyPr wrap="none" anchor="ctr"/>
            <a:lstStyle/>
            <a:p>
              <a:endParaRPr lang="es-MX" sz="1800" b="1">
                <a:solidFill>
                  <a:schemeClr val="bg2"/>
                </a:solidFill>
                <a:latin typeface="+mn-lt"/>
              </a:endParaRPr>
            </a:p>
          </p:txBody>
        </p:sp>
      </p:grpSp>
      <p:grpSp>
        <p:nvGrpSpPr>
          <p:cNvPr id="3" name="Group 7"/>
          <p:cNvGrpSpPr>
            <a:grpSpLocks/>
          </p:cNvGrpSpPr>
          <p:nvPr/>
        </p:nvGrpSpPr>
        <p:grpSpPr bwMode="auto">
          <a:xfrm>
            <a:off x="4217988" y="2697163"/>
            <a:ext cx="4513262" cy="2170112"/>
            <a:chOff x="2657" y="1699"/>
            <a:chExt cx="2843" cy="1367"/>
          </a:xfrm>
        </p:grpSpPr>
        <p:sp>
          <p:nvSpPr>
            <p:cNvPr id="17416" name="AutoShape 8"/>
            <p:cNvSpPr>
              <a:spLocks noChangeArrowheads="1"/>
            </p:cNvSpPr>
            <p:nvPr/>
          </p:nvSpPr>
          <p:spPr bwMode="auto">
            <a:xfrm>
              <a:off x="2657" y="1699"/>
              <a:ext cx="2843" cy="1367"/>
            </a:xfrm>
            <a:prstGeom prst="roundRect">
              <a:avLst>
                <a:gd name="adj" fmla="val 69"/>
              </a:avLst>
            </a:prstGeom>
            <a:noFill/>
            <a:ln w="9525" cap="flat">
              <a:noFill/>
              <a:round/>
              <a:headEnd/>
              <a:tailEnd/>
            </a:ln>
            <a:effectLst/>
          </p:spPr>
          <p:txBody>
            <a:bodyPr wrap="none" anchor="ctr"/>
            <a:lstStyle/>
            <a:p>
              <a:endParaRPr lang="es-MX" sz="1800" b="1">
                <a:solidFill>
                  <a:schemeClr val="bg2"/>
                </a:solidFill>
                <a:latin typeface="+mn-lt"/>
              </a:endParaRPr>
            </a:p>
          </p:txBody>
        </p:sp>
        <p:sp>
          <p:nvSpPr>
            <p:cNvPr id="17417" name="Text Box 9"/>
            <p:cNvSpPr txBox="1">
              <a:spLocks noChangeArrowheads="1"/>
            </p:cNvSpPr>
            <p:nvPr/>
          </p:nvSpPr>
          <p:spPr bwMode="auto">
            <a:xfrm>
              <a:off x="2657" y="1699"/>
              <a:ext cx="2843" cy="1358"/>
            </a:xfrm>
            <a:prstGeom prst="rect">
              <a:avLst/>
            </a:prstGeom>
            <a:noFill/>
            <a:ln w="9525" cap="flat">
              <a:noFill/>
              <a:round/>
              <a:headEnd/>
              <a:tailEnd/>
            </a:ln>
            <a:effectLst/>
          </p:spPr>
          <p:txBody>
            <a:bodyPr wrap="none" anchor="ctr"/>
            <a:lstStyle/>
            <a:p>
              <a:endParaRPr lang="es-MX" sz="1800" b="1">
                <a:solidFill>
                  <a:schemeClr val="bg2"/>
                </a:solidFill>
                <a:latin typeface="+mn-lt"/>
              </a:endParaRPr>
            </a:p>
          </p:txBody>
        </p:sp>
      </p:grpSp>
      <p:grpSp>
        <p:nvGrpSpPr>
          <p:cNvPr id="4" name="Group 10"/>
          <p:cNvGrpSpPr>
            <a:grpSpLocks/>
          </p:cNvGrpSpPr>
          <p:nvPr/>
        </p:nvGrpSpPr>
        <p:grpSpPr bwMode="auto">
          <a:xfrm>
            <a:off x="4252913" y="5032375"/>
            <a:ext cx="4406900" cy="1412875"/>
            <a:chOff x="2679" y="3170"/>
            <a:chExt cx="2776" cy="890"/>
          </a:xfrm>
        </p:grpSpPr>
        <p:sp>
          <p:nvSpPr>
            <p:cNvPr id="17419" name="AutoShape 11"/>
            <p:cNvSpPr>
              <a:spLocks noChangeArrowheads="1"/>
            </p:cNvSpPr>
            <p:nvPr/>
          </p:nvSpPr>
          <p:spPr bwMode="auto">
            <a:xfrm>
              <a:off x="2679" y="3170"/>
              <a:ext cx="2776" cy="824"/>
            </a:xfrm>
            <a:prstGeom prst="roundRect">
              <a:avLst>
                <a:gd name="adj" fmla="val 120"/>
              </a:avLst>
            </a:prstGeom>
            <a:noFill/>
            <a:ln w="9525" cap="flat">
              <a:noFill/>
              <a:round/>
              <a:headEnd/>
              <a:tailEnd/>
            </a:ln>
            <a:effectLst/>
          </p:spPr>
          <p:txBody>
            <a:bodyPr wrap="none" anchor="ctr"/>
            <a:lstStyle/>
            <a:p>
              <a:endParaRPr lang="es-MX" sz="1800" b="1">
                <a:solidFill>
                  <a:schemeClr val="bg2"/>
                </a:solidFill>
                <a:latin typeface="+mn-lt"/>
              </a:endParaRPr>
            </a:p>
          </p:txBody>
        </p:sp>
        <p:sp>
          <p:nvSpPr>
            <p:cNvPr id="17420" name="Text Box 12"/>
            <p:cNvSpPr txBox="1">
              <a:spLocks noChangeArrowheads="1"/>
            </p:cNvSpPr>
            <p:nvPr/>
          </p:nvSpPr>
          <p:spPr bwMode="auto">
            <a:xfrm>
              <a:off x="2679" y="3170"/>
              <a:ext cx="2776" cy="890"/>
            </a:xfrm>
            <a:prstGeom prst="rect">
              <a:avLst/>
            </a:prstGeom>
            <a:noFill/>
            <a:ln w="9525" cap="flat">
              <a:noFill/>
              <a:round/>
              <a:headEnd/>
              <a:tailEnd/>
            </a:ln>
            <a:effectLst/>
          </p:spPr>
          <p:txBody>
            <a:bodyPr wrap="none" anchor="ctr"/>
            <a:lstStyle/>
            <a:p>
              <a:endParaRPr lang="es-MX" sz="1800" b="1">
                <a:solidFill>
                  <a:schemeClr val="bg2"/>
                </a:solidFill>
                <a:latin typeface="+mn-lt"/>
              </a:endParaRPr>
            </a:p>
          </p:txBody>
        </p:sp>
      </p:grpSp>
      <p:sp>
        <p:nvSpPr>
          <p:cNvPr id="17421" name="Rectangle 13"/>
          <p:cNvSpPr>
            <a:spLocks noGrp="1" noChangeArrowheads="1"/>
          </p:cNvSpPr>
          <p:nvPr>
            <p:ph type="title"/>
          </p:nvPr>
        </p:nvSpPr>
        <p:spPr>
          <a:xfrm>
            <a:off x="179512" y="0"/>
            <a:ext cx="8229600" cy="1001713"/>
          </a:xfrm>
          <a:ln/>
        </p:spPr>
        <p:txBody>
          <a:bodyPr tIns="9072"/>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dirty="0">
                <a:solidFill>
                  <a:schemeClr val="bg1"/>
                </a:solidFill>
                <a:effectLst/>
                <a:latin typeface="Times New Roman" pitchFamily="18" charset="0"/>
                <a:cs typeface="Times New Roman" pitchFamily="18" charset="0"/>
              </a:rPr>
              <a:t>Registros</a:t>
            </a:r>
            <a:r>
              <a:rPr lang="en-GB" sz="3600" b="1" dirty="0">
                <a:solidFill>
                  <a:schemeClr val="bg1"/>
                </a:solidFill>
                <a:effectLst/>
                <a:latin typeface="Times New Roman" pitchFamily="18" charset="0"/>
                <a:cs typeface="Times New Roman" pitchFamily="18" charset="0"/>
              </a:rPr>
              <a:t> DNS</a:t>
            </a:r>
          </a:p>
        </p:txBody>
      </p:sp>
      <p:sp>
        <p:nvSpPr>
          <p:cNvPr id="17422" name="Rectangle 14"/>
          <p:cNvSpPr>
            <a:spLocks noGrp="1" noChangeArrowheads="1"/>
          </p:cNvSpPr>
          <p:nvPr>
            <p:ph type="body" idx="1"/>
          </p:nvPr>
        </p:nvSpPr>
        <p:spPr>
          <a:xfrm>
            <a:off x="385763" y="2552700"/>
            <a:ext cx="4016375" cy="3949700"/>
          </a:xfrm>
          <a:ln/>
        </p:spPr>
        <p:txBody>
          <a:bodyPr tIns="6048"/>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err="1">
                <a:solidFill>
                  <a:schemeClr val="bg2"/>
                </a:solidFill>
                <a:effectLst/>
              </a:rPr>
              <a:t>Type</a:t>
            </a:r>
            <a:r>
              <a:rPr lang="es-ES" sz="1800" b="1" dirty="0">
                <a:solidFill>
                  <a:schemeClr val="bg2"/>
                </a:solidFill>
                <a:effectLst/>
              </a:rPr>
              <a:t>=A</a:t>
            </a:r>
          </a:p>
          <a:p>
            <a:pPr marL="738188" lvl="1" indent="-280988">
              <a:lnSpc>
                <a:spcPct val="96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600" b="1" dirty="0" err="1">
                <a:solidFill>
                  <a:schemeClr val="bg2"/>
                </a:solidFill>
                <a:effectLst/>
              </a:rPr>
              <a:t>name</a:t>
            </a:r>
            <a:r>
              <a:rPr lang="es-ES" sz="1600" b="1" dirty="0">
                <a:solidFill>
                  <a:schemeClr val="bg2"/>
                </a:solidFill>
                <a:effectLst/>
              </a:rPr>
              <a:t> es un </a:t>
            </a:r>
            <a:r>
              <a:rPr lang="es-ES" sz="1600" b="1" dirty="0" err="1">
                <a:solidFill>
                  <a:schemeClr val="bg2"/>
                </a:solidFill>
                <a:effectLst/>
              </a:rPr>
              <a:t>hostname</a:t>
            </a:r>
            <a:r>
              <a:rPr lang="es-ES" sz="1600" b="1" dirty="0">
                <a:solidFill>
                  <a:schemeClr val="bg2"/>
                </a:solidFill>
                <a:effectLst/>
              </a:rPr>
              <a:t> (nombre real o canónico)</a:t>
            </a:r>
          </a:p>
          <a:p>
            <a:pPr marL="738188" lvl="1" indent="-280988">
              <a:lnSpc>
                <a:spcPct val="96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600" b="1" dirty="0" err="1">
                <a:solidFill>
                  <a:schemeClr val="bg2"/>
                </a:solidFill>
                <a:effectLst/>
              </a:rPr>
              <a:t>value</a:t>
            </a:r>
            <a:r>
              <a:rPr lang="es-ES" sz="1600" b="1" dirty="0">
                <a:solidFill>
                  <a:schemeClr val="bg2"/>
                </a:solidFill>
                <a:effectLst/>
              </a:rPr>
              <a:t> es una dirección IP</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err="1">
                <a:solidFill>
                  <a:schemeClr val="bg2"/>
                </a:solidFill>
                <a:effectLst/>
              </a:rPr>
              <a:t>Type</a:t>
            </a:r>
            <a:r>
              <a:rPr lang="es-ES" sz="1800" b="1" dirty="0">
                <a:solidFill>
                  <a:schemeClr val="bg2"/>
                </a:solidFill>
                <a:effectLst/>
              </a:rPr>
              <a:t>=NS</a:t>
            </a:r>
          </a:p>
          <a:p>
            <a:pPr marL="738188" lvl="1" indent="-280988">
              <a:lnSpc>
                <a:spcPct val="96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600" b="1" dirty="0" err="1">
                <a:solidFill>
                  <a:schemeClr val="bg2"/>
                </a:solidFill>
                <a:effectLst/>
              </a:rPr>
              <a:t>name</a:t>
            </a:r>
            <a:r>
              <a:rPr lang="es-ES" sz="1600" b="1" dirty="0">
                <a:solidFill>
                  <a:schemeClr val="bg2"/>
                </a:solidFill>
                <a:effectLst/>
              </a:rPr>
              <a:t> es un dominio (</a:t>
            </a:r>
            <a:r>
              <a:rPr lang="es-ES" sz="1600" b="1" dirty="0" err="1">
                <a:solidFill>
                  <a:schemeClr val="bg2"/>
                </a:solidFill>
                <a:effectLst/>
              </a:rPr>
              <a:t>e.g.</a:t>
            </a:r>
            <a:r>
              <a:rPr lang="es-ES" sz="1600" b="1" dirty="0">
                <a:solidFill>
                  <a:schemeClr val="bg2"/>
                </a:solidFill>
                <a:effectLst/>
              </a:rPr>
              <a:t> foo.com)‏</a:t>
            </a:r>
          </a:p>
          <a:p>
            <a:pPr marL="738188" lvl="1" indent="-280988">
              <a:lnSpc>
                <a:spcPct val="96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600" b="1" dirty="0" err="1">
                <a:solidFill>
                  <a:schemeClr val="bg2"/>
                </a:solidFill>
                <a:effectLst/>
              </a:rPr>
              <a:t>value</a:t>
            </a:r>
            <a:r>
              <a:rPr lang="es-ES" sz="1600" b="1" dirty="0">
                <a:solidFill>
                  <a:schemeClr val="bg2"/>
                </a:solidFill>
                <a:effectLst/>
              </a:rPr>
              <a:t> es la dirección IP (nombre) del servidor autoritario que sabe cómo obtener las direcciones IP de este dominio.</a:t>
            </a:r>
          </a:p>
        </p:txBody>
      </p:sp>
      <p:sp>
        <p:nvSpPr>
          <p:cNvPr id="17423" name="Rectangle 15"/>
          <p:cNvSpPr>
            <a:spLocks noGrp="1" noChangeArrowheads="1"/>
          </p:cNvSpPr>
          <p:nvPr>
            <p:ph type="body" idx="2"/>
          </p:nvPr>
        </p:nvSpPr>
        <p:spPr>
          <a:xfrm>
            <a:off x="4364038" y="2700338"/>
            <a:ext cx="4705350" cy="4052887"/>
          </a:xfrm>
          <a:ln/>
        </p:spPr>
        <p:txBody>
          <a:bodyPr/>
          <a:lstStyle/>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rPr>
              <a:t>Type</a:t>
            </a:r>
            <a:r>
              <a:rPr lang="es-ES" sz="2000" b="1" dirty="0">
                <a:solidFill>
                  <a:schemeClr val="bg2"/>
                </a:solidFill>
                <a:effectLst/>
              </a:rPr>
              <a:t>=CNAME</a:t>
            </a:r>
          </a:p>
          <a:p>
            <a:pPr marL="738188" lvl="1" indent="-280988">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err="1">
                <a:solidFill>
                  <a:schemeClr val="bg2"/>
                </a:solidFill>
                <a:effectLst/>
              </a:rPr>
              <a:t>name</a:t>
            </a:r>
            <a:r>
              <a:rPr lang="es-ES" sz="1800" b="1" dirty="0">
                <a:solidFill>
                  <a:schemeClr val="bg2"/>
                </a:solidFill>
                <a:effectLst/>
              </a:rPr>
              <a:t> es un alias para algún nombre real (indicado en </a:t>
            </a:r>
            <a:r>
              <a:rPr lang="es-ES" sz="1800" b="1" dirty="0" err="1">
                <a:solidFill>
                  <a:schemeClr val="bg2"/>
                </a:solidFill>
                <a:effectLst/>
              </a:rPr>
              <a:t>type</a:t>
            </a:r>
            <a:r>
              <a:rPr lang="es-ES" sz="1800" b="1" dirty="0">
                <a:solidFill>
                  <a:schemeClr val="bg2"/>
                </a:solidFill>
                <a:effectLst/>
              </a:rPr>
              <a:t> A)</a:t>
            </a:r>
          </a:p>
          <a:p>
            <a:pPr marL="738188" lvl="1" indent="-280988">
              <a:buClr>
                <a:srgbClr val="3333CC"/>
              </a:buClr>
              <a:buSzPct val="75000"/>
              <a:buFont typeface="ZapfDingbats" pitchFamily="80"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effectLst/>
              </a:rPr>
              <a:t>www.ibm.com es realmente</a:t>
            </a:r>
            <a:br>
              <a:rPr lang="es-ES" sz="1800" b="1" dirty="0">
                <a:solidFill>
                  <a:schemeClr val="bg2"/>
                </a:solidFill>
                <a:effectLst/>
              </a:rPr>
            </a:br>
            <a:r>
              <a:rPr lang="es-ES" sz="1800" b="1" dirty="0">
                <a:solidFill>
                  <a:schemeClr val="bg2"/>
                </a:solidFill>
                <a:effectLst/>
              </a:rPr>
              <a:t>servereast.backup2.ibm.com</a:t>
            </a:r>
          </a:p>
          <a:p>
            <a:pPr marL="338138" indent="-338138">
              <a:buClr>
                <a:srgbClr val="3333CC"/>
              </a:buClr>
              <a:buSzPct val="85000"/>
              <a:buFont typeface="ZapfDingbats" pitchFamily="80"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rPr>
              <a:t>value</a:t>
            </a:r>
            <a:r>
              <a:rPr lang="es-ES" sz="2000" b="1" dirty="0">
                <a:solidFill>
                  <a:schemeClr val="bg2"/>
                </a:solidFill>
                <a:effectLst/>
              </a:rPr>
              <a:t> es el nombre real (canónico)</a:t>
            </a:r>
          </a:p>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rPr>
              <a:t>Type</a:t>
            </a:r>
            <a:r>
              <a:rPr lang="es-ES" sz="2000" b="1" dirty="0">
                <a:solidFill>
                  <a:schemeClr val="bg2"/>
                </a:solidFill>
                <a:effectLst/>
              </a:rPr>
              <a:t>=MX</a:t>
            </a:r>
          </a:p>
          <a:p>
            <a:pPr marL="338138" indent="-338138">
              <a:buClr>
                <a:srgbClr val="3333CC"/>
              </a:buClr>
              <a:buSzPct val="85000"/>
              <a:buFont typeface="ZapfDingbats" pitchFamily="80"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err="1">
                <a:solidFill>
                  <a:schemeClr val="bg2"/>
                </a:solidFill>
                <a:effectLst/>
              </a:rPr>
              <a:t>value</a:t>
            </a:r>
            <a:r>
              <a:rPr lang="es-ES" sz="2000" b="1" dirty="0">
                <a:solidFill>
                  <a:schemeClr val="bg2"/>
                </a:solidFill>
                <a:effectLst/>
              </a:rPr>
              <a:t> es el nombre del servidor de correo asociado con </a:t>
            </a:r>
            <a:r>
              <a:rPr lang="es-ES" sz="2000" b="1" dirty="0" err="1">
                <a:solidFill>
                  <a:schemeClr val="bg2"/>
                </a:solidFill>
                <a:effectLst/>
              </a:rPr>
              <a:t>name</a:t>
            </a:r>
            <a:endParaRPr lang="es-ES" sz="2000" b="1" dirty="0">
              <a:solidFill>
                <a:schemeClr val="bg2"/>
              </a:solidFill>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533400" y="228600"/>
            <a:ext cx="7772400" cy="1143000"/>
          </a:xfrm>
          <a:prstGeom prst="rect">
            <a:avLst/>
          </a:prstGeom>
          <a:noFill/>
          <a:ln w="9525" cap="flat">
            <a:noFill/>
            <a:round/>
            <a:headEnd/>
            <a:tailEnd/>
          </a:ln>
          <a:effectLst/>
        </p:spPr>
        <p:txBody>
          <a:bodyPr wrap="none" anchor="ctr"/>
          <a:lstStyle/>
          <a:p>
            <a:endParaRPr lang="es-MX"/>
          </a:p>
        </p:txBody>
      </p:sp>
      <p:sp>
        <p:nvSpPr>
          <p:cNvPr id="18434" name="Text Box 2"/>
          <p:cNvSpPr txBox="1">
            <a:spLocks noChangeArrowheads="1"/>
          </p:cNvSpPr>
          <p:nvPr/>
        </p:nvSpPr>
        <p:spPr bwMode="auto">
          <a:xfrm>
            <a:off x="533400" y="1268413"/>
            <a:ext cx="8107363" cy="4979987"/>
          </a:xfrm>
          <a:prstGeom prst="rect">
            <a:avLst/>
          </a:prstGeom>
          <a:noFill/>
          <a:ln w="9525" cap="flat">
            <a:noFill/>
            <a:round/>
            <a:headEnd/>
            <a:tailEnd/>
          </a:ln>
          <a:effectLst/>
        </p:spPr>
        <p:txBody>
          <a:bodyPr wrap="none" anchor="ctr"/>
          <a:lstStyle/>
          <a:p>
            <a:endParaRPr lang="es-MX" b="1">
              <a:solidFill>
                <a:schemeClr val="bg2"/>
              </a:solidFill>
              <a:effectLst>
                <a:outerShdw blurRad="38100" dist="38100" dir="2700000" algn="tl">
                  <a:srgbClr val="000000">
                    <a:alpha val="43137"/>
                  </a:srgbClr>
                </a:outerShdw>
              </a:effectLst>
              <a:latin typeface="+mn-lt"/>
            </a:endParaRPr>
          </a:p>
        </p:txBody>
      </p:sp>
      <p:sp>
        <p:nvSpPr>
          <p:cNvPr id="18435" name="Rectangle 3"/>
          <p:cNvSpPr>
            <a:spLocks noGrp="1" noChangeArrowheads="1"/>
          </p:cNvSpPr>
          <p:nvPr>
            <p:ph type="title"/>
          </p:nvPr>
        </p:nvSpPr>
        <p:spPr>
          <a:xfrm>
            <a:off x="457200" y="44624"/>
            <a:ext cx="8229600" cy="1001713"/>
          </a:xfrm>
          <a:ln/>
        </p:spPr>
        <p:txBody>
          <a:bodyPr tIns="10080"/>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3600" b="1" u="sng" dirty="0">
                <a:solidFill>
                  <a:schemeClr val="bg1"/>
                </a:solidFill>
                <a:effectLst/>
                <a:latin typeface="Times New Roman" pitchFamily="18" charset="0"/>
                <a:cs typeface="Times New Roman" pitchFamily="18" charset="0"/>
              </a:rPr>
              <a:t>Inserción de registros en DNS</a:t>
            </a:r>
          </a:p>
        </p:txBody>
      </p:sp>
      <p:sp>
        <p:nvSpPr>
          <p:cNvPr id="18436" name="Rectangle 4"/>
          <p:cNvSpPr>
            <a:spLocks noGrp="1" noChangeArrowheads="1"/>
          </p:cNvSpPr>
          <p:nvPr>
            <p:ph type="body" idx="1"/>
          </p:nvPr>
        </p:nvSpPr>
        <p:spPr>
          <a:xfrm>
            <a:off x="457200" y="1143000"/>
            <a:ext cx="8507413" cy="5103813"/>
          </a:xfrm>
          <a:ln/>
        </p:spPr>
        <p:txBody>
          <a:bodyPr tIns="5040"/>
          <a:lstStyle/>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Ejemplo: Recién se crea una empresa “Network </a:t>
            </a:r>
            <a:r>
              <a:rPr lang="es-ES" sz="2000" b="1" dirty="0" err="1">
                <a:solidFill>
                  <a:schemeClr val="bg2"/>
                </a:solidFill>
                <a:effectLst>
                  <a:outerShdw blurRad="38100" dist="38100" dir="2700000" algn="tl">
                    <a:srgbClr val="000000">
                      <a:alpha val="43137"/>
                    </a:srgbClr>
                  </a:outerShdw>
                </a:effectLst>
              </a:rPr>
              <a:t>Utopia</a:t>
            </a:r>
            <a:r>
              <a:rPr lang="es-ES" sz="2000" b="1" dirty="0">
                <a:solidFill>
                  <a:schemeClr val="bg2"/>
                </a:solidFill>
                <a:effectLst>
                  <a:outerShdw blurRad="38100" dist="38100" dir="2700000" algn="tl">
                    <a:srgbClr val="000000">
                      <a:alpha val="43137"/>
                    </a:srgbClr>
                  </a:outerShdw>
                </a:effectLst>
              </a:rPr>
              <a:t>”</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Debemos registrar el nombre networkuptopia.com en un </a:t>
            </a:r>
            <a:r>
              <a:rPr lang="es-ES" sz="2000" b="1" dirty="0">
                <a:solidFill>
                  <a:srgbClr val="C00000"/>
                </a:solidFill>
                <a:effectLst/>
              </a:rPr>
              <a:t>administrador de dominio</a:t>
            </a:r>
            <a:r>
              <a:rPr lang="es-ES" sz="2000" b="1" dirty="0">
                <a:solidFill>
                  <a:schemeClr val="bg2"/>
                </a:solidFill>
                <a:effectLst>
                  <a:outerShdw blurRad="38100" dist="38100" dir="2700000" algn="tl">
                    <a:srgbClr val="000000">
                      <a:alpha val="43137"/>
                    </a:srgbClr>
                  </a:outerShdw>
                </a:effectLst>
              </a:rPr>
              <a:t> (</a:t>
            </a:r>
            <a:r>
              <a:rPr lang="es-ES" sz="2000" b="1" dirty="0" err="1">
                <a:solidFill>
                  <a:schemeClr val="bg2"/>
                </a:solidFill>
                <a:effectLst>
                  <a:outerShdw blurRad="38100" dist="38100" dir="2700000" algn="tl">
                    <a:srgbClr val="000000">
                      <a:alpha val="43137"/>
                    </a:srgbClr>
                  </a:outerShdw>
                </a:effectLst>
              </a:rPr>
              <a:t>e.g.</a:t>
            </a:r>
            <a:r>
              <a:rPr lang="es-ES" sz="2000" b="1" dirty="0">
                <a:solidFill>
                  <a:schemeClr val="bg2"/>
                </a:solidFill>
                <a:effectLst>
                  <a:outerShdw blurRad="38100" dist="38100" dir="2700000" algn="tl">
                    <a:srgbClr val="000000">
                      <a:alpha val="43137"/>
                    </a:srgbClr>
                  </a:outerShdw>
                </a:effectLst>
              </a:rPr>
              <a:t>, Network </a:t>
            </a:r>
            <a:r>
              <a:rPr lang="es-ES" sz="2000" b="1" dirty="0" err="1">
                <a:solidFill>
                  <a:schemeClr val="bg2"/>
                </a:solidFill>
                <a:effectLst>
                  <a:outerShdw blurRad="38100" dist="38100" dir="2700000" algn="tl">
                    <a:srgbClr val="000000">
                      <a:alpha val="43137"/>
                    </a:srgbClr>
                  </a:outerShdw>
                </a:effectLst>
              </a:rPr>
              <a:t>Solutions</a:t>
            </a:r>
            <a:r>
              <a:rPr lang="es-ES" sz="2000" b="1" dirty="0">
                <a:solidFill>
                  <a:schemeClr val="bg2"/>
                </a:solidFill>
                <a:effectLst>
                  <a:outerShdw blurRad="38100" dist="38100" dir="2700000" algn="tl">
                    <a:srgbClr val="000000">
                      <a:alpha val="43137"/>
                    </a:srgbClr>
                  </a:outerShdw>
                </a:effectLst>
              </a:rPr>
              <a:t>)‏</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effectLst>
                  <a:outerShdw blurRad="38100" dist="38100" dir="2700000" algn="tl">
                    <a:srgbClr val="000000">
                      <a:alpha val="43137"/>
                    </a:srgbClr>
                  </a:outerShdw>
                </a:effectLst>
              </a:rPr>
              <a:t>Necesitamos proveer el nombre y la dirección IP de nuestro servidor de nombre autoritario (primario y segundario)‏</a:t>
            </a:r>
          </a:p>
          <a:p>
            <a:pPr marL="738188" lvl="1" indent="-280988">
              <a:lnSpc>
                <a:spcPct val="98000"/>
              </a:lnSpc>
              <a:buClr>
                <a:srgbClr val="3333CC"/>
              </a:buClr>
              <a:buSzPct val="7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effectLst>
                  <a:outerShdw blurRad="38100" dist="38100" dir="2700000" algn="tl">
                    <a:srgbClr val="000000">
                      <a:alpha val="43137"/>
                    </a:srgbClr>
                  </a:outerShdw>
                </a:effectLst>
              </a:rPr>
              <a:t>Administrador del dominio inserta dos </a:t>
            </a:r>
            <a:r>
              <a:rPr lang="es-ES" sz="1800" b="1" dirty="0" err="1">
                <a:solidFill>
                  <a:schemeClr val="bg2"/>
                </a:solidFill>
                <a:effectLst>
                  <a:outerShdw blurRad="38100" dist="38100" dir="2700000" algn="tl">
                    <a:srgbClr val="000000">
                      <a:alpha val="43137"/>
                    </a:srgbClr>
                  </a:outerShdw>
                </a:effectLst>
              </a:rPr>
              <a:t>RRs</a:t>
            </a:r>
            <a:r>
              <a:rPr lang="es-ES" sz="1800" b="1" dirty="0">
                <a:solidFill>
                  <a:schemeClr val="bg2"/>
                </a:solidFill>
                <a:effectLst>
                  <a:outerShdw blurRad="38100" dist="38100" dir="2700000" algn="tl">
                    <a:srgbClr val="000000">
                      <a:alpha val="43137"/>
                    </a:srgbClr>
                  </a:outerShdw>
                </a:effectLst>
              </a:rPr>
              <a:t> en el servidor TLD </a:t>
            </a:r>
            <a:r>
              <a:rPr lang="es-ES" sz="1800" b="1" dirty="0" err="1">
                <a:solidFill>
                  <a:schemeClr val="bg2"/>
                </a:solidFill>
                <a:effectLst>
                  <a:outerShdw blurRad="38100" dist="38100" dir="2700000" algn="tl">
                    <a:srgbClr val="000000">
                      <a:alpha val="43137"/>
                    </a:srgbClr>
                  </a:outerShdw>
                </a:effectLst>
              </a:rPr>
              <a:t>com</a:t>
            </a:r>
            <a:r>
              <a:rPr lang="es-ES" sz="1800" b="1" dirty="0">
                <a:solidFill>
                  <a:schemeClr val="bg2"/>
                </a:solidFill>
                <a:effectLst>
                  <a:outerShdw blurRad="38100" dist="38100" dir="2700000" algn="tl">
                    <a:srgbClr val="000000">
                      <a:alpha val="43137"/>
                    </a:srgbClr>
                  </a:outerShdw>
                </a:effectLst>
              </a:rPr>
              <a:t>:</a:t>
            </a:r>
          </a:p>
          <a:p>
            <a:pPr marL="0" indent="0">
              <a:lnSpc>
                <a:spcPct val="96000"/>
              </a:lnSpc>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effectLst>
                  <a:outerShdw blurRad="38100" dist="38100" dir="2700000" algn="tl">
                    <a:srgbClr val="000000">
                      <a:alpha val="43137"/>
                    </a:srgbClr>
                  </a:outerShdw>
                </a:effectLst>
              </a:rPr>
              <a:t>(networkutopia.com, dns1.networkutopia.com, NS)‏</a:t>
            </a:r>
          </a:p>
          <a:p>
            <a:pPr marL="0" indent="0">
              <a:lnSpc>
                <a:spcPct val="96000"/>
              </a:lnSpc>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effectLst>
                  <a:outerShdw blurRad="38100" dist="38100" dir="2700000" algn="tl">
                    <a:srgbClr val="000000">
                      <a:alpha val="43137"/>
                    </a:srgbClr>
                  </a:outerShdw>
                </a:effectLst>
              </a:rPr>
              <a:t>(dns1.networkutopia.com, 212.212.212.1, A)</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Incorporar en el servidor autoritario un registro Tipo A para www.networkuptopia.com y un registro Tipo MX para networkutopia.com</a:t>
            </a:r>
          </a:p>
          <a:p>
            <a:pPr marL="338138" indent="-338138">
              <a:lnSpc>
                <a:spcPct val="98000"/>
              </a:lnSpc>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effectLst>
                  <a:outerShdw blurRad="38100" dist="38100" dir="2700000" algn="tl">
                    <a:srgbClr val="000000">
                      <a:alpha val="43137"/>
                    </a:srgbClr>
                  </a:outerShdw>
                </a:effectLst>
              </a:rPr>
              <a:t>En Chile debemos acceder a NIC Chile para arrendar un nombre de dominio.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Arquitectura</a:t>
            </a:r>
            <a:r>
              <a:rPr lang="en-US" sz="3600" b="1" dirty="0" smtClean="0">
                <a:solidFill>
                  <a:schemeClr val="bg1"/>
                </a:solidFill>
              </a:rPr>
              <a:t> P2P</a:t>
            </a:r>
          </a:p>
        </p:txBody>
      </p:sp>
      <p:pic>
        <p:nvPicPr>
          <p:cNvPr id="3" name="Picture 1"/>
          <p:cNvPicPr>
            <a:picLocks noChangeAspect="1" noChangeArrowheads="1"/>
          </p:cNvPicPr>
          <p:nvPr/>
        </p:nvPicPr>
        <p:blipFill>
          <a:blip r:embed="rId2" cstate="print"/>
          <a:srcRect/>
          <a:stretch>
            <a:fillRect/>
          </a:stretch>
        </p:blipFill>
        <p:spPr bwMode="auto">
          <a:xfrm>
            <a:off x="4104456" y="1027460"/>
            <a:ext cx="5004048" cy="4849812"/>
          </a:xfrm>
          <a:prstGeom prst="rect">
            <a:avLst/>
          </a:prstGeom>
          <a:noFill/>
          <a:ln w="9525" cap="flat">
            <a:noFill/>
            <a:round/>
            <a:headEnd/>
            <a:tailEnd/>
          </a:ln>
          <a:effectLst/>
        </p:spPr>
      </p:pic>
      <p:sp>
        <p:nvSpPr>
          <p:cNvPr id="4" name="Text Box 3"/>
          <p:cNvSpPr txBox="1">
            <a:spLocks noChangeArrowheads="1"/>
          </p:cNvSpPr>
          <p:nvPr/>
        </p:nvSpPr>
        <p:spPr bwMode="auto">
          <a:xfrm>
            <a:off x="533400" y="1196752"/>
            <a:ext cx="3606551" cy="4665663"/>
          </a:xfrm>
          <a:prstGeom prst="rect">
            <a:avLst/>
          </a:prstGeom>
          <a:noFill/>
          <a:ln w="9525" cap="flat">
            <a:noFill/>
            <a:round/>
            <a:headEnd/>
            <a:tailEnd/>
          </a:ln>
          <a:effectLst/>
        </p:spPr>
        <p:txBody>
          <a:bodyPr lIns="90000" tIns="77040" rIns="90000" bIns="46800"/>
          <a:lstStyle/>
          <a:p>
            <a:pPr marL="339725" indent="-339725">
              <a:lnSpc>
                <a:spcPct val="88000"/>
              </a:lnSpc>
              <a:spcBef>
                <a:spcPts val="600"/>
              </a:spcBef>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Comic Sans MS" pitchFamily="64" charset="0"/>
                <a:ea typeface="DejaVu Sans" charset="0"/>
                <a:cs typeface="DejaVu Sans" charset="0"/>
              </a:rPr>
              <a:t>No hay servidor siempre </a:t>
            </a:r>
            <a:r>
              <a:rPr lang="es-ES" sz="2000" b="1" dirty="0" err="1">
                <a:solidFill>
                  <a:schemeClr val="bg2"/>
                </a:solidFill>
                <a:latin typeface="Comic Sans MS" pitchFamily="64" charset="0"/>
                <a:ea typeface="DejaVu Sans" charset="0"/>
                <a:cs typeface="DejaVu Sans" charset="0"/>
              </a:rPr>
              <a:t>on</a:t>
            </a:r>
            <a:endParaRPr lang="es-ES" sz="2000" b="1" dirty="0">
              <a:solidFill>
                <a:schemeClr val="bg2"/>
              </a:solidFill>
              <a:latin typeface="Comic Sans MS" pitchFamily="64" charset="0"/>
              <a:ea typeface="DejaVu Sans" charset="0"/>
              <a:cs typeface="DejaVu Sans" charset="0"/>
            </a:endParaRPr>
          </a:p>
          <a:p>
            <a:pPr marL="339725" indent="-339725">
              <a:lnSpc>
                <a:spcPct val="88000"/>
              </a:lnSpc>
              <a:spcBef>
                <a:spcPts val="600"/>
              </a:spcBef>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Comic Sans MS" pitchFamily="64" charset="0"/>
                <a:ea typeface="DejaVu Sans" charset="0"/>
                <a:cs typeface="DejaVu Sans" charset="0"/>
              </a:rPr>
              <a:t>Sistemas terminales arbitrarios se comunican directamente</a:t>
            </a:r>
          </a:p>
          <a:p>
            <a:pPr marL="339725" indent="-339725">
              <a:lnSpc>
                <a:spcPct val="88000"/>
              </a:lnSpc>
              <a:spcBef>
                <a:spcPts val="600"/>
              </a:spcBef>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Comic Sans MS" pitchFamily="64" charset="0"/>
                <a:ea typeface="DejaVu Sans" charset="0"/>
                <a:cs typeface="DejaVu Sans" charset="0"/>
              </a:rPr>
              <a:t>Pares se conectan intermitentemente y cambian sus direcciones IP</a:t>
            </a:r>
          </a:p>
          <a:p>
            <a:pPr marL="339725" indent="-339725">
              <a:lnSpc>
                <a:spcPct val="88000"/>
              </a:lnSpc>
              <a:spcBef>
                <a:spcPts val="600"/>
              </a:spcBef>
              <a:buClr>
                <a:srgbClr val="3333CC"/>
              </a:buClr>
              <a:buSzPct val="85000"/>
              <a:buFont typeface="Wingdings" pitchFamily="2" charset="2"/>
              <a:buChar char="v"/>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a:solidFill>
                  <a:schemeClr val="bg2"/>
                </a:solidFill>
                <a:latin typeface="Comic Sans MS" pitchFamily="64" charset="0"/>
                <a:ea typeface="DejaVu Sans" charset="0"/>
                <a:cs typeface="DejaVu Sans" charset="0"/>
              </a:rPr>
              <a:t>Ejemplo: </a:t>
            </a:r>
            <a:r>
              <a:rPr lang="es-ES" sz="2000" b="1" dirty="0" err="1">
                <a:solidFill>
                  <a:schemeClr val="bg2"/>
                </a:solidFill>
                <a:latin typeface="Comic Sans MS" pitchFamily="64" charset="0"/>
                <a:ea typeface="DejaVu Sans" charset="0"/>
                <a:cs typeface="DejaVu Sans" charset="0"/>
              </a:rPr>
              <a:t>Gnutella</a:t>
            </a:r>
            <a:endParaRPr lang="es-ES" sz="2000" b="1" dirty="0">
              <a:solidFill>
                <a:schemeClr val="bg2"/>
              </a:solidFill>
              <a:latin typeface="Comic Sans MS" pitchFamily="64" charset="0"/>
              <a:ea typeface="DejaVu Sans" charset="0"/>
              <a:cs typeface="DejaVu Sans" charset="0"/>
            </a:endParaRPr>
          </a:p>
          <a:p>
            <a:pPr marL="341313" indent="-339725">
              <a:lnSpc>
                <a:spcPct val="88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000" b="1" dirty="0">
              <a:solidFill>
                <a:schemeClr val="bg2"/>
              </a:solidFill>
              <a:latin typeface="Comic Sans MS" pitchFamily="64" charset="0"/>
              <a:ea typeface="DejaVu Sans" charset="0"/>
              <a:cs typeface="DejaVu Sans" charset="0"/>
            </a:endParaRPr>
          </a:p>
          <a:p>
            <a:pPr marL="341313" indent="-339725">
              <a:lnSpc>
                <a:spcPct val="88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smtClean="0">
                <a:solidFill>
                  <a:schemeClr val="bg2"/>
                </a:solidFill>
                <a:latin typeface="Comic Sans MS" pitchFamily="64" charset="0"/>
                <a:ea typeface="DejaVu Sans" charset="0"/>
                <a:cs typeface="DejaVu Sans" charset="0"/>
              </a:rPr>
              <a:t>Nota:</a:t>
            </a:r>
          </a:p>
          <a:p>
            <a:pPr marL="341313" indent="-339725">
              <a:lnSpc>
                <a:spcPct val="88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smtClean="0">
                <a:solidFill>
                  <a:schemeClr val="bg2"/>
                </a:solidFill>
                <a:latin typeface="Comic Sans MS" pitchFamily="64" charset="0"/>
                <a:ea typeface="DejaVu Sans" charset="0"/>
                <a:cs typeface="DejaVu Sans" charset="0"/>
              </a:rPr>
              <a:t>Es altamente escalable,</a:t>
            </a:r>
          </a:p>
          <a:p>
            <a:pPr marL="341313" indent="-339725">
              <a:lnSpc>
                <a:spcPct val="88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2000" b="1" dirty="0" smtClean="0">
                <a:solidFill>
                  <a:schemeClr val="bg2"/>
                </a:solidFill>
                <a:latin typeface="Comic Sans MS" pitchFamily="64" charset="0"/>
                <a:ea typeface="DejaVu Sans" charset="0"/>
                <a:cs typeface="DejaVu Sans" charset="0"/>
              </a:rPr>
              <a:t>pero </a:t>
            </a:r>
            <a:r>
              <a:rPr lang="es-ES" sz="2000" b="1" dirty="0">
                <a:solidFill>
                  <a:schemeClr val="bg2"/>
                </a:solidFill>
                <a:latin typeface="Comic Sans MS" pitchFamily="64" charset="0"/>
                <a:ea typeface="DejaVu Sans" charset="0"/>
                <a:cs typeface="DejaVu Sans" charset="0"/>
              </a:rPr>
              <a:t>difícil de administrar</a:t>
            </a:r>
          </a:p>
          <a:p>
            <a:pPr marL="341313" indent="-339725">
              <a:lnSpc>
                <a:spcPct val="88000"/>
              </a:lnSpc>
              <a:spcBef>
                <a:spcPts val="6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s-ES" sz="2000" b="1" dirty="0">
              <a:solidFill>
                <a:schemeClr val="bg2"/>
              </a:solidFill>
              <a:latin typeface="Comic Sans MS" pitchFamily="64"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693738"/>
            <a:ext cx="8229600" cy="2778125"/>
          </a:xfrm>
          <a:ln/>
        </p:spPr>
        <p:txBody>
          <a:bodyPr tIns="14112"/>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1400" b="1" u="none" dirty="0">
                <a:solidFill>
                  <a:schemeClr val="bg1"/>
                </a:solidFill>
                <a:latin typeface="+mn-lt"/>
              </a:rPr>
              <a:t>Explique por qué los resultados de varios PING a www.youtube.com muestran direcciones </a:t>
            </a:r>
            <a:r>
              <a:rPr lang="es-ES" sz="1400" b="1" u="none" dirty="0" err="1">
                <a:solidFill>
                  <a:schemeClr val="bg1"/>
                </a:solidFill>
                <a:latin typeface="+mn-lt"/>
              </a:rPr>
              <a:t>IPs</a:t>
            </a:r>
            <a:r>
              <a:rPr lang="es-ES" sz="1400" b="1" u="none" dirty="0">
                <a:solidFill>
                  <a:schemeClr val="bg1"/>
                </a:solidFill>
                <a:latin typeface="+mn-lt"/>
              </a:rPr>
              <a:t> distintas:</a:t>
            </a:r>
            <a:br>
              <a:rPr lang="es-ES" sz="1400" b="1" u="none" dirty="0">
                <a:solidFill>
                  <a:schemeClr val="bg1"/>
                </a:solidFill>
                <a:latin typeface="+mn-lt"/>
              </a:rPr>
            </a:br>
            <a:r>
              <a:rPr lang="es-ES" sz="1400" b="1" u="none" dirty="0" err="1">
                <a:solidFill>
                  <a:schemeClr val="bg1"/>
                </a:solidFill>
                <a:latin typeface="+mn-lt"/>
              </a:rPr>
              <a:t>agustin@agustin</a:t>
            </a:r>
            <a:r>
              <a:rPr lang="es-ES" sz="1400" b="1" u="none" dirty="0">
                <a:solidFill>
                  <a:schemeClr val="bg1"/>
                </a:solidFill>
                <a:latin typeface="+mn-lt"/>
              </a:rPr>
              <a:t>-laptop:~$ ping www.youtube.com</a:t>
            </a:r>
            <a:br>
              <a:rPr lang="es-ES" sz="1400" b="1" u="none" dirty="0">
                <a:solidFill>
                  <a:schemeClr val="bg1"/>
                </a:solidFill>
                <a:latin typeface="+mn-lt"/>
              </a:rPr>
            </a:br>
            <a:r>
              <a:rPr lang="es-ES" sz="1400" b="1" u="none" dirty="0">
                <a:solidFill>
                  <a:schemeClr val="bg1"/>
                </a:solidFill>
                <a:latin typeface="+mn-lt"/>
              </a:rPr>
              <a:t>PING youtube-ui.l.google.com (74.125.224.76) 56(84) bytes of data.</a:t>
            </a:r>
            <a:br>
              <a:rPr lang="es-ES" sz="1400" b="1" u="none" dirty="0">
                <a:solidFill>
                  <a:schemeClr val="bg1"/>
                </a:solidFill>
                <a:latin typeface="+mn-lt"/>
              </a:rPr>
            </a:br>
            <a:r>
              <a:rPr lang="es-ES" sz="1400" b="1" u="none" dirty="0">
                <a:solidFill>
                  <a:schemeClr val="bg1"/>
                </a:solidFill>
                <a:latin typeface="+mn-lt"/>
              </a:rPr>
              <a:t>64 bytes </a:t>
            </a:r>
            <a:r>
              <a:rPr lang="es-ES" sz="1400" b="1" u="none" dirty="0" err="1">
                <a:solidFill>
                  <a:schemeClr val="bg1"/>
                </a:solidFill>
                <a:latin typeface="+mn-lt"/>
              </a:rPr>
              <a:t>from</a:t>
            </a:r>
            <a:r>
              <a:rPr lang="es-ES" sz="1400" b="1" u="none" dirty="0">
                <a:solidFill>
                  <a:schemeClr val="bg1"/>
                </a:solidFill>
                <a:latin typeface="+mn-lt"/>
              </a:rPr>
              <a:t> 74.125.224.76: </a:t>
            </a:r>
            <a:r>
              <a:rPr lang="es-ES" sz="1400" b="1" u="none" dirty="0" err="1">
                <a:solidFill>
                  <a:schemeClr val="bg1"/>
                </a:solidFill>
                <a:latin typeface="+mn-lt"/>
              </a:rPr>
              <a:t>icmp_seq</a:t>
            </a:r>
            <a:r>
              <a:rPr lang="es-ES" sz="1400" b="1" u="none" dirty="0">
                <a:solidFill>
                  <a:schemeClr val="bg1"/>
                </a:solidFill>
                <a:latin typeface="+mn-lt"/>
              </a:rPr>
              <a:t>=1 </a:t>
            </a:r>
            <a:r>
              <a:rPr lang="es-ES" sz="1400" b="1" u="none" dirty="0" err="1">
                <a:solidFill>
                  <a:schemeClr val="bg1"/>
                </a:solidFill>
                <a:latin typeface="+mn-lt"/>
              </a:rPr>
              <a:t>ttl</a:t>
            </a:r>
            <a:r>
              <a:rPr lang="es-ES" sz="1400" b="1" u="none" dirty="0">
                <a:solidFill>
                  <a:schemeClr val="bg1"/>
                </a:solidFill>
                <a:latin typeface="+mn-lt"/>
              </a:rPr>
              <a:t>=52 time=162 ms</a:t>
            </a:r>
            <a:br>
              <a:rPr lang="es-ES" sz="1400" b="1" u="none" dirty="0">
                <a:solidFill>
                  <a:schemeClr val="bg1"/>
                </a:solidFill>
                <a:latin typeface="+mn-lt"/>
              </a:rPr>
            </a:br>
            <a:r>
              <a:rPr lang="es-ES" sz="1400" b="1" u="none" dirty="0">
                <a:solidFill>
                  <a:schemeClr val="bg1"/>
                </a:solidFill>
                <a:latin typeface="+mn-lt"/>
              </a:rPr>
              <a:t>.... Luego:</a:t>
            </a:r>
            <a:br>
              <a:rPr lang="es-ES" sz="1400" b="1" u="none" dirty="0">
                <a:solidFill>
                  <a:schemeClr val="bg1"/>
                </a:solidFill>
                <a:latin typeface="+mn-lt"/>
              </a:rPr>
            </a:br>
            <a:r>
              <a:rPr lang="es-ES" sz="1400" b="1" u="none" dirty="0" err="1">
                <a:solidFill>
                  <a:schemeClr val="bg1"/>
                </a:solidFill>
                <a:latin typeface="+mn-lt"/>
              </a:rPr>
              <a:t>agustin@agustin</a:t>
            </a:r>
            <a:r>
              <a:rPr lang="es-ES" sz="1400" b="1" u="none" dirty="0">
                <a:solidFill>
                  <a:schemeClr val="bg1"/>
                </a:solidFill>
                <a:latin typeface="+mn-lt"/>
              </a:rPr>
              <a:t>-laptop:~$ ping www.youtube.com</a:t>
            </a:r>
            <a:br>
              <a:rPr lang="es-ES" sz="1400" b="1" u="none" dirty="0">
                <a:solidFill>
                  <a:schemeClr val="bg1"/>
                </a:solidFill>
                <a:latin typeface="+mn-lt"/>
              </a:rPr>
            </a:br>
            <a:r>
              <a:rPr lang="es-ES" sz="1400" b="1" u="none" dirty="0">
                <a:solidFill>
                  <a:schemeClr val="bg1"/>
                </a:solidFill>
                <a:latin typeface="+mn-lt"/>
              </a:rPr>
              <a:t>PING youtube-ui.l.google.com (74.125.224.42) 56(84) bytes of data.</a:t>
            </a:r>
            <a:br>
              <a:rPr lang="es-ES" sz="1400" b="1" u="none" dirty="0">
                <a:solidFill>
                  <a:schemeClr val="bg1"/>
                </a:solidFill>
                <a:latin typeface="+mn-lt"/>
              </a:rPr>
            </a:br>
            <a:r>
              <a:rPr lang="es-ES" sz="1400" b="1" u="none" dirty="0">
                <a:solidFill>
                  <a:schemeClr val="bg1"/>
                </a:solidFill>
                <a:latin typeface="+mn-lt"/>
              </a:rPr>
              <a:t>64 bytes </a:t>
            </a:r>
            <a:r>
              <a:rPr lang="es-ES" sz="1400" b="1" u="none" dirty="0" err="1">
                <a:solidFill>
                  <a:schemeClr val="bg1"/>
                </a:solidFill>
                <a:latin typeface="+mn-lt"/>
              </a:rPr>
              <a:t>from</a:t>
            </a:r>
            <a:r>
              <a:rPr lang="es-ES" sz="1400" b="1" u="none" dirty="0">
                <a:solidFill>
                  <a:schemeClr val="bg1"/>
                </a:solidFill>
                <a:latin typeface="+mn-lt"/>
              </a:rPr>
              <a:t> 74.125.224.42: </a:t>
            </a:r>
            <a:r>
              <a:rPr lang="es-ES" sz="1400" b="1" u="none" dirty="0" err="1">
                <a:solidFill>
                  <a:schemeClr val="bg1"/>
                </a:solidFill>
                <a:latin typeface="+mn-lt"/>
              </a:rPr>
              <a:t>icmp_seq</a:t>
            </a:r>
            <a:r>
              <a:rPr lang="es-ES" sz="1400" b="1" u="none" dirty="0">
                <a:solidFill>
                  <a:schemeClr val="bg1"/>
                </a:solidFill>
                <a:latin typeface="+mn-lt"/>
              </a:rPr>
              <a:t>=1 </a:t>
            </a:r>
            <a:r>
              <a:rPr lang="es-ES" sz="1400" b="1" u="none" dirty="0" err="1">
                <a:solidFill>
                  <a:schemeClr val="bg1"/>
                </a:solidFill>
                <a:latin typeface="+mn-lt"/>
              </a:rPr>
              <a:t>ttl</a:t>
            </a:r>
            <a:r>
              <a:rPr lang="es-ES" sz="1400" b="1" u="none" dirty="0">
                <a:solidFill>
                  <a:schemeClr val="bg1"/>
                </a:solidFill>
                <a:latin typeface="+mn-lt"/>
              </a:rPr>
              <a:t>=52 time=160 ms</a:t>
            </a:r>
            <a:br>
              <a:rPr lang="es-ES" sz="1400" b="1" u="none" dirty="0">
                <a:solidFill>
                  <a:schemeClr val="bg1"/>
                </a:solidFill>
                <a:latin typeface="+mn-lt"/>
              </a:rPr>
            </a:br>
            <a:r>
              <a:rPr lang="es-ES" sz="1400" b="1" u="none" dirty="0">
                <a:solidFill>
                  <a:schemeClr val="bg1"/>
                </a:solidFill>
                <a:latin typeface="+mn-lt"/>
              </a:rPr>
              <a:t>.... Luego:</a:t>
            </a:r>
            <a:br>
              <a:rPr lang="es-ES" sz="1400" b="1" u="none" dirty="0">
                <a:solidFill>
                  <a:schemeClr val="bg1"/>
                </a:solidFill>
                <a:latin typeface="+mn-lt"/>
              </a:rPr>
            </a:br>
            <a:r>
              <a:rPr lang="es-ES" sz="1400" b="1" u="none" dirty="0" err="1">
                <a:solidFill>
                  <a:schemeClr val="bg1"/>
                </a:solidFill>
                <a:latin typeface="+mn-lt"/>
              </a:rPr>
              <a:t>agustin@agustin</a:t>
            </a:r>
            <a:r>
              <a:rPr lang="es-ES" sz="1400" b="1" u="none" dirty="0">
                <a:solidFill>
                  <a:schemeClr val="bg1"/>
                </a:solidFill>
                <a:latin typeface="+mn-lt"/>
              </a:rPr>
              <a:t>-laptop:~$ ping www.youtube.com</a:t>
            </a:r>
            <a:br>
              <a:rPr lang="es-ES" sz="1400" b="1" u="none" dirty="0">
                <a:solidFill>
                  <a:schemeClr val="bg1"/>
                </a:solidFill>
                <a:latin typeface="+mn-lt"/>
              </a:rPr>
            </a:br>
            <a:r>
              <a:rPr lang="es-ES" sz="1400" b="1" u="none" dirty="0">
                <a:solidFill>
                  <a:schemeClr val="bg1"/>
                </a:solidFill>
                <a:latin typeface="+mn-lt"/>
              </a:rPr>
              <a:t>PING youtube-ui.l.google.com (74.125.224.79) 56(84) bytes of data.</a:t>
            </a:r>
            <a:br>
              <a:rPr lang="es-ES" sz="1400" b="1" u="none" dirty="0">
                <a:solidFill>
                  <a:schemeClr val="bg1"/>
                </a:solidFill>
                <a:latin typeface="+mn-lt"/>
              </a:rPr>
            </a:br>
            <a:r>
              <a:rPr lang="es-ES" sz="1400" b="1" u="none" dirty="0">
                <a:solidFill>
                  <a:schemeClr val="bg1"/>
                </a:solidFill>
                <a:latin typeface="+mn-lt"/>
              </a:rPr>
              <a:t>64 bytes </a:t>
            </a:r>
            <a:r>
              <a:rPr lang="es-ES" sz="1400" b="1" u="none" dirty="0" err="1">
                <a:solidFill>
                  <a:schemeClr val="bg1"/>
                </a:solidFill>
                <a:latin typeface="+mn-lt"/>
              </a:rPr>
              <a:t>from</a:t>
            </a:r>
            <a:r>
              <a:rPr lang="es-ES" sz="1400" b="1" u="none" dirty="0">
                <a:solidFill>
                  <a:schemeClr val="bg1"/>
                </a:solidFill>
                <a:latin typeface="+mn-lt"/>
              </a:rPr>
              <a:t> 74.125.224.79: </a:t>
            </a:r>
            <a:r>
              <a:rPr lang="es-ES" sz="1400" b="1" u="none" dirty="0" err="1">
                <a:solidFill>
                  <a:schemeClr val="bg1"/>
                </a:solidFill>
                <a:latin typeface="+mn-lt"/>
              </a:rPr>
              <a:t>icmp_seq</a:t>
            </a:r>
            <a:r>
              <a:rPr lang="es-ES" sz="1400" b="1" u="none" dirty="0">
                <a:solidFill>
                  <a:schemeClr val="bg1"/>
                </a:solidFill>
                <a:latin typeface="+mn-lt"/>
              </a:rPr>
              <a:t>=1 </a:t>
            </a:r>
            <a:r>
              <a:rPr lang="es-ES" sz="1400" b="1" u="none" dirty="0" err="1">
                <a:solidFill>
                  <a:schemeClr val="bg1"/>
                </a:solidFill>
                <a:latin typeface="+mn-lt"/>
              </a:rPr>
              <a:t>ttl</a:t>
            </a:r>
            <a:r>
              <a:rPr lang="es-ES" sz="1400" b="1" u="none" dirty="0">
                <a:solidFill>
                  <a:schemeClr val="bg1"/>
                </a:solidFill>
                <a:latin typeface="+mn-lt"/>
              </a:rPr>
              <a:t>=52 time=175 ms</a:t>
            </a:r>
            <a:br>
              <a:rPr lang="es-ES" sz="1400" b="1" u="none" dirty="0">
                <a:solidFill>
                  <a:schemeClr val="bg1"/>
                </a:solidFill>
                <a:latin typeface="+mn-lt"/>
              </a:rPr>
            </a:br>
            <a:r>
              <a:rPr lang="es-ES" sz="1400" b="1" u="none" dirty="0">
                <a:solidFill>
                  <a:schemeClr val="bg1"/>
                </a:solidFill>
                <a:latin typeface="+mn-lt"/>
              </a:rPr>
              <a:t>...</a:t>
            </a:r>
            <a:br>
              <a:rPr lang="es-ES" sz="1400" b="1" u="none" dirty="0">
                <a:solidFill>
                  <a:schemeClr val="bg1"/>
                </a:solidFill>
                <a:latin typeface="+mn-lt"/>
              </a:rPr>
            </a:br>
            <a:r>
              <a:rPr lang="es-ES" sz="1400" b="1" u="none" dirty="0">
                <a:solidFill>
                  <a:schemeClr val="bg1"/>
                </a:solidFill>
                <a:latin typeface="+mn-lt"/>
              </a:rPr>
              <a:t>Explique cómo esto se hace posible.</a:t>
            </a:r>
          </a:p>
        </p:txBody>
      </p:sp>
      <p:sp>
        <p:nvSpPr>
          <p:cNvPr id="19458" name="Rectangle 2"/>
          <p:cNvSpPr>
            <a:spLocks noGrp="1" noChangeArrowheads="1"/>
          </p:cNvSpPr>
          <p:nvPr>
            <p:ph type="body" idx="1"/>
          </p:nvPr>
        </p:nvSpPr>
        <p:spPr>
          <a:xfrm>
            <a:off x="457200" y="4017963"/>
            <a:ext cx="8229600" cy="1851025"/>
          </a:xfrm>
          <a:ln/>
        </p:spPr>
        <p:txBody>
          <a:bodyPr tIns="18144"/>
          <a:lstStyle/>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rPr>
              <a:t>El ping a un mismo nombre lógico condujo a tres máquinas distintas por ello tres </a:t>
            </a:r>
            <a:r>
              <a:rPr lang="es-ES" sz="1800" b="1" dirty="0" err="1">
                <a:solidFill>
                  <a:schemeClr val="bg2"/>
                </a:solidFill>
              </a:rPr>
              <a:t>IPs</a:t>
            </a:r>
            <a:r>
              <a:rPr lang="es-ES" sz="1800" b="1" dirty="0">
                <a:solidFill>
                  <a:schemeClr val="bg2"/>
                </a:solidFill>
              </a:rPr>
              <a:t> distintas. Esto se explica porque el servicio de </a:t>
            </a:r>
            <a:r>
              <a:rPr lang="es-ES" sz="1800" b="1" dirty="0" err="1">
                <a:solidFill>
                  <a:schemeClr val="bg2"/>
                </a:solidFill>
              </a:rPr>
              <a:t>youtube</a:t>
            </a:r>
            <a:r>
              <a:rPr lang="es-ES" sz="1800" b="1" dirty="0">
                <a:solidFill>
                  <a:schemeClr val="bg2"/>
                </a:solidFill>
              </a:rPr>
              <a:t> es atendido por un conjunto de máquinas para poner servir a más usuarios a la vez.</a:t>
            </a:r>
          </a:p>
          <a:p>
            <a:pPr marL="338138" indent="-338138">
              <a:buClr>
                <a:srgbClr val="3333CC"/>
              </a:buClr>
              <a:buSzPct val="85000"/>
              <a:buFont typeface="ZapfDingbats" pitchFamily="80"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s-ES" sz="1800" b="1" dirty="0">
                <a:solidFill>
                  <a:schemeClr val="bg2"/>
                </a:solidFill>
              </a:rPr>
              <a:t>Esto es posible gracias al servidor DNS. Cuando el ping consulta por la IP de www.youtube.com, el servidor que maneja este nombre identifica la máquina adecuada de entre el conjunto para atender la petición y retorna esa dirección IP.</a:t>
            </a:r>
          </a:p>
        </p:txBody>
      </p:sp>
      <p:sp>
        <p:nvSpPr>
          <p:cNvPr id="19459" name="Text Box 3"/>
          <p:cNvSpPr txBox="1">
            <a:spLocks noChangeArrowheads="1"/>
          </p:cNvSpPr>
          <p:nvPr/>
        </p:nvSpPr>
        <p:spPr bwMode="auto">
          <a:xfrm>
            <a:off x="8274050" y="1250950"/>
            <a:ext cx="406400" cy="1452563"/>
          </a:xfrm>
          <a:prstGeom prst="rect">
            <a:avLst/>
          </a:prstGeom>
          <a:noFill/>
          <a:ln w="9525" cap="flat">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s-ES" sz="4000" b="1">
                <a:solidFill>
                  <a:schemeClr val="bg2"/>
                </a:solidFill>
                <a:latin typeface="+mn-lt"/>
                <a:ea typeface="AR PL ShanHeiSun Uni" charset="0"/>
                <a:cs typeface="AR PL ShanHeiSun Uni"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731963" y="2286000"/>
            <a:ext cx="5318125" cy="2063750"/>
          </a:xfrm>
          <a:prstGeom prst="rect">
            <a:avLst/>
          </a:prstGeom>
          <a:noFill/>
          <a:ln w="9525">
            <a:noFill/>
            <a:round/>
            <a:headEnd/>
            <a:tailEnd/>
          </a:ln>
        </p:spPr>
        <p:txBody>
          <a:bodyPr wrap="none" lIns="90000" tIns="46800" rIns="90000" bIns="46800">
            <a:spAutoFit/>
          </a:bodyP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3200" b="1">
                <a:solidFill>
                  <a:srgbClr val="000000"/>
                </a:solidFill>
              </a:rPr>
              <a:t>Gracias</a:t>
            </a:r>
          </a:p>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_tradnl" sz="3200" b="1">
              <a:solidFill>
                <a:srgbClr val="000000"/>
              </a:solidFill>
            </a:endParaRPr>
          </a:p>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3200" b="1">
                <a:solidFill>
                  <a:srgbClr val="000000"/>
                </a:solidFill>
              </a:rPr>
              <a:t>Juan Carlos Gonzales Suarez</a:t>
            </a:r>
          </a:p>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3200" b="1">
                <a:solidFill>
                  <a:srgbClr val="000000"/>
                </a:solidFill>
              </a:rPr>
              <a:t>juancgonzaless@yahoo.com</a:t>
            </a:r>
          </a:p>
        </p:txBody>
      </p:sp>
    </p:spTree>
  </p:cSld>
  <p:clrMapOvr>
    <a:masterClrMapping/>
  </p:clrMapOvr>
  <p:transition>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Combinacion</a:t>
            </a:r>
            <a:r>
              <a:rPr lang="en-US" sz="3600" b="1" dirty="0" smtClean="0">
                <a:solidFill>
                  <a:schemeClr val="bg1"/>
                </a:solidFill>
              </a:rPr>
              <a:t> </a:t>
            </a:r>
            <a:r>
              <a:rPr lang="en-US" sz="3600" b="1" dirty="0" err="1" smtClean="0">
                <a:solidFill>
                  <a:schemeClr val="bg1"/>
                </a:solidFill>
              </a:rPr>
              <a:t>cliente-servidor</a:t>
            </a:r>
            <a:r>
              <a:rPr lang="en-US" sz="3600" b="1" dirty="0" smtClean="0">
                <a:solidFill>
                  <a:schemeClr val="bg1"/>
                </a:solidFill>
              </a:rPr>
              <a:t> y P2P</a:t>
            </a:r>
          </a:p>
        </p:txBody>
      </p:sp>
      <p:sp>
        <p:nvSpPr>
          <p:cNvPr id="6" name="Rectangle 2"/>
          <p:cNvSpPr txBox="1">
            <a:spLocks noChangeArrowheads="1"/>
          </p:cNvSpPr>
          <p:nvPr/>
        </p:nvSpPr>
        <p:spPr>
          <a:xfrm>
            <a:off x="395536" y="1052736"/>
            <a:ext cx="8382000" cy="5029200"/>
          </a:xfrm>
          <a:prstGeom prst="rect">
            <a:avLst/>
          </a:prstGeom>
          <a:ln/>
        </p:spPr>
        <p:txBody>
          <a:bodyPr tIns="6048"/>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n"/>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400" b="1" i="0" u="none" strike="noStrike" kern="0" cap="none" spc="0" normalizeH="0" baseline="0" noProof="0" dirty="0" err="1" smtClean="0">
                <a:ln>
                  <a:noFill/>
                </a:ln>
                <a:solidFill>
                  <a:schemeClr val="bg2"/>
                </a:solidFill>
                <a:uLnTx/>
                <a:uFillTx/>
                <a:latin typeface="+mn-lt"/>
                <a:ea typeface="+mn-ea"/>
                <a:cs typeface="+mn-cs"/>
              </a:rPr>
              <a:t>Napster</a:t>
            </a:r>
            <a:endParaRPr kumimoji="0" lang="es-ES" sz="2400" b="1" i="0" u="none" strike="noStrike" kern="0" cap="none" spc="0" normalizeH="0" baseline="0" noProof="0" dirty="0" smtClean="0">
              <a:ln>
                <a:noFill/>
              </a:ln>
              <a:solidFill>
                <a:schemeClr val="bg2"/>
              </a:solidFill>
              <a:uLnTx/>
              <a:uFillTx/>
              <a:latin typeface="+mn-lt"/>
              <a:ea typeface="+mn-ea"/>
              <a:cs typeface="+mn-cs"/>
            </a:endParaRP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000" b="1" i="0" u="none" strike="noStrike" kern="0" cap="none" spc="0" normalizeH="0" baseline="0" noProof="0" dirty="0" smtClean="0">
                <a:ln>
                  <a:noFill/>
                </a:ln>
                <a:solidFill>
                  <a:schemeClr val="bg2"/>
                </a:solidFill>
                <a:uLnTx/>
                <a:uFillTx/>
                <a:latin typeface="+mn-lt"/>
              </a:rPr>
              <a:t>Transferencia de archivos P2P</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000" b="1" i="0" u="none" strike="noStrike" kern="0" cap="none" spc="0" normalizeH="0" baseline="0" noProof="0" dirty="0" smtClean="0">
                <a:ln>
                  <a:noFill/>
                </a:ln>
                <a:solidFill>
                  <a:schemeClr val="bg2"/>
                </a:solidFill>
                <a:uLnTx/>
                <a:uFillTx/>
                <a:latin typeface="+mn-lt"/>
              </a:rPr>
              <a:t>Búsqueda de archivos centralizada: </a:t>
            </a:r>
          </a:p>
          <a:p>
            <a:pPr marL="1143000" marR="0" lvl="2" indent="-228600" algn="l" defTabSz="914400" rtl="0" eaLnBrk="1" fontAlgn="base" latinLnBrk="0" hangingPunct="1">
              <a:lnSpc>
                <a:spcPct val="100000"/>
              </a:lnSpc>
              <a:spcBef>
                <a:spcPct val="20000"/>
              </a:spcBef>
              <a:spcAft>
                <a:spcPct val="0"/>
              </a:spcAft>
              <a:buClr>
                <a:schemeClr val="accent1"/>
              </a:buClr>
              <a:buSzPct val="65000"/>
              <a:buFont typeface="Comic Sans MS" pitchFamily="64" charset="0"/>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1800" b="1" i="0" u="none" strike="noStrike" kern="0" cap="none" spc="0" normalizeH="0" baseline="0" noProof="0" dirty="0" smtClean="0">
                <a:ln>
                  <a:noFill/>
                </a:ln>
                <a:solidFill>
                  <a:schemeClr val="bg2"/>
                </a:solidFill>
                <a:uLnTx/>
                <a:uFillTx/>
                <a:latin typeface="+mn-lt"/>
              </a:rPr>
              <a:t>Pares registran contenidos en servidor central</a:t>
            </a:r>
          </a:p>
          <a:p>
            <a:pPr marL="1143000" marR="0" lvl="2" indent="-228600" algn="l" defTabSz="914400" rtl="0" eaLnBrk="1" fontAlgn="base" latinLnBrk="0" hangingPunct="1">
              <a:lnSpc>
                <a:spcPct val="100000"/>
              </a:lnSpc>
              <a:spcBef>
                <a:spcPct val="20000"/>
              </a:spcBef>
              <a:spcAft>
                <a:spcPct val="0"/>
              </a:spcAft>
              <a:buClr>
                <a:schemeClr val="accent1"/>
              </a:buClr>
              <a:buSzPct val="65000"/>
              <a:buFont typeface="Comic Sans MS" pitchFamily="64" charset="0"/>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1800" b="1" i="0" u="none" strike="noStrike" kern="0" cap="none" spc="0" normalizeH="0" baseline="0" noProof="0" dirty="0" smtClean="0">
                <a:ln>
                  <a:noFill/>
                </a:ln>
                <a:solidFill>
                  <a:schemeClr val="bg2"/>
                </a:solidFill>
                <a:uLnTx/>
                <a:uFillTx/>
                <a:latin typeface="+mn-lt"/>
              </a:rPr>
              <a:t>Pares consultan algún servidor central para localizar el contenido</a:t>
            </a:r>
          </a:p>
          <a:p>
            <a:pPr marL="0" marR="0" lvl="0" indent="0" algn="l" defTabSz="914400" rtl="0" eaLnBrk="1" fontAlgn="base" latinLnBrk="0" hangingPunct="1">
              <a:lnSpc>
                <a:spcPct val="100000"/>
              </a:lnSpc>
              <a:spcBef>
                <a:spcPct val="20000"/>
              </a:spcBef>
              <a:spcAft>
                <a:spcPct val="0"/>
              </a:spcAft>
              <a:buClrTx/>
              <a:buSzTx/>
              <a:buFontTx/>
              <a:buNone/>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400" b="1" i="0" u="none" strike="noStrike" kern="0" cap="none" spc="0" normalizeH="0" baseline="0" noProof="0" dirty="0" smtClean="0">
                <a:ln>
                  <a:noFill/>
                </a:ln>
                <a:solidFill>
                  <a:schemeClr val="bg2"/>
                </a:solidFill>
                <a:uLnTx/>
                <a:uFillTx/>
                <a:latin typeface="+mn-lt"/>
                <a:ea typeface="+mn-ea"/>
                <a:cs typeface="+mn-cs"/>
              </a:rPr>
              <a:t>Mensajería Instantánea</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000" b="1" i="0" u="none" strike="noStrike" kern="0" cap="none" spc="0" normalizeH="0" baseline="0" noProof="0" dirty="0" smtClean="0">
                <a:ln>
                  <a:noFill/>
                </a:ln>
                <a:solidFill>
                  <a:schemeClr val="bg2"/>
                </a:solidFill>
                <a:uLnTx/>
                <a:uFillTx/>
                <a:latin typeface="+mn-lt"/>
              </a:rPr>
              <a:t>Diálogo es entre los usuarios es P2P (no pasa por servidor)</a:t>
            </a:r>
          </a:p>
          <a:p>
            <a:pPr marL="739775" marR="0" lvl="1" indent="-282575" algn="l" defTabSz="914400" rtl="0" eaLnBrk="1" fontAlgn="base" latinLnBrk="0" hangingPunct="1">
              <a:lnSpc>
                <a:spcPct val="100000"/>
              </a:lnSpc>
              <a:spcBef>
                <a:spcPct val="20000"/>
              </a:spcBef>
              <a:spcAft>
                <a:spcPct val="0"/>
              </a:spcAft>
              <a:buClr>
                <a:srgbClr val="3333CC"/>
              </a:buClr>
              <a:buSzPct val="75000"/>
              <a:buFont typeface="ZapfDingbats" pitchFamily="80" charset="2"/>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2000" b="1" i="0" u="none" strike="noStrike" kern="0" cap="none" spc="0" normalizeH="0" baseline="0" noProof="0" dirty="0" smtClean="0">
                <a:ln>
                  <a:noFill/>
                </a:ln>
                <a:solidFill>
                  <a:schemeClr val="bg2"/>
                </a:solidFill>
                <a:uLnTx/>
                <a:uFillTx/>
                <a:latin typeface="+mn-lt"/>
              </a:rPr>
              <a:t>Detección/localización de presencia es centralizada:</a:t>
            </a:r>
          </a:p>
          <a:p>
            <a:pPr marL="1143000" marR="0" lvl="2" indent="-228600" algn="l" defTabSz="914400" rtl="0" eaLnBrk="1" fontAlgn="base" latinLnBrk="0" hangingPunct="1">
              <a:lnSpc>
                <a:spcPct val="100000"/>
              </a:lnSpc>
              <a:spcBef>
                <a:spcPct val="20000"/>
              </a:spcBef>
              <a:spcAft>
                <a:spcPct val="0"/>
              </a:spcAft>
              <a:buClr>
                <a:schemeClr val="accent1"/>
              </a:buClr>
              <a:buSzPct val="65000"/>
              <a:buFont typeface="Comic Sans MS" pitchFamily="64" charset="0"/>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1800" b="1" i="0" u="none" strike="noStrike" kern="0" cap="none" spc="0" normalizeH="0" baseline="0" noProof="0" dirty="0" smtClean="0">
                <a:ln>
                  <a:noFill/>
                </a:ln>
                <a:solidFill>
                  <a:schemeClr val="bg2"/>
                </a:solidFill>
                <a:uLnTx/>
                <a:uFillTx/>
                <a:latin typeface="+mn-lt"/>
              </a:rPr>
              <a:t>Usuario registra su dirección IP en un servidor central cuando ingresa al sistema</a:t>
            </a:r>
          </a:p>
          <a:p>
            <a:pPr marL="1143000" marR="0" lvl="2" indent="-228600" algn="l" defTabSz="914400" rtl="0" eaLnBrk="1" fontAlgn="base" latinLnBrk="0" hangingPunct="1">
              <a:lnSpc>
                <a:spcPct val="100000"/>
              </a:lnSpc>
              <a:spcBef>
                <a:spcPct val="20000"/>
              </a:spcBef>
              <a:spcAft>
                <a:spcPct val="0"/>
              </a:spcAft>
              <a:buClr>
                <a:schemeClr val="accent1"/>
              </a:buClr>
              <a:buSzPct val="65000"/>
              <a:buFont typeface="Comic Sans MS" pitchFamily="64" charset="0"/>
              <a:buChar char="•"/>
              <a:tabLst>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defRPr/>
            </a:pPr>
            <a:r>
              <a:rPr kumimoji="0" lang="es-ES" sz="1800" b="1" i="0" u="none" strike="noStrike" kern="0" cap="none" spc="0" normalizeH="0" baseline="0" noProof="0" dirty="0" smtClean="0">
                <a:ln>
                  <a:noFill/>
                </a:ln>
                <a:solidFill>
                  <a:schemeClr val="bg2"/>
                </a:solidFill>
                <a:uLnTx/>
                <a:uFillTx/>
                <a:latin typeface="+mn-lt"/>
              </a:rPr>
              <a:t>Usuarios contactan servidor central para encontrar las direcciones IP de sus amigos.</a:t>
            </a:r>
            <a:endParaRPr kumimoji="0" lang="es-ES" sz="1800" b="1" i="0" u="none" strike="noStrike" kern="0" cap="none" spc="0" normalizeH="0" baseline="0" noProof="0" dirty="0">
              <a:ln>
                <a:noFill/>
              </a:ln>
              <a:solidFill>
                <a:schemeClr val="bg2"/>
              </a:solidFill>
              <a:uLnTx/>
              <a:uFillTx/>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074"/>
          <p:cNvSpPr txBox="1">
            <a:spLocks noChangeArrowheads="1"/>
          </p:cNvSpPr>
          <p:nvPr/>
        </p:nvSpPr>
        <p:spPr>
          <a:xfrm>
            <a:off x="611560" y="260648"/>
            <a:ext cx="81454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dirty="0" err="1" smtClean="0">
                <a:solidFill>
                  <a:schemeClr val="bg1"/>
                </a:solidFill>
              </a:rPr>
              <a:t>Comunicación</a:t>
            </a:r>
            <a:r>
              <a:rPr lang="en-US" sz="3600" b="1" dirty="0" smtClean="0">
                <a:solidFill>
                  <a:schemeClr val="bg1"/>
                </a:solidFill>
              </a:rPr>
              <a:t> entre </a:t>
            </a:r>
            <a:r>
              <a:rPr lang="en-US" sz="3600" b="1" dirty="0" err="1" smtClean="0">
                <a:solidFill>
                  <a:schemeClr val="bg1"/>
                </a:solidFill>
              </a:rPr>
              <a:t>procesos</a:t>
            </a:r>
            <a:endParaRPr lang="en-US" sz="3600" b="1" dirty="0" smtClean="0">
              <a:solidFill>
                <a:schemeClr val="bg1"/>
              </a:solidFill>
            </a:endParaRPr>
          </a:p>
        </p:txBody>
      </p:sp>
      <p:sp>
        <p:nvSpPr>
          <p:cNvPr id="3" name="Text Box 2"/>
          <p:cNvSpPr txBox="1">
            <a:spLocks noChangeArrowheads="1"/>
          </p:cNvSpPr>
          <p:nvPr/>
        </p:nvSpPr>
        <p:spPr bwMode="auto">
          <a:xfrm>
            <a:off x="582613" y="1214438"/>
            <a:ext cx="3989387" cy="4811712"/>
          </a:xfrm>
          <a:prstGeom prst="rect">
            <a:avLst/>
          </a:prstGeom>
          <a:noFill/>
          <a:ln w="9525" cap="flat">
            <a:noFill/>
            <a:round/>
            <a:headEnd/>
            <a:tailEnd/>
          </a:ln>
          <a:effectLst/>
        </p:spPr>
        <p:txBody>
          <a:bodyPr lIns="90000" tIns="83088" rIns="90000" bIns="46800"/>
          <a:lstStyle/>
          <a:p>
            <a:pPr marL="341313" indent="-339725">
              <a:lnSpc>
                <a:spcPct val="8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70C0"/>
                </a:solidFill>
                <a:latin typeface="+mn-lt"/>
                <a:ea typeface="DejaVu Sans" charset="0"/>
                <a:cs typeface="DejaVu Sans" charset="0"/>
              </a:rPr>
              <a:t>Proceso: </a:t>
            </a:r>
            <a:r>
              <a:rPr lang="es-ES" b="1" dirty="0">
                <a:solidFill>
                  <a:srgbClr val="000000"/>
                </a:solidFill>
                <a:latin typeface="+mn-lt"/>
                <a:ea typeface="DejaVu Sans" charset="0"/>
                <a:cs typeface="DejaVu Sans" charset="0"/>
              </a:rPr>
              <a:t>es un programa corriendo en un computador.</a:t>
            </a:r>
          </a:p>
          <a:p>
            <a:pPr marL="339725" indent="-339725">
              <a:lnSpc>
                <a:spcPct val="98000"/>
              </a:lnSpc>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0000"/>
                </a:solidFill>
                <a:latin typeface="+mn-lt"/>
                <a:ea typeface="DejaVu Sans" charset="0"/>
                <a:cs typeface="DejaVu Sans" charset="0"/>
              </a:rPr>
              <a:t>Dentro de la máquina dos procesos se comunican usando </a:t>
            </a:r>
            <a:r>
              <a:rPr lang="es-ES" b="1" dirty="0">
                <a:solidFill>
                  <a:srgbClr val="0070C0"/>
                </a:solidFill>
                <a:latin typeface="+mn-lt"/>
                <a:ea typeface="DejaVu Sans" charset="0"/>
                <a:cs typeface="DejaVu Sans" charset="0"/>
              </a:rPr>
              <a:t>comunicación entre procesos </a:t>
            </a:r>
            <a:r>
              <a:rPr lang="es-ES" b="1" dirty="0">
                <a:solidFill>
                  <a:srgbClr val="000000"/>
                </a:solidFill>
                <a:latin typeface="+mn-lt"/>
                <a:ea typeface="DejaVu Sans" charset="0"/>
                <a:cs typeface="DejaVu Sans" charset="0"/>
              </a:rPr>
              <a:t>(definida por Sistema Operativo).</a:t>
            </a:r>
          </a:p>
          <a:p>
            <a:pPr marL="339725" indent="-339725">
              <a:lnSpc>
                <a:spcPct val="98000"/>
              </a:lnSpc>
              <a:spcBef>
                <a:spcPts val="600"/>
              </a:spcBef>
              <a:buClr>
                <a:srgbClr val="3333CC"/>
              </a:buClr>
              <a:buSzPct val="85000"/>
              <a:buFont typeface="ZapfDingbats" pitchFamily="80" charset="2"/>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0000"/>
                </a:solidFill>
                <a:latin typeface="+mn-lt"/>
                <a:ea typeface="DejaVu Sans" charset="0"/>
                <a:cs typeface="DejaVu Sans" charset="0"/>
              </a:rPr>
              <a:t>Procesos en diferentes hosts se comunican vía </a:t>
            </a:r>
            <a:r>
              <a:rPr lang="es-ES" b="1" dirty="0">
                <a:solidFill>
                  <a:srgbClr val="0070C0"/>
                </a:solidFill>
                <a:latin typeface="+mn-lt"/>
                <a:ea typeface="DejaVu Sans" charset="0"/>
                <a:cs typeface="DejaVu Sans" charset="0"/>
              </a:rPr>
              <a:t>intercambio de mensajes</a:t>
            </a:r>
          </a:p>
        </p:txBody>
      </p:sp>
      <p:sp>
        <p:nvSpPr>
          <p:cNvPr id="4" name="Text Box 3"/>
          <p:cNvSpPr txBox="1">
            <a:spLocks noChangeArrowheads="1"/>
          </p:cNvSpPr>
          <p:nvPr/>
        </p:nvSpPr>
        <p:spPr bwMode="auto">
          <a:xfrm>
            <a:off x="4903788" y="1477963"/>
            <a:ext cx="3810000" cy="2635250"/>
          </a:xfrm>
          <a:prstGeom prst="rect">
            <a:avLst/>
          </a:prstGeom>
          <a:noFill/>
          <a:ln w="25560" cap="flat">
            <a:solidFill>
              <a:srgbClr val="FF0000"/>
            </a:solidFill>
            <a:miter lim="800000"/>
            <a:headEnd/>
            <a:tailEnd/>
          </a:ln>
          <a:effectLst/>
        </p:spPr>
        <p:txBody>
          <a:bodyPr lIns="90000" tIns="83088" rIns="90000" bIns="46800"/>
          <a:lstStyle/>
          <a:p>
            <a:pPr marL="341313" indent="-339725">
              <a:lnSpc>
                <a:spcPct val="8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70C0"/>
                </a:solidFill>
                <a:latin typeface="+mn-lt"/>
                <a:ea typeface="DejaVu Sans" charset="0"/>
                <a:cs typeface="DejaVu Sans" charset="0"/>
              </a:rPr>
              <a:t>Definiciones</a:t>
            </a:r>
          </a:p>
          <a:p>
            <a:pPr marL="341313" indent="-339725">
              <a:lnSpc>
                <a:spcPct val="8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70C0"/>
                </a:solidFill>
                <a:latin typeface="+mn-lt"/>
                <a:ea typeface="DejaVu Sans" charset="0"/>
                <a:cs typeface="DejaVu Sans" charset="0"/>
              </a:rPr>
              <a:t>Proceso Cliente: </a:t>
            </a:r>
            <a:r>
              <a:rPr lang="es-ES" b="1" dirty="0">
                <a:solidFill>
                  <a:srgbClr val="000000"/>
                </a:solidFill>
                <a:latin typeface="+mn-lt"/>
                <a:ea typeface="DejaVu Sans" charset="0"/>
                <a:cs typeface="DejaVu Sans" charset="0"/>
              </a:rPr>
              <a:t>proceso que inicia la comunicación</a:t>
            </a:r>
          </a:p>
          <a:p>
            <a:pPr marL="341313" indent="-339725">
              <a:lnSpc>
                <a:spcPct val="98000"/>
              </a:lnSpc>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s-ES" b="1" dirty="0">
                <a:solidFill>
                  <a:srgbClr val="0070C0"/>
                </a:solidFill>
                <a:latin typeface="+mn-lt"/>
                <a:ea typeface="DejaVu Sans" charset="0"/>
                <a:cs typeface="DejaVu Sans" charset="0"/>
              </a:rPr>
              <a:t>Proceso servidor</a:t>
            </a:r>
            <a:r>
              <a:rPr lang="es-ES" b="1" dirty="0">
                <a:solidFill>
                  <a:srgbClr val="FF0000"/>
                </a:solidFill>
                <a:latin typeface="+mn-lt"/>
                <a:ea typeface="DejaVu Sans" charset="0"/>
                <a:cs typeface="DejaVu Sans" charset="0"/>
              </a:rPr>
              <a:t>:</a:t>
            </a:r>
            <a:r>
              <a:rPr lang="es-ES" b="1" dirty="0">
                <a:solidFill>
                  <a:srgbClr val="000000"/>
                </a:solidFill>
                <a:latin typeface="+mn-lt"/>
                <a:ea typeface="DejaVu Sans" charset="0"/>
                <a:cs typeface="DejaVu Sans" charset="0"/>
              </a:rPr>
              <a:t> proceso que espera ser contactado</a:t>
            </a:r>
          </a:p>
        </p:txBody>
      </p:sp>
      <p:grpSp>
        <p:nvGrpSpPr>
          <p:cNvPr id="6" name="Group 4"/>
          <p:cNvGrpSpPr>
            <a:grpSpLocks/>
          </p:cNvGrpSpPr>
          <p:nvPr/>
        </p:nvGrpSpPr>
        <p:grpSpPr bwMode="auto">
          <a:xfrm>
            <a:off x="4716463" y="4508500"/>
            <a:ext cx="3987800" cy="1838325"/>
            <a:chOff x="2971" y="2840"/>
            <a:chExt cx="2512" cy="1158"/>
          </a:xfrm>
        </p:grpSpPr>
        <p:sp>
          <p:nvSpPr>
            <p:cNvPr id="7" name="AutoShape 5"/>
            <p:cNvSpPr>
              <a:spLocks noChangeArrowheads="1"/>
            </p:cNvSpPr>
            <p:nvPr/>
          </p:nvSpPr>
          <p:spPr bwMode="auto">
            <a:xfrm>
              <a:off x="2971" y="2840"/>
              <a:ext cx="2512" cy="1158"/>
            </a:xfrm>
            <a:prstGeom prst="roundRect">
              <a:avLst>
                <a:gd name="adj" fmla="val 83"/>
              </a:avLst>
            </a:prstGeom>
            <a:noFill/>
            <a:ln w="9525" cap="flat">
              <a:noFill/>
              <a:round/>
              <a:headEnd/>
              <a:tailEnd/>
            </a:ln>
            <a:effectLst/>
          </p:spPr>
          <p:txBody>
            <a:bodyPr wrap="none" anchor="ctr"/>
            <a:lstStyle/>
            <a:p>
              <a:endParaRPr lang="es-MX">
                <a:latin typeface="+mn-lt"/>
              </a:endParaRPr>
            </a:p>
          </p:txBody>
        </p:sp>
        <p:sp>
          <p:nvSpPr>
            <p:cNvPr id="8" name="Text Box 6"/>
            <p:cNvSpPr txBox="1">
              <a:spLocks noChangeArrowheads="1"/>
            </p:cNvSpPr>
            <p:nvPr/>
          </p:nvSpPr>
          <p:spPr bwMode="auto">
            <a:xfrm>
              <a:off x="2971" y="2840"/>
              <a:ext cx="2512" cy="897"/>
            </a:xfrm>
            <a:prstGeom prst="rect">
              <a:avLst/>
            </a:prstGeom>
            <a:noFill/>
            <a:ln w="9525" cap="flat">
              <a:noFill/>
              <a:round/>
              <a:headEnd/>
              <a:tailEnd/>
            </a:ln>
            <a:effectLst/>
          </p:spPr>
          <p:txBody>
            <a:bodyPr lIns="90000" tIns="46800" rIns="90000" bIns="46800">
              <a:spAutoFit/>
            </a:bodyPr>
            <a:lstStyle/>
            <a:p>
              <a:pPr marL="339725" indent="-339725">
                <a:lnSpc>
                  <a:spcPct val="90000"/>
                </a:lnSpc>
                <a:spcBef>
                  <a:spcPts val="600"/>
                </a:spcBef>
                <a:buClr>
                  <a:srgbClr val="3333CC"/>
                </a:buClr>
                <a:buSzPct val="85000"/>
                <a:buFont typeface="ZapfDingbats" pitchFamily="80" charset="2"/>
                <a:buChar char=""/>
                <a:tabLst>
                  <a:tab pos="339725" algn="l"/>
                  <a:tab pos="1254125" algn="l"/>
                  <a:tab pos="2168525" algn="l"/>
                  <a:tab pos="3082925" algn="l"/>
                  <a:tab pos="3997325" algn="l"/>
                  <a:tab pos="4911725" algn="l"/>
                  <a:tab pos="5826125" algn="l"/>
                  <a:tab pos="6740525" algn="l"/>
                  <a:tab pos="7654925" algn="l"/>
                  <a:tab pos="8569325" algn="l"/>
                  <a:tab pos="9483725" algn="l"/>
                  <a:tab pos="10398125" algn="l"/>
                </a:tabLst>
              </a:pPr>
              <a:r>
                <a:rPr lang="es-ES">
                  <a:solidFill>
                    <a:srgbClr val="000000"/>
                  </a:solidFill>
                  <a:latin typeface="+mn-lt"/>
                  <a:ea typeface="DejaVu Sans" charset="0"/>
                  <a:cs typeface="DejaVu Sans" charset="0"/>
                </a:rPr>
                <a:t>Nota: En aplicaciones con arquitectura P2P un mismo proceso actúa como cliente y  servidor</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Remolino">
  <a:themeElements>
    <a:clrScheme name="Remolino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Remolino">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emolino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Remolino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Remolino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Office\Templates\Diseños de presentaciones\Remolino.pot</Template>
  <TotalTime>2259</TotalTime>
  <Words>5009</Words>
  <Application>Microsoft Office PowerPoint</Application>
  <PresentationFormat>Presentación en pantalla (4:3)</PresentationFormat>
  <Paragraphs>883</Paragraphs>
  <Slides>71</Slides>
  <Notes>55</Notes>
  <HiddenSlides>0</HiddenSlides>
  <MMClips>0</MMClips>
  <ScaleCrop>false</ScaleCrop>
  <HeadingPairs>
    <vt:vector size="4" baseType="variant">
      <vt:variant>
        <vt:lpstr>Tema</vt:lpstr>
      </vt:variant>
      <vt:variant>
        <vt:i4>1</vt:i4>
      </vt:variant>
      <vt:variant>
        <vt:lpstr>Títulos de diapositiva</vt:lpstr>
      </vt:variant>
      <vt:variant>
        <vt:i4>71</vt:i4>
      </vt:variant>
    </vt:vector>
  </HeadingPairs>
  <TitlesOfParts>
    <vt:vector size="72" baseType="lpstr">
      <vt:lpstr>Remolino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¿Qué servicios de la capa transporte necesita una aplicación?</vt:lpstr>
      <vt:lpstr>Diapositiva 16</vt:lpstr>
      <vt:lpstr>Servicios de los protocolos de transporte en Internet</vt:lpstr>
      <vt:lpstr>Diapositiva 18</vt:lpstr>
      <vt:lpstr>Diapositiva 19</vt:lpstr>
      <vt:lpstr>Diapositiva 20</vt:lpstr>
      <vt:lpstr>HTTP Generalidades</vt:lpstr>
      <vt:lpstr>Diapositiva 22</vt:lpstr>
      <vt:lpstr>Conexiones en HTTP</vt:lpstr>
      <vt:lpstr>Diapositiva 24</vt:lpstr>
      <vt:lpstr>Diapositiva 25</vt:lpstr>
      <vt:lpstr>Modelo para tiempo de Respuesta</vt:lpstr>
      <vt:lpstr>Protocolo HTTP Persistente</vt:lpstr>
      <vt:lpstr>HTTP No persistente: una pagina simple html con varios objetos incorporados</vt:lpstr>
      <vt:lpstr>Protocolo HTTP persistente</vt:lpstr>
      <vt:lpstr>Mensaje HTTP de requerimiento</vt:lpstr>
      <vt:lpstr>Diapositiva 31</vt:lpstr>
      <vt:lpstr>Subiendo datos de formulario</vt:lpstr>
      <vt:lpstr>Tipos de Métodos</vt:lpstr>
      <vt:lpstr>Diapositiva 34</vt:lpstr>
      <vt:lpstr>Códigos HTTP de respuesta</vt:lpstr>
      <vt:lpstr>Diapositiva 36</vt:lpstr>
      <vt:lpstr>Cómo conocer estado usuario-servidor: cookies</vt:lpstr>
      <vt:lpstr>Estado usuario-servidor: cookies</vt:lpstr>
      <vt:lpstr>Diapositiva 39</vt:lpstr>
      <vt:lpstr>Diapositiva 40</vt:lpstr>
      <vt:lpstr>Diapositiva 41</vt:lpstr>
      <vt:lpstr>Caches v/s proxy</vt:lpstr>
      <vt:lpstr>Más sobre Web caching</vt:lpstr>
      <vt:lpstr>Diapositiva 44</vt:lpstr>
      <vt:lpstr>Diapositiva 45</vt:lpstr>
      <vt:lpstr>Diapositiva 46</vt:lpstr>
      <vt:lpstr>Diapositiva 47</vt:lpstr>
      <vt:lpstr>Diapositiva 48</vt:lpstr>
      <vt:lpstr>FTP: El protocolo de transferencia de archivos (File Transfer Protocol)‏</vt:lpstr>
      <vt:lpstr>FTP: La capa aplicación se apoya en la inferiores. Hacemos abstracción</vt:lpstr>
      <vt:lpstr>FTP: Conexiones separadas de control y datos</vt:lpstr>
      <vt:lpstr>FTP comandos, respuestas</vt:lpstr>
      <vt:lpstr>Dé una razón por la que hoy la aplicación “ftp” no es recomendada para transferencia de archivos.</vt:lpstr>
      <vt:lpstr>Diapositiva 54</vt:lpstr>
      <vt:lpstr>DNS: Domain Name System           (Sistema de nombres de dominio)‏</vt:lpstr>
      <vt:lpstr>Protocolo DNS </vt:lpstr>
      <vt:lpstr>Base de datos jerárquica y distribuida</vt:lpstr>
      <vt:lpstr>DNS: servidores de nombre en raíz</vt:lpstr>
      <vt:lpstr>TLD y Servidores Autoritarios</vt:lpstr>
      <vt:lpstr>Servidor de nombre local</vt:lpstr>
      <vt:lpstr>Ejemplo 1</vt:lpstr>
      <vt:lpstr>Ejemplo 2</vt:lpstr>
      <vt:lpstr>Ejemplo 3</vt:lpstr>
      <vt:lpstr>Consultas Recursivas</vt:lpstr>
      <vt:lpstr>Ejemplo</vt:lpstr>
      <vt:lpstr>Es común que las máquinas tengan asignados alias; por ejemplo profesores.elo.utfsm.cl es un alias para deneb.elo.utfsm.cl. ¿Expliqué por qué no conviene usar profesores.elo.utfsm.cl como nombre canónico de la máquina?</vt:lpstr>
      <vt:lpstr>DNS: Cache y actualización de registros</vt:lpstr>
      <vt:lpstr>Registros DNS</vt:lpstr>
      <vt:lpstr>Inserción de registros en DNS</vt:lpstr>
      <vt:lpstr>Explique por qué los resultados de varios PING a www.youtube.com muestran direcciones IPs distintas: agustin@agustin-laptop:~$ ping www.youtube.com PING youtube-ui.l.google.com (74.125.224.76) 56(84) bytes of data. 64 bytes from 74.125.224.76: icmp_seq=1 ttl=52 time=162 ms .... Luego: agustin@agustin-laptop:~$ ping www.youtube.com PING youtube-ui.l.google.com (74.125.224.42) 56(84) bytes of data. 64 bytes from 74.125.224.42: icmp_seq=1 ttl=52 time=160 ms .... Luego: agustin@agustin-laptop:~$ ping www.youtube.com PING youtube-ui.l.google.com (74.125.224.79) 56(84) bytes of data. 64 bytes from 74.125.224.79: icmp_seq=1 ttl=52 time=175 ms ... Explique cómo esto se hace posible.</vt:lpstr>
      <vt:lpstr>Diapositiva 71</vt:lpstr>
    </vt:vector>
  </TitlesOfParts>
  <Company>ELEME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computadoras</dc:title>
  <dc:creator>Marco FLORES</dc:creator>
  <cp:lastModifiedBy>jcgs</cp:lastModifiedBy>
  <cp:revision>126</cp:revision>
  <dcterms:created xsi:type="dcterms:W3CDTF">1998-03-03T15:14:38Z</dcterms:created>
  <dcterms:modified xsi:type="dcterms:W3CDTF">2016-05-23T21:28:02Z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C:\PRESENTACION</vt:lpwstr>
  </property>
</Properties>
</file>