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6"/>
  </p:notesMasterIdLst>
  <p:sldIdLst>
    <p:sldId id="256" r:id="rId2"/>
    <p:sldId id="339" r:id="rId3"/>
    <p:sldId id="303" r:id="rId4"/>
    <p:sldId id="257" r:id="rId5"/>
    <p:sldId id="262" r:id="rId6"/>
    <p:sldId id="304" r:id="rId7"/>
    <p:sldId id="305" r:id="rId8"/>
    <p:sldId id="306" r:id="rId9"/>
    <p:sldId id="307" r:id="rId10"/>
    <p:sldId id="336" r:id="rId11"/>
    <p:sldId id="309" r:id="rId12"/>
    <p:sldId id="310" r:id="rId13"/>
    <p:sldId id="331" r:id="rId14"/>
    <p:sldId id="314" r:id="rId15"/>
    <p:sldId id="315" r:id="rId16"/>
    <p:sldId id="316" r:id="rId17"/>
    <p:sldId id="318" r:id="rId18"/>
    <p:sldId id="322" r:id="rId19"/>
    <p:sldId id="317" r:id="rId20"/>
    <p:sldId id="319" r:id="rId21"/>
    <p:sldId id="324" r:id="rId22"/>
    <p:sldId id="332" r:id="rId23"/>
    <p:sldId id="321" r:id="rId24"/>
    <p:sldId id="337" r:id="rId25"/>
    <p:sldId id="320" r:id="rId26"/>
    <p:sldId id="326" r:id="rId27"/>
    <p:sldId id="325" r:id="rId28"/>
    <p:sldId id="330" r:id="rId29"/>
    <p:sldId id="327" r:id="rId30"/>
    <p:sldId id="328" r:id="rId31"/>
    <p:sldId id="333" r:id="rId32"/>
    <p:sldId id="334" r:id="rId33"/>
    <p:sldId id="335" r:id="rId34"/>
    <p:sldId id="33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4"/>
    <p:restoredTop sz="84133"/>
  </p:normalViewPr>
  <p:slideViewPr>
    <p:cSldViewPr snapToGrid="0" snapToObjects="1">
      <p:cViewPr varScale="1">
        <p:scale>
          <a:sx n="119" d="100"/>
          <a:sy n="119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49BF1-9D93-8C45-BFD1-269934EB6E39}" type="datetimeFigureOut">
              <a:rPr lang="es-ES" smtClean="0"/>
              <a:t>10/3/21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29F3B-2E62-DE40-B0FD-1E0183A2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8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38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78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93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9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Cliclo</a:t>
            </a:r>
            <a:r>
              <a:rPr lang="en-GB" dirty="0"/>
              <a:t> de </a:t>
            </a:r>
            <a:r>
              <a:rPr lang="en-GB" dirty="0" err="1"/>
              <a:t>vida</a:t>
            </a:r>
            <a:r>
              <a:rPr lang="en-GB" dirty="0"/>
              <a:t> =&gt; https://</a:t>
            </a:r>
            <a:r>
              <a:rPr lang="en-GB" dirty="0" err="1"/>
              <a:t>github.com</a:t>
            </a:r>
            <a:r>
              <a:rPr lang="en-GB" dirty="0"/>
              <a:t>/dotnet/</a:t>
            </a:r>
            <a:r>
              <a:rPr lang="en-GB" dirty="0" err="1"/>
              <a:t>maui</a:t>
            </a:r>
            <a:r>
              <a:rPr lang="en-GB" dirty="0"/>
              <a:t>/issues/30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89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8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887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7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53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Preview 1 – Muy verde. Primera toma de contacto. Ya disponible</a:t>
            </a:r>
          </a:p>
          <a:p>
            <a:r>
              <a:rPr lang="en-ES" dirty="0"/>
              <a:t>Preview 2  - Views y layout básicos. No soportará Win UI. Saldrá en breve</a:t>
            </a:r>
          </a:p>
          <a:p>
            <a:r>
              <a:rPr lang="en-ES" dirty="0"/>
              <a:t>Preview 3 y 4 – Más controles, páginas, layouts, servicios. Incluye Win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96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88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Proyecto común .NETStandard</a:t>
            </a:r>
          </a:p>
          <a:p>
            <a:r>
              <a:rPr lang="en-ES" dirty="0"/>
              <a:t>XamarinForms en paquete Nuget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249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La herramienta ”try convert” cambiarán tipo de proyecto, namespaces, etc… Intentará convertir el proyecto sin que el usuario tenga que retocar nada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Compatibility permite usar Renderers de Xamarin 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842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Compatibility permite usar Renderers de Xamarin 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420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Compatibility permite usar Renderers de Xamarin 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417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96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Expander y MediaElement movidos a Xamarin Community Toolki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Ya no son experimentales Shapes, Brushes, Carousel, Swipe, RadioButton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64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01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ES" dirty="0"/>
              <a:t>Le extensión de renderers es complicada porque hay que lidiar con métodos que no definen muy bien su comportamiento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OnElementChanged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OnElementPropertyChanged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etc…).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que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reescribir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renderer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que extender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funcionalidades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accesibles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La velocidad de carga es muy lenta en proyecto de cierto tamaño debido al assembly scanning =&gt; Escanea todas las implementaciones y renderers usando decoradores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dirty="0"/>
              <a:t>Hay tareas repetitivas en distintas plataformas =&gt; Imágenes, permisos, notificaciones,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32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1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Mac Catalist permite ejecutar aplicaciones de iOS en 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75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Paridad de APIs – Todas las funcionalidades estarán implementadas en todas las plataformas soportadas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15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29F3B-2E62-DE40-B0FD-1E0183A27AB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7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8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78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07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84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38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54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00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18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66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4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8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3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5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5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6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97026D-3374-304F-A87E-37FB7930D8C2}" type="datetimeFigureOut">
              <a:rPr lang="es-ES" smtClean="0"/>
              <a:t>10/3/21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66EAE2-2380-6C45-9799-9710A1B3F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093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rgediegocrespo.wordpress.com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devsdna" TargetMode="External"/><Relationship Id="rId5" Type="http://schemas.openxmlformats.org/officeDocument/2006/relationships/hyperlink" Target="https://www.devsdna.com/" TargetMode="Externa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crdownload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449" y="459260"/>
            <a:ext cx="5791852" cy="4002217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 err="1">
                <a:effectLst/>
              </a:rPr>
              <a:t>Presente</a:t>
            </a:r>
            <a:r>
              <a:rPr lang="en-GB" b="1" dirty="0">
                <a:effectLst/>
              </a:rPr>
              <a:t> y </a:t>
            </a:r>
            <a:r>
              <a:rPr lang="en-GB" b="1" dirty="0" err="1">
                <a:effectLst/>
              </a:rPr>
              <a:t>futuro</a:t>
            </a:r>
            <a:r>
              <a:rPr lang="en-GB" b="1" dirty="0">
                <a:effectLst/>
              </a:rPr>
              <a:t> del </a:t>
            </a:r>
            <a:r>
              <a:rPr lang="en-GB" b="1" dirty="0" err="1">
                <a:effectLst/>
              </a:rPr>
              <a:t>desarrollo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multiplataforma</a:t>
            </a:r>
            <a:r>
              <a:rPr lang="en-GB" b="1" dirty="0">
                <a:effectLst/>
              </a:rPr>
              <a:t> con 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2F976-9370-1D4A-AF42-C141E3B4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1697" y="4967416"/>
            <a:ext cx="3825099" cy="925386"/>
          </a:xfrm>
        </p:spPr>
        <p:txBody>
          <a:bodyPr anchor="b">
            <a:normAutofit/>
          </a:bodyPr>
          <a:lstStyle/>
          <a:p>
            <a:pPr algn="r"/>
            <a:r>
              <a:rPr lang="es-ES" sz="2800" b="1" dirty="0">
                <a:effectLst/>
              </a:rPr>
              <a:t>Jorge Diego Crespo</a:t>
            </a:r>
            <a:endParaRPr lang="es-ES" sz="2800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5B37E3F-E062-2C4F-9FF9-CA17B582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40" y="2296297"/>
            <a:ext cx="473461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Resumen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A1BBD0DF-4A4B-D042-8105-DC7C31DB472C}"/>
              </a:ext>
            </a:extLst>
          </p:cNvPr>
          <p:cNvSpPr/>
          <p:nvPr/>
        </p:nvSpPr>
        <p:spPr>
          <a:xfrm>
            <a:off x="4720129" y="1195673"/>
            <a:ext cx="7261110" cy="630831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Layouts</a:t>
            </a:r>
            <a:r>
              <a:rPr lang="es-ES" sz="2400" dirty="0"/>
              <a:t>, Controles, Estilos, etc…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E16C9551-1A53-804D-88CD-743CFEA767EC}"/>
              </a:ext>
            </a:extLst>
          </p:cNvPr>
          <p:cNvSpPr/>
          <p:nvPr/>
        </p:nvSpPr>
        <p:spPr>
          <a:xfrm>
            <a:off x="4720130" y="2083332"/>
            <a:ext cx="7261109" cy="630831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Triggers</a:t>
            </a:r>
            <a:r>
              <a:rPr lang="es-ES" sz="2400" dirty="0"/>
              <a:t>, </a:t>
            </a:r>
            <a:r>
              <a:rPr lang="es-ES" sz="2400" dirty="0" err="1"/>
              <a:t>Behaviours</a:t>
            </a:r>
            <a:r>
              <a:rPr lang="es-ES" sz="2400" dirty="0"/>
              <a:t>, etc…</a:t>
            </a:r>
            <a:endParaRPr lang="es-ES" sz="2000" dirty="0"/>
          </a:p>
        </p:txBody>
      </p:sp>
      <p:sp>
        <p:nvSpPr>
          <p:cNvPr id="5" name="Rectángulo redondeado 7">
            <a:extLst>
              <a:ext uri="{FF2B5EF4-FFF2-40B4-BE49-F238E27FC236}">
                <a16:creationId xmlns:a16="http://schemas.microsoft.com/office/drawing/2014/main" id="{2C5152E3-BF22-8C47-9E35-B99BB48FA32E}"/>
              </a:ext>
            </a:extLst>
          </p:cNvPr>
          <p:cNvSpPr/>
          <p:nvPr/>
        </p:nvSpPr>
        <p:spPr>
          <a:xfrm>
            <a:off x="4720129" y="2976632"/>
            <a:ext cx="7261110" cy="630831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Renderers</a:t>
            </a:r>
            <a:r>
              <a:rPr lang="es-ES" sz="2400" dirty="0"/>
              <a:t>, efectos, etc…</a:t>
            </a:r>
            <a:endParaRPr lang="es-ES" sz="2000" dirty="0"/>
          </a:p>
        </p:txBody>
      </p:sp>
      <p:sp>
        <p:nvSpPr>
          <p:cNvPr id="6" name="Rectángulo redondeado 8">
            <a:extLst>
              <a:ext uri="{FF2B5EF4-FFF2-40B4-BE49-F238E27FC236}">
                <a16:creationId xmlns:a16="http://schemas.microsoft.com/office/drawing/2014/main" id="{B53A1A14-5E6C-3B45-8938-8735FD806D40}"/>
              </a:ext>
            </a:extLst>
          </p:cNvPr>
          <p:cNvSpPr/>
          <p:nvPr/>
        </p:nvSpPr>
        <p:spPr>
          <a:xfrm>
            <a:off x="4720129" y="3869932"/>
            <a:ext cx="7261110" cy="630831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Acceso al 100% del código nativo</a:t>
            </a:r>
            <a:endParaRPr lang="es-ES" sz="2000" dirty="0"/>
          </a:p>
        </p:txBody>
      </p:sp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4494929F-ABD5-C248-A4D7-8D7FE53B46DE}"/>
              </a:ext>
            </a:extLst>
          </p:cNvPr>
          <p:cNvSpPr/>
          <p:nvPr/>
        </p:nvSpPr>
        <p:spPr>
          <a:xfrm>
            <a:off x="4720129" y="4763232"/>
            <a:ext cx="7261110" cy="630831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Nugets</a:t>
            </a:r>
            <a:r>
              <a:rPr lang="es-ES" sz="2400" dirty="0"/>
              <a:t>, </a:t>
            </a:r>
            <a:r>
              <a:rPr lang="es-ES" sz="2400" dirty="0" err="1"/>
              <a:t>Bindings</a:t>
            </a:r>
            <a:endParaRPr lang="es-ES" sz="2000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12ABEC-428B-C547-A54C-5FD045A8B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873" y="1574668"/>
            <a:ext cx="5813714" cy="3875809"/>
          </a:xfrm>
          <a:prstGeom prst="rect">
            <a:avLst/>
          </a:prstGeom>
        </p:spPr>
      </p:pic>
      <p:sp>
        <p:nvSpPr>
          <p:cNvPr id="11" name="Rectángulo redondeado 9">
            <a:extLst>
              <a:ext uri="{FF2B5EF4-FFF2-40B4-BE49-F238E27FC236}">
                <a16:creationId xmlns:a16="http://schemas.microsoft.com/office/drawing/2014/main" id="{A37360CF-315D-074D-9AC7-3CA326CF4F21}"/>
              </a:ext>
            </a:extLst>
          </p:cNvPr>
          <p:cNvSpPr/>
          <p:nvPr/>
        </p:nvSpPr>
        <p:spPr>
          <a:xfrm>
            <a:off x="4720129" y="5712946"/>
            <a:ext cx="7261110" cy="630831"/>
          </a:xfrm>
          <a:prstGeom prst="roundRect">
            <a:avLst>
              <a:gd name="adj" fmla="val 10000"/>
            </a:avLst>
          </a:prstGeom>
          <a:solidFill>
            <a:srgbClr val="C0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…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327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s-ES" sz="6600" b="1" dirty="0">
                <a:effectLst/>
              </a:rPr>
              <a:t>Dificultades que nos encontramos en </a:t>
            </a:r>
            <a:r>
              <a:rPr lang="es-ES" sz="6600" b="1" dirty="0" err="1">
                <a:effectLst/>
              </a:rPr>
              <a:t>xamarin</a:t>
            </a:r>
            <a:r>
              <a:rPr lang="es-ES" sz="6600" b="1" dirty="0">
                <a:effectLst/>
              </a:rPr>
              <a:t> </a:t>
            </a:r>
            <a:r>
              <a:rPr lang="es-ES" sz="6600" b="1" dirty="0" err="1">
                <a:effectLst/>
              </a:rPr>
              <a:t>forms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74047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Dificultades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098E42E6-6C36-D041-AEEF-494CCA33A73A}"/>
              </a:ext>
            </a:extLst>
          </p:cNvPr>
          <p:cNvSpPr/>
          <p:nvPr/>
        </p:nvSpPr>
        <p:spPr>
          <a:xfrm>
            <a:off x="3303640" y="1871350"/>
            <a:ext cx="842131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Extensión de controles con </a:t>
            </a:r>
            <a:r>
              <a:rPr lang="es-ES" sz="2400" dirty="0" err="1"/>
              <a:t>Renderers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1C5A51AA-7D91-6A46-8F2F-C56EA00C8444}"/>
              </a:ext>
            </a:extLst>
          </p:cNvPr>
          <p:cNvSpPr/>
          <p:nvPr/>
        </p:nvSpPr>
        <p:spPr>
          <a:xfrm>
            <a:off x="3303639" y="2680594"/>
            <a:ext cx="842131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Velocidad de carga</a:t>
            </a:r>
            <a:endParaRPr lang="es-ES" sz="2000" dirty="0"/>
          </a:p>
        </p:txBody>
      </p:sp>
      <p:sp>
        <p:nvSpPr>
          <p:cNvPr id="5" name="Rectángulo redondeado 7">
            <a:extLst>
              <a:ext uri="{FF2B5EF4-FFF2-40B4-BE49-F238E27FC236}">
                <a16:creationId xmlns:a16="http://schemas.microsoft.com/office/drawing/2014/main" id="{68C0358A-1183-2641-88E5-AB983C4CCE94}"/>
              </a:ext>
            </a:extLst>
          </p:cNvPr>
          <p:cNvSpPr/>
          <p:nvPr/>
        </p:nvSpPr>
        <p:spPr>
          <a:xfrm>
            <a:off x="3303638" y="3489838"/>
            <a:ext cx="8421315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Aspectos específicos de cada plataforma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C2EB49E-D843-1D47-AB64-94067C87B9B9}"/>
              </a:ext>
            </a:extLst>
          </p:cNvPr>
          <p:cNvSpPr/>
          <p:nvPr/>
        </p:nvSpPr>
        <p:spPr>
          <a:xfrm>
            <a:off x="3303638" y="4299082"/>
            <a:ext cx="8421315" cy="611907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Hot </a:t>
            </a:r>
            <a:r>
              <a:rPr lang="es-ES" sz="2400" dirty="0" err="1"/>
              <a:t>reload</a:t>
            </a:r>
            <a:r>
              <a:rPr lang="es-ES" sz="2400" dirty="0"/>
              <a:t> solo en XAML</a:t>
            </a:r>
            <a:endParaRPr lang="es-ES" sz="20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1E6EEDA-1201-2545-868B-ECD2B949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1800" y="1269960"/>
            <a:ext cx="4045082" cy="40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 1</a:t>
            </a:r>
            <a:b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Renderers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7" name="Graphic 5" descr="Play">
            <a:extLst>
              <a:ext uri="{FF2B5EF4-FFF2-40B4-BE49-F238E27FC236}">
                <a16:creationId xmlns:a16="http://schemas.microsoft.com/office/drawing/2014/main" id="{FA5B4B7F-5159-4CC2-BD00-CBE370DBC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5029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600" y="1359269"/>
            <a:ext cx="7320799" cy="3643822"/>
          </a:xfrm>
        </p:spPr>
        <p:txBody>
          <a:bodyPr anchor="ctr">
            <a:normAutofit/>
          </a:bodyPr>
          <a:lstStyle/>
          <a:p>
            <a:r>
              <a:rPr lang="es-ES" sz="6600" b="1" dirty="0">
                <a:effectLst/>
              </a:rPr>
              <a:t>Novedades </a:t>
            </a:r>
            <a:r>
              <a:rPr lang="es-ES" sz="6600" b="1" dirty="0" err="1">
                <a:effectLst/>
              </a:rPr>
              <a:t>maui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780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Plataformas soportadas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B09B4FBD-4D87-BC44-891C-92C0EBCF85B1}"/>
              </a:ext>
            </a:extLst>
          </p:cNvPr>
          <p:cNvSpPr/>
          <p:nvPr/>
        </p:nvSpPr>
        <p:spPr>
          <a:xfrm>
            <a:off x="683356" y="1504558"/>
            <a:ext cx="697597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Android 21+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09B336E1-9489-4142-8937-DC03579715B8}"/>
              </a:ext>
            </a:extLst>
          </p:cNvPr>
          <p:cNvSpPr/>
          <p:nvPr/>
        </p:nvSpPr>
        <p:spPr>
          <a:xfrm>
            <a:off x="683355" y="2313802"/>
            <a:ext cx="697597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iOS 10+</a:t>
            </a:r>
            <a:endParaRPr lang="es-ES" sz="2000" dirty="0"/>
          </a:p>
        </p:txBody>
      </p:sp>
      <p:sp>
        <p:nvSpPr>
          <p:cNvPr id="5" name="Rectángulo redondeado 7">
            <a:extLst>
              <a:ext uri="{FF2B5EF4-FFF2-40B4-BE49-F238E27FC236}">
                <a16:creationId xmlns:a16="http://schemas.microsoft.com/office/drawing/2014/main" id="{E1BDEF65-FD65-9F4F-A8E9-A4DCCF545DB4}"/>
              </a:ext>
            </a:extLst>
          </p:cNvPr>
          <p:cNvSpPr/>
          <p:nvPr/>
        </p:nvSpPr>
        <p:spPr>
          <a:xfrm>
            <a:off x="683354" y="3123046"/>
            <a:ext cx="6975975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macOS</a:t>
            </a:r>
            <a:r>
              <a:rPr lang="es-ES" sz="2400" dirty="0"/>
              <a:t> – Mac </a:t>
            </a:r>
            <a:r>
              <a:rPr lang="es-ES" sz="2400" dirty="0" err="1"/>
              <a:t>Catalyst</a:t>
            </a:r>
            <a:endParaRPr lang="es-ES" sz="2000" dirty="0"/>
          </a:p>
        </p:txBody>
      </p:sp>
      <p:sp>
        <p:nvSpPr>
          <p:cNvPr id="6" name="Rectángulo redondeado 8">
            <a:extLst>
              <a:ext uri="{FF2B5EF4-FFF2-40B4-BE49-F238E27FC236}">
                <a16:creationId xmlns:a16="http://schemas.microsoft.com/office/drawing/2014/main" id="{8EA7F9E1-9533-D54F-90C0-55C4438A8B35}"/>
              </a:ext>
            </a:extLst>
          </p:cNvPr>
          <p:cNvSpPr/>
          <p:nvPr/>
        </p:nvSpPr>
        <p:spPr>
          <a:xfrm>
            <a:off x="683354" y="3932290"/>
            <a:ext cx="6975975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Windows – </a:t>
            </a:r>
            <a:r>
              <a:rPr lang="es-ES" sz="2400" dirty="0" err="1"/>
              <a:t>WinUI</a:t>
            </a:r>
            <a:r>
              <a:rPr lang="es-ES" sz="2400" dirty="0"/>
              <a:t> 3</a:t>
            </a:r>
            <a:endParaRPr lang="es-ES" sz="2000" dirty="0"/>
          </a:p>
        </p:txBody>
      </p:sp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71E7718E-9D3F-D646-944C-89CC06CCB838}"/>
              </a:ext>
            </a:extLst>
          </p:cNvPr>
          <p:cNvSpPr/>
          <p:nvPr/>
        </p:nvSpPr>
        <p:spPr>
          <a:xfrm>
            <a:off x="683354" y="4791928"/>
            <a:ext cx="6975975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Tizen</a:t>
            </a:r>
            <a:r>
              <a:rPr lang="es-ES" sz="2400" dirty="0"/>
              <a:t> - Samsung</a:t>
            </a:r>
            <a:endParaRPr lang="es-ES" sz="2000" dirty="0"/>
          </a:p>
        </p:txBody>
      </p:sp>
      <p:sp>
        <p:nvSpPr>
          <p:cNvPr id="8" name="Rectángulo redondeado 9">
            <a:extLst>
              <a:ext uri="{FF2B5EF4-FFF2-40B4-BE49-F238E27FC236}">
                <a16:creationId xmlns:a16="http://schemas.microsoft.com/office/drawing/2014/main" id="{09DC8345-F2BA-2246-833C-A105BC573416}"/>
              </a:ext>
            </a:extLst>
          </p:cNvPr>
          <p:cNvSpPr/>
          <p:nvPr/>
        </p:nvSpPr>
        <p:spPr>
          <a:xfrm>
            <a:off x="683353" y="5651566"/>
            <a:ext cx="6975975" cy="611907"/>
          </a:xfrm>
          <a:prstGeom prst="roundRect">
            <a:avLst>
              <a:gd name="adj" fmla="val 10000"/>
            </a:avLst>
          </a:prstGeom>
          <a:solidFill>
            <a:srgbClr val="C0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Linux - </a:t>
            </a:r>
            <a:r>
              <a:rPr lang="es-ES" sz="2400" dirty="0" err="1"/>
              <a:t>Community</a:t>
            </a:r>
            <a:endParaRPr lang="es-ES" sz="20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42F5E84-AE2D-7D4C-9150-6D17E948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019" y="1748638"/>
            <a:ext cx="3902928" cy="39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Ide</a:t>
            </a:r>
            <a:r>
              <a:rPr lang="es-ES" dirty="0"/>
              <a:t> de desarrollo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9C8D3B8E-F933-6743-A13D-C327238965DE}"/>
              </a:ext>
            </a:extLst>
          </p:cNvPr>
          <p:cNvSpPr/>
          <p:nvPr/>
        </p:nvSpPr>
        <p:spPr>
          <a:xfrm>
            <a:off x="4316362" y="1923393"/>
            <a:ext cx="7349599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Visual Studio 2019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9CFCF9B4-8AB2-C54D-84E3-F551D66203B8}"/>
              </a:ext>
            </a:extLst>
          </p:cNvPr>
          <p:cNvSpPr/>
          <p:nvPr/>
        </p:nvSpPr>
        <p:spPr>
          <a:xfrm>
            <a:off x="4316361" y="2732637"/>
            <a:ext cx="7349598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Visual Studio </a:t>
            </a:r>
            <a:r>
              <a:rPr lang="es-ES" sz="2400" dirty="0" err="1"/>
              <a:t>for</a:t>
            </a:r>
            <a:r>
              <a:rPr lang="es-ES" sz="2400" dirty="0"/>
              <a:t> Mac</a:t>
            </a:r>
            <a:endParaRPr lang="es-ES" sz="2000" dirty="0"/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24DF9A9E-CE75-6C42-992C-FAAC7AD4ABBD}"/>
              </a:ext>
            </a:extLst>
          </p:cNvPr>
          <p:cNvSpPr/>
          <p:nvPr/>
        </p:nvSpPr>
        <p:spPr>
          <a:xfrm>
            <a:off x="4316361" y="3541881"/>
            <a:ext cx="7349598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Visual Studio </a:t>
            </a:r>
            <a:r>
              <a:rPr lang="es-ES" sz="2400" dirty="0" err="1"/>
              <a:t>Code</a:t>
            </a:r>
            <a:r>
              <a:rPr lang="es-ES" sz="2400" dirty="0"/>
              <a:t> - Experimental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B9F60744-C49D-6A47-8715-1D79B041C420}"/>
              </a:ext>
            </a:extLst>
          </p:cNvPr>
          <p:cNvSpPr/>
          <p:nvPr/>
        </p:nvSpPr>
        <p:spPr>
          <a:xfrm>
            <a:off x="4316361" y="4351125"/>
            <a:ext cx="7349598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Soporte para </a:t>
            </a:r>
            <a:r>
              <a:rPr lang="es-ES" sz="2400" dirty="0" err="1"/>
              <a:t>dotnet</a:t>
            </a:r>
            <a:r>
              <a:rPr lang="es-ES" sz="2400" dirty="0"/>
              <a:t> CLI</a:t>
            </a:r>
            <a:endParaRPr lang="es-ES" sz="20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6D4E3F7-A2DD-D14C-824D-30769902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0" y="1659705"/>
            <a:ext cx="3538589" cy="35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Desarrollo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031D5D69-BCA7-6D47-B2A4-1736FD076909}"/>
              </a:ext>
            </a:extLst>
          </p:cNvPr>
          <p:cNvSpPr/>
          <p:nvPr/>
        </p:nvSpPr>
        <p:spPr>
          <a:xfrm>
            <a:off x="427717" y="2136727"/>
            <a:ext cx="7428259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Namespaces</a:t>
            </a:r>
            <a:r>
              <a:rPr lang="es-ES" sz="2400" dirty="0"/>
              <a:t> - </a:t>
            </a:r>
            <a:r>
              <a:rPr lang="es-ES" sz="2400" dirty="0" err="1"/>
              <a:t>Microsoft.Maui</a:t>
            </a:r>
            <a:r>
              <a:rPr lang="es-ES" sz="2400" dirty="0"/>
              <a:t>/Essentials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18832208-9657-3741-A9ED-165D49B71D91}"/>
              </a:ext>
            </a:extLst>
          </p:cNvPr>
          <p:cNvSpPr/>
          <p:nvPr/>
        </p:nvSpPr>
        <p:spPr>
          <a:xfrm>
            <a:off x="427716" y="2945971"/>
            <a:ext cx="7428258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XAML Y C#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1F17F2F5-6A12-FB45-9FD5-E8C28E042657}"/>
              </a:ext>
            </a:extLst>
          </p:cNvPr>
          <p:cNvSpPr/>
          <p:nvPr/>
        </p:nvSpPr>
        <p:spPr>
          <a:xfrm>
            <a:off x="427716" y="3755215"/>
            <a:ext cx="7428258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 err="1"/>
              <a:t>Blazor</a:t>
            </a:r>
            <a:r>
              <a:rPr lang="es-ES" sz="2000" dirty="0"/>
              <a:t> - Experimental</a:t>
            </a:r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A9AD48C6-A07B-324D-ABEF-1E7B1C3AF9DC}"/>
              </a:ext>
            </a:extLst>
          </p:cNvPr>
          <p:cNvSpPr/>
          <p:nvPr/>
        </p:nvSpPr>
        <p:spPr>
          <a:xfrm>
            <a:off x="427716" y="4668325"/>
            <a:ext cx="7428258" cy="611907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Paridad de </a:t>
            </a:r>
            <a:r>
              <a:rPr lang="es-ES" sz="2000" dirty="0" err="1"/>
              <a:t>APIs</a:t>
            </a:r>
            <a:endParaRPr lang="es-ES" sz="2000" dirty="0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62DEEE6-328C-0C46-A909-C141B703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253" y="1474272"/>
            <a:ext cx="3909456" cy="39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Modelos de aplicación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C7B4E8DE-0EF5-1543-872E-364D17C16861}"/>
              </a:ext>
            </a:extLst>
          </p:cNvPr>
          <p:cNvSpPr/>
          <p:nvPr/>
        </p:nvSpPr>
        <p:spPr>
          <a:xfrm>
            <a:off x="5452810" y="1933225"/>
            <a:ext cx="5687950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MVVM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5756D0DB-280F-DE44-B9A3-B8F9F81598C2}"/>
              </a:ext>
            </a:extLst>
          </p:cNvPr>
          <p:cNvSpPr/>
          <p:nvPr/>
        </p:nvSpPr>
        <p:spPr>
          <a:xfrm>
            <a:off x="5452808" y="2742469"/>
            <a:ext cx="5687949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RxUI</a:t>
            </a:r>
            <a:endParaRPr lang="es-ES" sz="2000" dirty="0"/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54E66680-5D98-F844-B840-9032ED04CD24}"/>
              </a:ext>
            </a:extLst>
          </p:cNvPr>
          <p:cNvSpPr/>
          <p:nvPr/>
        </p:nvSpPr>
        <p:spPr>
          <a:xfrm>
            <a:off x="5452808" y="3551713"/>
            <a:ext cx="5687949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MVU - Experimental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AF0DA616-74AC-DD4F-A5AD-8F694746CB9C}"/>
              </a:ext>
            </a:extLst>
          </p:cNvPr>
          <p:cNvSpPr/>
          <p:nvPr/>
        </p:nvSpPr>
        <p:spPr>
          <a:xfrm>
            <a:off x="5452808" y="4360957"/>
            <a:ext cx="5687949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Blazor</a:t>
            </a:r>
            <a:r>
              <a:rPr lang="es-ES" sz="2400" dirty="0"/>
              <a:t> - Experimental</a:t>
            </a:r>
            <a:endParaRPr lang="es-ES" sz="20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B5FD9CD-B637-8549-B4CE-019333A2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3" y="1786003"/>
            <a:ext cx="3590413" cy="35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Estructura de la aplicación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88C6-0C02-4E48-81B3-5FF9A0C7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702" y="996783"/>
            <a:ext cx="5608595" cy="5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8167DB-DFA4-9F42-9A08-15FFA9CE2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r>
              <a:rPr lang="en-ES" dirty="0"/>
              <a:t>¡¡Gracias!!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615ACF6-1A06-1C47-961D-8A66F78F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34" y="1838281"/>
            <a:ext cx="6769332" cy="196925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9929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Mejoras de rendimiento</a:t>
            </a:r>
          </a:p>
        </p:txBody>
      </p:sp>
      <p:sp>
        <p:nvSpPr>
          <p:cNvPr id="8" name="Rectángulo redondeado 5">
            <a:extLst>
              <a:ext uri="{FF2B5EF4-FFF2-40B4-BE49-F238E27FC236}">
                <a16:creationId xmlns:a16="http://schemas.microsoft.com/office/drawing/2014/main" id="{CE753045-79F1-4C4E-B626-322CFAB496F2}"/>
              </a:ext>
            </a:extLst>
          </p:cNvPr>
          <p:cNvSpPr/>
          <p:nvPr/>
        </p:nvSpPr>
        <p:spPr>
          <a:xfrm>
            <a:off x="742348" y="1815238"/>
            <a:ext cx="684815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Arranque inicial más rápido</a:t>
            </a:r>
            <a:endParaRPr lang="es-ES" sz="2000" dirty="0"/>
          </a:p>
        </p:txBody>
      </p:sp>
      <p:sp>
        <p:nvSpPr>
          <p:cNvPr id="9" name="Rectángulo redondeado 6">
            <a:extLst>
              <a:ext uri="{FF2B5EF4-FFF2-40B4-BE49-F238E27FC236}">
                <a16:creationId xmlns:a16="http://schemas.microsoft.com/office/drawing/2014/main" id="{1EA23557-AF7E-4246-BD91-6CD8F3BF95B8}"/>
              </a:ext>
            </a:extLst>
          </p:cNvPr>
          <p:cNvSpPr/>
          <p:nvPr/>
        </p:nvSpPr>
        <p:spPr>
          <a:xfrm>
            <a:off x="742349" y="3434336"/>
            <a:ext cx="684815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Handlers</a:t>
            </a:r>
            <a:r>
              <a:rPr lang="es-ES" sz="2400" dirty="0"/>
              <a:t> en lugar de </a:t>
            </a:r>
            <a:r>
              <a:rPr lang="es-ES" sz="2400" dirty="0" err="1"/>
              <a:t>Renderers</a:t>
            </a:r>
            <a:endParaRPr lang="es-ES" sz="2000" dirty="0"/>
          </a:p>
        </p:txBody>
      </p:sp>
      <p:sp>
        <p:nvSpPr>
          <p:cNvPr id="10" name="Rectángulo redondeado 6">
            <a:extLst>
              <a:ext uri="{FF2B5EF4-FFF2-40B4-BE49-F238E27FC236}">
                <a16:creationId xmlns:a16="http://schemas.microsoft.com/office/drawing/2014/main" id="{3583D09B-5FD2-B54E-B5E6-1FBC4CCA6FBC}"/>
              </a:ext>
            </a:extLst>
          </p:cNvPr>
          <p:cNvSpPr/>
          <p:nvPr/>
        </p:nvSpPr>
        <p:spPr>
          <a:xfrm>
            <a:off x="742349" y="4243580"/>
            <a:ext cx="6848154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Se elimina </a:t>
            </a:r>
            <a:r>
              <a:rPr lang="es-ES" sz="2000" dirty="0" err="1"/>
              <a:t>DependencyService</a:t>
            </a:r>
            <a:endParaRPr lang="es-ES" sz="2000" dirty="0"/>
          </a:p>
        </p:txBody>
      </p:sp>
      <p:sp>
        <p:nvSpPr>
          <p:cNvPr id="12" name="Rectángulo redondeado 6">
            <a:extLst>
              <a:ext uri="{FF2B5EF4-FFF2-40B4-BE49-F238E27FC236}">
                <a16:creationId xmlns:a16="http://schemas.microsoft.com/office/drawing/2014/main" id="{DCD02EFB-265C-934B-819F-21D44C679FE6}"/>
              </a:ext>
            </a:extLst>
          </p:cNvPr>
          <p:cNvSpPr/>
          <p:nvPr/>
        </p:nvSpPr>
        <p:spPr>
          <a:xfrm>
            <a:off x="742349" y="2624787"/>
            <a:ext cx="6848154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Se deja de usar </a:t>
            </a:r>
            <a:r>
              <a:rPr lang="es-ES" sz="2000" dirty="0" err="1"/>
              <a:t>assembly</a:t>
            </a:r>
            <a:r>
              <a:rPr lang="es-ES" sz="2000" dirty="0"/>
              <a:t> </a:t>
            </a:r>
            <a:r>
              <a:rPr lang="es-ES" sz="2000" dirty="0" err="1"/>
              <a:t>scanning</a:t>
            </a:r>
            <a:r>
              <a:rPr lang="es-ES" sz="2000" dirty="0"/>
              <a:t> – Muy lento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02EDE28-B1F8-8C4D-A823-F6BAD95A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60" y="1445341"/>
            <a:ext cx="3570256" cy="37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Cambios en controles</a:t>
            </a:r>
          </a:p>
        </p:txBody>
      </p:sp>
      <p:sp>
        <p:nvSpPr>
          <p:cNvPr id="4" name="Rectángulo redondeado 5">
            <a:extLst>
              <a:ext uri="{FF2B5EF4-FFF2-40B4-BE49-F238E27FC236}">
                <a16:creationId xmlns:a16="http://schemas.microsoft.com/office/drawing/2014/main" id="{5B639CDB-8B76-E640-81DA-893949194C4D}"/>
              </a:ext>
            </a:extLst>
          </p:cNvPr>
          <p:cNvSpPr/>
          <p:nvPr/>
        </p:nvSpPr>
        <p:spPr>
          <a:xfrm>
            <a:off x="3687098" y="2001970"/>
            <a:ext cx="8055453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Se incluyen ventanas</a:t>
            </a:r>
            <a:endParaRPr lang="es-ES" sz="2000" dirty="0"/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9A570474-B314-F548-AD1C-4995E8940624}"/>
              </a:ext>
            </a:extLst>
          </p:cNvPr>
          <p:cNvSpPr/>
          <p:nvPr/>
        </p:nvSpPr>
        <p:spPr>
          <a:xfrm>
            <a:off x="3687097" y="2811214"/>
            <a:ext cx="8055452" cy="807850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Se mejoran los eventos del ciclo de vida de los elemento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09ED368B-DC02-284F-99D0-655DD3D84AE3}"/>
              </a:ext>
            </a:extLst>
          </p:cNvPr>
          <p:cNvSpPr/>
          <p:nvPr/>
        </p:nvSpPr>
        <p:spPr>
          <a:xfrm>
            <a:off x="3687097" y="3816401"/>
            <a:ext cx="8055452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Esos eventos aplicarán a </a:t>
            </a:r>
            <a:r>
              <a:rPr lang="es-ES" sz="2000" dirty="0" err="1"/>
              <a:t>Application</a:t>
            </a:r>
            <a:r>
              <a:rPr lang="es-ES" sz="2000" dirty="0"/>
              <a:t>, Windows, </a:t>
            </a:r>
            <a:r>
              <a:rPr lang="es-ES" sz="2000" dirty="0" err="1"/>
              <a:t>Pages</a:t>
            </a:r>
            <a:r>
              <a:rPr lang="es-ES" sz="2000" dirty="0"/>
              <a:t> y </a:t>
            </a:r>
            <a:r>
              <a:rPr lang="es-ES" sz="2000" dirty="0" err="1"/>
              <a:t>Views</a:t>
            </a:r>
            <a:endParaRPr lang="es-ES" sz="2000" dirty="0"/>
          </a:p>
        </p:txBody>
      </p:sp>
      <p:sp>
        <p:nvSpPr>
          <p:cNvPr id="8" name="Rectángulo redondeado 6">
            <a:extLst>
              <a:ext uri="{FF2B5EF4-FFF2-40B4-BE49-F238E27FC236}">
                <a16:creationId xmlns:a16="http://schemas.microsoft.com/office/drawing/2014/main" id="{80744100-21AD-274B-A7FE-8256FC0B0075}"/>
              </a:ext>
            </a:extLst>
          </p:cNvPr>
          <p:cNvSpPr/>
          <p:nvPr/>
        </p:nvSpPr>
        <p:spPr>
          <a:xfrm>
            <a:off x="3687097" y="4625645"/>
            <a:ext cx="8055452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Se eliminan </a:t>
            </a:r>
            <a:r>
              <a:rPr lang="es-ES" sz="2000" dirty="0" err="1"/>
              <a:t>Renderers</a:t>
            </a:r>
            <a:r>
              <a:rPr lang="es-ES" sz="2000" dirty="0"/>
              <a:t> – Aparecen </a:t>
            </a:r>
            <a:r>
              <a:rPr lang="es-ES" sz="2000" dirty="0" err="1"/>
              <a:t>Handlers</a:t>
            </a:r>
            <a:endParaRPr lang="es-ES" sz="20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8235282-186B-DA42-9F97-D18828AE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5" y="2037225"/>
            <a:ext cx="3166465" cy="31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 2</a:t>
            </a:r>
            <a:b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Ciclo</a:t>
            </a:r>
            <a:r>
              <a:rPr lang="en-US" sz="2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2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vida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7" name="Graphic 5" descr="Play">
            <a:extLst>
              <a:ext uri="{FF2B5EF4-FFF2-40B4-BE49-F238E27FC236}">
                <a16:creationId xmlns:a16="http://schemas.microsoft.com/office/drawing/2014/main" id="{FA5B4B7F-5159-4CC2-BD00-CBE370DBC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39298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Handlers</a:t>
            </a:r>
            <a:endParaRPr lang="es-ES" dirty="0"/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A8157E28-2DAB-0B4B-B629-3527C384383A}"/>
              </a:ext>
            </a:extLst>
          </p:cNvPr>
          <p:cNvSpPr/>
          <p:nvPr/>
        </p:nvSpPr>
        <p:spPr>
          <a:xfrm>
            <a:off x="1556356" y="1215390"/>
            <a:ext cx="9271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Crean el control nativo directamente, sin una </a:t>
            </a:r>
            <a:r>
              <a:rPr lang="es-ES" sz="2400" dirty="0" err="1"/>
              <a:t>view</a:t>
            </a:r>
            <a:r>
              <a:rPr lang="es-ES" sz="2400" dirty="0"/>
              <a:t> padre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EAE0D547-270B-2847-BD25-1D93A2833DF2}"/>
              </a:ext>
            </a:extLst>
          </p:cNvPr>
          <p:cNvSpPr/>
          <p:nvPr/>
        </p:nvSpPr>
        <p:spPr>
          <a:xfrm>
            <a:off x="1556355" y="2024634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El control “Maui” es una interfaz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5786986D-6EB3-2549-A29B-5278ABC72560}"/>
              </a:ext>
            </a:extLst>
          </p:cNvPr>
          <p:cNvSpPr/>
          <p:nvPr/>
        </p:nvSpPr>
        <p:spPr>
          <a:xfrm>
            <a:off x="1556355" y="2833878"/>
            <a:ext cx="9271794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Existe un </a:t>
            </a:r>
            <a:r>
              <a:rPr lang="es-ES" sz="2000" dirty="0" err="1"/>
              <a:t>mapeador</a:t>
            </a:r>
            <a:r>
              <a:rPr lang="es-ES" sz="2000" dirty="0"/>
              <a:t> de propiedades</a:t>
            </a:r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5E02E76F-1D33-6744-BE69-904C074A04D3}"/>
              </a:ext>
            </a:extLst>
          </p:cNvPr>
          <p:cNvSpPr/>
          <p:nvPr/>
        </p:nvSpPr>
        <p:spPr>
          <a:xfrm>
            <a:off x="1556355" y="3643122"/>
            <a:ext cx="9271794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Nomenclatura más comprensible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AE82C7B-CD70-AA4B-A1A8-36D60FB76AD9}"/>
              </a:ext>
            </a:extLst>
          </p:cNvPr>
          <p:cNvSpPr/>
          <p:nvPr/>
        </p:nvSpPr>
        <p:spPr>
          <a:xfrm>
            <a:off x="1556355" y="4452366"/>
            <a:ext cx="9271794" cy="611907"/>
          </a:xfrm>
          <a:prstGeom prst="roundRect">
            <a:avLst>
              <a:gd name="adj" fmla="val 10000"/>
            </a:avLst>
          </a:prstGeom>
          <a:solidFill>
            <a:srgbClr val="C0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Todos los métodos serán accesibles</a:t>
            </a:r>
          </a:p>
        </p:txBody>
      </p:sp>
      <p:sp>
        <p:nvSpPr>
          <p:cNvPr id="8" name="Rectángulo redondeado 6">
            <a:extLst>
              <a:ext uri="{FF2B5EF4-FFF2-40B4-BE49-F238E27FC236}">
                <a16:creationId xmlns:a16="http://schemas.microsoft.com/office/drawing/2014/main" id="{97130B93-7690-734F-9BDC-FE2ABA6053A3}"/>
              </a:ext>
            </a:extLst>
          </p:cNvPr>
          <p:cNvSpPr/>
          <p:nvPr/>
        </p:nvSpPr>
        <p:spPr>
          <a:xfrm>
            <a:off x="1556355" y="5261610"/>
            <a:ext cx="9271794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Registro sin </a:t>
            </a:r>
            <a:r>
              <a:rPr lang="es-ES" sz="2000" dirty="0" err="1"/>
              <a:t>assembly</a:t>
            </a:r>
            <a:r>
              <a:rPr lang="es-ES" sz="2000" dirty="0"/>
              <a:t> </a:t>
            </a:r>
            <a:r>
              <a:rPr lang="es-ES" sz="2000" dirty="0" err="1"/>
              <a:t>scanning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511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 3</a:t>
            </a:r>
            <a:b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Handlers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7" name="Graphic 5" descr="Play">
            <a:extLst>
              <a:ext uri="{FF2B5EF4-FFF2-40B4-BE49-F238E27FC236}">
                <a16:creationId xmlns:a16="http://schemas.microsoft.com/office/drawing/2014/main" id="{FA5B4B7F-5159-4CC2-BD00-CBE370DBC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7343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Facilidad para acceso a nativo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8EA9EF45-0691-524E-B091-C99BB7935F3E}"/>
              </a:ext>
            </a:extLst>
          </p:cNvPr>
          <p:cNvSpPr/>
          <p:nvPr/>
        </p:nvSpPr>
        <p:spPr>
          <a:xfrm>
            <a:off x="398221" y="2371642"/>
            <a:ext cx="7900208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Se podrá acceder desde el proyecto común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D7B68B3B-FA44-0A40-95C6-26308B9E7137}"/>
              </a:ext>
            </a:extLst>
          </p:cNvPr>
          <p:cNvSpPr/>
          <p:nvPr/>
        </p:nvSpPr>
        <p:spPr>
          <a:xfrm>
            <a:off x="398219" y="3180886"/>
            <a:ext cx="7900207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Usando directivas de compilación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B2F65E41-6FB1-E54F-8AE7-DEDE2ACD6D13}"/>
              </a:ext>
            </a:extLst>
          </p:cNvPr>
          <p:cNvSpPr/>
          <p:nvPr/>
        </p:nvSpPr>
        <p:spPr>
          <a:xfrm>
            <a:off x="398219" y="3990130"/>
            <a:ext cx="7900207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Usando extensiones de archivo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7CED154-1124-9F48-A3D8-920E5D7F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60" y="2162051"/>
            <a:ext cx="2566219" cy="25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Hot </a:t>
            </a:r>
            <a:r>
              <a:rPr lang="es-ES" dirty="0" err="1"/>
              <a:t>reload</a:t>
            </a:r>
            <a:endParaRPr lang="es-ES" dirty="0"/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14B8BC21-9263-324C-BB72-A7D9E1BB7B9E}"/>
              </a:ext>
            </a:extLst>
          </p:cNvPr>
          <p:cNvSpPr/>
          <p:nvPr/>
        </p:nvSpPr>
        <p:spPr>
          <a:xfrm>
            <a:off x="4355691" y="2007849"/>
            <a:ext cx="645279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XAML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E2E7054E-2FB7-944B-9772-E7C1DBA44C73}"/>
              </a:ext>
            </a:extLst>
          </p:cNvPr>
          <p:cNvSpPr/>
          <p:nvPr/>
        </p:nvSpPr>
        <p:spPr>
          <a:xfrm>
            <a:off x="4355690" y="2817093"/>
            <a:ext cx="645279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C#</a:t>
            </a:r>
          </a:p>
        </p:txBody>
      </p:sp>
      <p:sp>
        <p:nvSpPr>
          <p:cNvPr id="5" name="Rectángulo redondeado 6">
            <a:extLst>
              <a:ext uri="{FF2B5EF4-FFF2-40B4-BE49-F238E27FC236}">
                <a16:creationId xmlns:a16="http://schemas.microsoft.com/office/drawing/2014/main" id="{DEC64E1E-8C85-1548-BBC9-91192450AE04}"/>
              </a:ext>
            </a:extLst>
          </p:cNvPr>
          <p:cNvSpPr/>
          <p:nvPr/>
        </p:nvSpPr>
        <p:spPr>
          <a:xfrm>
            <a:off x="4355690" y="3626337"/>
            <a:ext cx="6452794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Parecido a proyectos WPF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866AEDE-508B-3740-8D4C-0236E74A2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5339"/>
            <a:ext cx="4745294" cy="23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Timeline</a:t>
            </a:r>
            <a:endParaRPr lang="es-ES" dirty="0"/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AF5D7EE9-300C-6348-8FB2-01B528B6DC5B}"/>
              </a:ext>
            </a:extLst>
          </p:cNvPr>
          <p:cNvSpPr/>
          <p:nvPr/>
        </p:nvSpPr>
        <p:spPr>
          <a:xfrm>
            <a:off x="671452" y="3997083"/>
            <a:ext cx="8089091" cy="611907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Discord</a:t>
            </a:r>
            <a:r>
              <a:rPr lang="es-ES" sz="2400" dirty="0"/>
              <a:t> – https://</a:t>
            </a:r>
            <a:r>
              <a:rPr lang="es-ES" sz="2400" dirty="0" err="1"/>
              <a:t>aka.ms</a:t>
            </a:r>
            <a:r>
              <a:rPr lang="es-ES" sz="2400" dirty="0"/>
              <a:t>/</a:t>
            </a:r>
            <a:r>
              <a:rPr lang="es-ES" sz="2400" dirty="0" err="1"/>
              <a:t>discord-maui</a:t>
            </a:r>
            <a:endParaRPr lang="es-ES" sz="2000" dirty="0"/>
          </a:p>
        </p:txBody>
      </p:sp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AAD2D953-646E-8342-BFFC-E11B773625FF}"/>
              </a:ext>
            </a:extLst>
          </p:cNvPr>
          <p:cNvSpPr/>
          <p:nvPr/>
        </p:nvSpPr>
        <p:spPr>
          <a:xfrm>
            <a:off x="671453" y="1569351"/>
            <a:ext cx="8089091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2 </a:t>
            </a:r>
            <a:r>
              <a:rPr lang="es-ES" sz="2400" dirty="0" err="1"/>
              <a:t>Previews</a:t>
            </a:r>
            <a:r>
              <a:rPr lang="es-ES" sz="2400" dirty="0"/>
              <a:t> </a:t>
            </a:r>
            <a:r>
              <a:rPr lang="es-ES" sz="2400" dirty="0" err="1"/>
              <a:t>orientalas</a:t>
            </a:r>
            <a:r>
              <a:rPr lang="es-ES" sz="2400" dirty="0"/>
              <a:t> a colaboradores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252AED3A-88E0-9441-97D2-7E603F137777}"/>
              </a:ext>
            </a:extLst>
          </p:cNvPr>
          <p:cNvSpPr/>
          <p:nvPr/>
        </p:nvSpPr>
        <p:spPr>
          <a:xfrm>
            <a:off x="671452" y="2378595"/>
            <a:ext cx="8089090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2 </a:t>
            </a:r>
            <a:r>
              <a:rPr lang="es-ES" sz="2400" dirty="0" err="1"/>
              <a:t>previews</a:t>
            </a:r>
            <a:r>
              <a:rPr lang="es-ES" sz="2400" dirty="0"/>
              <a:t> orientadas a desarrolladores finales</a:t>
            </a:r>
            <a:endParaRPr lang="es-ES" sz="2000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D6D76EE-922F-0045-9546-82B93161FE74}"/>
              </a:ext>
            </a:extLst>
          </p:cNvPr>
          <p:cNvSpPr/>
          <p:nvPr/>
        </p:nvSpPr>
        <p:spPr>
          <a:xfrm>
            <a:off x="671452" y="3187839"/>
            <a:ext cx="8089090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1 </a:t>
            </a:r>
            <a:r>
              <a:rPr lang="es-ES" sz="2000" dirty="0" err="1"/>
              <a:t>release</a:t>
            </a:r>
            <a:r>
              <a:rPr lang="es-ES" sz="2000" dirty="0"/>
              <a:t> </a:t>
            </a:r>
            <a:r>
              <a:rPr lang="es-ES" sz="2000" dirty="0" err="1"/>
              <a:t>candidate</a:t>
            </a:r>
            <a:endParaRPr lang="es-ES" sz="2000" dirty="0"/>
          </a:p>
        </p:txBody>
      </p:sp>
      <p:sp>
        <p:nvSpPr>
          <p:cNvPr id="8" name="Rectángulo redondeado 5">
            <a:extLst>
              <a:ext uri="{FF2B5EF4-FFF2-40B4-BE49-F238E27FC236}">
                <a16:creationId xmlns:a16="http://schemas.microsoft.com/office/drawing/2014/main" id="{8A24CD10-511B-694B-A173-0B8E17E86810}"/>
              </a:ext>
            </a:extLst>
          </p:cNvPr>
          <p:cNvSpPr/>
          <p:nvPr/>
        </p:nvSpPr>
        <p:spPr>
          <a:xfrm>
            <a:off x="671452" y="4806327"/>
            <a:ext cx="8089091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Github</a:t>
            </a:r>
            <a:r>
              <a:rPr lang="es-ES" sz="2400" dirty="0"/>
              <a:t> - https://</a:t>
            </a:r>
            <a:r>
              <a:rPr lang="es-ES" sz="2400" dirty="0" err="1"/>
              <a:t>github.com</a:t>
            </a:r>
            <a:r>
              <a:rPr lang="es-ES" sz="2400" dirty="0"/>
              <a:t>/</a:t>
            </a:r>
            <a:r>
              <a:rPr lang="es-ES" sz="2400" dirty="0" err="1"/>
              <a:t>dotnet</a:t>
            </a:r>
            <a:r>
              <a:rPr lang="es-ES" sz="2400" dirty="0"/>
              <a:t>/</a:t>
            </a:r>
            <a:r>
              <a:rPr lang="es-ES" sz="2400" dirty="0" err="1"/>
              <a:t>maui</a:t>
            </a:r>
            <a:endParaRPr lang="es-ES" sz="2000" dirty="0"/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AC200CFF-35B3-F74F-BFFF-5F365258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774" y="1605179"/>
            <a:ext cx="3777226" cy="37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 4</a:t>
            </a:r>
            <a:br>
              <a:rPr lang="en-US" sz="115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.net6 preview1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7" name="Graphic 5" descr="Play">
            <a:extLst>
              <a:ext uri="{FF2B5EF4-FFF2-40B4-BE49-F238E27FC236}">
                <a16:creationId xmlns:a16="http://schemas.microsoft.com/office/drawing/2014/main" id="{FA5B4B7F-5159-4CC2-BD00-CBE370DBC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4B809C-094D-F844-BDC1-6A5D0A43FBDB}"/>
              </a:ext>
            </a:extLst>
          </p:cNvPr>
          <p:cNvSpPr/>
          <p:nvPr/>
        </p:nvSpPr>
        <p:spPr>
          <a:xfrm>
            <a:off x="6298791" y="4699509"/>
            <a:ext cx="424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devsdna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1477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600" y="1010353"/>
            <a:ext cx="7320799" cy="3643822"/>
          </a:xfrm>
        </p:spPr>
        <p:txBody>
          <a:bodyPr anchor="ctr">
            <a:normAutofit/>
          </a:bodyPr>
          <a:lstStyle/>
          <a:p>
            <a:r>
              <a:rPr lang="en-ES" sz="6600" dirty="0"/>
              <a:t>Paso de xamarin a maui</a:t>
            </a:r>
          </a:p>
        </p:txBody>
      </p:sp>
    </p:spTree>
    <p:extLst>
      <p:ext uri="{BB962C8B-B14F-4D97-AF65-F5344CB8AC3E}">
        <p14:creationId xmlns:p14="http://schemas.microsoft.com/office/powerpoint/2010/main" val="1369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89" y="157433"/>
            <a:ext cx="3029313" cy="2313918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dirty="0"/>
              <a:t>¿Quién es este tío?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C6012-1086-6D49-BDF5-2DADDDEE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147" y="427950"/>
            <a:ext cx="6176211" cy="2252905"/>
          </a:xfrm>
        </p:spPr>
        <p:txBody>
          <a:bodyPr/>
          <a:lstStyle/>
          <a:p>
            <a:pPr marL="0" indent="0" algn="ctr">
              <a:buNone/>
            </a:pPr>
            <a:r>
              <a:rPr lang="en-ES" sz="2400" b="1" dirty="0"/>
              <a:t>Jorge Diego Crespo</a:t>
            </a:r>
          </a:p>
          <a:p>
            <a:pPr marL="0" indent="0">
              <a:buNone/>
            </a:pPr>
            <a:r>
              <a:rPr lang="en-ES" dirty="0"/>
              <a:t>Correo: jorgediegocrespo@gmail.com</a:t>
            </a:r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ES" dirty="0"/>
              <a:t>eb: </a:t>
            </a:r>
            <a:r>
              <a:rPr lang="en-GB" dirty="0">
                <a:hlinkClick r:id="rId3"/>
              </a:rPr>
              <a:t>https://jorgediegocrespo.wordpress.com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jorgedcrespo</a:t>
            </a:r>
            <a:endParaRPr lang="en-ES" dirty="0"/>
          </a:p>
        </p:txBody>
      </p:sp>
      <p:pic>
        <p:nvPicPr>
          <p:cNvPr id="7" name="Picture 1" descr="Foto de Jorge Diego Crespo. Sonriente y con bufanda">
            <a:extLst>
              <a:ext uri="{FF2B5EF4-FFF2-40B4-BE49-F238E27FC236}">
                <a16:creationId xmlns:a16="http://schemas.microsoft.com/office/drawing/2014/main" id="{A5692C9A-E27E-FC44-B7D4-608BBFF27D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1" r="13215" b="4"/>
          <a:stretch/>
        </p:blipFill>
        <p:spPr>
          <a:xfrm>
            <a:off x="865632" y="2928552"/>
            <a:ext cx="2484426" cy="3507722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AC057-45CA-BF4B-A8E5-0497127282E3}"/>
              </a:ext>
            </a:extLst>
          </p:cNvPr>
          <p:cNvSpPr txBox="1">
            <a:spLocks/>
          </p:cNvSpPr>
          <p:nvPr/>
        </p:nvSpPr>
        <p:spPr>
          <a:xfrm>
            <a:off x="5771147" y="5361709"/>
            <a:ext cx="6176211" cy="131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Web: </a:t>
            </a:r>
            <a:r>
              <a:rPr lang="en-GB" dirty="0">
                <a:hlinkClick r:id="rId5"/>
              </a:rPr>
              <a:t>https://www.devsdna.com</a:t>
            </a:r>
            <a:r>
              <a:rPr lang="en-GB" dirty="0"/>
              <a:t> </a:t>
            </a:r>
          </a:p>
          <a:p>
            <a:pPr marL="0" indent="0">
              <a:buFont typeface="Arial"/>
              <a:buNone/>
            </a:pPr>
            <a:r>
              <a:rPr lang="en-GB" dirty="0" err="1"/>
              <a:t>Youtube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https://www.youtube.com/devsdna</a:t>
            </a:r>
            <a:r>
              <a:rPr lang="en-GB" dirty="0"/>
              <a:t> </a:t>
            </a:r>
            <a:endParaRPr lang="en-E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4E604E3-C8A1-2D48-88A2-84A7ACBB6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187" y="3557579"/>
            <a:ext cx="1804130" cy="18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Convertir solución </a:t>
            </a:r>
            <a:r>
              <a:rPr lang="es-ES" dirty="0" err="1"/>
              <a:t>xamarin</a:t>
            </a:r>
            <a:r>
              <a:rPr lang="es-ES" dirty="0"/>
              <a:t> a </a:t>
            </a:r>
            <a:r>
              <a:rPr lang="es-ES" dirty="0" err="1"/>
              <a:t>maui</a:t>
            </a:r>
            <a:endParaRPr lang="es-ES" dirty="0"/>
          </a:p>
        </p:txBody>
      </p:sp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AAD2D953-646E-8342-BFFC-E11B773625FF}"/>
              </a:ext>
            </a:extLst>
          </p:cNvPr>
          <p:cNvSpPr/>
          <p:nvPr/>
        </p:nvSpPr>
        <p:spPr>
          <a:xfrm>
            <a:off x="3665684" y="1992138"/>
            <a:ext cx="7741228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Soporte oficial hasta finales de 2022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252AED3A-88E0-9441-97D2-7E603F137777}"/>
              </a:ext>
            </a:extLst>
          </p:cNvPr>
          <p:cNvSpPr/>
          <p:nvPr/>
        </p:nvSpPr>
        <p:spPr>
          <a:xfrm>
            <a:off x="3665682" y="5291958"/>
            <a:ext cx="7741227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Se puede usar el paquete “</a:t>
            </a:r>
            <a:r>
              <a:rPr lang="es-ES" sz="2000" dirty="0" err="1"/>
              <a:t>Compatibility</a:t>
            </a:r>
            <a:r>
              <a:rPr lang="es-ES" sz="2000" dirty="0"/>
              <a:t>”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D6D76EE-922F-0045-9546-82B93161FE74}"/>
              </a:ext>
            </a:extLst>
          </p:cNvPr>
          <p:cNvSpPr/>
          <p:nvPr/>
        </p:nvSpPr>
        <p:spPr>
          <a:xfrm>
            <a:off x="3665682" y="2817093"/>
            <a:ext cx="7741227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Habrá una herramienta “try </a:t>
            </a:r>
            <a:r>
              <a:rPr lang="es-ES" sz="2000" dirty="0" err="1"/>
              <a:t>convert</a:t>
            </a:r>
            <a:r>
              <a:rPr lang="es-ES" sz="2000" dirty="0"/>
              <a:t>”</a:t>
            </a:r>
          </a:p>
        </p:txBody>
      </p:sp>
      <p:sp>
        <p:nvSpPr>
          <p:cNvPr id="9" name="Rectángulo redondeado 6">
            <a:extLst>
              <a:ext uri="{FF2B5EF4-FFF2-40B4-BE49-F238E27FC236}">
                <a16:creationId xmlns:a16="http://schemas.microsoft.com/office/drawing/2014/main" id="{CE0490D1-F54D-A941-B1C1-4E9BB98FC293}"/>
              </a:ext>
            </a:extLst>
          </p:cNvPr>
          <p:cNvSpPr/>
          <p:nvPr/>
        </p:nvSpPr>
        <p:spPr>
          <a:xfrm>
            <a:off x="3665682" y="3642048"/>
            <a:ext cx="7741227" cy="611907"/>
          </a:xfrm>
          <a:prstGeom prst="roundRect">
            <a:avLst>
              <a:gd name="adj" fmla="val 10000"/>
            </a:avLst>
          </a:prstGeom>
          <a:solidFill>
            <a:srgbClr val="C0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La aplicación no tendría proyecto único</a:t>
            </a:r>
          </a:p>
        </p:txBody>
      </p:sp>
      <p:sp>
        <p:nvSpPr>
          <p:cNvPr id="10" name="Rectángulo redondeado 6">
            <a:extLst>
              <a:ext uri="{FF2B5EF4-FFF2-40B4-BE49-F238E27FC236}">
                <a16:creationId xmlns:a16="http://schemas.microsoft.com/office/drawing/2014/main" id="{643ED122-CB8B-E643-9BE5-5419E53D096C}"/>
              </a:ext>
            </a:extLst>
          </p:cNvPr>
          <p:cNvSpPr/>
          <p:nvPr/>
        </p:nvSpPr>
        <p:spPr>
          <a:xfrm>
            <a:off x="3665682" y="4467003"/>
            <a:ext cx="7741227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No se convertirán los </a:t>
            </a:r>
            <a:r>
              <a:rPr lang="es-ES" sz="2000" dirty="0" err="1"/>
              <a:t>renderers</a:t>
            </a:r>
            <a:r>
              <a:rPr lang="es-ES" sz="2000" dirty="0"/>
              <a:t> a </a:t>
            </a:r>
            <a:r>
              <a:rPr lang="es-ES" sz="2000" dirty="0" err="1"/>
              <a:t>handlers</a:t>
            </a:r>
            <a:r>
              <a:rPr lang="es-ES" sz="2000" dirty="0"/>
              <a:t> automáticamente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53FACE6-9AF3-E24D-8A89-FD4DEA9B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2" y="1992138"/>
            <a:ext cx="355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Migrar librarías de terceros</a:t>
            </a:r>
          </a:p>
        </p:txBody>
      </p:sp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AAD2D953-646E-8342-BFFC-E11B773625FF}"/>
              </a:ext>
            </a:extLst>
          </p:cNvPr>
          <p:cNvSpPr/>
          <p:nvPr/>
        </p:nvSpPr>
        <p:spPr>
          <a:xfrm>
            <a:off x="452184" y="2817093"/>
            <a:ext cx="7735853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Necesario que se actualicen a MAUI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252AED3A-88E0-9441-97D2-7E603F137777}"/>
              </a:ext>
            </a:extLst>
          </p:cNvPr>
          <p:cNvSpPr/>
          <p:nvPr/>
        </p:nvSpPr>
        <p:spPr>
          <a:xfrm>
            <a:off x="452183" y="3626337"/>
            <a:ext cx="7735852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Alternativa – Descargar de GitHub, actualizar y </a:t>
            </a:r>
            <a:r>
              <a:rPr lang="es-ES" sz="2000" dirty="0" err="1"/>
              <a:t>PullRequest</a:t>
            </a:r>
            <a:endParaRPr lang="es-ES" sz="20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1AD3CC3-835D-694F-9034-FEE44E2C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127" y="1908175"/>
            <a:ext cx="3041650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Curva de aprendizaje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AF5D7EE9-300C-6348-8FB2-01B528B6DC5B}"/>
              </a:ext>
            </a:extLst>
          </p:cNvPr>
          <p:cNvSpPr/>
          <p:nvPr/>
        </p:nvSpPr>
        <p:spPr>
          <a:xfrm>
            <a:off x="4738255" y="4071495"/>
            <a:ext cx="6876868" cy="978487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Mismos modelos de aplicación – Y alguno más MVU, </a:t>
            </a:r>
            <a:r>
              <a:rPr lang="es-ES" sz="2400" dirty="0" err="1"/>
              <a:t>Blazor</a:t>
            </a:r>
            <a:endParaRPr lang="es-ES" sz="2000" dirty="0"/>
          </a:p>
        </p:txBody>
      </p:sp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AAD2D953-646E-8342-BFFC-E11B773625FF}"/>
              </a:ext>
            </a:extLst>
          </p:cNvPr>
          <p:cNvSpPr/>
          <p:nvPr/>
        </p:nvSpPr>
        <p:spPr>
          <a:xfrm>
            <a:off x="4738256" y="1643763"/>
            <a:ext cx="6876868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La curva será mínima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252AED3A-88E0-9441-97D2-7E603F137777}"/>
              </a:ext>
            </a:extLst>
          </p:cNvPr>
          <p:cNvSpPr/>
          <p:nvPr/>
        </p:nvSpPr>
        <p:spPr>
          <a:xfrm>
            <a:off x="4738254" y="2453007"/>
            <a:ext cx="6876867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Mismos lenguajes – XAML y C#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D6D76EE-922F-0045-9546-82B93161FE74}"/>
              </a:ext>
            </a:extLst>
          </p:cNvPr>
          <p:cNvSpPr/>
          <p:nvPr/>
        </p:nvSpPr>
        <p:spPr>
          <a:xfrm>
            <a:off x="4738254" y="3262251"/>
            <a:ext cx="6876867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Mismo controles y propiedades – Pequeños cambios</a:t>
            </a:r>
          </a:p>
        </p:txBody>
      </p:sp>
      <p:sp>
        <p:nvSpPr>
          <p:cNvPr id="8" name="Rectángulo redondeado 5">
            <a:extLst>
              <a:ext uri="{FF2B5EF4-FFF2-40B4-BE49-F238E27FC236}">
                <a16:creationId xmlns:a16="http://schemas.microsoft.com/office/drawing/2014/main" id="{18CE2174-B06D-414B-8CA8-F39D9841F4DD}"/>
              </a:ext>
            </a:extLst>
          </p:cNvPr>
          <p:cNvSpPr/>
          <p:nvPr/>
        </p:nvSpPr>
        <p:spPr>
          <a:xfrm>
            <a:off x="4738253" y="5247319"/>
            <a:ext cx="6876868" cy="809244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Compatibility</a:t>
            </a:r>
            <a:r>
              <a:rPr lang="es-ES" sz="2400" dirty="0"/>
              <a:t> – Para soportar código </a:t>
            </a:r>
            <a:r>
              <a:rPr lang="es-ES" sz="2400" dirty="0" err="1"/>
              <a:t>Xamarin</a:t>
            </a:r>
            <a:endParaRPr lang="es-ES" sz="2000" dirty="0"/>
          </a:p>
        </p:txBody>
      </p:sp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A371B098-BAAF-9D40-B65E-441D6B87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2035747"/>
            <a:ext cx="4278155" cy="27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Mejoras ofrecidas por </a:t>
            </a:r>
            <a:r>
              <a:rPr lang="es-ES" dirty="0" err="1"/>
              <a:t>maui</a:t>
            </a:r>
            <a:endParaRPr lang="es-ES" dirty="0"/>
          </a:p>
        </p:txBody>
      </p:sp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AAD2D953-646E-8342-BFFC-E11B773625FF}"/>
              </a:ext>
            </a:extLst>
          </p:cNvPr>
          <p:cNvSpPr/>
          <p:nvPr/>
        </p:nvSpPr>
        <p:spPr>
          <a:xfrm>
            <a:off x="940557" y="2017836"/>
            <a:ext cx="7392954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Proyecto único </a:t>
            </a:r>
            <a:r>
              <a:rPr lang="es-ES" sz="2400" dirty="0" err="1"/>
              <a:t>multitarget</a:t>
            </a:r>
            <a:endParaRPr lang="es-ES" sz="2000" dirty="0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252AED3A-88E0-9441-97D2-7E603F137777}"/>
              </a:ext>
            </a:extLst>
          </p:cNvPr>
          <p:cNvSpPr/>
          <p:nvPr/>
        </p:nvSpPr>
        <p:spPr>
          <a:xfrm>
            <a:off x="940555" y="2827080"/>
            <a:ext cx="7392953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Manejo de imágenes, fuentes, permisos, etc…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D6D76EE-922F-0045-9546-82B93161FE74}"/>
              </a:ext>
            </a:extLst>
          </p:cNvPr>
          <p:cNvSpPr/>
          <p:nvPr/>
        </p:nvSpPr>
        <p:spPr>
          <a:xfrm>
            <a:off x="940555" y="3636324"/>
            <a:ext cx="7392953" cy="611907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000" dirty="0"/>
              <a:t>Código de plataforma más sencillo</a:t>
            </a:r>
          </a:p>
        </p:txBody>
      </p:sp>
      <p:sp>
        <p:nvSpPr>
          <p:cNvPr id="8" name="Rectángulo redondeado 5">
            <a:extLst>
              <a:ext uri="{FF2B5EF4-FFF2-40B4-BE49-F238E27FC236}">
                <a16:creationId xmlns:a16="http://schemas.microsoft.com/office/drawing/2014/main" id="{18CE2174-B06D-414B-8CA8-F39D9841F4DD}"/>
              </a:ext>
            </a:extLst>
          </p:cNvPr>
          <p:cNvSpPr/>
          <p:nvPr/>
        </p:nvSpPr>
        <p:spPr>
          <a:xfrm>
            <a:off x="940555" y="4445568"/>
            <a:ext cx="7392954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Hot </a:t>
            </a:r>
            <a:r>
              <a:rPr lang="es-ES" sz="2400" dirty="0" err="1"/>
              <a:t>reload</a:t>
            </a:r>
            <a:r>
              <a:rPr lang="es-ES" sz="2400" dirty="0"/>
              <a:t> con soporte a C#</a:t>
            </a:r>
            <a:endParaRPr lang="es-ES" sz="2000" dirty="0"/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02BE256F-92FC-6343-A26C-57ADBF43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1717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448" y="459260"/>
            <a:ext cx="5901109" cy="4002217"/>
          </a:xfrm>
        </p:spPr>
        <p:txBody>
          <a:bodyPr anchor="t">
            <a:normAutofit fontScale="90000"/>
          </a:bodyPr>
          <a:lstStyle/>
          <a:p>
            <a:br>
              <a:rPr lang="en-GB" sz="8000" b="1" dirty="0">
                <a:effectLst/>
              </a:rPr>
            </a:br>
            <a:r>
              <a:rPr lang="en-GB" sz="8000" b="1" dirty="0">
                <a:effectLst/>
              </a:rPr>
              <a:t>PREGUNTAS</a:t>
            </a:r>
            <a:br>
              <a:rPr lang="en-GB" sz="8000" b="1" dirty="0">
                <a:effectLst/>
              </a:rPr>
            </a:br>
            <a:br>
              <a:rPr lang="en-GB" sz="8000" b="1" dirty="0">
                <a:effectLst/>
              </a:rPr>
            </a:br>
            <a:r>
              <a:rPr lang="en-GB" sz="4000" b="1" dirty="0" err="1">
                <a:effectLst/>
              </a:rPr>
              <a:t>Regalamos</a:t>
            </a:r>
            <a:r>
              <a:rPr lang="en-GB" sz="4000" b="1" dirty="0">
                <a:effectLst/>
              </a:rPr>
              <a:t> 8 entradas para la </a:t>
            </a:r>
            <a:r>
              <a:rPr lang="en-GB" sz="4000" b="1" dirty="0" err="1">
                <a:effectLst/>
              </a:rPr>
              <a:t>codemotion</a:t>
            </a:r>
            <a:endParaRPr lang="en-GB" sz="8000" b="1" dirty="0">
              <a:effectLst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2F976-9370-1D4A-AF42-C141E3B4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6941" y="4967416"/>
            <a:ext cx="4279856" cy="925386"/>
          </a:xfrm>
        </p:spPr>
        <p:txBody>
          <a:bodyPr anchor="b">
            <a:normAutofit fontScale="62500" lnSpcReduction="20000"/>
          </a:bodyPr>
          <a:lstStyle/>
          <a:p>
            <a:pPr algn="r"/>
            <a:r>
              <a:rPr lang="es-ES" sz="2800" b="1" dirty="0">
                <a:effectLst/>
              </a:rPr>
              <a:t>@JORGEDCRESPO</a:t>
            </a:r>
          </a:p>
          <a:p>
            <a:pPr algn="r"/>
            <a:r>
              <a:rPr lang="es-ES" sz="2800" dirty="0"/>
              <a:t>JORGEDIEGOCRESPO@GMAIL.COM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5B37E3F-E062-2C4F-9FF9-CA17B582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40" y="2296297"/>
            <a:ext cx="473461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dirty="0"/>
              <a:t>¿Qué vamos a ver?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C6012-1086-6D49-BDF5-2DADDDEE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147" y="1706032"/>
            <a:ext cx="4951411" cy="3124201"/>
          </a:xfrm>
        </p:spPr>
        <p:txBody>
          <a:bodyPr/>
          <a:lstStyle/>
          <a:p>
            <a:r>
              <a:rPr lang="en-ES" dirty="0"/>
              <a:t>¿Qué puedo hacer hoy en día?</a:t>
            </a:r>
          </a:p>
          <a:p>
            <a:r>
              <a:rPr lang="en-GB" dirty="0"/>
              <a:t>D</a:t>
            </a:r>
            <a:r>
              <a:rPr lang="en-ES" dirty="0"/>
              <a:t>ificultades y problemas que tenemos</a:t>
            </a:r>
          </a:p>
          <a:p>
            <a:r>
              <a:rPr lang="en-ES" dirty="0"/>
              <a:t>Novedades en maui</a:t>
            </a:r>
          </a:p>
          <a:p>
            <a:r>
              <a:rPr lang="en-ES" dirty="0"/>
              <a:t>Paso de xamarin a maui</a:t>
            </a:r>
          </a:p>
        </p:txBody>
      </p:sp>
    </p:spTree>
    <p:extLst>
      <p:ext uri="{BB962C8B-B14F-4D97-AF65-F5344CB8AC3E}">
        <p14:creationId xmlns:p14="http://schemas.microsoft.com/office/powerpoint/2010/main" val="256652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7483C1-BAD9-E246-851C-F7ED0549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s-ES" sz="6600" b="1" dirty="0">
                <a:effectLst/>
              </a:rPr>
              <a:t>¿Qué puedo hacer hoy en día?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6368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PLATAFORMAS SOPORTADAS</a:t>
            </a:r>
          </a:p>
        </p:txBody>
      </p:sp>
      <p:sp>
        <p:nvSpPr>
          <p:cNvPr id="20" name="Rectángulo redondeado 5">
            <a:extLst>
              <a:ext uri="{FF2B5EF4-FFF2-40B4-BE49-F238E27FC236}">
                <a16:creationId xmlns:a16="http://schemas.microsoft.com/office/drawing/2014/main" id="{A5067737-97C5-514C-882A-0E17AD9EA2D9}"/>
              </a:ext>
            </a:extLst>
          </p:cNvPr>
          <p:cNvSpPr/>
          <p:nvPr/>
        </p:nvSpPr>
        <p:spPr>
          <a:xfrm>
            <a:off x="1460104" y="1504558"/>
            <a:ext cx="6209059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Android 19+</a:t>
            </a:r>
            <a:endParaRPr lang="es-ES" sz="2000" dirty="0"/>
          </a:p>
        </p:txBody>
      </p:sp>
      <p:sp>
        <p:nvSpPr>
          <p:cNvPr id="22" name="Rectángulo redondeado 6">
            <a:extLst>
              <a:ext uri="{FF2B5EF4-FFF2-40B4-BE49-F238E27FC236}">
                <a16:creationId xmlns:a16="http://schemas.microsoft.com/office/drawing/2014/main" id="{444A62D6-E3B4-5F4A-8FD2-C25D5A38CE96}"/>
              </a:ext>
            </a:extLst>
          </p:cNvPr>
          <p:cNvSpPr/>
          <p:nvPr/>
        </p:nvSpPr>
        <p:spPr>
          <a:xfrm>
            <a:off x="1460103" y="2313802"/>
            <a:ext cx="6209058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iOS 9 - 15</a:t>
            </a:r>
            <a:endParaRPr lang="es-ES" sz="2000" dirty="0"/>
          </a:p>
        </p:txBody>
      </p:sp>
      <p:sp>
        <p:nvSpPr>
          <p:cNvPr id="24" name="Rectángulo redondeado 7">
            <a:extLst>
              <a:ext uri="{FF2B5EF4-FFF2-40B4-BE49-F238E27FC236}">
                <a16:creationId xmlns:a16="http://schemas.microsoft.com/office/drawing/2014/main" id="{60A4F937-707C-744D-A8C4-9B88515F349C}"/>
              </a:ext>
            </a:extLst>
          </p:cNvPr>
          <p:cNvSpPr/>
          <p:nvPr/>
        </p:nvSpPr>
        <p:spPr>
          <a:xfrm>
            <a:off x="1460102" y="3123046"/>
            <a:ext cx="6209059" cy="611907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UWP</a:t>
            </a:r>
            <a:endParaRPr lang="es-ES" sz="2000" dirty="0"/>
          </a:p>
        </p:txBody>
      </p:sp>
      <p:sp>
        <p:nvSpPr>
          <p:cNvPr id="25" name="Rectángulo redondeado 8">
            <a:extLst>
              <a:ext uri="{FF2B5EF4-FFF2-40B4-BE49-F238E27FC236}">
                <a16:creationId xmlns:a16="http://schemas.microsoft.com/office/drawing/2014/main" id="{78FC41B2-788B-EA42-8801-D7E9DC762809}"/>
              </a:ext>
            </a:extLst>
          </p:cNvPr>
          <p:cNvSpPr/>
          <p:nvPr/>
        </p:nvSpPr>
        <p:spPr>
          <a:xfrm>
            <a:off x="1460102" y="3932290"/>
            <a:ext cx="6209059" cy="61190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Tizen</a:t>
            </a:r>
            <a:r>
              <a:rPr lang="es-ES" sz="2400" dirty="0"/>
              <a:t> - Samsung</a:t>
            </a:r>
            <a:endParaRPr lang="es-ES" sz="2000" dirty="0"/>
          </a:p>
        </p:txBody>
      </p:sp>
      <p:sp>
        <p:nvSpPr>
          <p:cNvPr id="27" name="Rectángulo redondeado 9">
            <a:extLst>
              <a:ext uri="{FF2B5EF4-FFF2-40B4-BE49-F238E27FC236}">
                <a16:creationId xmlns:a16="http://schemas.microsoft.com/office/drawing/2014/main" id="{77A5908F-7FC9-4941-973F-E956B660C6A6}"/>
              </a:ext>
            </a:extLst>
          </p:cNvPr>
          <p:cNvSpPr/>
          <p:nvPr/>
        </p:nvSpPr>
        <p:spPr>
          <a:xfrm>
            <a:off x="1460102" y="4791928"/>
            <a:ext cx="6209059" cy="611907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Linux, Mac, WPF - </a:t>
            </a:r>
            <a:r>
              <a:rPr lang="es-ES" sz="2400" dirty="0" err="1"/>
              <a:t>Community</a:t>
            </a:r>
            <a:endParaRPr lang="es-ES" sz="2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47A1473-8056-AF4B-B656-1616DF725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155" y="1377410"/>
            <a:ext cx="3491271" cy="34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IDE de Desarrollo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4E79AE3B-054A-DE40-8CC0-2EF7155EB8D9}"/>
              </a:ext>
            </a:extLst>
          </p:cNvPr>
          <p:cNvSpPr/>
          <p:nvPr/>
        </p:nvSpPr>
        <p:spPr>
          <a:xfrm>
            <a:off x="4571999" y="2817092"/>
            <a:ext cx="6366375" cy="611907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Visual Studio 2019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60D9003E-7C4D-1049-AAA1-B68A383D71B1}"/>
              </a:ext>
            </a:extLst>
          </p:cNvPr>
          <p:cNvSpPr/>
          <p:nvPr/>
        </p:nvSpPr>
        <p:spPr>
          <a:xfrm>
            <a:off x="4571998" y="3626336"/>
            <a:ext cx="6366374" cy="611907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Visual Studio </a:t>
            </a:r>
            <a:r>
              <a:rPr lang="es-ES" sz="2400" dirty="0" err="1"/>
              <a:t>for</a:t>
            </a:r>
            <a:r>
              <a:rPr lang="es-ES" sz="2400" dirty="0"/>
              <a:t> Mac</a:t>
            </a:r>
            <a:endParaRPr lang="es-ES" sz="20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4F3885-6CAE-F347-972A-9E77A6AA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0" y="1659705"/>
            <a:ext cx="3538589" cy="35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Estructura de la aplicación</a:t>
            </a:r>
          </a:p>
        </p:txBody>
      </p:sp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04C3825-0A90-254B-BAC0-DF354AB5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2" y="1249635"/>
            <a:ext cx="6965092" cy="2405362"/>
          </a:xfrm>
          <a:prstGeom prst="rect">
            <a:avLst/>
          </a:prstGeom>
        </p:spPr>
      </p:pic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F2382D6-922A-6C4E-9595-FF580E212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582" y="3298567"/>
            <a:ext cx="5524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6D7-26FF-E64C-AE87-FA820E1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8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Últimas novedades en </a:t>
            </a:r>
            <a:r>
              <a:rPr lang="es-ES" dirty="0" err="1"/>
              <a:t>xamarin</a:t>
            </a:r>
            <a:r>
              <a:rPr lang="es-ES" dirty="0"/>
              <a:t> </a:t>
            </a:r>
            <a:r>
              <a:rPr lang="es-ES" dirty="0" err="1"/>
              <a:t>forms</a:t>
            </a:r>
            <a:r>
              <a:rPr lang="es-ES" dirty="0"/>
              <a:t> 5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A1BBD0DF-4A4B-D042-8105-DC7C31DB472C}"/>
              </a:ext>
            </a:extLst>
          </p:cNvPr>
          <p:cNvSpPr/>
          <p:nvPr/>
        </p:nvSpPr>
        <p:spPr>
          <a:xfrm>
            <a:off x="1104093" y="1247543"/>
            <a:ext cx="7261110" cy="851788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 err="1"/>
              <a:t>MasterDetailPage</a:t>
            </a:r>
            <a:r>
              <a:rPr lang="es-ES" sz="2400" dirty="0"/>
              <a:t> ahora es </a:t>
            </a:r>
            <a:r>
              <a:rPr lang="es-ES" sz="2400" dirty="0" err="1"/>
              <a:t>FlyoutPage</a:t>
            </a:r>
            <a:endParaRPr lang="es-ES" sz="2000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E16C9551-1A53-804D-88CD-743CFEA767EC}"/>
              </a:ext>
            </a:extLst>
          </p:cNvPr>
          <p:cNvSpPr/>
          <p:nvPr/>
        </p:nvSpPr>
        <p:spPr>
          <a:xfrm>
            <a:off x="1104094" y="2305413"/>
            <a:ext cx="7261109" cy="851788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Mejoras en </a:t>
            </a:r>
            <a:r>
              <a:rPr lang="es-ES" sz="2400" dirty="0" err="1"/>
              <a:t>RadioButton</a:t>
            </a:r>
            <a:endParaRPr lang="es-ES" sz="2000" dirty="0"/>
          </a:p>
        </p:txBody>
      </p:sp>
      <p:sp>
        <p:nvSpPr>
          <p:cNvPr id="5" name="Rectángulo redondeado 7">
            <a:extLst>
              <a:ext uri="{FF2B5EF4-FFF2-40B4-BE49-F238E27FC236}">
                <a16:creationId xmlns:a16="http://schemas.microsoft.com/office/drawing/2014/main" id="{2C5152E3-BF22-8C47-9E35-B99BB48FA32E}"/>
              </a:ext>
            </a:extLst>
          </p:cNvPr>
          <p:cNvSpPr/>
          <p:nvPr/>
        </p:nvSpPr>
        <p:spPr>
          <a:xfrm>
            <a:off x="1104093" y="3363283"/>
            <a:ext cx="7261110" cy="851788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Se usa </a:t>
            </a:r>
            <a:r>
              <a:rPr lang="es-ES" sz="2400" dirty="0" err="1"/>
              <a:t>WKWebView</a:t>
            </a:r>
            <a:r>
              <a:rPr lang="es-ES" sz="2400" dirty="0"/>
              <a:t> en vez </a:t>
            </a:r>
            <a:r>
              <a:rPr lang="es-ES" sz="2400" dirty="0" err="1"/>
              <a:t>UIWebView</a:t>
            </a:r>
            <a:endParaRPr lang="es-ES" sz="2000" dirty="0"/>
          </a:p>
        </p:txBody>
      </p:sp>
      <p:sp>
        <p:nvSpPr>
          <p:cNvPr id="6" name="Rectángulo redondeado 8">
            <a:extLst>
              <a:ext uri="{FF2B5EF4-FFF2-40B4-BE49-F238E27FC236}">
                <a16:creationId xmlns:a16="http://schemas.microsoft.com/office/drawing/2014/main" id="{B53A1A14-5E6C-3B45-8938-8735FD806D40}"/>
              </a:ext>
            </a:extLst>
          </p:cNvPr>
          <p:cNvSpPr/>
          <p:nvPr/>
        </p:nvSpPr>
        <p:spPr>
          <a:xfrm>
            <a:off x="1104093" y="4421153"/>
            <a:ext cx="7261110" cy="851788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Algunos controles movidos a </a:t>
            </a:r>
            <a:r>
              <a:rPr lang="es-ES" sz="2400" dirty="0" err="1"/>
              <a:t>Xamarin</a:t>
            </a:r>
            <a:r>
              <a:rPr lang="es-ES" sz="2400" dirty="0"/>
              <a:t> </a:t>
            </a:r>
            <a:r>
              <a:rPr lang="es-ES" sz="2400" dirty="0" err="1"/>
              <a:t>Community</a:t>
            </a:r>
            <a:r>
              <a:rPr lang="es-ES" sz="2400" dirty="0"/>
              <a:t> </a:t>
            </a:r>
            <a:r>
              <a:rPr lang="es-ES" sz="2400" dirty="0" err="1"/>
              <a:t>Toolkit</a:t>
            </a:r>
            <a:endParaRPr lang="es-ES" sz="2000" dirty="0"/>
          </a:p>
        </p:txBody>
      </p:sp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4494929F-ABD5-C248-A4D7-8D7FE53B46DE}"/>
              </a:ext>
            </a:extLst>
          </p:cNvPr>
          <p:cNvSpPr/>
          <p:nvPr/>
        </p:nvSpPr>
        <p:spPr>
          <a:xfrm>
            <a:off x="1104093" y="5479023"/>
            <a:ext cx="7261110" cy="851788"/>
          </a:xfrm>
          <a:prstGeom prst="roundRect">
            <a:avLst>
              <a:gd name="adj" fmla="val 10000"/>
            </a:avLst>
          </a:prstGeom>
          <a:solidFill>
            <a:srgbClr val="6275F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anchor="ctr"/>
          <a:lstStyle/>
          <a:p>
            <a:pPr algn="ctr"/>
            <a:r>
              <a:rPr lang="es-ES" sz="2400" dirty="0"/>
              <a:t>Estabilidad</a:t>
            </a:r>
            <a:endParaRPr lang="es-E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973B9-038F-7249-8599-14231AC9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203" y="1884177"/>
            <a:ext cx="3327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903</Words>
  <Application>Microsoft Macintosh PowerPoint</Application>
  <PresentationFormat>Widescreen</PresentationFormat>
  <Paragraphs>169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Century Gothic</vt:lpstr>
      <vt:lpstr>Malla</vt:lpstr>
      <vt:lpstr>Presente y futuro del desarrollo multiplataforma con .NET</vt:lpstr>
      <vt:lpstr>¡¡Gracias!!</vt:lpstr>
      <vt:lpstr>¿Quién es este tío?</vt:lpstr>
      <vt:lpstr>¿Qué vamos a ver?</vt:lpstr>
      <vt:lpstr>¿Qué puedo hacer hoy en día?</vt:lpstr>
      <vt:lpstr>PLATAFORMAS SOPORTADAS</vt:lpstr>
      <vt:lpstr>IDE de Desarrollo</vt:lpstr>
      <vt:lpstr>Estructura de la aplicación</vt:lpstr>
      <vt:lpstr>Últimas novedades en xamarin forms 5</vt:lpstr>
      <vt:lpstr>Resumen</vt:lpstr>
      <vt:lpstr>Dificultades que nos encontramos en xamarin forms</vt:lpstr>
      <vt:lpstr>Dificultades</vt:lpstr>
      <vt:lpstr>DEMO 1 Renderers</vt:lpstr>
      <vt:lpstr>Novedades maui</vt:lpstr>
      <vt:lpstr>Plataformas soportadas</vt:lpstr>
      <vt:lpstr>Ide de desarrollo</vt:lpstr>
      <vt:lpstr>Desarrollo</vt:lpstr>
      <vt:lpstr>Modelos de aplicación</vt:lpstr>
      <vt:lpstr>Estructura de la aplicación</vt:lpstr>
      <vt:lpstr>Mejoras de rendimiento</vt:lpstr>
      <vt:lpstr>Cambios en controles</vt:lpstr>
      <vt:lpstr>DEMO 2 Ciclo de vida</vt:lpstr>
      <vt:lpstr>Handlers</vt:lpstr>
      <vt:lpstr>DEMO 3 Handlers</vt:lpstr>
      <vt:lpstr>Facilidad para acceso a nativo</vt:lpstr>
      <vt:lpstr>Hot reload</vt:lpstr>
      <vt:lpstr>Timeline</vt:lpstr>
      <vt:lpstr>DEMO 4 .net6 preview1</vt:lpstr>
      <vt:lpstr>Paso de xamarin a maui</vt:lpstr>
      <vt:lpstr>Convertir solución xamarin a maui</vt:lpstr>
      <vt:lpstr>Migrar librarías de terceros</vt:lpstr>
      <vt:lpstr>Curva de aprendizaje</vt:lpstr>
      <vt:lpstr>Mejoras ofrecidas por maui</vt:lpstr>
      <vt:lpstr> PREGUNTAS  Regalamos 8 entradas para la codemotion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puedes pasar.  </dc:title>
  <dc:creator>Jorge Diego Crespo</dc:creator>
  <cp:lastModifiedBy>Jorge Diego Crespo</cp:lastModifiedBy>
  <cp:revision>101</cp:revision>
  <dcterms:created xsi:type="dcterms:W3CDTF">2020-12-28T11:13:13Z</dcterms:created>
  <dcterms:modified xsi:type="dcterms:W3CDTF">2021-03-10T19:09:20Z</dcterms:modified>
</cp:coreProperties>
</file>