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83" r:id="rId2"/>
    <p:sldId id="10562" r:id="rId3"/>
    <p:sldId id="290" r:id="rId4"/>
    <p:sldId id="269" r:id="rId5"/>
    <p:sldId id="10565" r:id="rId6"/>
    <p:sldId id="10590" r:id="rId7"/>
    <p:sldId id="10591" r:id="rId8"/>
    <p:sldId id="10567" r:id="rId9"/>
    <p:sldId id="10570" r:id="rId10"/>
    <p:sldId id="10592" r:id="rId11"/>
    <p:sldId id="10594" r:id="rId12"/>
    <p:sldId id="10595" r:id="rId13"/>
    <p:sldId id="10596" r:id="rId14"/>
    <p:sldId id="10576" r:id="rId15"/>
    <p:sldId id="10597" r:id="rId16"/>
    <p:sldId id="10598" r:id="rId17"/>
    <p:sldId id="10600" r:id="rId18"/>
    <p:sldId id="10599" r:id="rId19"/>
    <p:sldId id="10601" r:id="rId20"/>
    <p:sldId id="10602" r:id="rId21"/>
    <p:sldId id="10604" r:id="rId22"/>
    <p:sldId id="10605" r:id="rId23"/>
    <p:sldId id="10606" r:id="rId24"/>
    <p:sldId id="10607" r:id="rId25"/>
    <p:sldId id="10608" r:id="rId26"/>
    <p:sldId id="10611" r:id="rId27"/>
    <p:sldId id="10612" r:id="rId28"/>
    <p:sldId id="10610" r:id="rId29"/>
    <p:sldId id="10609" r:id="rId30"/>
    <p:sldId id="10613" r:id="rId31"/>
    <p:sldId id="10561" r:id="rId32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654"/>
    <a:srgbClr val="552B67"/>
    <a:srgbClr val="F6D063"/>
    <a:srgbClr val="4A0851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/>
    <p:restoredTop sz="89852"/>
  </p:normalViewPr>
  <p:slideViewPr>
    <p:cSldViewPr snapToGrid="0" snapToObjects="1">
      <p:cViewPr varScale="1">
        <p:scale>
          <a:sx n="63" d="100"/>
          <a:sy n="63" d="100"/>
        </p:scale>
        <p:origin x="360" y="224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27/11/21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27/11/21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8F0C-750B-6440-A7B4-17C12343E52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2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dirty="0"/>
              <a:t>Creación muy versatil =&gt; Se puede especificar ,de forma rápida, los tipos que recibe y retorna un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dirty="0"/>
              <a:t>Mantenemos funcionalidades =&gt; CanExecute, parámetros…Los ReactiveCommands implementan I</a:t>
            </a:r>
            <a:r>
              <a:rPr lang="en-GB" dirty="0"/>
              <a:t>c</a:t>
            </a:r>
            <a:r>
              <a:rPr lang="en-ES"/>
              <a:t>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8F0C-750B-6440-A7B4-17C12343E52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14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8F0C-750B-6440-A7B4-17C12343E52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35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8F0C-750B-6440-A7B4-17C12343E522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14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8F0C-750B-6440-A7B4-17C12343E522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01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8F0C-750B-6440-A7B4-17C12343E522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8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0052" y="3519588"/>
            <a:ext cx="11887200" cy="7589734"/>
          </a:xfrm>
        </p:spPr>
        <p:txBody>
          <a:bodyPr anchor="t" anchorCtr="0">
            <a:normAutofit/>
          </a:bodyPr>
          <a:lstStyle>
            <a:lvl1pPr algn="l">
              <a:defRPr sz="12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F037B520-3928-A744-84D4-4971EB5CA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871" y="3229285"/>
            <a:ext cx="7370912" cy="75581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27/11/21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DFD06C-A1EC-DD4A-8474-31592C6A4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27/11/21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E2D687-ABB0-CF47-80B8-409536D312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27/11/21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A9E94-1CF6-C846-81ED-1D3C08E93F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27/11/21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C621BF-0E31-FF4A-BE85-DE96618C03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932810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794405"/>
            <a:ext cx="12190412" cy="1246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nuestros Sponsors.</a:t>
            </a:r>
          </a:p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ellos el evento no sería posible</a:t>
            </a:r>
            <a:r>
              <a:rPr lang="es-ES" sz="320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1B6F6-6AA7-43DE-8381-46B08501E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342" y="3035644"/>
            <a:ext cx="5499100" cy="5638800"/>
          </a:xfrm>
          <a:prstGeom prst="rect">
            <a:avLst/>
          </a:prstGeom>
        </p:spPr>
      </p:pic>
      <p:pic>
        <p:nvPicPr>
          <p:cNvPr id="22" name="Imagen 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F25E09D-BC7C-4964-A024-C0A1F88500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82" y="6196725"/>
            <a:ext cx="3384741" cy="1121703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3294DEC-4738-4049-A1D6-EF37B87810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01526" y="4612624"/>
            <a:ext cx="2761029" cy="10123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F2D4D0B-9261-CA4B-9299-0CF108A486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4" name="Picture 2" descr="Beezy – creowo">
            <a:extLst>
              <a:ext uri="{FF2B5EF4-FFF2-40B4-BE49-F238E27FC236}">
                <a16:creationId xmlns:a16="http://schemas.microsoft.com/office/drawing/2014/main" id="{5EB6FBA0-882B-8E42-BE77-AD19FC6C77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444" y="7780826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CF9996C-0D8A-664F-B3E6-26BF7BF42F4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98444" y="8861045"/>
            <a:ext cx="3490845" cy="1228424"/>
          </a:xfrm>
          <a:prstGeom prst="rect">
            <a:avLst/>
          </a:prstGeom>
        </p:spPr>
      </p:pic>
      <p:pic>
        <p:nvPicPr>
          <p:cNvPr id="3" name="Imagen 2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9EF567A3-63A6-C445-A106-59D3B96A60C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443" y="10478772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pic>
        <p:nvPicPr>
          <p:cNvPr id="16" name="Imagen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AF44FF0-4DF6-42B4-9497-736CEA606F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13" y="10497089"/>
            <a:ext cx="3384741" cy="1121703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4C32620E-5C24-4F75-AE41-2D7BC5070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5840" y="10497089"/>
            <a:ext cx="2761029" cy="101237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7DC1C49-29ED-46D3-851A-982468F23E4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6180" y="2097208"/>
            <a:ext cx="4865195" cy="625887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F6D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3F5A3-85BA-DB43-86E2-7524D6A5F39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1026" name="Picture 2" descr="Beezy – creowo">
            <a:extLst>
              <a:ext uri="{FF2B5EF4-FFF2-40B4-BE49-F238E27FC236}">
                <a16:creationId xmlns:a16="http://schemas.microsoft.com/office/drawing/2014/main" id="{38EAE3E4-EF1C-DF43-BCF3-C6B072A4B5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698" y="10657503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505E961-EF66-A743-9E1D-C28DF5B811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08721" y="10281042"/>
            <a:ext cx="3490845" cy="1228424"/>
          </a:xfrm>
          <a:prstGeom prst="rect">
            <a:avLst/>
          </a:prstGeom>
        </p:spPr>
      </p:pic>
      <p:pic>
        <p:nvPicPr>
          <p:cNvPr id="4" name="Imagen 3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BA17D366-3D90-5246-BEF6-5C19FBCBCBE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610" y="10733146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3">
            <a:extLst>
              <a:ext uri="{FF2B5EF4-FFF2-40B4-BE49-F238E27FC236}">
                <a16:creationId xmlns:a16="http://schemas.microsoft.com/office/drawing/2014/main" id="{009D0C4E-5CF4-5D4B-A47B-A4A805A2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40" y="10368337"/>
            <a:ext cx="900000" cy="900000"/>
          </a:xfrm>
          <a:prstGeom prst="rect">
            <a:avLst/>
          </a:prstGeom>
          <a:noFill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9781848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142768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8FD6AD-2052-BD48-BAB5-CE3A7A3B86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88940" y="11555017"/>
            <a:ext cx="900000" cy="900000"/>
          </a:xfrm>
          <a:prstGeom prst="rect">
            <a:avLst/>
          </a:prstGeom>
        </p:spPr>
      </p:pic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024384"/>
            <a:ext cx="13540765" cy="6307016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270738"/>
            <a:ext cx="13540765" cy="1229645"/>
          </a:xfrm>
        </p:spPr>
        <p:txBody>
          <a:bodyPr>
            <a:noAutofit/>
          </a:bodyPr>
          <a:lstStyle>
            <a:lvl1pPr marL="0" indent="0">
              <a:buNone/>
              <a:defRPr sz="9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561254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27/11/21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27/11/21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00FA2-F632-214E-BC37-849FF9B7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27/11/21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7B803-8CBC-5D4E-92A0-0CBDBD021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1B1207-A3C8-1645-8591-8ADAF84EB0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27/11/21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C8761E-C49D-3E47-AF17-690935D6B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27/11/21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5C34A-AA45-D24A-A869-8D64F1558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27/11/21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3E7B8D-2D25-A945-862C-D90724EF7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27/11/21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4" r:id="rId3"/>
    <p:sldLayoutId id="2147483682" r:id="rId4"/>
    <p:sldLayoutId id="2147483690" r:id="rId5"/>
    <p:sldLayoutId id="2147483683" r:id="rId6"/>
    <p:sldLayoutId id="2147483687" r:id="rId7"/>
    <p:sldLayoutId id="2147483685" r:id="rId8"/>
    <p:sldLayoutId id="2147483688" r:id="rId9"/>
    <p:sldLayoutId id="2147483686" r:id="rId10"/>
    <p:sldLayoutId id="2147483678" r:id="rId11"/>
    <p:sldLayoutId id="2147483679" r:id="rId12"/>
    <p:sldLayoutId id="2147483674" r:id="rId13"/>
    <p:sldLayoutId id="2147483689" r:id="rId14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800" dirty="0" err="1"/>
              <a:t>Cómo</a:t>
            </a:r>
            <a:r>
              <a:rPr lang="en-GB" sz="9800" dirty="0"/>
              <a:t> </a:t>
            </a:r>
            <a:r>
              <a:rPr lang="en-GB" sz="9800" dirty="0" err="1"/>
              <a:t>ReactiveUI</a:t>
            </a:r>
            <a:r>
              <a:rPr lang="en-GB" sz="9800" dirty="0"/>
              <a:t> </a:t>
            </a:r>
            <a:r>
              <a:rPr lang="en-GB" sz="9800" dirty="0" err="1"/>
              <a:t>cambio</a:t>
            </a:r>
            <a:r>
              <a:rPr lang="en-GB" sz="9800" dirty="0"/>
              <a:t> mi forma de </a:t>
            </a:r>
            <a:r>
              <a:rPr lang="en-GB" sz="9800" dirty="0" err="1"/>
              <a:t>programar</a:t>
            </a:r>
            <a:r>
              <a:rPr lang="en-GB" sz="9800" dirty="0"/>
              <a:t> y me </a:t>
            </a:r>
            <a:r>
              <a:rPr lang="en-GB" sz="9800" dirty="0" err="1"/>
              <a:t>hizo</a:t>
            </a:r>
            <a:r>
              <a:rPr lang="en-GB" sz="9800" dirty="0"/>
              <a:t> </a:t>
            </a:r>
            <a:r>
              <a:rPr lang="en-GB" sz="9800" dirty="0" err="1"/>
              <a:t>más</a:t>
            </a:r>
            <a:r>
              <a:rPr lang="en-GB" sz="9800" dirty="0"/>
              <a:t> productive</a:t>
            </a:r>
            <a:br>
              <a:rPr lang="en-GB" sz="9800" dirty="0"/>
            </a:br>
            <a:br>
              <a:rPr lang="en-GB" sz="4400" dirty="0"/>
            </a:br>
            <a:r>
              <a:rPr lang="es-ES" sz="4400" dirty="0"/>
              <a:t>Pierde el miedo a hacer a aplicaciones reactivas</a:t>
            </a:r>
            <a:endParaRPr lang="es-ES" sz="4900" dirty="0"/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/>
              <a:t>¿</a:t>
            </a:r>
            <a:r>
              <a:rPr lang="en-US" sz="16700" dirty="0" err="1"/>
              <a:t>Cómo</a:t>
            </a:r>
            <a:r>
              <a:rPr lang="en-US" sz="16700" dirty="0"/>
              <a:t> </a:t>
            </a:r>
            <a:r>
              <a:rPr lang="en-US" sz="16700" dirty="0" err="1"/>
              <a:t>programaba</a:t>
            </a:r>
            <a:r>
              <a:rPr lang="en-US" sz="16700" dirty="0"/>
              <a:t> antes?</a:t>
            </a:r>
            <a:endParaRPr lang="es-ES" sz="12000" dirty="0"/>
          </a:p>
        </p:txBody>
      </p:sp>
    </p:spTree>
    <p:extLst>
      <p:ext uri="{BB962C8B-B14F-4D97-AF65-F5344CB8AC3E}">
        <p14:creationId xmlns:p14="http://schemas.microsoft.com/office/powerpoint/2010/main" val="28744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dirty="0" err="1">
                <a:solidFill>
                  <a:srgbClr val="552B67"/>
                </a:solidFill>
                <a:latin typeface="+mj-lt"/>
              </a:rPr>
              <a:t>Poca</a:t>
            </a:r>
            <a:r>
              <a:rPr lang="en-US" sz="9600" dirty="0">
                <a:solidFill>
                  <a:srgbClr val="552B67"/>
                </a:solidFill>
                <a:latin typeface="+mj-lt"/>
              </a:rPr>
              <a:t> </a:t>
            </a:r>
            <a:r>
              <a:rPr lang="en-US" sz="9600" dirty="0" err="1">
                <a:solidFill>
                  <a:srgbClr val="552B67"/>
                </a:solidFill>
                <a:latin typeface="+mj-lt"/>
              </a:rPr>
              <a:t>programación</a:t>
            </a:r>
            <a:r>
              <a:rPr lang="en-US" sz="9600" dirty="0">
                <a:solidFill>
                  <a:srgbClr val="552B67"/>
                </a:solidFill>
                <a:latin typeface="+mj-lt"/>
              </a:rPr>
              <a:t> </a:t>
            </a:r>
            <a:r>
              <a:rPr lang="en-US" sz="9600" dirty="0" err="1">
                <a:solidFill>
                  <a:srgbClr val="552B67"/>
                </a:solidFill>
                <a:latin typeface="+mj-lt"/>
              </a:rPr>
              <a:t>reactiva</a:t>
            </a:r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sp>
        <p:nvSpPr>
          <p:cNvPr id="12" name="Rectángulo redondeado 7">
            <a:extLst>
              <a:ext uri="{FF2B5EF4-FFF2-40B4-BE49-F238E27FC236}">
                <a16:creationId xmlns:a16="http://schemas.microsoft.com/office/drawing/2014/main" id="{CE2A19E2-467D-E747-BCA8-6E05C7EF7C24}"/>
              </a:ext>
            </a:extLst>
          </p:cNvPr>
          <p:cNvSpPr/>
          <p:nvPr/>
        </p:nvSpPr>
        <p:spPr>
          <a:xfrm>
            <a:off x="4265455" y="5648309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Pensamiento secuencial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3" name="Rectángulo redondeado 8">
            <a:extLst>
              <a:ext uri="{FF2B5EF4-FFF2-40B4-BE49-F238E27FC236}">
                <a16:creationId xmlns:a16="http://schemas.microsoft.com/office/drawing/2014/main" id="{408BC6E4-17B1-6148-B62D-1900FC08CC32}"/>
              </a:ext>
            </a:extLst>
          </p:cNvPr>
          <p:cNvSpPr/>
          <p:nvPr/>
        </p:nvSpPr>
        <p:spPr>
          <a:xfrm>
            <a:off x="4265455" y="7317624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Algoritmos complejos para problemas sencillos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4" name="Rectángulo redondeado 9">
            <a:extLst>
              <a:ext uri="{FF2B5EF4-FFF2-40B4-BE49-F238E27FC236}">
                <a16:creationId xmlns:a16="http://schemas.microsoft.com/office/drawing/2014/main" id="{CF5810C3-674F-104A-8C5D-D98D1612A4EF}"/>
              </a:ext>
            </a:extLst>
          </p:cNvPr>
          <p:cNvSpPr/>
          <p:nvPr/>
        </p:nvSpPr>
        <p:spPr>
          <a:xfrm>
            <a:off x="4201659" y="8986939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Problemas para trabajar con listas complejas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9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/>
              <a:t>Mi </a:t>
            </a:r>
            <a:r>
              <a:rPr lang="en-US" sz="16700" dirty="0" err="1"/>
              <a:t>primeros</a:t>
            </a:r>
            <a:r>
              <a:rPr lang="en-US" sz="16700" dirty="0"/>
              <a:t> pasos</a:t>
            </a:r>
            <a:endParaRPr lang="es-ES" sz="12000" dirty="0"/>
          </a:p>
        </p:txBody>
      </p:sp>
    </p:spTree>
    <p:extLst>
      <p:ext uri="{BB962C8B-B14F-4D97-AF65-F5344CB8AC3E}">
        <p14:creationId xmlns:p14="http://schemas.microsoft.com/office/powerpoint/2010/main" val="428664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dirty="0">
                <a:solidFill>
                  <a:srgbClr val="552B67"/>
                </a:solidFill>
                <a:latin typeface="+mj-lt"/>
              </a:rPr>
              <a:t>Bindings</a:t>
            </a:r>
          </a:p>
        </p:txBody>
      </p:sp>
      <p:sp>
        <p:nvSpPr>
          <p:cNvPr id="12" name="Rectángulo redondeado 7">
            <a:extLst>
              <a:ext uri="{FF2B5EF4-FFF2-40B4-BE49-F238E27FC236}">
                <a16:creationId xmlns:a16="http://schemas.microsoft.com/office/drawing/2014/main" id="{CE2A19E2-467D-E747-BCA8-6E05C7EF7C24}"/>
              </a:ext>
            </a:extLst>
          </p:cNvPr>
          <p:cNvSpPr/>
          <p:nvPr/>
        </p:nvSpPr>
        <p:spPr>
          <a:xfrm>
            <a:off x="4721835" y="7909391"/>
            <a:ext cx="14938743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Puerta de entrada a </a:t>
            </a:r>
            <a:r>
              <a:rPr lang="es-ES" sz="5400" dirty="0" err="1">
                <a:solidFill>
                  <a:schemeClr val="bg1"/>
                </a:solidFill>
              </a:rPr>
              <a:t>RxUI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3" name="Rectángulo redondeado 8">
            <a:extLst>
              <a:ext uri="{FF2B5EF4-FFF2-40B4-BE49-F238E27FC236}">
                <a16:creationId xmlns:a16="http://schemas.microsoft.com/office/drawing/2014/main" id="{408BC6E4-17B1-6148-B62D-1900FC08CC32}"/>
              </a:ext>
            </a:extLst>
          </p:cNvPr>
          <p:cNvSpPr/>
          <p:nvPr/>
        </p:nvSpPr>
        <p:spPr>
          <a:xfrm>
            <a:off x="4721834" y="9571385"/>
            <a:ext cx="14938744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No están en XAML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4" name="Rectángulo redondeado 9">
            <a:extLst>
              <a:ext uri="{FF2B5EF4-FFF2-40B4-BE49-F238E27FC236}">
                <a16:creationId xmlns:a16="http://schemas.microsoft.com/office/drawing/2014/main" id="{CF5810C3-674F-104A-8C5D-D98D1612A4EF}"/>
              </a:ext>
            </a:extLst>
          </p:cNvPr>
          <p:cNvSpPr/>
          <p:nvPr/>
        </p:nvSpPr>
        <p:spPr>
          <a:xfrm>
            <a:off x="4721833" y="10934579"/>
            <a:ext cx="14938745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Adiós </a:t>
            </a:r>
            <a:r>
              <a:rPr lang="es-ES" sz="5400" dirty="0" err="1">
                <a:solidFill>
                  <a:schemeClr val="bg1"/>
                </a:solidFill>
              </a:rPr>
              <a:t>converters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67DC7237-E65E-7E4D-A4D3-8A426027D561}"/>
              </a:ext>
            </a:extLst>
          </p:cNvPr>
          <p:cNvSpPr txBox="1"/>
          <p:nvPr/>
        </p:nvSpPr>
        <p:spPr>
          <a:xfrm>
            <a:off x="510005" y="3334138"/>
            <a:ext cx="10780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5400" dirty="0">
                <a:latin typeface="Heebo regular"/>
              </a:rPr>
              <a:t>Aunque no implicaron un inicio en programación reactiva pura y dura, fue lo primero que use de </a:t>
            </a:r>
            <a:r>
              <a:rPr lang="es-ES" sz="5400" dirty="0" err="1">
                <a:latin typeface="Heebo regular"/>
              </a:rPr>
              <a:t>RxUI</a:t>
            </a:r>
            <a:r>
              <a:rPr lang="es-ES" sz="5400" dirty="0">
                <a:latin typeface="Heebo regular"/>
              </a:rPr>
              <a:t>.</a:t>
            </a:r>
          </a:p>
        </p:txBody>
      </p:sp>
      <p:sp>
        <p:nvSpPr>
          <p:cNvPr id="11" name="CuadroTexto 6">
            <a:extLst>
              <a:ext uri="{FF2B5EF4-FFF2-40B4-BE49-F238E27FC236}">
                <a16:creationId xmlns:a16="http://schemas.microsoft.com/office/drawing/2014/main" id="{751D8D38-731A-854C-BE95-B4DF04670770}"/>
              </a:ext>
            </a:extLst>
          </p:cNvPr>
          <p:cNvSpPr txBox="1"/>
          <p:nvPr/>
        </p:nvSpPr>
        <p:spPr>
          <a:xfrm>
            <a:off x="13091561" y="3334138"/>
            <a:ext cx="107808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5400" dirty="0">
                <a:latin typeface="Heebo regular"/>
              </a:rPr>
              <a:t>Me ayudaron a perder el miedo a trabajar con la librería y a empezar a conocer cómo estructuramos los proyectos, utilizando las bondades de Reactive.</a:t>
            </a:r>
          </a:p>
        </p:txBody>
      </p:sp>
    </p:spTree>
    <p:extLst>
      <p:ext uri="{BB962C8B-B14F-4D97-AF65-F5344CB8AC3E}">
        <p14:creationId xmlns:p14="http://schemas.microsoft.com/office/powerpoint/2010/main" val="20100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B6705C0-1FA2-0E4C-AF7E-EE62B31981FD}"/>
              </a:ext>
            </a:extLst>
          </p:cNvPr>
          <p:cNvSpPr/>
          <p:nvPr/>
        </p:nvSpPr>
        <p:spPr>
          <a:xfrm>
            <a:off x="4673038" y="3098004"/>
            <a:ext cx="15036336" cy="7519992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8700" dirty="0">
                <a:solidFill>
                  <a:schemeClr val="bg1"/>
                </a:solidFill>
              </a:rPr>
              <a:t>DEMO </a:t>
            </a:r>
            <a:r>
              <a:rPr lang="es-ES" sz="11500" dirty="0" err="1">
                <a:solidFill>
                  <a:schemeClr val="bg1"/>
                </a:solidFill>
              </a:rPr>
              <a:t>Bindings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0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 err="1"/>
              <a:t>Empezando</a:t>
            </a:r>
            <a:r>
              <a:rPr lang="en-US" sz="16700" dirty="0"/>
              <a:t> a </a:t>
            </a:r>
            <a:r>
              <a:rPr lang="en-US" sz="16700" dirty="0" err="1"/>
              <a:t>reaccionar</a:t>
            </a:r>
            <a:endParaRPr lang="es-ES" sz="12000" dirty="0"/>
          </a:p>
        </p:txBody>
      </p:sp>
    </p:spTree>
    <p:extLst>
      <p:ext uri="{BB962C8B-B14F-4D97-AF65-F5344CB8AC3E}">
        <p14:creationId xmlns:p14="http://schemas.microsoft.com/office/powerpoint/2010/main" val="151223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dirty="0">
                <a:solidFill>
                  <a:srgbClr val="552B67"/>
                </a:solidFill>
                <a:latin typeface="+mj-lt"/>
              </a:rPr>
              <a:t>Commands</a:t>
            </a:r>
          </a:p>
        </p:txBody>
      </p:sp>
      <p:sp>
        <p:nvSpPr>
          <p:cNvPr id="16" name="Rectángulo redondeado 7">
            <a:extLst>
              <a:ext uri="{FF2B5EF4-FFF2-40B4-BE49-F238E27FC236}">
                <a16:creationId xmlns:a16="http://schemas.microsoft.com/office/drawing/2014/main" id="{AB8434B4-D1E7-3A48-9F68-E6B06201D67B}"/>
              </a:ext>
            </a:extLst>
          </p:cNvPr>
          <p:cNvSpPr/>
          <p:nvPr/>
        </p:nvSpPr>
        <p:spPr>
          <a:xfrm>
            <a:off x="4265455" y="4157440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Creación muy versátil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7" name="Rectángulo redondeado 8">
            <a:extLst>
              <a:ext uri="{FF2B5EF4-FFF2-40B4-BE49-F238E27FC236}">
                <a16:creationId xmlns:a16="http://schemas.microsoft.com/office/drawing/2014/main" id="{AF225B14-9438-EA4F-8E52-1719CF94308C}"/>
              </a:ext>
            </a:extLst>
          </p:cNvPr>
          <p:cNvSpPr/>
          <p:nvPr/>
        </p:nvSpPr>
        <p:spPr>
          <a:xfrm>
            <a:off x="4265455" y="5826755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Mantenemos funcionalidades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8" name="Rectángulo redondeado 9">
            <a:extLst>
              <a:ext uri="{FF2B5EF4-FFF2-40B4-BE49-F238E27FC236}">
                <a16:creationId xmlns:a16="http://schemas.microsoft.com/office/drawing/2014/main" id="{EACA4109-D1AB-A346-B90C-891C2BFA288C}"/>
              </a:ext>
            </a:extLst>
          </p:cNvPr>
          <p:cNvSpPr/>
          <p:nvPr/>
        </p:nvSpPr>
        <p:spPr>
          <a:xfrm>
            <a:off x="4201659" y="7496070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Traza de ejecución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9" name="Rectángulo redondeado 10">
            <a:extLst>
              <a:ext uri="{FF2B5EF4-FFF2-40B4-BE49-F238E27FC236}">
                <a16:creationId xmlns:a16="http://schemas.microsoft.com/office/drawing/2014/main" id="{57392346-A403-F245-8FEE-C5E7ECCAF59E}"/>
              </a:ext>
            </a:extLst>
          </p:cNvPr>
          <p:cNvSpPr/>
          <p:nvPr/>
        </p:nvSpPr>
        <p:spPr>
          <a:xfrm>
            <a:off x="4201659" y="9165385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Traza de errores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dirty="0">
                <a:solidFill>
                  <a:srgbClr val="552B67"/>
                </a:solidFill>
                <a:latin typeface="+mj-lt"/>
              </a:rPr>
              <a:t>Commands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9A26A2-67D3-DD46-B356-1F8B87A02174}"/>
              </a:ext>
            </a:extLst>
          </p:cNvPr>
          <p:cNvSpPr/>
          <p:nvPr/>
        </p:nvSpPr>
        <p:spPr>
          <a:xfrm>
            <a:off x="3505200" y="7448550"/>
            <a:ext cx="4438650" cy="1466850"/>
          </a:xfrm>
          <a:prstGeom prst="rect">
            <a:avLst/>
          </a:prstGeom>
          <a:solidFill>
            <a:schemeClr val="accent2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8ADC5-21A3-244A-B347-4722569CDFD2}"/>
              </a:ext>
            </a:extLst>
          </p:cNvPr>
          <p:cNvSpPr txBox="1"/>
          <p:nvPr/>
        </p:nvSpPr>
        <p:spPr>
          <a:xfrm>
            <a:off x="15696406" y="7858809"/>
            <a:ext cx="445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8F3C-8C70-7849-B7AF-B0ACB29EEAA6}"/>
              </a:ext>
            </a:extLst>
          </p:cNvPr>
          <p:cNvSpPr txBox="1"/>
          <p:nvPr/>
        </p:nvSpPr>
        <p:spPr>
          <a:xfrm>
            <a:off x="15696406" y="10544859"/>
            <a:ext cx="445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IsExecuting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8EB4B-1398-5B43-B2EA-A0D501731782}"/>
              </a:ext>
            </a:extLst>
          </p:cNvPr>
          <p:cNvSpPr txBox="1"/>
          <p:nvPr/>
        </p:nvSpPr>
        <p:spPr>
          <a:xfrm>
            <a:off x="15696406" y="5172759"/>
            <a:ext cx="445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Process exception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AAE31C-C2CE-4642-A1DC-D04B05C33F8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919344" y="8181974"/>
            <a:ext cx="77770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B3465F-3039-784F-ACF0-81530C6DA790}"/>
              </a:ext>
            </a:extLst>
          </p:cNvPr>
          <p:cNvSpPr txBox="1"/>
          <p:nvPr/>
        </p:nvSpPr>
        <p:spPr>
          <a:xfrm>
            <a:off x="10928342" y="7449341"/>
            <a:ext cx="128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i="1" dirty="0"/>
              <a:t>Params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236BD8-F656-FB43-B3ED-6AAE464D6BFB}"/>
              </a:ext>
            </a:extLst>
          </p:cNvPr>
          <p:cNvCxnSpPr>
            <a:cxnSpLocks/>
          </p:cNvCxnSpPr>
          <p:nvPr/>
        </p:nvCxnSpPr>
        <p:spPr>
          <a:xfrm flipV="1">
            <a:off x="17020941" y="5789830"/>
            <a:ext cx="1" cy="197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A1E092-1685-4C44-BEB0-484F84FA2ADC}"/>
              </a:ext>
            </a:extLst>
          </p:cNvPr>
          <p:cNvCxnSpPr>
            <a:cxnSpLocks/>
          </p:cNvCxnSpPr>
          <p:nvPr/>
        </p:nvCxnSpPr>
        <p:spPr>
          <a:xfrm>
            <a:off x="17020941" y="8588663"/>
            <a:ext cx="0" cy="195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CE53F7FE-30B2-8045-8775-E91AE2C4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10290174"/>
            <a:ext cx="1752600" cy="11557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93D206-D9E4-0A4F-9EC2-2B8AAA580BC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600825" y="10868024"/>
            <a:ext cx="90955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F95D23-AF3E-AC44-93E9-BFA4F5D27880}"/>
              </a:ext>
            </a:extLst>
          </p:cNvPr>
          <p:cNvSpPr txBox="1"/>
          <p:nvPr/>
        </p:nvSpPr>
        <p:spPr>
          <a:xfrm>
            <a:off x="10578754" y="8334375"/>
            <a:ext cx="1983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i="1" dirty="0"/>
              <a:t>CanExecute</a:t>
            </a:r>
          </a:p>
        </p:txBody>
      </p:sp>
    </p:spTree>
    <p:extLst>
      <p:ext uri="{BB962C8B-B14F-4D97-AF65-F5344CB8AC3E}">
        <p14:creationId xmlns:p14="http://schemas.microsoft.com/office/powerpoint/2010/main" val="3103431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B6705C0-1FA2-0E4C-AF7E-EE62B31981FD}"/>
              </a:ext>
            </a:extLst>
          </p:cNvPr>
          <p:cNvSpPr/>
          <p:nvPr/>
        </p:nvSpPr>
        <p:spPr>
          <a:xfrm>
            <a:off x="4673038" y="3098004"/>
            <a:ext cx="15036336" cy="7519992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8700" dirty="0">
                <a:solidFill>
                  <a:schemeClr val="bg1"/>
                </a:solidFill>
              </a:rPr>
              <a:t>DEMO </a:t>
            </a:r>
            <a:r>
              <a:rPr lang="es-ES" sz="11500" dirty="0" err="1">
                <a:solidFill>
                  <a:schemeClr val="bg1"/>
                </a:solidFill>
              </a:rPr>
              <a:t>Commands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39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 err="1"/>
              <a:t>Reaccionando</a:t>
            </a:r>
            <a:r>
              <a:rPr lang="en-US" sz="16700" dirty="0"/>
              <a:t> a </a:t>
            </a:r>
            <a:r>
              <a:rPr lang="en-US" sz="16700" dirty="0" err="1"/>
              <a:t>cambios</a:t>
            </a:r>
            <a:endParaRPr lang="es-ES" sz="12000" dirty="0"/>
          </a:p>
        </p:txBody>
      </p:sp>
    </p:spTree>
    <p:extLst>
      <p:ext uri="{BB962C8B-B14F-4D97-AF65-F5344CB8AC3E}">
        <p14:creationId xmlns:p14="http://schemas.microsoft.com/office/powerpoint/2010/main" val="800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/>
              <a:t>¿QUIÉN ES ESTE TÍO?</a:t>
            </a:r>
            <a:endParaRPr lang="es-ES" sz="12000" dirty="0"/>
          </a:p>
        </p:txBody>
      </p:sp>
    </p:spTree>
    <p:extLst>
      <p:ext uri="{BB962C8B-B14F-4D97-AF65-F5344CB8AC3E}">
        <p14:creationId xmlns:p14="http://schemas.microsoft.com/office/powerpoint/2010/main" val="146088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b="0" dirty="0" err="1">
                <a:solidFill>
                  <a:srgbClr val="552B67"/>
                </a:solidFill>
              </a:rPr>
              <a:t>Observando</a:t>
            </a:r>
            <a:r>
              <a:rPr lang="en-US" sz="9600" b="0" dirty="0">
                <a:solidFill>
                  <a:srgbClr val="552B67"/>
                </a:solidFill>
              </a:rPr>
              <a:t> </a:t>
            </a:r>
            <a:r>
              <a:rPr lang="en-US" sz="9600" b="0" dirty="0" err="1">
                <a:solidFill>
                  <a:srgbClr val="552B67"/>
                </a:solidFill>
              </a:rPr>
              <a:t>cambios</a:t>
            </a:r>
            <a:endParaRPr lang="en-US" sz="9600" b="0" dirty="0">
              <a:solidFill>
                <a:srgbClr val="552B67"/>
              </a:solidFill>
              <a:latin typeface="+mj-lt"/>
            </a:endParaRPr>
          </a:p>
        </p:txBody>
      </p:sp>
      <p:sp>
        <p:nvSpPr>
          <p:cNvPr id="16" name="Rectángulo redondeado 7">
            <a:extLst>
              <a:ext uri="{FF2B5EF4-FFF2-40B4-BE49-F238E27FC236}">
                <a16:creationId xmlns:a16="http://schemas.microsoft.com/office/drawing/2014/main" id="{AB8434B4-D1E7-3A48-9F68-E6B06201D67B}"/>
              </a:ext>
            </a:extLst>
          </p:cNvPr>
          <p:cNvSpPr/>
          <p:nvPr/>
        </p:nvSpPr>
        <p:spPr>
          <a:xfrm>
            <a:off x="4265455" y="5188685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Cambiando mi forma de programar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7" name="Rectángulo redondeado 8">
            <a:extLst>
              <a:ext uri="{FF2B5EF4-FFF2-40B4-BE49-F238E27FC236}">
                <a16:creationId xmlns:a16="http://schemas.microsoft.com/office/drawing/2014/main" id="{AF225B14-9438-EA4F-8E52-1719CF94308C}"/>
              </a:ext>
            </a:extLst>
          </p:cNvPr>
          <p:cNvSpPr/>
          <p:nvPr/>
        </p:nvSpPr>
        <p:spPr>
          <a:xfrm>
            <a:off x="4265455" y="6858000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Menos código y más legible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8" name="Rectángulo redondeado 9">
            <a:extLst>
              <a:ext uri="{FF2B5EF4-FFF2-40B4-BE49-F238E27FC236}">
                <a16:creationId xmlns:a16="http://schemas.microsoft.com/office/drawing/2014/main" id="{EACA4109-D1AB-A346-B90C-891C2BFA288C}"/>
              </a:ext>
            </a:extLst>
          </p:cNvPr>
          <p:cNvSpPr/>
          <p:nvPr/>
        </p:nvSpPr>
        <p:spPr>
          <a:xfrm>
            <a:off x="4201659" y="8527315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Pensando en ‘Excel’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B6705C0-1FA2-0E4C-AF7E-EE62B31981FD}"/>
              </a:ext>
            </a:extLst>
          </p:cNvPr>
          <p:cNvSpPr/>
          <p:nvPr/>
        </p:nvSpPr>
        <p:spPr>
          <a:xfrm>
            <a:off x="4673038" y="3098004"/>
            <a:ext cx="15036336" cy="7519992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8700" dirty="0">
                <a:solidFill>
                  <a:schemeClr val="bg1"/>
                </a:solidFill>
              </a:rPr>
              <a:t>DEMO </a:t>
            </a:r>
            <a:r>
              <a:rPr lang="es-ES" sz="11500" dirty="0" err="1">
                <a:solidFill>
                  <a:schemeClr val="bg1"/>
                </a:solidFill>
              </a:rPr>
              <a:t>Observing</a:t>
            </a:r>
            <a:r>
              <a:rPr lang="es-ES" sz="11500" dirty="0">
                <a:solidFill>
                  <a:schemeClr val="bg1"/>
                </a:solidFill>
              </a:rPr>
              <a:t> </a:t>
            </a:r>
            <a:r>
              <a:rPr lang="es-ES" sz="11500" dirty="0" err="1">
                <a:solidFill>
                  <a:schemeClr val="bg1"/>
                </a:solidFill>
              </a:rPr>
              <a:t>changes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78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 err="1"/>
              <a:t>Trabajando</a:t>
            </a:r>
            <a:r>
              <a:rPr lang="en-US" sz="16700" dirty="0"/>
              <a:t> con </a:t>
            </a:r>
            <a:r>
              <a:rPr lang="en-US" sz="16700" dirty="0" err="1"/>
              <a:t>listas</a:t>
            </a:r>
            <a:endParaRPr lang="es-ES" sz="12000" dirty="0"/>
          </a:p>
        </p:txBody>
      </p:sp>
    </p:spTree>
    <p:extLst>
      <p:ext uri="{BB962C8B-B14F-4D97-AF65-F5344CB8AC3E}">
        <p14:creationId xmlns:p14="http://schemas.microsoft.com/office/powerpoint/2010/main" val="108204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b="0" dirty="0" err="1">
                <a:solidFill>
                  <a:srgbClr val="552B67"/>
                </a:solidFill>
              </a:rPr>
              <a:t>Trabajando</a:t>
            </a:r>
            <a:r>
              <a:rPr lang="en-US" sz="9600" b="0" dirty="0">
                <a:solidFill>
                  <a:srgbClr val="552B67"/>
                </a:solidFill>
              </a:rPr>
              <a:t> con </a:t>
            </a:r>
            <a:r>
              <a:rPr lang="en-US" sz="9600" b="0" dirty="0" err="1">
                <a:solidFill>
                  <a:srgbClr val="552B67"/>
                </a:solidFill>
              </a:rPr>
              <a:t>listas</a:t>
            </a:r>
            <a:endParaRPr lang="en-US" sz="9600" b="0" dirty="0">
              <a:solidFill>
                <a:srgbClr val="552B67"/>
              </a:solidFill>
              <a:latin typeface="+mj-lt"/>
            </a:endParaRPr>
          </a:p>
        </p:txBody>
      </p:sp>
      <p:sp>
        <p:nvSpPr>
          <p:cNvPr id="16" name="Rectángulo redondeado 7">
            <a:extLst>
              <a:ext uri="{FF2B5EF4-FFF2-40B4-BE49-F238E27FC236}">
                <a16:creationId xmlns:a16="http://schemas.microsoft.com/office/drawing/2014/main" id="{AB8434B4-D1E7-3A48-9F68-E6B06201D67B}"/>
              </a:ext>
            </a:extLst>
          </p:cNvPr>
          <p:cNvSpPr/>
          <p:nvPr/>
        </p:nvSpPr>
        <p:spPr>
          <a:xfrm>
            <a:off x="3555643" y="5188685"/>
            <a:ext cx="17271126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Separa la fuente de datos de la información procesada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7" name="Rectángulo redondeado 8">
            <a:extLst>
              <a:ext uri="{FF2B5EF4-FFF2-40B4-BE49-F238E27FC236}">
                <a16:creationId xmlns:a16="http://schemas.microsoft.com/office/drawing/2014/main" id="{AF225B14-9438-EA4F-8E52-1719CF94308C}"/>
              </a:ext>
            </a:extLst>
          </p:cNvPr>
          <p:cNvSpPr/>
          <p:nvPr/>
        </p:nvSpPr>
        <p:spPr>
          <a:xfrm>
            <a:off x="3555643" y="6858000"/>
            <a:ext cx="17271126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Esas listas quedan conectadas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8" name="Rectángulo redondeado 9">
            <a:extLst>
              <a:ext uri="{FF2B5EF4-FFF2-40B4-BE49-F238E27FC236}">
                <a16:creationId xmlns:a16="http://schemas.microsoft.com/office/drawing/2014/main" id="{EACA4109-D1AB-A346-B90C-891C2BFA288C}"/>
              </a:ext>
            </a:extLst>
          </p:cNvPr>
          <p:cNvSpPr/>
          <p:nvPr/>
        </p:nvSpPr>
        <p:spPr>
          <a:xfrm>
            <a:off x="3555643" y="8527315"/>
            <a:ext cx="17271126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Operación definidas en la conexión (transformación, orden…)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2" name="Rectángulo redondeado 8">
            <a:extLst>
              <a:ext uri="{FF2B5EF4-FFF2-40B4-BE49-F238E27FC236}">
                <a16:creationId xmlns:a16="http://schemas.microsoft.com/office/drawing/2014/main" id="{B1FA027C-C6EC-C946-8232-433F4D0A9CDA}"/>
              </a:ext>
            </a:extLst>
          </p:cNvPr>
          <p:cNvSpPr/>
          <p:nvPr/>
        </p:nvSpPr>
        <p:spPr>
          <a:xfrm>
            <a:off x="3555643" y="10196630"/>
            <a:ext cx="17271126" cy="103124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Gestión de elementos transparente a las operaciones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0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B6705C0-1FA2-0E4C-AF7E-EE62B31981FD}"/>
              </a:ext>
            </a:extLst>
          </p:cNvPr>
          <p:cNvSpPr/>
          <p:nvPr/>
        </p:nvSpPr>
        <p:spPr>
          <a:xfrm>
            <a:off x="4673038" y="3098004"/>
            <a:ext cx="15036336" cy="7519992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8700" dirty="0">
                <a:solidFill>
                  <a:schemeClr val="bg1"/>
                </a:solidFill>
              </a:rPr>
              <a:t>DEMO </a:t>
            </a:r>
            <a:r>
              <a:rPr lang="es-ES" sz="11500" dirty="0" err="1">
                <a:solidFill>
                  <a:schemeClr val="bg1"/>
                </a:solidFill>
              </a:rPr>
              <a:t>DynamicData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 err="1"/>
              <a:t>Consejos</a:t>
            </a:r>
            <a:endParaRPr lang="es-ES" sz="12000" dirty="0"/>
          </a:p>
        </p:txBody>
      </p:sp>
    </p:spTree>
    <p:extLst>
      <p:ext uri="{BB962C8B-B14F-4D97-AF65-F5344CB8AC3E}">
        <p14:creationId xmlns:p14="http://schemas.microsoft.com/office/powerpoint/2010/main" val="692417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b="0" dirty="0" err="1">
                <a:solidFill>
                  <a:srgbClr val="552B67"/>
                </a:solidFill>
              </a:rPr>
              <a:t>Consejos</a:t>
            </a:r>
            <a:endParaRPr lang="en-US" sz="9600" b="0" dirty="0">
              <a:solidFill>
                <a:srgbClr val="552B67"/>
              </a:solidFill>
              <a:latin typeface="+mj-lt"/>
            </a:endParaRPr>
          </a:p>
        </p:txBody>
      </p:sp>
      <p:sp>
        <p:nvSpPr>
          <p:cNvPr id="16" name="Rectángulo redondeado 7">
            <a:extLst>
              <a:ext uri="{FF2B5EF4-FFF2-40B4-BE49-F238E27FC236}">
                <a16:creationId xmlns:a16="http://schemas.microsoft.com/office/drawing/2014/main" id="{AB8434B4-D1E7-3A48-9F68-E6B06201D67B}"/>
              </a:ext>
            </a:extLst>
          </p:cNvPr>
          <p:cNvSpPr/>
          <p:nvPr/>
        </p:nvSpPr>
        <p:spPr>
          <a:xfrm>
            <a:off x="3555643" y="5188685"/>
            <a:ext cx="17271126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Crea clases bases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7" name="Rectángulo redondeado 8">
            <a:extLst>
              <a:ext uri="{FF2B5EF4-FFF2-40B4-BE49-F238E27FC236}">
                <a16:creationId xmlns:a16="http://schemas.microsoft.com/office/drawing/2014/main" id="{AF225B14-9438-EA4F-8E52-1719CF94308C}"/>
              </a:ext>
            </a:extLst>
          </p:cNvPr>
          <p:cNvSpPr/>
          <p:nvPr/>
        </p:nvSpPr>
        <p:spPr>
          <a:xfrm>
            <a:off x="3555643" y="6858000"/>
            <a:ext cx="17271126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Usa </a:t>
            </a:r>
            <a:r>
              <a:rPr lang="es-ES" sz="5400" dirty="0" err="1">
                <a:solidFill>
                  <a:schemeClr val="bg1"/>
                </a:solidFill>
              </a:rPr>
              <a:t>Foddy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8" name="Rectángulo redondeado 9">
            <a:extLst>
              <a:ext uri="{FF2B5EF4-FFF2-40B4-BE49-F238E27FC236}">
                <a16:creationId xmlns:a16="http://schemas.microsoft.com/office/drawing/2014/main" id="{EACA4109-D1AB-A346-B90C-891C2BFA288C}"/>
              </a:ext>
            </a:extLst>
          </p:cNvPr>
          <p:cNvSpPr/>
          <p:nvPr/>
        </p:nvSpPr>
        <p:spPr>
          <a:xfrm>
            <a:off x="3555643" y="8527315"/>
            <a:ext cx="17271126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Convierte a </a:t>
            </a:r>
            <a:r>
              <a:rPr lang="es-ES" sz="5400" dirty="0" err="1">
                <a:solidFill>
                  <a:schemeClr val="bg1"/>
                </a:solidFill>
              </a:rPr>
              <a:t>Task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790C6097-70BC-3F45-A22C-B1BD8EE07B61}"/>
              </a:ext>
            </a:extLst>
          </p:cNvPr>
          <p:cNvSpPr/>
          <p:nvPr/>
        </p:nvSpPr>
        <p:spPr>
          <a:xfrm>
            <a:off x="3555643" y="10196630"/>
            <a:ext cx="17271126" cy="103124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Traza los errores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3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B6705C0-1FA2-0E4C-AF7E-EE62B31981FD}"/>
              </a:ext>
            </a:extLst>
          </p:cNvPr>
          <p:cNvSpPr/>
          <p:nvPr/>
        </p:nvSpPr>
        <p:spPr>
          <a:xfrm>
            <a:off x="4673038" y="3098004"/>
            <a:ext cx="15036336" cy="7519992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8700" dirty="0">
                <a:solidFill>
                  <a:schemeClr val="bg1"/>
                </a:solidFill>
              </a:rPr>
              <a:t>DEMO </a:t>
            </a:r>
            <a:r>
              <a:rPr lang="es-ES" sz="11500" dirty="0">
                <a:solidFill>
                  <a:schemeClr val="bg1"/>
                </a:solidFill>
              </a:rPr>
              <a:t>Consejos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08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/>
              <a:t>Mis </a:t>
            </a:r>
            <a:r>
              <a:rPr lang="en-US" sz="16700" dirty="0" err="1"/>
              <a:t>recomendaciones</a:t>
            </a:r>
            <a:r>
              <a:rPr lang="en-US" sz="16700" dirty="0"/>
              <a:t> para </a:t>
            </a:r>
            <a:r>
              <a:rPr lang="en-US" sz="16700" dirty="0" err="1"/>
              <a:t>empezar</a:t>
            </a:r>
            <a:endParaRPr lang="es-ES" sz="12000" dirty="0"/>
          </a:p>
        </p:txBody>
      </p:sp>
    </p:spTree>
    <p:extLst>
      <p:ext uri="{BB962C8B-B14F-4D97-AF65-F5344CB8AC3E}">
        <p14:creationId xmlns:p14="http://schemas.microsoft.com/office/powerpoint/2010/main" val="2110138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b="0" dirty="0" err="1">
                <a:solidFill>
                  <a:srgbClr val="552B67"/>
                </a:solidFill>
              </a:rPr>
              <a:t>Recomendaciones</a:t>
            </a:r>
            <a:endParaRPr lang="en-US" sz="9600" b="0" dirty="0">
              <a:solidFill>
                <a:srgbClr val="552B67"/>
              </a:solidFill>
              <a:latin typeface="+mj-lt"/>
            </a:endParaRPr>
          </a:p>
        </p:txBody>
      </p:sp>
      <p:sp>
        <p:nvSpPr>
          <p:cNvPr id="16" name="Rectángulo redondeado 7">
            <a:extLst>
              <a:ext uri="{FF2B5EF4-FFF2-40B4-BE49-F238E27FC236}">
                <a16:creationId xmlns:a16="http://schemas.microsoft.com/office/drawing/2014/main" id="{AB8434B4-D1E7-3A48-9F68-E6B06201D67B}"/>
              </a:ext>
            </a:extLst>
          </p:cNvPr>
          <p:cNvSpPr/>
          <p:nvPr/>
        </p:nvSpPr>
        <p:spPr>
          <a:xfrm>
            <a:off x="4265455" y="5188685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No esperes a ser un experto en </a:t>
            </a:r>
            <a:r>
              <a:rPr lang="es-ES" sz="5400" dirty="0" err="1">
                <a:solidFill>
                  <a:schemeClr val="bg1"/>
                </a:solidFill>
              </a:rPr>
              <a:t>RxUI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7" name="Rectángulo redondeado 8">
            <a:extLst>
              <a:ext uri="{FF2B5EF4-FFF2-40B4-BE49-F238E27FC236}">
                <a16:creationId xmlns:a16="http://schemas.microsoft.com/office/drawing/2014/main" id="{AF225B14-9438-EA4F-8E52-1719CF94308C}"/>
              </a:ext>
            </a:extLst>
          </p:cNvPr>
          <p:cNvSpPr/>
          <p:nvPr/>
        </p:nvSpPr>
        <p:spPr>
          <a:xfrm>
            <a:off x="4265455" y="6858000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Usa lo que te aporte valor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8" name="Rectángulo redondeado 9">
            <a:extLst>
              <a:ext uri="{FF2B5EF4-FFF2-40B4-BE49-F238E27FC236}">
                <a16:creationId xmlns:a16="http://schemas.microsoft.com/office/drawing/2014/main" id="{EACA4109-D1AB-A346-B90C-891C2BFA288C}"/>
              </a:ext>
            </a:extLst>
          </p:cNvPr>
          <p:cNvSpPr/>
          <p:nvPr/>
        </p:nvSpPr>
        <p:spPr>
          <a:xfrm>
            <a:off x="4201659" y="8527315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Haz pruebas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60E3274C-998C-D44C-AAE9-69ABFB06E503}"/>
              </a:ext>
            </a:extLst>
          </p:cNvPr>
          <p:cNvSpPr/>
          <p:nvPr/>
        </p:nvSpPr>
        <p:spPr>
          <a:xfrm>
            <a:off x="4201659" y="10196630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Depura, traza y entiende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1" name="Rectángulo redondeado 9">
            <a:extLst>
              <a:ext uri="{FF2B5EF4-FFF2-40B4-BE49-F238E27FC236}">
                <a16:creationId xmlns:a16="http://schemas.microsoft.com/office/drawing/2014/main" id="{AA1A654A-505D-6941-9619-6BE6147E11F9}"/>
              </a:ext>
            </a:extLst>
          </p:cNvPr>
          <p:cNvSpPr/>
          <p:nvPr/>
        </p:nvSpPr>
        <p:spPr>
          <a:xfrm>
            <a:off x="4201659" y="11865945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Lee documentación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2" name="Rectángulo redondeado 7">
            <a:extLst>
              <a:ext uri="{FF2B5EF4-FFF2-40B4-BE49-F238E27FC236}">
                <a16:creationId xmlns:a16="http://schemas.microsoft.com/office/drawing/2014/main" id="{3042A652-4707-BE44-8A4E-9B6E69E3E6F9}"/>
              </a:ext>
            </a:extLst>
          </p:cNvPr>
          <p:cNvSpPr/>
          <p:nvPr/>
        </p:nvSpPr>
        <p:spPr>
          <a:xfrm>
            <a:off x="4265455" y="3519370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tx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Usa </a:t>
            </a:r>
            <a:r>
              <a:rPr lang="es-ES" sz="5400" dirty="0" err="1">
                <a:solidFill>
                  <a:schemeClr val="bg1"/>
                </a:solidFill>
              </a:rPr>
              <a:t>Fody</a:t>
            </a:r>
            <a:r>
              <a:rPr lang="es-ES" sz="5400" dirty="0">
                <a:solidFill>
                  <a:schemeClr val="bg1"/>
                </a:solidFill>
              </a:rPr>
              <a:t>, pero no al principio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9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D220-2A79-E042-AC8E-A9222D7A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213" y="1258536"/>
            <a:ext cx="13172124" cy="2572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9600" dirty="0">
                <a:solidFill>
                  <a:srgbClr val="552B67"/>
                </a:solidFill>
                <a:latin typeface="+mj-lt"/>
              </a:rPr>
              <a:t>¿</a:t>
            </a:r>
            <a:r>
              <a:rPr lang="en-US" sz="9600" dirty="0" err="1">
                <a:solidFill>
                  <a:srgbClr val="552B67"/>
                </a:solidFill>
                <a:latin typeface="+mj-lt"/>
              </a:rPr>
              <a:t>Quién</a:t>
            </a:r>
            <a:r>
              <a:rPr lang="en-US" sz="9600" dirty="0">
                <a:solidFill>
                  <a:srgbClr val="552B67"/>
                </a:solidFill>
                <a:latin typeface="+mj-lt"/>
              </a:rPr>
              <a:t> es </a:t>
            </a:r>
            <a:r>
              <a:rPr lang="en-US" sz="9600" dirty="0" err="1">
                <a:solidFill>
                  <a:srgbClr val="552B67"/>
                </a:solidFill>
                <a:latin typeface="+mj-lt"/>
              </a:rPr>
              <a:t>este</a:t>
            </a:r>
            <a:r>
              <a:rPr lang="en-US" sz="9600" dirty="0">
                <a:solidFill>
                  <a:srgbClr val="552B67"/>
                </a:solidFill>
                <a:latin typeface="+mj-lt"/>
              </a:rPr>
              <a:t> </a:t>
            </a:r>
            <a:r>
              <a:rPr lang="en-US" sz="9600" dirty="0" err="1">
                <a:solidFill>
                  <a:srgbClr val="552B67"/>
                </a:solidFill>
                <a:latin typeface="+mj-lt"/>
              </a:rPr>
              <a:t>tío</a:t>
            </a:r>
            <a:r>
              <a:rPr lang="en-US" sz="9600" dirty="0">
                <a:solidFill>
                  <a:srgbClr val="552B67"/>
                </a:solidFill>
                <a:latin typeface="+mj-lt"/>
              </a:rPr>
              <a:t>?</a:t>
            </a:r>
          </a:p>
        </p:txBody>
      </p:sp>
      <p:pic>
        <p:nvPicPr>
          <p:cNvPr id="6" name="Picture 1" descr="Foto de Jorge Diego Crespo. Sonriente y con bufanda">
            <a:extLst>
              <a:ext uri="{FF2B5EF4-FFF2-40B4-BE49-F238E27FC236}">
                <a16:creationId xmlns:a16="http://schemas.microsoft.com/office/drawing/2014/main" id="{F6F32E53-116B-0E44-92EC-B30FF0466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0" r="14830"/>
          <a:stretch/>
        </p:blipFill>
        <p:spPr>
          <a:xfrm>
            <a:off x="20" y="10"/>
            <a:ext cx="9270558" cy="13715990"/>
          </a:xfrm>
          <a:prstGeom prst="rect">
            <a:avLst/>
          </a:prstGeom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61206" y="4230234"/>
            <a:ext cx="12617898" cy="0"/>
          </a:xfrm>
          <a:prstGeom prst="line">
            <a:avLst/>
          </a:prstGeom>
          <a:ln w="19050">
            <a:solidFill>
              <a:srgbClr val="C079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01B4688-23C8-D949-A706-0D23C1A3F8E8}"/>
              </a:ext>
            </a:extLst>
          </p:cNvPr>
          <p:cNvSpPr txBox="1"/>
          <p:nvPr/>
        </p:nvSpPr>
        <p:spPr>
          <a:xfrm>
            <a:off x="10161205" y="4764923"/>
            <a:ext cx="1294113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rgbClr val="552B67"/>
                </a:solidFill>
                <a:latin typeface="Space Mono" panose="02000509040000020004" pitchFamily="49" charset="0"/>
              </a:rPr>
              <a:t>Jorge Diego Crespo</a:t>
            </a:r>
            <a:br>
              <a:rPr lang="es-ES" sz="8000" dirty="0">
                <a:solidFill>
                  <a:srgbClr val="A6E51E"/>
                </a:solidFill>
                <a:latin typeface="Space Mono" panose="02000509040000020004" pitchFamily="49" charset="0"/>
              </a:rPr>
            </a:br>
            <a:r>
              <a:rPr lang="es-ES" sz="8000" dirty="0">
                <a:solidFill>
                  <a:srgbClr val="552B67"/>
                </a:solidFill>
                <a:latin typeface="Space Mono" panose="02000509040000020004" pitchFamily="49" charset="0"/>
              </a:rPr>
              <a:t>Correo</a:t>
            </a:r>
            <a:r>
              <a:rPr lang="es-ES" sz="5400" dirty="0">
                <a:solidFill>
                  <a:srgbClr val="A6E51E"/>
                </a:solidFill>
                <a:latin typeface="Space Mono" panose="02000509040000020004" pitchFamily="49" charset="0"/>
              </a:rPr>
              <a:t> </a:t>
            </a:r>
            <a:r>
              <a:rPr lang="es-ES" sz="4400" dirty="0" err="1">
                <a:latin typeface="Heebo regular"/>
              </a:rPr>
              <a:t>jorgediegocrespo@gmail.com</a:t>
            </a:r>
            <a:endParaRPr lang="es-ES" sz="4400" dirty="0">
              <a:latin typeface="Heebo regular"/>
            </a:endParaRPr>
          </a:p>
          <a:p>
            <a:r>
              <a:rPr lang="es-ES" sz="8000" dirty="0">
                <a:solidFill>
                  <a:srgbClr val="552B67"/>
                </a:solidFill>
                <a:latin typeface="Space Mono" panose="02000509040000020004" pitchFamily="49" charset="0"/>
              </a:rPr>
              <a:t>Web </a:t>
            </a:r>
            <a:r>
              <a:rPr lang="es-ES" sz="4400" dirty="0">
                <a:latin typeface="Heebo regular"/>
              </a:rPr>
              <a:t>https://</a:t>
            </a:r>
            <a:r>
              <a:rPr lang="es-ES" sz="4400" dirty="0" err="1">
                <a:latin typeface="Heebo regular"/>
              </a:rPr>
              <a:t>jorgediegocrespo.wordpress.com</a:t>
            </a:r>
            <a:r>
              <a:rPr lang="es-ES" sz="4400" dirty="0">
                <a:latin typeface="Heebo regular"/>
              </a:rPr>
              <a:t>/</a:t>
            </a:r>
          </a:p>
          <a:p>
            <a:r>
              <a:rPr lang="es-ES" sz="8000" dirty="0">
                <a:solidFill>
                  <a:srgbClr val="552B67"/>
                </a:solidFill>
                <a:latin typeface="Space Mono" panose="02000509040000020004" pitchFamily="49" charset="0"/>
              </a:rPr>
              <a:t>Twitter</a:t>
            </a:r>
            <a:r>
              <a:rPr lang="es-ES" sz="5400" dirty="0">
                <a:solidFill>
                  <a:srgbClr val="A6E51E"/>
                </a:solidFill>
                <a:latin typeface="Space Mono" panose="02000509040000020004" pitchFamily="49" charset="0"/>
              </a:rPr>
              <a:t> </a:t>
            </a:r>
            <a:r>
              <a:rPr lang="es-ES" sz="4400" dirty="0">
                <a:latin typeface="Heebo regular"/>
              </a:rPr>
              <a:t>@</a:t>
            </a:r>
            <a:r>
              <a:rPr lang="es-ES" sz="4400" dirty="0" err="1">
                <a:latin typeface="Heebo regular"/>
              </a:rPr>
              <a:t>jorgedcrespo</a:t>
            </a:r>
            <a:endParaRPr lang="es-ES" sz="4400" dirty="0">
              <a:latin typeface="Heebo regular"/>
            </a:endParaRPr>
          </a:p>
          <a:p>
            <a:r>
              <a:rPr lang="es-ES" sz="8000" dirty="0" err="1">
                <a:solidFill>
                  <a:srgbClr val="552B67"/>
                </a:solidFill>
                <a:latin typeface="Space Mono" panose="02000509040000020004" pitchFamily="49" charset="0"/>
              </a:rPr>
              <a:t>Youtube</a:t>
            </a:r>
            <a:r>
              <a:rPr lang="es-ES" sz="5400" dirty="0">
                <a:solidFill>
                  <a:srgbClr val="A6E51E"/>
                </a:solidFill>
                <a:latin typeface="Space Mono" panose="02000509040000020004" pitchFamily="49" charset="0"/>
              </a:rPr>
              <a:t> </a:t>
            </a:r>
            <a:r>
              <a:rPr lang="es-ES" sz="4400" dirty="0" err="1">
                <a:latin typeface="Heebo regular"/>
              </a:rPr>
              <a:t>devsdna</a:t>
            </a:r>
            <a:endParaRPr lang="es-ES" sz="4400" dirty="0">
              <a:latin typeface="Heebo regular"/>
            </a:endParaRPr>
          </a:p>
          <a:p>
            <a:r>
              <a:rPr lang="es-ES" sz="8000" dirty="0" err="1">
                <a:solidFill>
                  <a:srgbClr val="552B67"/>
                </a:solidFill>
                <a:latin typeface="Space Mono" panose="02000509040000020004" pitchFamily="49" charset="0"/>
              </a:rPr>
              <a:t>Meetup</a:t>
            </a:r>
            <a:r>
              <a:rPr lang="es-ES" sz="8000" dirty="0">
                <a:solidFill>
                  <a:srgbClr val="552B67"/>
                </a:solidFill>
                <a:latin typeface="Space Mono" panose="02000509040000020004" pitchFamily="49" charset="0"/>
              </a:rPr>
              <a:t> </a:t>
            </a:r>
            <a:r>
              <a:rPr lang="es-ES" sz="3200" dirty="0">
                <a:latin typeface="Heebo regular"/>
              </a:rPr>
              <a:t>https://</a:t>
            </a:r>
            <a:r>
              <a:rPr lang="es-ES" sz="3200" dirty="0" err="1">
                <a:latin typeface="Heebo regular"/>
              </a:rPr>
              <a:t>www.meetup.com</a:t>
            </a:r>
            <a:r>
              <a:rPr lang="es-ES" sz="3200" dirty="0">
                <a:latin typeface="Heebo regular"/>
              </a:rPr>
              <a:t>/es-ES/</a:t>
            </a:r>
            <a:r>
              <a:rPr lang="es-ES" sz="3200" dirty="0" err="1">
                <a:latin typeface="Heebo regular"/>
              </a:rPr>
              <a:t>Xamarin</a:t>
            </a:r>
            <a:r>
              <a:rPr lang="es-ES" sz="3200" dirty="0">
                <a:latin typeface="Heebo regular"/>
              </a:rPr>
              <a:t>-Madrid/</a:t>
            </a:r>
            <a:endParaRPr lang="es-ES" sz="4400" dirty="0">
              <a:latin typeface="Heeb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46071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 err="1"/>
              <a:t>Sensaciones</a:t>
            </a:r>
            <a:r>
              <a:rPr lang="en-US" sz="16700" dirty="0"/>
              <a:t> de usar </a:t>
            </a:r>
            <a:r>
              <a:rPr lang="en-US" sz="16700" dirty="0" err="1"/>
              <a:t>RxUI</a:t>
            </a:r>
            <a:r>
              <a:rPr lang="en-US" sz="16700" dirty="0"/>
              <a:t> </a:t>
            </a:r>
            <a:r>
              <a:rPr lang="en-US" sz="16700" dirty="0" err="1"/>
              <a:t>en</a:t>
            </a:r>
            <a:r>
              <a:rPr lang="en-US" sz="16700" dirty="0"/>
              <a:t> MAUI</a:t>
            </a:r>
            <a:endParaRPr lang="es-ES" sz="12000" dirty="0"/>
          </a:p>
        </p:txBody>
      </p:sp>
    </p:spTree>
    <p:extLst>
      <p:ext uri="{BB962C8B-B14F-4D97-AF65-F5344CB8AC3E}">
        <p14:creationId xmlns:p14="http://schemas.microsoft.com/office/powerpoint/2010/main" val="1231943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604F-8DAF-9A4D-ABE5-3E9FDFE96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Preguntas &amp; Respuestas</a:t>
            </a:r>
          </a:p>
        </p:txBody>
      </p:sp>
    </p:spTree>
    <p:extLst>
      <p:ext uri="{BB962C8B-B14F-4D97-AF65-F5344CB8AC3E}">
        <p14:creationId xmlns:p14="http://schemas.microsoft.com/office/powerpoint/2010/main" val="398487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/>
              <a:t>¿Por </a:t>
            </a:r>
            <a:r>
              <a:rPr lang="en-US" sz="16700" dirty="0" err="1"/>
              <a:t>qué</a:t>
            </a:r>
            <a:r>
              <a:rPr lang="en-US" sz="16700" dirty="0"/>
              <a:t> </a:t>
            </a:r>
            <a:r>
              <a:rPr lang="en-US" sz="16700" dirty="0" err="1"/>
              <a:t>esta</a:t>
            </a:r>
            <a:r>
              <a:rPr lang="en-US" sz="16700" dirty="0"/>
              <a:t> </a:t>
            </a:r>
            <a:r>
              <a:rPr lang="en-US" sz="16700" dirty="0" err="1"/>
              <a:t>charla</a:t>
            </a:r>
            <a:r>
              <a:rPr lang="en-US" sz="16700" dirty="0"/>
              <a:t>?</a:t>
            </a:r>
            <a:endParaRPr lang="es-ES" sz="12000" dirty="0"/>
          </a:p>
        </p:txBody>
      </p:sp>
    </p:spTree>
    <p:extLst>
      <p:ext uri="{BB962C8B-B14F-4D97-AF65-F5344CB8AC3E}">
        <p14:creationId xmlns:p14="http://schemas.microsoft.com/office/powerpoint/2010/main" val="309671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5" y="1291609"/>
            <a:ext cx="17271127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dirty="0" err="1">
                <a:solidFill>
                  <a:srgbClr val="552B67"/>
                </a:solidFill>
                <a:latin typeface="+mj-lt"/>
              </a:rPr>
              <a:t>Poca</a:t>
            </a:r>
            <a:r>
              <a:rPr lang="en-US" sz="9600" dirty="0">
                <a:solidFill>
                  <a:srgbClr val="552B67"/>
                </a:solidFill>
                <a:latin typeface="+mj-lt"/>
              </a:rPr>
              <a:t> </a:t>
            </a:r>
            <a:r>
              <a:rPr lang="en-US" sz="9600" dirty="0" err="1">
                <a:solidFill>
                  <a:srgbClr val="552B67"/>
                </a:solidFill>
                <a:latin typeface="+mj-lt"/>
              </a:rPr>
              <a:t>programación</a:t>
            </a:r>
            <a:r>
              <a:rPr lang="en-US" sz="9600" dirty="0">
                <a:solidFill>
                  <a:srgbClr val="552B67"/>
                </a:solidFill>
                <a:latin typeface="+mj-lt"/>
              </a:rPr>
              <a:t> </a:t>
            </a:r>
            <a:r>
              <a:rPr lang="en-US" sz="9600" dirty="0" err="1">
                <a:solidFill>
                  <a:srgbClr val="552B67"/>
                </a:solidFill>
                <a:latin typeface="+mj-lt"/>
              </a:rPr>
              <a:t>reactiva</a:t>
            </a:r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sp>
        <p:nvSpPr>
          <p:cNvPr id="12" name="Rectángulo redondeado 7">
            <a:extLst>
              <a:ext uri="{FF2B5EF4-FFF2-40B4-BE49-F238E27FC236}">
                <a16:creationId xmlns:a16="http://schemas.microsoft.com/office/drawing/2014/main" id="{CE2A19E2-467D-E747-BCA8-6E05C7EF7C24}"/>
              </a:ext>
            </a:extLst>
          </p:cNvPr>
          <p:cNvSpPr/>
          <p:nvPr/>
        </p:nvSpPr>
        <p:spPr>
          <a:xfrm>
            <a:off x="4265455" y="4157440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Desconocimiento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3" name="Rectángulo redondeado 8">
            <a:extLst>
              <a:ext uri="{FF2B5EF4-FFF2-40B4-BE49-F238E27FC236}">
                <a16:creationId xmlns:a16="http://schemas.microsoft.com/office/drawing/2014/main" id="{408BC6E4-17B1-6148-B62D-1900FC08CC32}"/>
              </a:ext>
            </a:extLst>
          </p:cNvPr>
          <p:cNvSpPr/>
          <p:nvPr/>
        </p:nvSpPr>
        <p:spPr>
          <a:xfrm>
            <a:off x="4265455" y="5826755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Miedo al cambio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4" name="Rectángulo redondeado 9">
            <a:extLst>
              <a:ext uri="{FF2B5EF4-FFF2-40B4-BE49-F238E27FC236}">
                <a16:creationId xmlns:a16="http://schemas.microsoft.com/office/drawing/2014/main" id="{CF5810C3-674F-104A-8C5D-D98D1612A4EF}"/>
              </a:ext>
            </a:extLst>
          </p:cNvPr>
          <p:cNvSpPr/>
          <p:nvPr/>
        </p:nvSpPr>
        <p:spPr>
          <a:xfrm>
            <a:off x="4201659" y="7496070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Curva de aprendizaje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6" name="Rectángulo redondeado 10">
            <a:extLst>
              <a:ext uri="{FF2B5EF4-FFF2-40B4-BE49-F238E27FC236}">
                <a16:creationId xmlns:a16="http://schemas.microsoft.com/office/drawing/2014/main" id="{5637D2DD-1E21-6242-A942-1DE32132DC6F}"/>
              </a:ext>
            </a:extLst>
          </p:cNvPr>
          <p:cNvSpPr/>
          <p:nvPr/>
        </p:nvSpPr>
        <p:spPr>
          <a:xfrm>
            <a:off x="4201659" y="9165385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Uso de otros </a:t>
            </a:r>
            <a:r>
              <a:rPr lang="es-ES" sz="5400" dirty="0" err="1">
                <a:solidFill>
                  <a:schemeClr val="bg1"/>
                </a:solidFill>
              </a:rPr>
              <a:t>frameworks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3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/>
              <a:t>¿</a:t>
            </a:r>
            <a:r>
              <a:rPr lang="en-US" sz="16700" dirty="0" err="1"/>
              <a:t>Qué</a:t>
            </a:r>
            <a:r>
              <a:rPr lang="en-US" sz="16700" dirty="0"/>
              <a:t> </a:t>
            </a:r>
            <a:r>
              <a:rPr lang="en-US" sz="16700" dirty="0" err="1"/>
              <a:t>os</a:t>
            </a:r>
            <a:r>
              <a:rPr lang="en-US" sz="16700" dirty="0"/>
              <a:t> </a:t>
            </a:r>
            <a:r>
              <a:rPr lang="en-US" sz="16700" dirty="0" err="1"/>
              <a:t>voy</a:t>
            </a:r>
            <a:r>
              <a:rPr lang="en-US" sz="16700" dirty="0"/>
              <a:t> a </a:t>
            </a:r>
            <a:r>
              <a:rPr lang="en-US" sz="16700" dirty="0" err="1"/>
              <a:t>contar</a:t>
            </a:r>
            <a:r>
              <a:rPr lang="en-US" sz="16700" dirty="0"/>
              <a:t>?</a:t>
            </a:r>
            <a:endParaRPr lang="es-ES" sz="12000" dirty="0"/>
          </a:p>
        </p:txBody>
      </p:sp>
    </p:spTree>
    <p:extLst>
      <p:ext uri="{BB962C8B-B14F-4D97-AF65-F5344CB8AC3E}">
        <p14:creationId xmlns:p14="http://schemas.microsoft.com/office/powerpoint/2010/main" val="303367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CAC01D7-1A44-D948-B269-30A4CE9A9707}"/>
              </a:ext>
            </a:extLst>
          </p:cNvPr>
          <p:cNvSpPr txBox="1"/>
          <p:nvPr/>
        </p:nvSpPr>
        <p:spPr>
          <a:xfrm>
            <a:off x="1603308" y="3025191"/>
            <a:ext cx="14408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ES" sz="5400" dirty="0">
                <a:latin typeface="Heebo regular"/>
              </a:rPr>
              <a:t>Esta sesión no es una master </a:t>
            </a:r>
            <a:r>
              <a:rPr lang="es-ES" sz="5400" dirty="0" err="1">
                <a:latin typeface="Heebo regular"/>
              </a:rPr>
              <a:t>class</a:t>
            </a:r>
            <a:r>
              <a:rPr lang="es-ES" sz="5400" dirty="0">
                <a:latin typeface="Heebo regular"/>
              </a:rPr>
              <a:t> de programación reactiva.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9C9405-DC18-C945-A772-7917F9FE562E}"/>
              </a:ext>
            </a:extLst>
          </p:cNvPr>
          <p:cNvSpPr txBox="1">
            <a:spLocks/>
          </p:cNvSpPr>
          <p:nvPr/>
        </p:nvSpPr>
        <p:spPr>
          <a:xfrm>
            <a:off x="1063256" y="1139209"/>
            <a:ext cx="13172124" cy="140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400"/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F9DDE21-6368-AE4A-AAC4-5F75570F0D0A}"/>
              </a:ext>
            </a:extLst>
          </p:cNvPr>
          <p:cNvCxnSpPr/>
          <p:nvPr/>
        </p:nvCxnSpPr>
        <p:spPr>
          <a:xfrm>
            <a:off x="1063256" y="2596981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BD65F5-DC3A-2741-9FE0-B1FFBE47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56" y="1291609"/>
            <a:ext cx="13172124" cy="14019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9600" dirty="0" err="1">
                <a:solidFill>
                  <a:srgbClr val="552B67"/>
                </a:solidFill>
                <a:latin typeface="+mj-lt"/>
              </a:rPr>
              <a:t>Reacciona</a:t>
            </a:r>
            <a:endParaRPr lang="en-US" sz="9600" dirty="0">
              <a:solidFill>
                <a:srgbClr val="552B67"/>
              </a:solidFill>
              <a:latin typeface="+mj-lt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F3322FC-7D13-0742-949D-D9A493EC3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443" y="4335669"/>
            <a:ext cx="5044661" cy="5044661"/>
          </a:xfrm>
          <a:prstGeom prst="rect">
            <a:avLst/>
          </a:prstGeom>
        </p:spPr>
      </p:pic>
      <p:sp>
        <p:nvSpPr>
          <p:cNvPr id="10" name="CuadroTexto 6">
            <a:extLst>
              <a:ext uri="{FF2B5EF4-FFF2-40B4-BE49-F238E27FC236}">
                <a16:creationId xmlns:a16="http://schemas.microsoft.com/office/drawing/2014/main" id="{D45B5EAA-10E2-EC4B-B2E0-12BD5C6DD4DD}"/>
              </a:ext>
            </a:extLst>
          </p:cNvPr>
          <p:cNvSpPr txBox="1"/>
          <p:nvPr/>
        </p:nvSpPr>
        <p:spPr>
          <a:xfrm>
            <a:off x="1603309" y="6898031"/>
            <a:ext cx="14408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ES" sz="5400" dirty="0">
                <a:latin typeface="Heebo regular"/>
              </a:rPr>
              <a:t>Contaré mi experiencia para ayudaos a perder el miedo y concienciar de que no hace falta ser un experto para empezar a ser reactivos.</a:t>
            </a:r>
          </a:p>
        </p:txBody>
      </p:sp>
      <p:sp>
        <p:nvSpPr>
          <p:cNvPr id="11" name="CuadroTexto 6">
            <a:extLst>
              <a:ext uri="{FF2B5EF4-FFF2-40B4-BE49-F238E27FC236}">
                <a16:creationId xmlns:a16="http://schemas.microsoft.com/office/drawing/2014/main" id="{CDE9D2D2-2A1F-0648-9477-F847D8B3F9D1}"/>
              </a:ext>
            </a:extLst>
          </p:cNvPr>
          <p:cNvSpPr txBox="1"/>
          <p:nvPr/>
        </p:nvSpPr>
        <p:spPr>
          <a:xfrm>
            <a:off x="1603308" y="4961611"/>
            <a:ext cx="1440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ES" sz="5400" dirty="0">
                <a:latin typeface="Heebo regular"/>
              </a:rPr>
              <a:t>Mucha gente me pregunta cómo empezar a usar </a:t>
            </a:r>
            <a:r>
              <a:rPr lang="es-ES" sz="5400" dirty="0" err="1">
                <a:latin typeface="Heebo regular"/>
              </a:rPr>
              <a:t>ReactiveUI</a:t>
            </a:r>
            <a:r>
              <a:rPr lang="es-ES" sz="5400" dirty="0">
                <a:latin typeface="Heebo regular"/>
              </a:rPr>
              <a:t> en sus aplicaciones</a:t>
            </a:r>
          </a:p>
        </p:txBody>
      </p:sp>
      <p:sp>
        <p:nvSpPr>
          <p:cNvPr id="12" name="CuadroTexto 6">
            <a:extLst>
              <a:ext uri="{FF2B5EF4-FFF2-40B4-BE49-F238E27FC236}">
                <a16:creationId xmlns:a16="http://schemas.microsoft.com/office/drawing/2014/main" id="{A797381E-A703-7548-9A56-96225BA17867}"/>
              </a:ext>
            </a:extLst>
          </p:cNvPr>
          <p:cNvSpPr txBox="1"/>
          <p:nvPr/>
        </p:nvSpPr>
        <p:spPr>
          <a:xfrm>
            <a:off x="1603308" y="9665448"/>
            <a:ext cx="1440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ES" sz="5400" dirty="0">
                <a:latin typeface="Heebo regular"/>
              </a:rPr>
              <a:t>Todos los ejemplos se han hecho en MAUI </a:t>
            </a:r>
            <a:r>
              <a:rPr lang="es-ES" sz="5400" dirty="0" err="1">
                <a:latin typeface="Heebo regular"/>
              </a:rPr>
              <a:t>Preview</a:t>
            </a:r>
            <a:r>
              <a:rPr lang="es-ES" sz="5400" dirty="0">
                <a:latin typeface="Heebo regular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46579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91" y="2676454"/>
            <a:ext cx="22167030" cy="8363091"/>
          </a:xfrm>
        </p:spPr>
        <p:txBody>
          <a:bodyPr anchor="ctr">
            <a:normAutofit/>
          </a:bodyPr>
          <a:lstStyle/>
          <a:p>
            <a:pPr algn="ctr"/>
            <a:r>
              <a:rPr lang="en-US" sz="16700" dirty="0"/>
              <a:t>¿Por </a:t>
            </a:r>
            <a:r>
              <a:rPr lang="en-US" sz="16700" dirty="0" err="1"/>
              <a:t>qué</a:t>
            </a:r>
            <a:r>
              <a:rPr lang="en-US" sz="16700" dirty="0"/>
              <a:t> </a:t>
            </a:r>
            <a:r>
              <a:rPr lang="en-US" sz="16700" dirty="0" err="1"/>
              <a:t>empecé</a:t>
            </a:r>
            <a:r>
              <a:rPr lang="en-US" sz="16700" dirty="0"/>
              <a:t> a usar </a:t>
            </a:r>
            <a:r>
              <a:rPr lang="en-US" sz="16700" dirty="0" err="1"/>
              <a:t>RxUI</a:t>
            </a:r>
            <a:r>
              <a:rPr lang="en-US" sz="16700" dirty="0"/>
              <a:t>?</a:t>
            </a:r>
            <a:endParaRPr lang="es-ES" sz="12000" dirty="0"/>
          </a:p>
        </p:txBody>
      </p:sp>
    </p:spTree>
    <p:extLst>
      <p:ext uri="{BB962C8B-B14F-4D97-AF65-F5344CB8AC3E}">
        <p14:creationId xmlns:p14="http://schemas.microsoft.com/office/powerpoint/2010/main" val="94324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E43AD2-5762-134F-9A06-1345A7D1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09" y="1573618"/>
            <a:ext cx="13172124" cy="1465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8600" dirty="0">
                <a:solidFill>
                  <a:srgbClr val="552B67"/>
                </a:solidFill>
                <a:latin typeface="+mj-lt"/>
              </a:rPr>
              <a:t>Mis </a:t>
            </a:r>
            <a:r>
              <a:rPr lang="en-US" sz="8600" dirty="0" err="1">
                <a:solidFill>
                  <a:srgbClr val="552B67"/>
                </a:solidFill>
                <a:latin typeface="+mj-lt"/>
              </a:rPr>
              <a:t>inicios</a:t>
            </a:r>
            <a:r>
              <a:rPr lang="en-US" sz="8600" dirty="0">
                <a:solidFill>
                  <a:srgbClr val="552B67"/>
                </a:solidFill>
                <a:latin typeface="+mj-lt"/>
              </a:rPr>
              <a:t> con Reactive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681ECF1-5C52-7047-BD06-D390646E2D58}"/>
              </a:ext>
            </a:extLst>
          </p:cNvPr>
          <p:cNvCxnSpPr/>
          <p:nvPr/>
        </p:nvCxnSpPr>
        <p:spPr>
          <a:xfrm>
            <a:off x="1063256" y="3039388"/>
            <a:ext cx="13712177" cy="0"/>
          </a:xfrm>
          <a:prstGeom prst="line">
            <a:avLst/>
          </a:prstGeom>
          <a:ln>
            <a:solidFill>
              <a:srgbClr val="552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redondeado 7">
            <a:extLst>
              <a:ext uri="{FF2B5EF4-FFF2-40B4-BE49-F238E27FC236}">
                <a16:creationId xmlns:a16="http://schemas.microsoft.com/office/drawing/2014/main" id="{F5E5A42B-2625-F849-AE3A-82924A971D12}"/>
              </a:ext>
            </a:extLst>
          </p:cNvPr>
          <p:cNvSpPr/>
          <p:nvPr/>
        </p:nvSpPr>
        <p:spPr>
          <a:xfrm>
            <a:off x="4265455" y="4157440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Trabajo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5" name="Rectángulo redondeado 8">
            <a:extLst>
              <a:ext uri="{FF2B5EF4-FFF2-40B4-BE49-F238E27FC236}">
                <a16:creationId xmlns:a16="http://schemas.microsoft.com/office/drawing/2014/main" id="{46E721A5-3BA2-374F-ABA5-D8664E820403}"/>
              </a:ext>
            </a:extLst>
          </p:cNvPr>
          <p:cNvSpPr/>
          <p:nvPr/>
        </p:nvSpPr>
        <p:spPr>
          <a:xfrm>
            <a:off x="4265455" y="5826755"/>
            <a:ext cx="15851502" cy="103124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Trabajo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7" name="Rectángulo redondeado 9">
            <a:extLst>
              <a:ext uri="{FF2B5EF4-FFF2-40B4-BE49-F238E27FC236}">
                <a16:creationId xmlns:a16="http://schemas.microsoft.com/office/drawing/2014/main" id="{A7E818F3-2CF0-0247-AAF2-D751CBD1C325}"/>
              </a:ext>
            </a:extLst>
          </p:cNvPr>
          <p:cNvSpPr/>
          <p:nvPr/>
        </p:nvSpPr>
        <p:spPr>
          <a:xfrm>
            <a:off x="4201659" y="7496070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Trabajo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8" name="Rectángulo redondeado 10">
            <a:extLst>
              <a:ext uri="{FF2B5EF4-FFF2-40B4-BE49-F238E27FC236}">
                <a16:creationId xmlns:a16="http://schemas.microsoft.com/office/drawing/2014/main" id="{58CEE962-2BDB-6E4B-A7EE-32E1DD8EBEFF}"/>
              </a:ext>
            </a:extLst>
          </p:cNvPr>
          <p:cNvSpPr/>
          <p:nvPr/>
        </p:nvSpPr>
        <p:spPr>
          <a:xfrm>
            <a:off x="4201659" y="9165385"/>
            <a:ext cx="15851502" cy="1031245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Trabajo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442</Words>
  <Application>Microsoft Macintosh PowerPoint</Application>
  <PresentationFormat>Custom</PresentationFormat>
  <Paragraphs>91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Heebo regular</vt:lpstr>
      <vt:lpstr>Space Mono</vt:lpstr>
      <vt:lpstr>Tema de Office</vt:lpstr>
      <vt:lpstr>Cómo ReactiveUI cambio mi forma de programar y me hizo más productive  Pierde el miedo a hacer a aplicaciones reactivas</vt:lpstr>
      <vt:lpstr>¿QUIÉN ES ESTE TÍO?</vt:lpstr>
      <vt:lpstr>¿Quién es este tío?</vt:lpstr>
      <vt:lpstr>¿Por qué esta charla?</vt:lpstr>
      <vt:lpstr>Poca programación reactiva</vt:lpstr>
      <vt:lpstr>¿Qué os voy a contar?</vt:lpstr>
      <vt:lpstr>Reacciona</vt:lpstr>
      <vt:lpstr>¿Por qué empecé a usar RxUI?</vt:lpstr>
      <vt:lpstr>Mis inicios con Reactive</vt:lpstr>
      <vt:lpstr>¿Cómo programaba antes?</vt:lpstr>
      <vt:lpstr>Poca programación reactiva</vt:lpstr>
      <vt:lpstr>Mi primeros pasos</vt:lpstr>
      <vt:lpstr>Bindings</vt:lpstr>
      <vt:lpstr>PowerPoint Presentation</vt:lpstr>
      <vt:lpstr>Empezando a reaccionar</vt:lpstr>
      <vt:lpstr>Commands</vt:lpstr>
      <vt:lpstr>Commands</vt:lpstr>
      <vt:lpstr>PowerPoint Presentation</vt:lpstr>
      <vt:lpstr>Reaccionando a cambios</vt:lpstr>
      <vt:lpstr>Observando cambios</vt:lpstr>
      <vt:lpstr>PowerPoint Presentation</vt:lpstr>
      <vt:lpstr>Trabajando con listas</vt:lpstr>
      <vt:lpstr>Trabajando con listas</vt:lpstr>
      <vt:lpstr>PowerPoint Presentation</vt:lpstr>
      <vt:lpstr>Consejos</vt:lpstr>
      <vt:lpstr>Consejos</vt:lpstr>
      <vt:lpstr>PowerPoint Presentation</vt:lpstr>
      <vt:lpstr>Mis recomendaciones para empezar</vt:lpstr>
      <vt:lpstr>Recomendaciones</vt:lpstr>
      <vt:lpstr>Sensaciones de usar RxUI en MAUI</vt:lpstr>
      <vt:lpstr>Preguntas &amp; Respuestas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para todos los públicos Crea apps accesibles con Xamarin.Forms</dc:title>
  <dc:creator>Jorge Diego Crespo</dc:creator>
  <cp:lastModifiedBy>Jorge Diego Crespo</cp:lastModifiedBy>
  <cp:revision>54</cp:revision>
  <dcterms:created xsi:type="dcterms:W3CDTF">2020-11-22T17:25:43Z</dcterms:created>
  <dcterms:modified xsi:type="dcterms:W3CDTF">2021-11-28T11:58:33Z</dcterms:modified>
</cp:coreProperties>
</file>