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handoutMasterIdLst>
    <p:handoutMasterId r:id="rId24"/>
  </p:handoutMasterIdLst>
  <p:sldIdLst>
    <p:sldId id="256" r:id="rId2"/>
    <p:sldId id="257" r:id="rId3"/>
    <p:sldId id="259" r:id="rId4"/>
    <p:sldId id="272" r:id="rId5"/>
    <p:sldId id="273" r:id="rId6"/>
    <p:sldId id="274" r:id="rId7"/>
    <p:sldId id="275" r:id="rId8"/>
    <p:sldId id="277" r:id="rId9"/>
    <p:sldId id="260" r:id="rId10"/>
    <p:sldId id="258" r:id="rId11"/>
    <p:sldId id="261" r:id="rId12"/>
    <p:sldId id="262" r:id="rId13"/>
    <p:sldId id="263" r:id="rId14"/>
    <p:sldId id="264" r:id="rId15"/>
    <p:sldId id="268" r:id="rId16"/>
    <p:sldId id="266" r:id="rId17"/>
    <p:sldId id="265" r:id="rId18"/>
    <p:sldId id="267" r:id="rId19"/>
    <p:sldId id="270" r:id="rId20"/>
    <p:sldId id="269" r:id="rId21"/>
    <p:sldId id="276" r:id="rId22"/>
    <p:sldId id="278" r:id="rId23"/>
  </p:sldIdLst>
  <p:sldSz cx="12192000" cy="6858000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/>
    <p:restoredTop sz="96327"/>
  </p:normalViewPr>
  <p:slideViewPr>
    <p:cSldViewPr snapToGrid="0" snapToObjects="1">
      <p:cViewPr varScale="1">
        <p:scale>
          <a:sx n="143" d="100"/>
          <a:sy n="143" d="100"/>
        </p:scale>
        <p:origin x="22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8" d="100"/>
          <a:sy n="158" d="100"/>
        </p:scale>
        <p:origin x="31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A5C791B-90EB-1D46-BB54-B67E8E21C7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D460AF-3ABB-2F45-93B4-A4BA7F05B4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A9BE2-5A34-1C43-818B-94D033AF8508}" type="datetimeFigureOut">
              <a:rPr lang="es-ES" smtClean="0"/>
              <a:t>1/7/20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F50084-5D1F-454B-98FA-79382075D1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B350C2-480E-6249-982D-9A2E4C09BB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2FBEB-BD9C-BA4A-8B27-D169410ABB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3376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5CE76-B074-094F-8E39-68935E2FF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82747A-F196-6245-B3D0-C54AF6F5E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FBCCC9-8309-A14C-AFB0-63C3CDEE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42A8-BE53-484C-9112-230DCF820706}" type="datetimeFigureOut">
              <a:rPr lang="es-ES" smtClean="0"/>
              <a:t>1/7/20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51C8F5-583C-8A4C-AA41-2177D757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720E6-2EF0-FD41-9F37-CC5C5FA1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CDA5-DF2C-2E40-8074-02D25B42F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8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587A5-FA2D-DC40-8C07-DBE6BEEB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47467E-6432-EA48-87A7-A32FD71BC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CB0990-1F51-7143-A8F6-FE4989AF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42A8-BE53-484C-9112-230DCF820706}" type="datetimeFigureOut">
              <a:rPr lang="es-ES" smtClean="0"/>
              <a:t>1/7/20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22A866-3C9F-F545-BBC4-D86FBE44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75B2B3-0FC8-8F40-AAAC-8F946005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CDA5-DF2C-2E40-8074-02D25B42F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96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D95FA3-8CB9-9C4E-A8A0-2996B8A2D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78C498-A8FA-A841-8F0F-60DE828AA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BE2580-5639-7C48-88D7-C9ACC423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42A8-BE53-484C-9112-230DCF820706}" type="datetimeFigureOut">
              <a:rPr lang="es-ES" smtClean="0"/>
              <a:t>1/7/20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77A63F-2A52-C24B-92DB-36F02303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4DDB74-22F1-504E-9872-E968513F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CDA5-DF2C-2E40-8074-02D25B42F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515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4F245-CC9C-0B4E-94B6-CC23EFC0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DC9EA-0C6D-394F-A6CF-B8CD60C0A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91826D-E1FB-AB4E-AEDB-AC958776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42A8-BE53-484C-9112-230DCF820706}" type="datetimeFigureOut">
              <a:rPr lang="es-ES" smtClean="0"/>
              <a:t>1/7/20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6448B0-AE0B-924A-AE86-EA1E1E50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F18009-A0FB-2248-9725-CABBC9E7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CDA5-DF2C-2E40-8074-02D25B42F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24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FAA06-61D7-BD44-B496-B486AEBC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919B32-40DC-0843-9C29-3DEC6B340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DFDEEB-BA51-7142-82D6-1733ACE6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42A8-BE53-484C-9112-230DCF820706}" type="datetimeFigureOut">
              <a:rPr lang="es-ES" smtClean="0"/>
              <a:t>1/7/20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C74BBD-03CB-DA46-A10C-BB57A01C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40D95E-EF22-ED46-8651-914D9101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CDA5-DF2C-2E40-8074-02D25B42F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59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6C8F8-8EB3-804D-9EC0-4ADD8BCA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A3B259-DA5C-4B45-8E63-186829725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BB1B98-33F5-F642-B7E1-9E43441CD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4203BE-1ABA-234F-A74D-BA18DF1D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42A8-BE53-484C-9112-230DCF820706}" type="datetimeFigureOut">
              <a:rPr lang="es-ES" smtClean="0"/>
              <a:t>1/7/20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A56851-2BAD-014D-AAFA-138857A3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56ABA9-C78C-A145-A852-94DC3F2E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CDA5-DF2C-2E40-8074-02D25B42F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18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F24A0-5AEF-2040-A800-90128F05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DD8AB7-64CF-634B-AAAE-F824472C6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6BE67A-A3E2-4941-B929-442F98966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4CF9194-C7D9-4742-8DD5-854E2BC75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072C92-7A8E-1840-9812-0AAE22C50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15A250-7368-5B49-8A6C-ECEBEF1D7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42A8-BE53-484C-9112-230DCF820706}" type="datetimeFigureOut">
              <a:rPr lang="es-ES" smtClean="0"/>
              <a:t>1/7/20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003669-40A7-214E-B2F9-F56994ED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481418-D26F-C64C-AB8E-7A2DBDEE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CDA5-DF2C-2E40-8074-02D25B42F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67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8ACE4-AA27-594B-868B-A051BD44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086E9C-3DCA-2741-8401-AB4CE400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42A8-BE53-484C-9112-230DCF820706}" type="datetimeFigureOut">
              <a:rPr lang="es-ES" smtClean="0"/>
              <a:t>1/7/20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E33A99-E3BF-1148-9F2B-2B606347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7B35EA-B6F1-3E43-8A38-F0DBA882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CDA5-DF2C-2E40-8074-02D25B42F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6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E2B95B-C0EE-AD4E-90B0-1D0A8532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42A8-BE53-484C-9112-230DCF820706}" type="datetimeFigureOut">
              <a:rPr lang="es-ES" smtClean="0"/>
              <a:t>1/7/20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148AAD4-D312-2E4E-A9AC-2D671698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2FBA44-6802-444A-B28D-299F8CBE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CDA5-DF2C-2E40-8074-02D25B42F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972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07E08-EC0D-A24F-9095-63AC1BFA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0B82EC-8F9C-464E-AF88-CCBEF253C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8B0A88-652D-6B4A-A120-B00C20E83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2A495F-C3D3-AF44-9193-1088FB5B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42A8-BE53-484C-9112-230DCF820706}" type="datetimeFigureOut">
              <a:rPr lang="es-ES" smtClean="0"/>
              <a:t>1/7/20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AA0FD1-35CB-2E42-BBBD-237889BF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1FD6C3-0DEB-364F-A179-68A00C10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CDA5-DF2C-2E40-8074-02D25B42F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5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360A3-AE70-1245-8B96-9825F9C7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D998A19-F32B-A749-9199-38C1E596A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82A8F6-E3D5-A642-A25B-158547411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A1DC95-4204-0E44-B063-9507F498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42A8-BE53-484C-9112-230DCF820706}" type="datetimeFigureOut">
              <a:rPr lang="es-ES" smtClean="0"/>
              <a:t>1/7/20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C34CF8-BC6C-6347-B0A6-E127A662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5F6D37-3064-7C4B-B4D0-D1FEC536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CDA5-DF2C-2E40-8074-02D25B42F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3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681A72-7DA8-5C48-8648-12ED6F42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BF75A4-C1BF-D34D-A4C3-03AB4A3C9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32B3B1-8670-F948-9E5E-8A29399CB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D42A8-BE53-484C-9112-230DCF820706}" type="datetimeFigureOut">
              <a:rPr lang="es-ES" smtClean="0"/>
              <a:t>1/7/20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06F498-6A44-DA4C-830F-F195B6EC2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4A03E7-B448-B847-A752-2E29B7A2D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6CDA5-DF2C-2E40-8074-02D25B42F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347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orge@devsdna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evsDNA" TargetMode="External"/><Relationship Id="rId5" Type="http://schemas.openxmlformats.org/officeDocument/2006/relationships/hyperlink" Target="https://github.com/jorgediegocrespo" TargetMode="External"/><Relationship Id="rId4" Type="http://schemas.openxmlformats.org/officeDocument/2006/relationships/hyperlink" Target="https://jorgediegocrespo.wordpress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40BBC-9D70-F74C-87E9-936584048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40430"/>
            <a:ext cx="5920619" cy="22063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 no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gusta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realidad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Auméntala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!!</a:t>
            </a:r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8AA5CB-759E-7644-90FF-67C4CA69B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" b="2480"/>
          <a:stretch/>
        </p:blipFill>
        <p:spPr>
          <a:xfrm>
            <a:off x="8142515" y="1207798"/>
            <a:ext cx="3431178" cy="1846307"/>
          </a:xfrm>
          <a:prstGeom prst="rect">
            <a:avLst/>
          </a:prstGeom>
        </p:spPr>
      </p:pic>
      <p:sp>
        <p:nvSpPr>
          <p:cNvPr id="40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A780F-F757-9F45-9709-2D0FCB19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dónde empezar?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16BF49C6-73E6-0646-9C15-88F3EC3DF49C}"/>
              </a:ext>
            </a:extLst>
          </p:cNvPr>
          <p:cNvSpPr/>
          <p:nvPr/>
        </p:nvSpPr>
        <p:spPr>
          <a:xfrm>
            <a:off x="4743635" y="1690688"/>
            <a:ext cx="6610165" cy="782308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Control que herede de View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4CBD0329-4583-C143-8AFE-9C3AC8FA3AA7}"/>
              </a:ext>
            </a:extLst>
          </p:cNvPr>
          <p:cNvSpPr/>
          <p:nvPr/>
        </p:nvSpPr>
        <p:spPr>
          <a:xfrm>
            <a:off x="4743635" y="2833581"/>
            <a:ext cx="6610165" cy="782308"/>
          </a:xfrm>
          <a:prstGeom prst="roundRect">
            <a:avLst>
              <a:gd name="adj" fmla="val 10000"/>
            </a:avLst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 err="1">
                <a:solidFill>
                  <a:schemeClr val="bg1"/>
                </a:solidFill>
              </a:rPr>
              <a:t>Renderer</a:t>
            </a:r>
            <a:r>
              <a:rPr lang="es-ES" sz="2000" dirty="0">
                <a:solidFill>
                  <a:schemeClr val="bg1"/>
                </a:solidFill>
              </a:rPr>
              <a:t> de ese control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03DEB8CA-0A16-A040-AFD8-A51B4E1D8D5B}"/>
              </a:ext>
            </a:extLst>
          </p:cNvPr>
          <p:cNvSpPr/>
          <p:nvPr/>
        </p:nvSpPr>
        <p:spPr>
          <a:xfrm>
            <a:off x="4743635" y="3976474"/>
            <a:ext cx="6610165" cy="782308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Usar </a:t>
            </a:r>
            <a:r>
              <a:rPr lang="es-ES" sz="2000" dirty="0" err="1">
                <a:solidFill>
                  <a:schemeClr val="bg1"/>
                </a:solidFill>
              </a:rPr>
              <a:t>ARSCNView</a:t>
            </a:r>
            <a:r>
              <a:rPr lang="es-ES" sz="2000" dirty="0">
                <a:solidFill>
                  <a:schemeClr val="bg1"/>
                </a:solidFill>
              </a:rPr>
              <a:t> en el </a:t>
            </a:r>
            <a:r>
              <a:rPr lang="es-ES" sz="2000" dirty="0" err="1">
                <a:solidFill>
                  <a:schemeClr val="bg1"/>
                </a:solidFill>
              </a:rPr>
              <a:t>renderer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A153BB22-399E-0047-9A39-E4A26C44ADE9}"/>
              </a:ext>
            </a:extLst>
          </p:cNvPr>
          <p:cNvSpPr/>
          <p:nvPr/>
        </p:nvSpPr>
        <p:spPr>
          <a:xfrm>
            <a:off x="4743635" y="5119367"/>
            <a:ext cx="6610165" cy="782308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Permisos para usar cámara</a:t>
            </a:r>
          </a:p>
        </p:txBody>
      </p:sp>
      <p:pic>
        <p:nvPicPr>
          <p:cNvPr id="8" name="Imagen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3FDF757-CCB4-D241-832B-3647C597C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3856"/>
            <a:ext cx="3185236" cy="318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1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F40BBC-9D70-F74C-87E9-936584048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s-ES" sz="7200"/>
              <a:t>DEMO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901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A780F-F757-9F45-9709-2D0FCB19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Añadiendo elementos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16BF49C6-73E6-0646-9C15-88F3EC3DF49C}"/>
              </a:ext>
            </a:extLst>
          </p:cNvPr>
          <p:cNvSpPr/>
          <p:nvPr/>
        </p:nvSpPr>
        <p:spPr>
          <a:xfrm>
            <a:off x="838200" y="1690688"/>
            <a:ext cx="6814351" cy="782308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Cajas, Esferas, Pirámides, Cilindros…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4CBD0329-4583-C143-8AFE-9C3AC8FA3AA7}"/>
              </a:ext>
            </a:extLst>
          </p:cNvPr>
          <p:cNvSpPr/>
          <p:nvPr/>
        </p:nvSpPr>
        <p:spPr>
          <a:xfrm>
            <a:off x="838200" y="2833581"/>
            <a:ext cx="6814351" cy="782308"/>
          </a:xfrm>
          <a:prstGeom prst="roundRect">
            <a:avLst>
              <a:gd name="adj" fmla="val 10000"/>
            </a:avLst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Todos los elementos son </a:t>
            </a:r>
            <a:r>
              <a:rPr lang="es-ES" sz="2000" dirty="0" err="1">
                <a:solidFill>
                  <a:schemeClr val="bg1"/>
                </a:solidFill>
              </a:rPr>
              <a:t>SCNNodes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03DEB8CA-0A16-A040-AFD8-A51B4E1D8D5B}"/>
              </a:ext>
            </a:extLst>
          </p:cNvPr>
          <p:cNvSpPr/>
          <p:nvPr/>
        </p:nvSpPr>
        <p:spPr>
          <a:xfrm>
            <a:off x="838200" y="3976474"/>
            <a:ext cx="6814351" cy="782308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Su forma y colores se definen con la propiedad </a:t>
            </a:r>
            <a:r>
              <a:rPr lang="es-ES" sz="2000" dirty="0" err="1">
                <a:solidFill>
                  <a:schemeClr val="bg1"/>
                </a:solidFill>
              </a:rPr>
              <a:t>Geometry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A153BB22-399E-0047-9A39-E4A26C44ADE9}"/>
              </a:ext>
            </a:extLst>
          </p:cNvPr>
          <p:cNvSpPr/>
          <p:nvPr/>
        </p:nvSpPr>
        <p:spPr>
          <a:xfrm>
            <a:off x="838200" y="5119367"/>
            <a:ext cx="6814351" cy="782308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La posición puede ser absoluta a la escena o relativa a otro </a:t>
            </a:r>
            <a:r>
              <a:rPr lang="es-ES" sz="2000" dirty="0" err="1">
                <a:solidFill>
                  <a:schemeClr val="bg1"/>
                </a:solidFill>
              </a:rPr>
              <a:t>SCNNode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12" name="Imagen 11" descr="Imagen que contiene ladrillo&#10;&#10;Descripción generada automáticamente">
            <a:extLst>
              <a:ext uri="{FF2B5EF4-FFF2-40B4-BE49-F238E27FC236}">
                <a16:creationId xmlns:a16="http://schemas.microsoft.com/office/drawing/2014/main" id="{370ED9DB-9C1E-F34B-9D20-B294C30EE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551" y="2205938"/>
            <a:ext cx="4421326" cy="281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F40BBC-9D70-F74C-87E9-936584048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s-ES" sz="7200"/>
              <a:t>DEMO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6250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A780F-F757-9F45-9709-2D0FCB19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Dando un poco de vida a los elementos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16BF49C6-73E6-0646-9C15-88F3EC3DF49C}"/>
              </a:ext>
            </a:extLst>
          </p:cNvPr>
          <p:cNvSpPr/>
          <p:nvPr/>
        </p:nvSpPr>
        <p:spPr>
          <a:xfrm>
            <a:off x="5131292" y="2380137"/>
            <a:ext cx="6222507" cy="782308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Se puede añadir distintas pieles a los elementos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4CBD0329-4583-C143-8AFE-9C3AC8FA3AA7}"/>
              </a:ext>
            </a:extLst>
          </p:cNvPr>
          <p:cNvSpPr/>
          <p:nvPr/>
        </p:nvSpPr>
        <p:spPr>
          <a:xfrm>
            <a:off x="5131292" y="3523030"/>
            <a:ext cx="6222507" cy="782308"/>
          </a:xfrm>
          <a:prstGeom prst="roundRect">
            <a:avLst>
              <a:gd name="adj" fmla="val 10000"/>
            </a:avLst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Es sencillo animarlos utilizando </a:t>
            </a:r>
            <a:r>
              <a:rPr lang="es-ES" sz="2000" dirty="0" err="1">
                <a:solidFill>
                  <a:schemeClr val="bg1"/>
                </a:solidFill>
              </a:rPr>
              <a:t>SCNAction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03DEB8CA-0A16-A040-AFD8-A51B4E1D8D5B}"/>
              </a:ext>
            </a:extLst>
          </p:cNvPr>
          <p:cNvSpPr/>
          <p:nvPr/>
        </p:nvSpPr>
        <p:spPr>
          <a:xfrm>
            <a:off x="5131292" y="4665923"/>
            <a:ext cx="6222507" cy="782308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Los movimientos pueden ser sobre sí mismos, sobre la escena o sobre otro elemento</a:t>
            </a:r>
          </a:p>
        </p:txBody>
      </p:sp>
      <p:pic>
        <p:nvPicPr>
          <p:cNvPr id="7" name="Imagen 6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8486E086-9699-AD47-8BDC-42B3FEB5F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0137"/>
            <a:ext cx="3347322" cy="33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3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F40BBC-9D70-F74C-87E9-936584048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s-ES" sz="7200"/>
              <a:t>DEMO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9764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A780F-F757-9F45-9709-2D0FCB19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Movimientos más complejos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16BF49C6-73E6-0646-9C15-88F3EC3DF49C}"/>
              </a:ext>
            </a:extLst>
          </p:cNvPr>
          <p:cNvSpPr/>
          <p:nvPr/>
        </p:nvSpPr>
        <p:spPr>
          <a:xfrm>
            <a:off x="838200" y="2286107"/>
            <a:ext cx="6450367" cy="782308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Se le pueden aplicar comportamientos respetando las leyes físicas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4CBD0329-4583-C143-8AFE-9C3AC8FA3AA7}"/>
              </a:ext>
            </a:extLst>
          </p:cNvPr>
          <p:cNvSpPr/>
          <p:nvPr/>
        </p:nvSpPr>
        <p:spPr>
          <a:xfrm>
            <a:off x="838200" y="3429000"/>
            <a:ext cx="6450367" cy="782308"/>
          </a:xfrm>
          <a:prstGeom prst="roundRect">
            <a:avLst>
              <a:gd name="adj" fmla="val 10000"/>
            </a:avLst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 err="1">
                <a:solidFill>
                  <a:schemeClr val="bg1"/>
                </a:solidFill>
              </a:rPr>
              <a:t>SNCPhysicsBehaviour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03DEB8CA-0A16-A040-AFD8-A51B4E1D8D5B}"/>
              </a:ext>
            </a:extLst>
          </p:cNvPr>
          <p:cNvSpPr/>
          <p:nvPr/>
        </p:nvSpPr>
        <p:spPr>
          <a:xfrm>
            <a:off x="838200" y="4571893"/>
            <a:ext cx="6450367" cy="782308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Relaciones entre dos cuerpos, leyes de gravedad, velocidad, giros, etc…</a:t>
            </a:r>
          </a:p>
        </p:txBody>
      </p:sp>
      <p:pic>
        <p:nvPicPr>
          <p:cNvPr id="9" name="Imagen 8" descr="Imagen que contiene rueda, ventana&#10;&#10;Descripción generada automáticamente">
            <a:extLst>
              <a:ext uri="{FF2B5EF4-FFF2-40B4-BE49-F238E27FC236}">
                <a16:creationId xmlns:a16="http://schemas.microsoft.com/office/drawing/2014/main" id="{EC4A1DD1-CE5F-004D-A28A-1A908CE9D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551" y="1576008"/>
            <a:ext cx="4117759" cy="370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8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F40BBC-9D70-F74C-87E9-936584048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s-ES" sz="7200"/>
              <a:t>DEMO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1201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A780F-F757-9F45-9709-2D0FCB19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Usando modelos 3D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CE4871DD-9B5E-AA49-87FA-D918816539F9}"/>
              </a:ext>
            </a:extLst>
          </p:cNvPr>
          <p:cNvSpPr/>
          <p:nvPr/>
        </p:nvSpPr>
        <p:spPr>
          <a:xfrm>
            <a:off x="4900474" y="1690688"/>
            <a:ext cx="6453326" cy="782308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Uso de archivos DAE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FA56CE4A-4CF2-A74B-B0AD-446EA75734AD}"/>
              </a:ext>
            </a:extLst>
          </p:cNvPr>
          <p:cNvSpPr/>
          <p:nvPr/>
        </p:nvSpPr>
        <p:spPr>
          <a:xfrm>
            <a:off x="4900474" y="2833581"/>
            <a:ext cx="6453326" cy="782308"/>
          </a:xfrm>
          <a:prstGeom prst="roundRect">
            <a:avLst>
              <a:gd name="adj" fmla="val 10000"/>
            </a:avLst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Editables por código o desde </a:t>
            </a:r>
            <a:r>
              <a:rPr lang="es-ES" sz="2000" dirty="0" err="1">
                <a:solidFill>
                  <a:schemeClr val="bg1"/>
                </a:solidFill>
              </a:rPr>
              <a:t>XCode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F8A0B0AB-5EEF-1F4A-BEE6-63F4DF49DE00}"/>
              </a:ext>
            </a:extLst>
          </p:cNvPr>
          <p:cNvSpPr/>
          <p:nvPr/>
        </p:nvSpPr>
        <p:spPr>
          <a:xfrm>
            <a:off x="4900474" y="3976474"/>
            <a:ext cx="6453326" cy="782308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En VS -&gt; </a:t>
            </a:r>
            <a:r>
              <a:rPr lang="es-ES" sz="2000" dirty="0" err="1">
                <a:solidFill>
                  <a:schemeClr val="bg1"/>
                </a:solidFill>
              </a:rPr>
              <a:t>Build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action</a:t>
            </a:r>
            <a:r>
              <a:rPr lang="es-ES" sz="2000" dirty="0">
                <a:solidFill>
                  <a:schemeClr val="bg1"/>
                </a:solidFill>
              </a:rPr>
              <a:t> = </a:t>
            </a:r>
            <a:r>
              <a:rPr lang="es-ES" sz="2000" dirty="0" err="1">
                <a:solidFill>
                  <a:schemeClr val="bg1"/>
                </a:solidFill>
              </a:rPr>
              <a:t>SceneKitAssets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5E48ADC8-9CC1-824C-BDE8-EDCEB0BFC8BD}"/>
              </a:ext>
            </a:extLst>
          </p:cNvPr>
          <p:cNvSpPr/>
          <p:nvPr/>
        </p:nvSpPr>
        <p:spPr>
          <a:xfrm>
            <a:off x="4900474" y="5119367"/>
            <a:ext cx="6453326" cy="782308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Se pueden convertir a una escena para simplificar su uso</a:t>
            </a:r>
          </a:p>
        </p:txBody>
      </p:sp>
      <p:pic>
        <p:nvPicPr>
          <p:cNvPr id="4" name="Imagen 3" descr="Imagen que contiene foto, sostener, mano, cuarto&#10;&#10;Descripción generada automáticamente">
            <a:extLst>
              <a:ext uri="{FF2B5EF4-FFF2-40B4-BE49-F238E27FC236}">
                <a16:creationId xmlns:a16="http://schemas.microsoft.com/office/drawing/2014/main" id="{DD803FC3-A0FF-F240-9253-525D042C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01" y="2579474"/>
            <a:ext cx="3810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5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F40BBC-9D70-F74C-87E9-936584048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s-ES" sz="7200"/>
              <a:t>DEMO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399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A780F-F757-9F45-9709-2D0FCB19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¿Quién es este tío?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B457654-0D81-F84C-8285-584A6553F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19" y="1423711"/>
            <a:ext cx="2005289" cy="2005289"/>
          </a:xfrm>
          <a:prstGeom prst="ellipse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BAC48BB-2429-D248-B181-F0427270EDF8}"/>
              </a:ext>
            </a:extLst>
          </p:cNvPr>
          <p:cNvSpPr txBox="1"/>
          <p:nvPr/>
        </p:nvSpPr>
        <p:spPr>
          <a:xfrm>
            <a:off x="2482463" y="1926009"/>
            <a:ext cx="4611183" cy="100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800" dirty="0">
                <a:latin typeface="Helvetica" pitchFamily="2" charset="0"/>
              </a:rPr>
              <a:t>Jorge Diego Crespo</a:t>
            </a:r>
          </a:p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100" dirty="0" err="1">
                <a:latin typeface="Helvetica" pitchFamily="2" charset="0"/>
              </a:rPr>
              <a:t>Desarrollador</a:t>
            </a:r>
            <a:r>
              <a:rPr lang="en-US" sz="2100" dirty="0">
                <a:latin typeface="Helvetica" pitchFamily="2" charset="0"/>
              </a:rPr>
              <a:t> Xamarin </a:t>
            </a:r>
            <a:r>
              <a:rPr lang="en-US" sz="2100" dirty="0" err="1">
                <a:latin typeface="Helvetica" pitchFamily="2" charset="0"/>
              </a:rPr>
              <a:t>en</a:t>
            </a:r>
            <a:r>
              <a:rPr lang="en-US" sz="2100" dirty="0">
                <a:latin typeface="Helvetica" pitchFamily="2" charset="0"/>
              </a:rPr>
              <a:t> </a:t>
            </a:r>
            <a:r>
              <a:rPr lang="en-US" sz="2100" dirty="0" err="1">
                <a:latin typeface="Helvetica" pitchFamily="2" charset="0"/>
              </a:rPr>
              <a:t>DevsDNA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2E51BF-A431-3E45-AFDA-9F1EE5796C4D}"/>
              </a:ext>
            </a:extLst>
          </p:cNvPr>
          <p:cNvSpPr txBox="1"/>
          <p:nvPr/>
        </p:nvSpPr>
        <p:spPr>
          <a:xfrm>
            <a:off x="5676141" y="3657536"/>
            <a:ext cx="5863818" cy="260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400" dirty="0">
                <a:latin typeface="Helvetica" pitchFamily="2" charset="0"/>
              </a:rPr>
              <a:t>@</a:t>
            </a:r>
            <a:r>
              <a:rPr lang="en-US" sz="2400" dirty="0" err="1">
                <a:latin typeface="Helvetica" pitchFamily="2" charset="0"/>
              </a:rPr>
              <a:t>jorgedcrespo</a:t>
            </a:r>
            <a:endParaRPr lang="en-US" sz="2400" dirty="0">
              <a:latin typeface="Helvetica" pitchFamily="2" charset="0"/>
            </a:endParaRP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400" dirty="0"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jorge@devsdna.com</a:t>
            </a:r>
            <a:endParaRPr lang="en-US" sz="2400" dirty="0">
              <a:latin typeface="Helvetica" pitchFamily="2" charset="0"/>
            </a:endParaRP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s-ES" sz="2400" dirty="0"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https://jorgediegocrespo.wordpress.com/</a:t>
            </a:r>
            <a:endParaRPr lang="es-ES" sz="2400" dirty="0">
              <a:latin typeface="Helvetica" pitchFamily="2" charset="0"/>
            </a:endParaRP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s-ES" sz="2400" dirty="0"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https://github.com/jorgediegocrespo</a:t>
            </a:r>
            <a:endParaRPr lang="es-ES" sz="2400" dirty="0">
              <a:latin typeface="Helvetica" pitchFamily="2" charset="0"/>
            </a:endParaRP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s-ES" sz="2400" dirty="0">
                <a:latin typeface="Helvetica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https://github.com/DevsDNA</a:t>
            </a:r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78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EF40BBC-9D70-F74C-87E9-936584048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Siguientes pasos</a:t>
            </a:r>
          </a:p>
        </p:txBody>
      </p:sp>
    </p:spTree>
    <p:extLst>
      <p:ext uri="{BB962C8B-B14F-4D97-AF65-F5344CB8AC3E}">
        <p14:creationId xmlns:p14="http://schemas.microsoft.com/office/powerpoint/2010/main" val="2218023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A780F-F757-9F45-9709-2D0FCB19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Siguientes pasos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CE4871DD-9B5E-AA49-87FA-D918816539F9}"/>
              </a:ext>
            </a:extLst>
          </p:cNvPr>
          <p:cNvSpPr/>
          <p:nvPr/>
        </p:nvSpPr>
        <p:spPr>
          <a:xfrm>
            <a:off x="4900474" y="1299534"/>
            <a:ext cx="6453326" cy="782308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Reconocimiento de imágenes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FA56CE4A-4CF2-A74B-B0AD-446EA75734AD}"/>
              </a:ext>
            </a:extLst>
          </p:cNvPr>
          <p:cNvSpPr/>
          <p:nvPr/>
        </p:nvSpPr>
        <p:spPr>
          <a:xfrm>
            <a:off x="4900474" y="2246850"/>
            <a:ext cx="6453326" cy="782308"/>
          </a:xfrm>
          <a:prstGeom prst="roundRect">
            <a:avLst>
              <a:gd name="adj" fmla="val 10000"/>
            </a:avLst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Reconocimiento de objetos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F8A0B0AB-5EEF-1F4A-BEE6-63F4DF49DE00}"/>
              </a:ext>
            </a:extLst>
          </p:cNvPr>
          <p:cNvSpPr/>
          <p:nvPr/>
        </p:nvSpPr>
        <p:spPr>
          <a:xfrm>
            <a:off x="4900474" y="4220260"/>
            <a:ext cx="6453326" cy="782308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 err="1">
                <a:solidFill>
                  <a:schemeClr val="bg1"/>
                </a:solidFill>
              </a:rPr>
              <a:t>ARCore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5E48ADC8-9CC1-824C-BDE8-EDCEB0BFC8BD}"/>
              </a:ext>
            </a:extLst>
          </p:cNvPr>
          <p:cNvSpPr/>
          <p:nvPr/>
        </p:nvSpPr>
        <p:spPr>
          <a:xfrm>
            <a:off x="4900474" y="5206965"/>
            <a:ext cx="6453326" cy="782308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¿</a:t>
            </a:r>
            <a:r>
              <a:rPr lang="es-ES" sz="2000" dirty="0" err="1">
                <a:solidFill>
                  <a:schemeClr val="bg1"/>
                </a:solidFill>
              </a:rPr>
              <a:t>Plugin</a:t>
            </a:r>
            <a:r>
              <a:rPr lang="es-ES" sz="2000" dirty="0">
                <a:solidFill>
                  <a:schemeClr val="bg1"/>
                </a:solidFill>
              </a:rPr>
              <a:t> AR para </a:t>
            </a:r>
            <a:r>
              <a:rPr lang="es-ES" sz="2000" dirty="0" err="1">
                <a:solidFill>
                  <a:schemeClr val="bg1"/>
                </a:solidFill>
              </a:rPr>
              <a:t>Xamarin.Forms</a:t>
            </a:r>
            <a:r>
              <a:rPr lang="es-ES" sz="20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1" name="Imagen 10" descr="Imagen que contiene señal&#10;&#10;Descripción generada automáticamente">
            <a:extLst>
              <a:ext uri="{FF2B5EF4-FFF2-40B4-BE49-F238E27FC236}">
                <a16:creationId xmlns:a16="http://schemas.microsoft.com/office/drawing/2014/main" id="{039035F8-8BC0-F24F-802C-0DF64681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979248" cy="4528457"/>
          </a:xfrm>
          <a:prstGeom prst="rect">
            <a:avLst/>
          </a:prstGeom>
        </p:spPr>
      </p:pic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68F1FEE-5E8C-1C48-896E-7283FAC18F74}"/>
              </a:ext>
            </a:extLst>
          </p:cNvPr>
          <p:cNvSpPr/>
          <p:nvPr/>
        </p:nvSpPr>
        <p:spPr>
          <a:xfrm>
            <a:off x="4900474" y="3233555"/>
            <a:ext cx="6453326" cy="782308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Experiencia compartida y persistencia</a:t>
            </a:r>
          </a:p>
        </p:txBody>
      </p:sp>
    </p:spTree>
    <p:extLst>
      <p:ext uri="{BB962C8B-B14F-4D97-AF65-F5344CB8AC3E}">
        <p14:creationId xmlns:p14="http://schemas.microsoft.com/office/powerpoint/2010/main" val="217628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EF40BBC-9D70-F74C-87E9-936584048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3723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EF40BBC-9D70-F74C-87E9-936584048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82768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A780F-F757-9F45-9709-2D0FCB19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la realidad aumentada?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807677-6A5F-374D-9F61-003705F918EE}"/>
              </a:ext>
            </a:extLst>
          </p:cNvPr>
          <p:cNvSpPr txBox="1"/>
          <p:nvPr/>
        </p:nvSpPr>
        <p:spPr>
          <a:xfrm>
            <a:off x="838199" y="1690688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b="1" dirty="0"/>
              <a:t>Experiencia interactiva</a:t>
            </a:r>
            <a:r>
              <a:rPr lang="es-ES" sz="3200" dirty="0"/>
              <a:t> donde elementos del mundo real se complementan con información digital a través de un dispositivo tecnológico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2A552A7-F414-FB45-B0FA-87F34D317DB0}"/>
              </a:ext>
            </a:extLst>
          </p:cNvPr>
          <p:cNvSpPr txBox="1"/>
          <p:nvPr/>
        </p:nvSpPr>
        <p:spPr>
          <a:xfrm>
            <a:off x="838198" y="3731875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/>
              <a:t>Busca incorporar elementos digitales a la </a:t>
            </a:r>
            <a:r>
              <a:rPr lang="es-ES" sz="3200" b="1" dirty="0"/>
              <a:t>percepción</a:t>
            </a:r>
            <a:r>
              <a:rPr lang="es-ES" sz="3200" dirty="0"/>
              <a:t> que tiene una persona del mundo real</a:t>
            </a:r>
          </a:p>
        </p:txBody>
      </p:sp>
    </p:spTree>
    <p:extLst>
      <p:ext uri="{BB962C8B-B14F-4D97-AF65-F5344CB8AC3E}">
        <p14:creationId xmlns:p14="http://schemas.microsoft.com/office/powerpoint/2010/main" val="75064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A780F-F757-9F45-9709-2D0FCB19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existo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F4E6DE-F9E6-4E44-9254-A033BD56D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14" y="3428999"/>
            <a:ext cx="3340100" cy="31877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8D330DF-1E2F-E949-B455-ECF0553C8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86047"/>
            <a:ext cx="4000500" cy="19558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1A6D1BD-B1B5-9846-954A-582AEB0E4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8250" y="365125"/>
            <a:ext cx="2298700" cy="45138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34DF37D-A659-E24B-874F-C3C9B09C8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5100" y="2349534"/>
            <a:ext cx="2135414" cy="414334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491B03B-B86E-1547-9328-D7541C606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1986" y="2349534"/>
            <a:ext cx="2118832" cy="420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0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A780F-F757-9F45-9709-2D0FCB19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Soporte AR Nativo</a:t>
            </a:r>
          </a:p>
        </p:txBody>
      </p:sp>
      <p:pic>
        <p:nvPicPr>
          <p:cNvPr id="5" name="Imagen 4" descr="Imagen que contiene dibujo, reloj&#10;&#10;Descripción generada automáticamente">
            <a:extLst>
              <a:ext uri="{FF2B5EF4-FFF2-40B4-BE49-F238E27FC236}">
                <a16:creationId xmlns:a16="http://schemas.microsoft.com/office/drawing/2014/main" id="{A3A613AB-BF3C-9B4D-BC07-C599DBC89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136" y="1690688"/>
            <a:ext cx="4320721" cy="32405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2C3F3DE-8D35-C948-BCCA-E7B8F83E8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143" y="1690688"/>
            <a:ext cx="3087915" cy="308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0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A780F-F757-9F45-9709-2D0FCB19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nos ofrecen?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16BF49C6-73E6-0646-9C15-88F3EC3DF49C}"/>
              </a:ext>
            </a:extLst>
          </p:cNvPr>
          <p:cNvSpPr/>
          <p:nvPr/>
        </p:nvSpPr>
        <p:spPr>
          <a:xfrm>
            <a:off x="2893064" y="1690688"/>
            <a:ext cx="6610165" cy="782308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Tracking. Permite saber dónde estamos respecto a un </a:t>
            </a:r>
            <a:r>
              <a:rPr lang="es-ES" sz="2000" dirty="0" err="1">
                <a:solidFill>
                  <a:schemeClr val="bg1"/>
                </a:solidFill>
              </a:rPr>
              <a:t>pto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4CBD0329-4583-C143-8AFE-9C3AC8FA3AA7}"/>
              </a:ext>
            </a:extLst>
          </p:cNvPr>
          <p:cNvSpPr/>
          <p:nvPr/>
        </p:nvSpPr>
        <p:spPr>
          <a:xfrm>
            <a:off x="2893064" y="2833581"/>
            <a:ext cx="6610165" cy="782308"/>
          </a:xfrm>
          <a:prstGeom prst="roundRect">
            <a:avLst>
              <a:gd name="adj" fmla="val 10000"/>
            </a:avLst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Escena. Permite detectar planos horizontales y verticales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03DEB8CA-0A16-A040-AFD8-A51B4E1D8D5B}"/>
              </a:ext>
            </a:extLst>
          </p:cNvPr>
          <p:cNvSpPr/>
          <p:nvPr/>
        </p:nvSpPr>
        <p:spPr>
          <a:xfrm>
            <a:off x="2893064" y="3976474"/>
            <a:ext cx="6610165" cy="782308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 err="1">
                <a:solidFill>
                  <a:schemeClr val="bg1"/>
                </a:solidFill>
              </a:rPr>
              <a:t>Rendering</a:t>
            </a:r>
            <a:r>
              <a:rPr lang="es-ES" sz="2000" dirty="0">
                <a:solidFill>
                  <a:schemeClr val="bg1"/>
                </a:solidFill>
              </a:rPr>
              <a:t>. Para mostrar objetos en la escena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A153BB22-399E-0047-9A39-E4A26C44ADE9}"/>
              </a:ext>
            </a:extLst>
          </p:cNvPr>
          <p:cNvSpPr/>
          <p:nvPr/>
        </p:nvSpPr>
        <p:spPr>
          <a:xfrm>
            <a:off x="2893064" y="5119367"/>
            <a:ext cx="6610165" cy="782308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Iluminación. Da realismo a los objetos añadidos a la escena</a:t>
            </a:r>
          </a:p>
        </p:txBody>
      </p:sp>
    </p:spTree>
    <p:extLst>
      <p:ext uri="{BB962C8B-B14F-4D97-AF65-F5344CB8AC3E}">
        <p14:creationId xmlns:p14="http://schemas.microsoft.com/office/powerpoint/2010/main" val="362459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A780F-F757-9F45-9709-2D0FCB19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funciona?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16BF49C6-73E6-0646-9C15-88F3EC3DF49C}"/>
              </a:ext>
            </a:extLst>
          </p:cNvPr>
          <p:cNvSpPr/>
          <p:nvPr/>
        </p:nvSpPr>
        <p:spPr>
          <a:xfrm>
            <a:off x="6853954" y="1690688"/>
            <a:ext cx="4499846" cy="782308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Escena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4CBD0329-4583-C143-8AFE-9C3AC8FA3AA7}"/>
              </a:ext>
            </a:extLst>
          </p:cNvPr>
          <p:cNvSpPr/>
          <p:nvPr/>
        </p:nvSpPr>
        <p:spPr>
          <a:xfrm>
            <a:off x="6853954" y="2833581"/>
            <a:ext cx="4499846" cy="782308"/>
          </a:xfrm>
          <a:prstGeom prst="roundRect">
            <a:avLst>
              <a:gd name="adj" fmla="val 10000"/>
            </a:avLst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Nodos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03DEB8CA-0A16-A040-AFD8-A51B4E1D8D5B}"/>
              </a:ext>
            </a:extLst>
          </p:cNvPr>
          <p:cNvSpPr/>
          <p:nvPr/>
        </p:nvSpPr>
        <p:spPr>
          <a:xfrm>
            <a:off x="6853954" y="3976474"/>
            <a:ext cx="4499846" cy="782308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Material, Posición…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A153BB22-399E-0047-9A39-E4A26C44ADE9}"/>
              </a:ext>
            </a:extLst>
          </p:cNvPr>
          <p:cNvSpPr/>
          <p:nvPr/>
        </p:nvSpPr>
        <p:spPr>
          <a:xfrm>
            <a:off x="6853954" y="5119367"/>
            <a:ext cx="4499846" cy="782308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Anclajes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876A52-493F-7547-8018-7B3B3D28F6FB}"/>
              </a:ext>
            </a:extLst>
          </p:cNvPr>
          <p:cNvSpPr/>
          <p:nvPr/>
        </p:nvSpPr>
        <p:spPr>
          <a:xfrm>
            <a:off x="838200" y="1411077"/>
            <a:ext cx="4013650" cy="5081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6F8FA26-9D09-CC42-B424-18404DFA06CB}"/>
              </a:ext>
            </a:extLst>
          </p:cNvPr>
          <p:cNvSpPr/>
          <p:nvPr/>
        </p:nvSpPr>
        <p:spPr>
          <a:xfrm>
            <a:off x="1219200" y="1846729"/>
            <a:ext cx="941294" cy="986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994F7FD-7CE1-4A4F-9B94-EB864D64144E}"/>
              </a:ext>
            </a:extLst>
          </p:cNvPr>
          <p:cNvSpPr/>
          <p:nvPr/>
        </p:nvSpPr>
        <p:spPr>
          <a:xfrm>
            <a:off x="3164541" y="4596460"/>
            <a:ext cx="1315996" cy="1315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12E1800-8906-EC48-871D-BEF4C050AC0E}"/>
              </a:ext>
            </a:extLst>
          </p:cNvPr>
          <p:cNvSpPr/>
          <p:nvPr/>
        </p:nvSpPr>
        <p:spPr>
          <a:xfrm>
            <a:off x="2581835" y="3851905"/>
            <a:ext cx="100071" cy="1000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B3C0C7A-3DC6-934D-9CCF-2869E9E1295C}"/>
              </a:ext>
            </a:extLst>
          </p:cNvPr>
          <p:cNvSpPr/>
          <p:nvPr/>
        </p:nvSpPr>
        <p:spPr>
          <a:xfrm>
            <a:off x="1639811" y="2290119"/>
            <a:ext cx="100071" cy="1000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788CAD2-646D-4348-95E5-ECE85B4043CE}"/>
              </a:ext>
            </a:extLst>
          </p:cNvPr>
          <p:cNvSpPr/>
          <p:nvPr/>
        </p:nvSpPr>
        <p:spPr>
          <a:xfrm>
            <a:off x="3772503" y="5204422"/>
            <a:ext cx="100071" cy="1000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213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8ED53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EF40BBC-9D70-F74C-87E9-936584048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ES" sz="5200">
                <a:solidFill>
                  <a:schemeClr val="tx2"/>
                </a:solidFill>
              </a:rPr>
              <a:t>ARKit en Xamarin</a:t>
            </a:r>
          </a:p>
        </p:txBody>
      </p:sp>
    </p:spTree>
    <p:extLst>
      <p:ext uri="{BB962C8B-B14F-4D97-AF65-F5344CB8AC3E}">
        <p14:creationId xmlns:p14="http://schemas.microsoft.com/office/powerpoint/2010/main" val="9466290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337</Words>
  <Application>Microsoft Macintosh PowerPoint</Application>
  <PresentationFormat>Panorámica</PresentationFormat>
  <Paragraphs>62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Helvetica</vt:lpstr>
      <vt:lpstr>Tema de Office</vt:lpstr>
      <vt:lpstr>Si no te gusta la realidad, Auméntala!!</vt:lpstr>
      <vt:lpstr>¿Quién es este tío?</vt:lpstr>
      <vt:lpstr>Introducción</vt:lpstr>
      <vt:lpstr>¿Qué es la realidad aumentada?</vt:lpstr>
      <vt:lpstr>Casos de existo</vt:lpstr>
      <vt:lpstr>Soporte AR Nativo</vt:lpstr>
      <vt:lpstr>¿Qué nos ofrecen?</vt:lpstr>
      <vt:lpstr>¿Cómo funciona?</vt:lpstr>
      <vt:lpstr>ARKit en Xamarin</vt:lpstr>
      <vt:lpstr>¿Por dónde empezar?</vt:lpstr>
      <vt:lpstr>DEMO</vt:lpstr>
      <vt:lpstr>Añadiendo elementos</vt:lpstr>
      <vt:lpstr>DEMO</vt:lpstr>
      <vt:lpstr>Dando un poco de vida a los elementos</vt:lpstr>
      <vt:lpstr>DEMO</vt:lpstr>
      <vt:lpstr>Movimientos más complejos</vt:lpstr>
      <vt:lpstr>DEMO</vt:lpstr>
      <vt:lpstr>Usando modelos 3D</vt:lpstr>
      <vt:lpstr>DEMO</vt:lpstr>
      <vt:lpstr>Siguientes pasos</vt:lpstr>
      <vt:lpstr>Siguientes pasos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no te gusta la realidad, Auméntala!!</dc:title>
  <dc:creator>Jorge Diego Crespo</dc:creator>
  <cp:lastModifiedBy>Jorge Diego Crespo</cp:lastModifiedBy>
  <cp:revision>3</cp:revision>
  <dcterms:created xsi:type="dcterms:W3CDTF">2020-06-29T17:05:53Z</dcterms:created>
  <dcterms:modified xsi:type="dcterms:W3CDTF">2020-07-01T06:04:19Z</dcterms:modified>
</cp:coreProperties>
</file>