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2" r:id="rId6"/>
    <p:sldId id="260" r:id="rId7"/>
    <p:sldId id="287" r:id="rId8"/>
    <p:sldId id="290" r:id="rId9"/>
    <p:sldId id="263" r:id="rId10"/>
    <p:sldId id="269" r:id="rId11"/>
    <p:sldId id="266" r:id="rId12"/>
    <p:sldId id="270" r:id="rId13"/>
    <p:sldId id="299" r:id="rId14"/>
    <p:sldId id="300" r:id="rId15"/>
    <p:sldId id="294" r:id="rId16"/>
    <p:sldId id="272" r:id="rId17"/>
    <p:sldId id="271" r:id="rId18"/>
    <p:sldId id="273" r:id="rId19"/>
    <p:sldId id="275" r:id="rId20"/>
    <p:sldId id="267" r:id="rId21"/>
    <p:sldId id="276" r:id="rId22"/>
    <p:sldId id="278" r:id="rId23"/>
    <p:sldId id="277" r:id="rId24"/>
    <p:sldId id="295" r:id="rId25"/>
    <p:sldId id="279" r:id="rId26"/>
    <p:sldId id="268" r:id="rId27"/>
    <p:sldId id="265" r:id="rId28"/>
    <p:sldId id="280" r:id="rId29"/>
    <p:sldId id="281" r:id="rId30"/>
    <p:sldId id="283" r:id="rId31"/>
    <p:sldId id="284" r:id="rId32"/>
    <p:sldId id="296" r:id="rId33"/>
    <p:sldId id="285" r:id="rId34"/>
    <p:sldId id="302" r:id="rId35"/>
    <p:sldId id="289" r:id="rId36"/>
    <p:sldId id="301" r:id="rId37"/>
    <p:sldId id="291" r:id="rId38"/>
    <p:sldId id="288" r:id="rId39"/>
    <p:sldId id="261" r:id="rId40"/>
    <p:sldId id="293" r:id="rId41"/>
    <p:sldId id="297" r:id="rId42"/>
    <p:sldId id="298" r:id="rId43"/>
    <p:sldId id="29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/>
    <p:restoredTop sz="84010"/>
  </p:normalViewPr>
  <p:slideViewPr>
    <p:cSldViewPr snapToGrid="0" snapToObjects="1">
      <p:cViewPr varScale="1">
        <p:scale>
          <a:sx n="111" d="100"/>
          <a:sy n="111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49BF1-9D93-8C45-BFD1-269934EB6E39}" type="datetimeFigureOut">
              <a:rPr lang="es-ES" smtClean="0"/>
              <a:t>13/1/21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29F3B-2E62-DE40-B0FD-1E0183A27A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84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81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 todas las aplicaciones tienes que tener el mismo número de archivos</a:t>
            </a:r>
          </a:p>
          <a:p>
            <a:br>
              <a:rPr lang="es-ES" dirty="0"/>
            </a:br>
            <a:r>
              <a:rPr lang="es-ES" dirty="0"/>
              <a:t>Puede haber archivos de datos y archivos de valor. No se opera de la misma manera sobre ellos.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40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13/1/21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88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13/1/21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78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13/1/21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075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13/1/21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841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13/1/21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384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13/1/21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545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13/1/21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00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13/1/21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18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13/1/21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47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13/1/21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66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13/1/21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4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13/1/21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8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13/1/21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13/1/21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39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13/1/21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51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13/1/21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58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D97026D-3374-304F-A87E-37FB7930D8C2}" type="datetimeFigureOut">
              <a:rPr lang="es-ES" smtClean="0"/>
              <a:t>13/1/21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B66EAE2-2380-6C45-9799-9710A1B3F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6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D97026D-3374-304F-A87E-37FB7930D8C2}" type="datetimeFigureOut">
              <a:rPr lang="es-ES" smtClean="0"/>
              <a:t>13/1/21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B66EAE2-2380-6C45-9799-9710A1B3F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093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orgediegocrespo.wordpress.com/" TargetMode="External"/><Relationship Id="rId2" Type="http://schemas.openxmlformats.org/officeDocument/2006/relationships/hyperlink" Target="mailto:jorgediegocrespo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000" b="1" dirty="0">
                <a:effectLst/>
              </a:rPr>
              <a:t>No puedes pasar. </a:t>
            </a:r>
            <a:br>
              <a:rPr lang="es-ES" b="1" dirty="0">
                <a:effectLst/>
              </a:rPr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D2F976-9370-1D4A-AF42-C141E3B4A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2400" b="1" dirty="0">
                <a:effectLst/>
              </a:rPr>
              <a:t>Control de acceso con tarjetas NFC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894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DESCUBRIENDO TARJETA</a:t>
            </a:r>
            <a:endParaRPr lang="es-ES" b="1" dirty="0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E469C249-346E-F648-8103-C52FF60E0D63}"/>
              </a:ext>
            </a:extLst>
          </p:cNvPr>
          <p:cNvSpPr/>
          <p:nvPr/>
        </p:nvSpPr>
        <p:spPr>
          <a:xfrm>
            <a:off x="7000821" y="1652256"/>
            <a:ext cx="4134938" cy="2811102"/>
          </a:xfrm>
          <a:prstGeom prst="roundRect">
            <a:avLst>
              <a:gd name="adj" fmla="val 10000"/>
            </a:avLst>
          </a:prstGeom>
          <a:solidFill>
            <a:schemeClr val="tx2">
              <a:lumMod val="9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endParaRPr lang="es-ES" sz="2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295A950-FDBE-7C48-A1FD-05A38D40CF97}"/>
              </a:ext>
            </a:extLst>
          </p:cNvPr>
          <p:cNvSpPr txBox="1"/>
          <p:nvPr/>
        </p:nvSpPr>
        <p:spPr>
          <a:xfrm>
            <a:off x="7000820" y="1788057"/>
            <a:ext cx="4134934" cy="239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Permisos NFC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</a:t>
            </a:r>
            <a:r>
              <a:rPr lang="es-ES" dirty="0" err="1">
                <a:solidFill>
                  <a:schemeClr val="bg1"/>
                </a:solidFill>
              </a:rPr>
              <a:t>NfcAdapter</a:t>
            </a:r>
            <a:r>
              <a:rPr lang="es-ES" dirty="0">
                <a:solidFill>
                  <a:schemeClr val="bg1"/>
                </a:solidFill>
              </a:rPr>
              <a:t> en implementación del servicio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Habilitar </a:t>
            </a:r>
            <a:r>
              <a:rPr lang="es-ES" dirty="0" err="1">
                <a:solidFill>
                  <a:schemeClr val="bg1"/>
                </a:solidFill>
              </a:rPr>
              <a:t>foreground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dispatcher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Sobreescribir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OnNewIntent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9A9C1298-852D-A646-9D5E-5AF6C7E8A430}"/>
              </a:ext>
            </a:extLst>
          </p:cNvPr>
          <p:cNvSpPr/>
          <p:nvPr/>
        </p:nvSpPr>
        <p:spPr>
          <a:xfrm>
            <a:off x="1056240" y="1652255"/>
            <a:ext cx="4134934" cy="2811103"/>
          </a:xfrm>
          <a:prstGeom prst="roundRect">
            <a:avLst>
              <a:gd name="adj" fmla="val 10000"/>
            </a:avLst>
          </a:prstGeom>
          <a:solidFill>
            <a:schemeClr val="tx2">
              <a:lumMod val="9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endParaRPr lang="es-ES" sz="2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59C9D4-EFBD-114C-A862-3C3B1DBC2B2A}"/>
              </a:ext>
            </a:extLst>
          </p:cNvPr>
          <p:cNvSpPr txBox="1"/>
          <p:nvPr/>
        </p:nvSpPr>
        <p:spPr>
          <a:xfrm>
            <a:off x="1056241" y="1788057"/>
            <a:ext cx="4134934" cy="239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Común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interfaz del servicio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método para iniciar descubrimiento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evento para notificar descubrimiento</a:t>
            </a:r>
          </a:p>
        </p:txBody>
      </p:sp>
    </p:spTree>
    <p:extLst>
      <p:ext uri="{BB962C8B-B14F-4D97-AF65-F5344CB8AC3E}">
        <p14:creationId xmlns:p14="http://schemas.microsoft.com/office/powerpoint/2010/main" val="22015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 anchor="ctr"/>
          <a:lstStyle/>
          <a:p>
            <a:r>
              <a:rPr lang="es-ES" sz="6000" b="1" dirty="0">
                <a:effectLst/>
              </a:rPr>
              <a:t>Demo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897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LEYENDO TARJETA</a:t>
            </a:r>
            <a:br>
              <a:rPr lang="es-ES" sz="3600" b="1" dirty="0"/>
            </a:br>
            <a:r>
              <a:rPr lang="es-ES" sz="2400" b="1" dirty="0"/>
              <a:t>CONCEPTOS</a:t>
            </a:r>
            <a:endParaRPr lang="es-ES" b="1" dirty="0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9F1EAACB-170A-614A-82CB-547904D87CD8}"/>
              </a:ext>
            </a:extLst>
          </p:cNvPr>
          <p:cNvSpPr/>
          <p:nvPr/>
        </p:nvSpPr>
        <p:spPr>
          <a:xfrm>
            <a:off x="1460104" y="1902911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NdefMessage</a:t>
            </a:r>
            <a:endParaRPr lang="es-ES" sz="200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A6B2ED1E-D96A-8940-8974-3F48BBDD5EEC}"/>
              </a:ext>
            </a:extLst>
          </p:cNvPr>
          <p:cNvSpPr/>
          <p:nvPr/>
        </p:nvSpPr>
        <p:spPr>
          <a:xfrm>
            <a:off x="1460103" y="2712155"/>
            <a:ext cx="9271794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NdefRecord</a:t>
            </a:r>
            <a:endParaRPr lang="es-ES" sz="2000" dirty="0"/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13CBB239-69AE-8244-B894-0355AEE4708A}"/>
              </a:ext>
            </a:extLst>
          </p:cNvPr>
          <p:cNvSpPr/>
          <p:nvPr/>
        </p:nvSpPr>
        <p:spPr>
          <a:xfrm>
            <a:off x="2554324" y="3521398"/>
            <a:ext cx="3393803" cy="611907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Id, </a:t>
            </a:r>
            <a:r>
              <a:rPr lang="es-ES" sz="2400" dirty="0" err="1"/>
              <a:t>Type</a:t>
            </a:r>
            <a:r>
              <a:rPr lang="es-ES" sz="2400" dirty="0"/>
              <a:t>, TNF, etc…</a:t>
            </a:r>
            <a:endParaRPr lang="es-ES" sz="2000" dirty="0"/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A9BEEB8E-C33C-5D41-B58D-297F9D27C5CB}"/>
              </a:ext>
            </a:extLst>
          </p:cNvPr>
          <p:cNvSpPr/>
          <p:nvPr/>
        </p:nvSpPr>
        <p:spPr>
          <a:xfrm>
            <a:off x="6243873" y="3521398"/>
            <a:ext cx="3393803" cy="611907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Payload</a:t>
            </a:r>
            <a:endParaRPr lang="es-ES" sz="2000" dirty="0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7144354E-A637-944A-868A-A4FDD57AC1C2}"/>
              </a:ext>
            </a:extLst>
          </p:cNvPr>
          <p:cNvSpPr/>
          <p:nvPr/>
        </p:nvSpPr>
        <p:spPr>
          <a:xfrm>
            <a:off x="2554324" y="4330643"/>
            <a:ext cx="7083353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TNF – 3 bits que describen el tipo de registro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0552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LEYENDO TARJETA</a:t>
            </a:r>
            <a:br>
              <a:rPr lang="es-ES" sz="3600" b="1" dirty="0"/>
            </a:br>
            <a:r>
              <a:rPr lang="es-ES" sz="2400" b="1" dirty="0"/>
              <a:t>estructura del MENSAJE</a:t>
            </a:r>
            <a:endParaRPr lang="es-E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B5C9BD-7A2A-8F4E-B748-97221D0B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17" y="1382591"/>
            <a:ext cx="6236676" cy="50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8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LEYENDO TARJETA</a:t>
            </a:r>
            <a:br>
              <a:rPr lang="es-ES" sz="3600" b="1" dirty="0"/>
            </a:br>
            <a:r>
              <a:rPr lang="es-ES" sz="2400" b="1" dirty="0"/>
              <a:t>estructura del MENSAJE</a:t>
            </a:r>
            <a:endParaRPr lang="es-E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49C577-640A-8C4A-8424-0C0DED95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68" y="2365378"/>
            <a:ext cx="5521091" cy="3249873"/>
          </a:xfrm>
          <a:prstGeom prst="rect">
            <a:avLst/>
          </a:prstGeom>
        </p:spPr>
      </p:pic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45E0F47E-0305-0B4F-9643-E45E99DF2423}"/>
              </a:ext>
            </a:extLst>
          </p:cNvPr>
          <p:cNvSpPr/>
          <p:nvPr/>
        </p:nvSpPr>
        <p:spPr>
          <a:xfrm>
            <a:off x="510296" y="1970154"/>
            <a:ext cx="5338238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MB == 1 =&gt; Primer registro</a:t>
            </a:r>
            <a:endParaRPr lang="es-ES" sz="2000" dirty="0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97CB606F-202A-1246-9FFE-2AF20CCEE1B3}"/>
              </a:ext>
            </a:extLst>
          </p:cNvPr>
          <p:cNvSpPr/>
          <p:nvPr/>
        </p:nvSpPr>
        <p:spPr>
          <a:xfrm>
            <a:off x="510299" y="2779398"/>
            <a:ext cx="5338237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ME == 1 =&gt; Último registro</a:t>
            </a:r>
            <a:endParaRPr lang="es-ES" sz="2000" dirty="0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114DAF8F-9F2E-F24C-8E55-B2FBBD61CD3C}"/>
              </a:ext>
            </a:extLst>
          </p:cNvPr>
          <p:cNvSpPr/>
          <p:nvPr/>
        </p:nvSpPr>
        <p:spPr>
          <a:xfrm>
            <a:off x="510299" y="3588642"/>
            <a:ext cx="5338237" cy="611907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CF == 1 =&gt; Registro intermedio</a:t>
            </a:r>
            <a:endParaRPr lang="es-ES" sz="2000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03519605-F727-F149-8794-0D3F74830CAC}"/>
              </a:ext>
            </a:extLst>
          </p:cNvPr>
          <p:cNvSpPr/>
          <p:nvPr/>
        </p:nvSpPr>
        <p:spPr>
          <a:xfrm>
            <a:off x="510297" y="4410783"/>
            <a:ext cx="5338237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SR == 1 =&gt; </a:t>
            </a:r>
            <a:r>
              <a:rPr lang="es-ES" sz="2000" dirty="0" err="1"/>
              <a:t>Payload.Length</a:t>
            </a:r>
            <a:r>
              <a:rPr lang="es-ES" sz="2000" dirty="0"/>
              <a:t> = 1byte</a:t>
            </a:r>
            <a:r>
              <a:rPr lang="es-ES" sz="2400" dirty="0"/>
              <a:t> </a:t>
            </a:r>
            <a:endParaRPr lang="es-ES" sz="2000" dirty="0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95347B9E-39B0-3C4A-8A60-B3E9F95D4F0A}"/>
              </a:ext>
            </a:extLst>
          </p:cNvPr>
          <p:cNvSpPr/>
          <p:nvPr/>
        </p:nvSpPr>
        <p:spPr>
          <a:xfrm>
            <a:off x="510297" y="5220027"/>
            <a:ext cx="5338237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IL == 1 =&gt; Existe campo Id </a:t>
            </a:r>
            <a:r>
              <a:rPr lang="es-ES" sz="2000" dirty="0" err="1"/>
              <a:t>Length</a:t>
            </a:r>
            <a:r>
              <a:rPr lang="es-ES" sz="2400" dirty="0"/>
              <a:t>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662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LEYENDO TARJETA</a:t>
            </a:r>
            <a:br>
              <a:rPr lang="es-ES" sz="3600" b="1" dirty="0"/>
            </a:br>
            <a:r>
              <a:rPr lang="es-ES" sz="2400" b="1" dirty="0"/>
              <a:t>CONCEPTOS</a:t>
            </a:r>
            <a:endParaRPr lang="es-ES" b="1" dirty="0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4D68853-D262-634E-9434-8FA0F74784EE}"/>
              </a:ext>
            </a:extLst>
          </p:cNvPr>
          <p:cNvSpPr/>
          <p:nvPr/>
        </p:nvSpPr>
        <p:spPr>
          <a:xfrm>
            <a:off x="2688879" y="2218099"/>
            <a:ext cx="1674891" cy="751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Intent</a:t>
            </a:r>
            <a:endParaRPr lang="es-ES" dirty="0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BB5313CE-9F39-804A-A7C3-F59D73EAAC4C}"/>
              </a:ext>
            </a:extLst>
          </p:cNvPr>
          <p:cNvSpPr/>
          <p:nvPr/>
        </p:nvSpPr>
        <p:spPr>
          <a:xfrm>
            <a:off x="2815627" y="3409609"/>
            <a:ext cx="1412342" cy="4964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Action</a:t>
            </a:r>
            <a:endParaRPr lang="es-ES" sz="1400" dirty="0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4949912C-0827-3E4C-88BA-A49AF84C3F8D}"/>
              </a:ext>
            </a:extLst>
          </p:cNvPr>
          <p:cNvSpPr/>
          <p:nvPr/>
        </p:nvSpPr>
        <p:spPr>
          <a:xfrm>
            <a:off x="5258554" y="2218099"/>
            <a:ext cx="1674891" cy="7514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Tag</a:t>
            </a:r>
            <a:endParaRPr lang="es-ES" dirty="0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2B0A3BBF-0207-3846-AD7D-2920AF6A13F0}"/>
              </a:ext>
            </a:extLst>
          </p:cNvPr>
          <p:cNvSpPr/>
          <p:nvPr/>
        </p:nvSpPr>
        <p:spPr>
          <a:xfrm>
            <a:off x="7828229" y="2218099"/>
            <a:ext cx="1674891" cy="7514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Ndef</a:t>
            </a:r>
            <a:endParaRPr lang="es-ES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4C2DB216-7756-B145-A0EC-4BB69B6E768D}"/>
              </a:ext>
            </a:extLst>
          </p:cNvPr>
          <p:cNvSpPr/>
          <p:nvPr/>
        </p:nvSpPr>
        <p:spPr>
          <a:xfrm>
            <a:off x="7122058" y="3409609"/>
            <a:ext cx="1412342" cy="4964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NdefMessage</a:t>
            </a:r>
            <a:endParaRPr lang="es-ES" sz="1200" dirty="0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7E1CADED-1066-7E44-BF31-45D0071B2C8B}"/>
              </a:ext>
            </a:extLst>
          </p:cNvPr>
          <p:cNvSpPr/>
          <p:nvPr/>
        </p:nvSpPr>
        <p:spPr>
          <a:xfrm>
            <a:off x="8796949" y="3409609"/>
            <a:ext cx="1412342" cy="4964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CachedNdefMessage</a:t>
            </a:r>
            <a:endParaRPr lang="es-ES" sz="800" dirty="0"/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0296EDC9-1A7C-D34D-AF9E-59172AE6D92E}"/>
              </a:ext>
            </a:extLst>
          </p:cNvPr>
          <p:cNvSpPr/>
          <p:nvPr/>
        </p:nvSpPr>
        <p:spPr>
          <a:xfrm>
            <a:off x="7959503" y="4352903"/>
            <a:ext cx="1412342" cy="4964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4F0B1AF5-FAF1-8D44-BDA8-512949B0D606}"/>
              </a:ext>
            </a:extLst>
          </p:cNvPr>
          <p:cNvSpPr/>
          <p:nvPr/>
        </p:nvSpPr>
        <p:spPr>
          <a:xfrm>
            <a:off x="8111903" y="4505303"/>
            <a:ext cx="1412342" cy="4964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9F9A80AB-7B07-F142-B238-C0C2A8642BF0}"/>
              </a:ext>
            </a:extLst>
          </p:cNvPr>
          <p:cNvSpPr/>
          <p:nvPr/>
        </p:nvSpPr>
        <p:spPr>
          <a:xfrm>
            <a:off x="8264303" y="4657703"/>
            <a:ext cx="1412342" cy="4964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NdefRecords</a:t>
            </a:r>
            <a:endParaRPr lang="es-ES" sz="12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711C4B5-F619-B94C-ABED-4A7BE39A049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flipH="1">
            <a:off x="3521798" y="2969537"/>
            <a:ext cx="4527" cy="4400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0E19391-6DAF-6D4C-84D9-8D26F957B706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4363770" y="2593818"/>
            <a:ext cx="89478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F9BA453-8943-4F44-8FD6-D839A4EE75A9}"/>
              </a:ext>
            </a:extLst>
          </p:cNvPr>
          <p:cNvCxnSpPr>
            <a:cxnSpLocks/>
          </p:cNvCxnSpPr>
          <p:nvPr/>
        </p:nvCxnSpPr>
        <p:spPr>
          <a:xfrm>
            <a:off x="6933445" y="2587782"/>
            <a:ext cx="89478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039464F-B8F4-CC45-BF79-7FA834AB8E2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7828229" y="2969537"/>
            <a:ext cx="837446" cy="4400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D2026D0-90EE-C84A-A47D-66F72867738F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8665675" y="2969537"/>
            <a:ext cx="837445" cy="4400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D275D4A-30B6-F349-B90B-B9D40D63458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7828229" y="3906041"/>
            <a:ext cx="837445" cy="4468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030CCF9-731C-3745-A701-64D6AB7730F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8665674" y="3906041"/>
            <a:ext cx="837446" cy="4468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redondeado 34">
            <a:extLst>
              <a:ext uri="{FF2B5EF4-FFF2-40B4-BE49-F238E27FC236}">
                <a16:creationId xmlns:a16="http://schemas.microsoft.com/office/drawing/2014/main" id="{9423766A-0CDF-BB41-A8A5-F2D309BBFA72}"/>
              </a:ext>
            </a:extLst>
          </p:cNvPr>
          <p:cNvSpPr/>
          <p:nvPr/>
        </p:nvSpPr>
        <p:spPr>
          <a:xfrm>
            <a:off x="5389828" y="4104687"/>
            <a:ext cx="1412342" cy="49643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Id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DCDD058-563F-EC41-AB19-0F26F70EA0A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095999" y="2969537"/>
            <a:ext cx="1" cy="1135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2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LEYENDO TARJETA</a:t>
            </a:r>
            <a:endParaRPr lang="es-ES" b="1" dirty="0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72132A22-9E77-FA4B-BF1B-7F71006A0F0F}"/>
              </a:ext>
            </a:extLst>
          </p:cNvPr>
          <p:cNvSpPr/>
          <p:nvPr/>
        </p:nvSpPr>
        <p:spPr>
          <a:xfrm>
            <a:off x="7000821" y="1652255"/>
            <a:ext cx="4134938" cy="3888466"/>
          </a:xfrm>
          <a:prstGeom prst="roundRect">
            <a:avLst>
              <a:gd name="adj" fmla="val 10000"/>
            </a:avLst>
          </a:prstGeom>
          <a:solidFill>
            <a:schemeClr val="tx2">
              <a:lumMod val="9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endParaRPr lang="es-ES" sz="2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406913D-BBFC-6843-8CF4-209D0C134F0E}"/>
              </a:ext>
            </a:extLst>
          </p:cNvPr>
          <p:cNvSpPr txBox="1"/>
          <p:nvPr/>
        </p:nvSpPr>
        <p:spPr>
          <a:xfrm>
            <a:off x="7000820" y="1788057"/>
            <a:ext cx="4134934" cy="364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Extraer </a:t>
            </a:r>
            <a:r>
              <a:rPr lang="es-ES" b="1" dirty="0" err="1">
                <a:solidFill>
                  <a:schemeClr val="bg1"/>
                </a:solidFill>
              </a:rPr>
              <a:t>Ndef</a:t>
            </a:r>
            <a:r>
              <a:rPr lang="es-ES" dirty="0">
                <a:solidFill>
                  <a:schemeClr val="bg1"/>
                </a:solidFill>
              </a:rPr>
              <a:t> del </a:t>
            </a:r>
            <a:r>
              <a:rPr lang="es-ES" dirty="0" err="1">
                <a:solidFill>
                  <a:schemeClr val="bg1"/>
                </a:solidFill>
              </a:rPr>
              <a:t>tag</a:t>
            </a:r>
            <a:r>
              <a:rPr lang="es-ES" dirty="0">
                <a:solidFill>
                  <a:schemeClr val="bg1"/>
                </a:solidFill>
              </a:rPr>
              <a:t> leído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Conversiones </a:t>
            </a:r>
            <a:r>
              <a:rPr lang="es-ES" b="1" dirty="0" err="1">
                <a:solidFill>
                  <a:schemeClr val="bg1"/>
                </a:solidFill>
              </a:rPr>
              <a:t>Ndef</a:t>
            </a:r>
            <a:r>
              <a:rPr lang="es-ES" dirty="0">
                <a:solidFill>
                  <a:schemeClr val="bg1"/>
                </a:solidFill>
              </a:rPr>
              <a:t> a nuestro modelo </a:t>
            </a:r>
            <a:r>
              <a:rPr lang="es-ES" b="1" dirty="0" err="1">
                <a:solidFill>
                  <a:schemeClr val="bg1"/>
                </a:solidFill>
              </a:rPr>
              <a:t>NfcTagInfo</a:t>
            </a:r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Si el mensaje de </a:t>
            </a:r>
            <a:r>
              <a:rPr lang="es-ES" dirty="0" err="1">
                <a:solidFill>
                  <a:schemeClr val="bg1"/>
                </a:solidFill>
              </a:rPr>
              <a:t>Ndef</a:t>
            </a:r>
            <a:r>
              <a:rPr lang="es-ES" dirty="0">
                <a:solidFill>
                  <a:schemeClr val="bg1"/>
                </a:solidFill>
              </a:rPr>
              <a:t> es nulo, se puede usar </a:t>
            </a:r>
            <a:r>
              <a:rPr lang="es-ES" b="1" dirty="0" err="1">
                <a:solidFill>
                  <a:schemeClr val="bg1"/>
                </a:solidFill>
              </a:rPr>
              <a:t>CachedNdefMessage</a:t>
            </a:r>
            <a:r>
              <a:rPr lang="es-ES" dirty="0">
                <a:solidFill>
                  <a:schemeClr val="bg1"/>
                </a:solidFill>
              </a:rPr>
              <a:t>, que es el mensaje existente en el momento del descubrimiento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0D467D2E-5908-0E4C-8357-C20DE9D89959}"/>
              </a:ext>
            </a:extLst>
          </p:cNvPr>
          <p:cNvSpPr/>
          <p:nvPr/>
        </p:nvSpPr>
        <p:spPr>
          <a:xfrm>
            <a:off x="1056240" y="1652255"/>
            <a:ext cx="4134934" cy="3888466"/>
          </a:xfrm>
          <a:prstGeom prst="roundRect">
            <a:avLst>
              <a:gd name="adj" fmla="val 10000"/>
            </a:avLst>
          </a:prstGeom>
          <a:solidFill>
            <a:schemeClr val="tx2">
              <a:lumMod val="9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endParaRPr lang="es-ES" sz="2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0798435-FDF8-A047-9B92-414282BA11AE}"/>
              </a:ext>
            </a:extLst>
          </p:cNvPr>
          <p:cNvSpPr txBox="1"/>
          <p:nvPr/>
        </p:nvSpPr>
        <p:spPr>
          <a:xfrm>
            <a:off x="1056241" y="1788057"/>
            <a:ext cx="4134934" cy="364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Común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método para iniciar lectura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objeto con información leída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evento lanzado al leer tarjeta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método para terminar la lectura</a:t>
            </a:r>
          </a:p>
        </p:txBody>
      </p:sp>
    </p:spTree>
    <p:extLst>
      <p:ext uri="{BB962C8B-B14F-4D97-AF65-F5344CB8AC3E}">
        <p14:creationId xmlns:p14="http://schemas.microsoft.com/office/powerpoint/2010/main" val="183433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 anchor="ctr"/>
          <a:lstStyle/>
          <a:p>
            <a:r>
              <a:rPr lang="es-ES" sz="6000" b="1" dirty="0">
                <a:effectLst/>
              </a:rPr>
              <a:t>Demo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8441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ESCRIBIENDO TARJETAS</a:t>
            </a:r>
            <a:endParaRPr lang="es-ES" b="1" dirty="0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AC82DD60-057A-9D47-9C06-A1CD8E69952E}"/>
              </a:ext>
            </a:extLst>
          </p:cNvPr>
          <p:cNvSpPr/>
          <p:nvPr/>
        </p:nvSpPr>
        <p:spPr>
          <a:xfrm>
            <a:off x="7000821" y="1652255"/>
            <a:ext cx="4134938" cy="3888466"/>
          </a:xfrm>
          <a:prstGeom prst="roundRect">
            <a:avLst>
              <a:gd name="adj" fmla="val 10000"/>
            </a:avLst>
          </a:prstGeom>
          <a:solidFill>
            <a:schemeClr val="tx2">
              <a:lumMod val="9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endParaRPr lang="es-ES" sz="2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586389A-A355-804D-8056-6814F83175CE}"/>
              </a:ext>
            </a:extLst>
          </p:cNvPr>
          <p:cNvSpPr txBox="1"/>
          <p:nvPr/>
        </p:nvSpPr>
        <p:spPr>
          <a:xfrm>
            <a:off x="7000820" y="1788057"/>
            <a:ext cx="4134934" cy="322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Valida si la tarjeta es editable y si hay espacio suficiente para escribir el mensaje.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un mensaje con sus registros </a:t>
            </a:r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Escribir mensaje con </a:t>
            </a:r>
            <a:r>
              <a:rPr lang="es-ES" b="1" dirty="0" err="1">
                <a:solidFill>
                  <a:schemeClr val="bg1"/>
                </a:solidFill>
              </a:rPr>
              <a:t>WriteNdefMessage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A75247C1-A649-D142-8D4E-F03C60B9B3EE}"/>
              </a:ext>
            </a:extLst>
          </p:cNvPr>
          <p:cNvSpPr/>
          <p:nvPr/>
        </p:nvSpPr>
        <p:spPr>
          <a:xfrm>
            <a:off x="1056240" y="1652255"/>
            <a:ext cx="4134934" cy="3888466"/>
          </a:xfrm>
          <a:prstGeom prst="roundRect">
            <a:avLst>
              <a:gd name="adj" fmla="val 10000"/>
            </a:avLst>
          </a:prstGeom>
          <a:solidFill>
            <a:schemeClr val="tx2">
              <a:lumMod val="9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endParaRPr lang="es-ES" sz="2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71884F5-712B-2547-88D1-BDC3905CF60F}"/>
              </a:ext>
            </a:extLst>
          </p:cNvPr>
          <p:cNvSpPr txBox="1"/>
          <p:nvPr/>
        </p:nvSpPr>
        <p:spPr>
          <a:xfrm>
            <a:off x="1056241" y="1788057"/>
            <a:ext cx="4134934" cy="280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Común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método para iniciar escritura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evento lanzado al escribir tarjeta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método para terminar la escritura</a:t>
            </a:r>
          </a:p>
        </p:txBody>
      </p:sp>
    </p:spTree>
    <p:extLst>
      <p:ext uri="{BB962C8B-B14F-4D97-AF65-F5344CB8AC3E}">
        <p14:creationId xmlns:p14="http://schemas.microsoft.com/office/powerpoint/2010/main" val="81998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 anchor="ctr"/>
          <a:lstStyle/>
          <a:p>
            <a:r>
              <a:rPr lang="es-ES" sz="6000" b="1" dirty="0">
                <a:effectLst/>
              </a:rPr>
              <a:t>Demo 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081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0216"/>
          </a:xfrm>
        </p:spPr>
        <p:txBody>
          <a:bodyPr/>
          <a:lstStyle/>
          <a:p>
            <a:pPr algn="ctr"/>
            <a:r>
              <a:rPr lang="es-ES" dirty="0"/>
              <a:t>¿Qué vamos a ver?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31AB6-B228-0D48-9A5F-89BAB7EC7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203" y="1866899"/>
            <a:ext cx="7296417" cy="3124201"/>
          </a:xfrm>
        </p:spPr>
        <p:txBody>
          <a:bodyPr/>
          <a:lstStyle/>
          <a:p>
            <a:r>
              <a:rPr lang="es-ES" dirty="0"/>
              <a:t>Trabajaremos con tarjetas NFC en dispositivos Android</a:t>
            </a:r>
          </a:p>
          <a:p>
            <a:r>
              <a:rPr lang="es-ES" dirty="0"/>
              <a:t>Aprenderemos a descubrir, leer y escribir en tarjetas</a:t>
            </a:r>
          </a:p>
          <a:p>
            <a:r>
              <a:rPr lang="es-ES" dirty="0"/>
              <a:t>Tipos de tarjetas más famosos</a:t>
            </a:r>
          </a:p>
          <a:p>
            <a:r>
              <a:rPr lang="es-ES" dirty="0"/>
              <a:t>Estructura de esas tarjetas</a:t>
            </a:r>
          </a:p>
          <a:p>
            <a:r>
              <a:rPr lang="es-ES" dirty="0"/>
              <a:t>Control de transacciones, sesiones y </a:t>
            </a:r>
            <a:r>
              <a:rPr lang="es-ES" dirty="0" err="1"/>
              <a:t>securización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6521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 anchor="ctr"/>
          <a:lstStyle/>
          <a:p>
            <a:r>
              <a:rPr lang="es-ES" sz="6000" b="1" dirty="0">
                <a:effectLst/>
              </a:rPr>
              <a:t>TARJETAS MIFARE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8266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TARJETAS MIFARE</a:t>
            </a:r>
            <a:endParaRPr lang="es-ES" b="1" dirty="0"/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94EAB0CF-1E1E-F444-8E02-366F2DA26D5F}"/>
              </a:ext>
            </a:extLst>
          </p:cNvPr>
          <p:cNvSpPr/>
          <p:nvPr/>
        </p:nvSpPr>
        <p:spPr>
          <a:xfrm>
            <a:off x="1460102" y="1198605"/>
            <a:ext cx="9271795" cy="966675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r>
              <a:rPr lang="es-ES" sz="2400" b="1" dirty="0"/>
              <a:t>MIFARE</a:t>
            </a:r>
            <a:r>
              <a:rPr lang="es-ES" sz="2400" dirty="0"/>
              <a:t> es la marca registrada propiedad de </a:t>
            </a:r>
            <a:r>
              <a:rPr lang="es-ES" sz="2400" b="1" dirty="0"/>
              <a:t>NXP</a:t>
            </a:r>
            <a:r>
              <a:rPr lang="es-ES" sz="2400" dirty="0"/>
              <a:t> de una serie de chips utilizados en tarjetas inteligentes sin contacto 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503011A0-FE92-3C49-895A-1FCD3633FFCB}"/>
              </a:ext>
            </a:extLst>
          </p:cNvPr>
          <p:cNvSpPr/>
          <p:nvPr/>
        </p:nvSpPr>
        <p:spPr>
          <a:xfrm>
            <a:off x="1460101" y="2362617"/>
            <a:ext cx="9271794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r>
              <a:rPr lang="es-ES" sz="2400" dirty="0"/>
              <a:t>De las más extendidas en el mundo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7BE784C5-D4F9-BC42-84D2-E246B44B2F9E}"/>
              </a:ext>
            </a:extLst>
          </p:cNvPr>
          <p:cNvSpPr/>
          <p:nvPr/>
        </p:nvSpPr>
        <p:spPr>
          <a:xfrm>
            <a:off x="1460102" y="3123046"/>
            <a:ext cx="9271796" cy="611907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Existen distintas variantes de los chips</a:t>
            </a:r>
            <a:endParaRPr lang="es-ES" sz="2000" dirty="0"/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49585FD5-92F0-FC4D-9750-0963649484F6}"/>
              </a:ext>
            </a:extLst>
          </p:cNvPr>
          <p:cNvSpPr/>
          <p:nvPr/>
        </p:nvSpPr>
        <p:spPr>
          <a:xfrm>
            <a:off x="1925370" y="3932290"/>
            <a:ext cx="3927959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MIFARE </a:t>
            </a:r>
            <a:r>
              <a:rPr lang="es-ES" sz="2400" dirty="0" err="1"/>
              <a:t>Classis</a:t>
            </a:r>
            <a:endParaRPr lang="es-ES" sz="2000" dirty="0"/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EBED8877-C5FC-2D4F-96DE-E51B2962125E}"/>
              </a:ext>
            </a:extLst>
          </p:cNvPr>
          <p:cNvSpPr/>
          <p:nvPr/>
        </p:nvSpPr>
        <p:spPr>
          <a:xfrm>
            <a:off x="6338671" y="3932290"/>
            <a:ext cx="3927959" cy="611907"/>
          </a:xfrm>
          <a:prstGeom prst="roundRect">
            <a:avLst>
              <a:gd name="adj" fmla="val 10000"/>
            </a:avLst>
          </a:prstGeom>
          <a:solidFill>
            <a:srgbClr val="6275F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Mifare</a:t>
            </a:r>
            <a:r>
              <a:rPr lang="es-ES" sz="2400" dirty="0"/>
              <a:t> </a:t>
            </a:r>
            <a:r>
              <a:rPr lang="es-ES" sz="2400" dirty="0" err="1"/>
              <a:t>Ultralight</a:t>
            </a:r>
            <a:endParaRPr lang="es-ES" sz="2000" dirty="0"/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C89AD35F-170A-724E-8575-362AB50ED415}"/>
              </a:ext>
            </a:extLst>
          </p:cNvPr>
          <p:cNvSpPr/>
          <p:nvPr/>
        </p:nvSpPr>
        <p:spPr>
          <a:xfrm>
            <a:off x="1925370" y="4692719"/>
            <a:ext cx="3927959" cy="611907"/>
          </a:xfrm>
          <a:prstGeom prst="roundRect">
            <a:avLst>
              <a:gd name="adj" fmla="val 10000"/>
            </a:avLst>
          </a:prstGeom>
          <a:solidFill>
            <a:srgbClr val="FF0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MIFARE </a:t>
            </a:r>
            <a:r>
              <a:rPr lang="es-ES" sz="2400" dirty="0" err="1"/>
              <a:t>DESFire</a:t>
            </a:r>
            <a:endParaRPr lang="es-ES" sz="200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7DEB522B-3D86-6D46-B0E2-70E6EEF3F105}"/>
              </a:ext>
            </a:extLst>
          </p:cNvPr>
          <p:cNvSpPr/>
          <p:nvPr/>
        </p:nvSpPr>
        <p:spPr>
          <a:xfrm>
            <a:off x="6338671" y="4692719"/>
            <a:ext cx="3927959" cy="611907"/>
          </a:xfrm>
          <a:prstGeom prst="roundRect">
            <a:avLst>
              <a:gd name="adj" fmla="val 10000"/>
            </a:avLst>
          </a:prstGeom>
          <a:solidFill>
            <a:schemeClr val="bg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Mifare</a:t>
            </a:r>
            <a:r>
              <a:rPr lang="es-ES" sz="2400" dirty="0"/>
              <a:t> </a:t>
            </a:r>
            <a:r>
              <a:rPr lang="es-ES" sz="2400" dirty="0" err="1"/>
              <a:t>DESFire</a:t>
            </a:r>
            <a:r>
              <a:rPr lang="es-ES" sz="2400" dirty="0"/>
              <a:t> EV1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8029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TARJETAS MIFARE </a:t>
            </a:r>
            <a:r>
              <a:rPr lang="es-ES" sz="3600" b="1" dirty="0" err="1"/>
              <a:t>Classic</a:t>
            </a:r>
            <a:endParaRPr lang="es-ES" b="1" dirty="0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D83A96A4-D4DB-6B45-8FAC-644A4AC76F10}"/>
              </a:ext>
            </a:extLst>
          </p:cNvPr>
          <p:cNvSpPr/>
          <p:nvPr/>
        </p:nvSpPr>
        <p:spPr>
          <a:xfrm>
            <a:off x="1460104" y="1504558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Memoria divida en sectores y bloques</a:t>
            </a:r>
            <a:endParaRPr lang="es-ES" sz="200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B435F3C-A653-144E-8324-B6D6F8903A8F}"/>
              </a:ext>
            </a:extLst>
          </p:cNvPr>
          <p:cNvSpPr/>
          <p:nvPr/>
        </p:nvSpPr>
        <p:spPr>
          <a:xfrm>
            <a:off x="1460103" y="2313802"/>
            <a:ext cx="9271794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Las hay de 1.024 (1k), 4.096 (4k) y 320(mini) bytes</a:t>
            </a:r>
            <a:endParaRPr lang="es-ES" sz="2000" dirty="0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66AE41C3-FC49-804B-A26C-BAC7476C4E72}"/>
              </a:ext>
            </a:extLst>
          </p:cNvPr>
          <p:cNvSpPr/>
          <p:nvPr/>
        </p:nvSpPr>
        <p:spPr>
          <a:xfrm>
            <a:off x="1460102" y="3123046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Protegidas con 2 claves de seguridad (A y B)</a:t>
            </a:r>
            <a:endParaRPr lang="es-ES" sz="2000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E4A453E6-EF62-7E46-BE43-483DE25CEA99}"/>
              </a:ext>
            </a:extLst>
          </p:cNvPr>
          <p:cNvSpPr/>
          <p:nvPr/>
        </p:nvSpPr>
        <p:spPr>
          <a:xfrm>
            <a:off x="1460102" y="4842322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Soportan, alrededor de, 100.000 ciclos de escritura</a:t>
            </a:r>
            <a:endParaRPr lang="es-ES" sz="2000" dirty="0"/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403089A0-CC1D-584F-9E2A-6A0DD290C45A}"/>
              </a:ext>
            </a:extLst>
          </p:cNvPr>
          <p:cNvSpPr/>
          <p:nvPr/>
        </p:nvSpPr>
        <p:spPr>
          <a:xfrm>
            <a:off x="1460101" y="3982684"/>
            <a:ext cx="9271795" cy="611907"/>
          </a:xfrm>
          <a:prstGeom prst="roundRect">
            <a:avLst>
              <a:gd name="adj" fmla="val 10000"/>
            </a:avLst>
          </a:prstGeom>
          <a:solidFill>
            <a:schemeClr val="bg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Usar clase </a:t>
            </a:r>
            <a:r>
              <a:rPr lang="es-ES" sz="2400" dirty="0" err="1"/>
              <a:t>MifareClassic</a:t>
            </a:r>
            <a:r>
              <a:rPr lang="es-ES" sz="2400" dirty="0"/>
              <a:t> en la comunicación</a:t>
            </a:r>
            <a:endParaRPr lang="es-ES" sz="2000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C9E19848-72E7-234B-BCB4-F3926FB4C5BB}"/>
              </a:ext>
            </a:extLst>
          </p:cNvPr>
          <p:cNvSpPr/>
          <p:nvPr/>
        </p:nvSpPr>
        <p:spPr>
          <a:xfrm>
            <a:off x="1460102" y="5651566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6275F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Son bastante económicas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6593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TARJETAS MIFARE </a:t>
            </a:r>
            <a:r>
              <a:rPr lang="es-ES" sz="3600" b="1" dirty="0" err="1"/>
              <a:t>Classic</a:t>
            </a:r>
            <a:endParaRPr lang="es-ES" b="1" dirty="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4B3B0E2A-B6F5-BB4E-92FF-34CBA9332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36" y="1198605"/>
            <a:ext cx="7576527" cy="527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33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TARJETAS MIFARE </a:t>
            </a:r>
            <a:r>
              <a:rPr lang="es-ES" sz="3600" b="1" dirty="0" err="1"/>
              <a:t>Classic</a:t>
            </a:r>
            <a:endParaRPr lang="es-ES" b="1" dirty="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1107AA5C-2D02-3049-8DD6-4C6EF24F1BF4}"/>
              </a:ext>
            </a:extLst>
          </p:cNvPr>
          <p:cNvSpPr/>
          <p:nvPr/>
        </p:nvSpPr>
        <p:spPr>
          <a:xfrm>
            <a:off x="1099244" y="2212063"/>
            <a:ext cx="1674891" cy="751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Intent</a:t>
            </a:r>
            <a:endParaRPr lang="es-ES" dirty="0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8FDBA3C6-A41B-BB4A-8A0F-F3E17779A7A6}"/>
              </a:ext>
            </a:extLst>
          </p:cNvPr>
          <p:cNvSpPr/>
          <p:nvPr/>
        </p:nvSpPr>
        <p:spPr>
          <a:xfrm>
            <a:off x="1225992" y="3403573"/>
            <a:ext cx="1412342" cy="4964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Action</a:t>
            </a:r>
            <a:endParaRPr lang="es-ES" sz="1400" dirty="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5EBBBAE-68D2-2545-B719-A62337DE0E71}"/>
              </a:ext>
            </a:extLst>
          </p:cNvPr>
          <p:cNvSpPr/>
          <p:nvPr/>
        </p:nvSpPr>
        <p:spPr>
          <a:xfrm>
            <a:off x="3668919" y="2212063"/>
            <a:ext cx="1674891" cy="7514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Tag</a:t>
            </a:r>
            <a:endParaRPr lang="es-ES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EAD68BA6-DE7E-F942-97C0-D66055FC4D66}"/>
              </a:ext>
            </a:extLst>
          </p:cNvPr>
          <p:cNvSpPr/>
          <p:nvPr/>
        </p:nvSpPr>
        <p:spPr>
          <a:xfrm>
            <a:off x="7715060" y="2229152"/>
            <a:ext cx="1674891" cy="7514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MifareClassic</a:t>
            </a:r>
            <a:endParaRPr lang="es-ES" dirty="0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F0C981DC-856A-434A-9CD4-F51740581E22}"/>
              </a:ext>
            </a:extLst>
          </p:cNvPr>
          <p:cNvSpPr/>
          <p:nvPr/>
        </p:nvSpPr>
        <p:spPr>
          <a:xfrm>
            <a:off x="5668224" y="3403573"/>
            <a:ext cx="1412342" cy="4964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Connect</a:t>
            </a:r>
            <a:endParaRPr lang="es-ES" sz="1200" dirty="0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3BDD8B94-FFCB-7142-85E0-3A6DEBFC2797}"/>
              </a:ext>
            </a:extLst>
          </p:cNvPr>
          <p:cNvSpPr/>
          <p:nvPr/>
        </p:nvSpPr>
        <p:spPr>
          <a:xfrm>
            <a:off x="7122058" y="3403573"/>
            <a:ext cx="1412342" cy="4964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/>
              <a:t>AuthenticateSector</a:t>
            </a:r>
            <a:endParaRPr lang="es-ES" sz="3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CAB36E6-32D0-DA49-BEAA-77CBD294481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932163" y="2963501"/>
            <a:ext cx="4527" cy="4400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14D751F-5E21-424E-B4E5-82860B7C4B0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774135" y="2587782"/>
            <a:ext cx="89478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45C3EE0-D0EA-8343-9995-95648C2DE09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43810" y="2587782"/>
            <a:ext cx="2371250" cy="170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60C2715-0469-4045-B2A1-83CF6C7DB02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374395" y="2980590"/>
            <a:ext cx="2178111" cy="4229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D80D781-666C-764C-B998-50FE067068C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7828229" y="2980590"/>
            <a:ext cx="724277" cy="4229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B2B810DD-187C-AC49-8573-0D704BD87D03}"/>
              </a:ext>
            </a:extLst>
          </p:cNvPr>
          <p:cNvSpPr/>
          <p:nvPr/>
        </p:nvSpPr>
        <p:spPr>
          <a:xfrm>
            <a:off x="3800193" y="4098651"/>
            <a:ext cx="1412342" cy="49643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Id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0D0B2FC-2C6B-0744-98F7-00BB9CB18F73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4506364" y="2963501"/>
            <a:ext cx="1" cy="1135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8E725E55-8DC5-D947-8D79-6737B3D79B64}"/>
              </a:ext>
            </a:extLst>
          </p:cNvPr>
          <p:cNvSpPr/>
          <p:nvPr/>
        </p:nvSpPr>
        <p:spPr>
          <a:xfrm>
            <a:off x="8575896" y="3388485"/>
            <a:ext cx="1412342" cy="4964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ReadBlock</a:t>
            </a:r>
            <a:endParaRPr lang="es-ES" sz="1200" dirty="0"/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9DAF15FB-B837-C440-81BB-175DD8967EE0}"/>
              </a:ext>
            </a:extLst>
          </p:cNvPr>
          <p:cNvSpPr/>
          <p:nvPr/>
        </p:nvSpPr>
        <p:spPr>
          <a:xfrm>
            <a:off x="10029730" y="3388485"/>
            <a:ext cx="1412342" cy="4964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WriteBlock</a:t>
            </a:r>
            <a:endParaRPr lang="es-ES" sz="300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3131332-4276-9242-A352-C6169067B004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8552506" y="2980590"/>
            <a:ext cx="2183395" cy="4078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508695A-51D4-604D-B623-C2489EFA4C7C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>
            <a:off x="8552506" y="2980590"/>
            <a:ext cx="729561" cy="4078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18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OPERANDO CON BLOQUES</a:t>
            </a:r>
            <a:endParaRPr lang="es-ES" b="1" dirty="0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AC82DD60-057A-9D47-9C06-A1CD8E69952E}"/>
              </a:ext>
            </a:extLst>
          </p:cNvPr>
          <p:cNvSpPr/>
          <p:nvPr/>
        </p:nvSpPr>
        <p:spPr>
          <a:xfrm>
            <a:off x="7000821" y="1652255"/>
            <a:ext cx="4134938" cy="3888466"/>
          </a:xfrm>
          <a:prstGeom prst="roundRect">
            <a:avLst>
              <a:gd name="adj" fmla="val 10000"/>
            </a:avLst>
          </a:prstGeom>
          <a:solidFill>
            <a:schemeClr val="tx2">
              <a:lumMod val="9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endParaRPr lang="es-ES" sz="2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586389A-A355-804D-8056-6814F83175CE}"/>
              </a:ext>
            </a:extLst>
          </p:cNvPr>
          <p:cNvSpPr txBox="1"/>
          <p:nvPr/>
        </p:nvSpPr>
        <p:spPr>
          <a:xfrm>
            <a:off x="7000820" y="1788057"/>
            <a:ext cx="4134934" cy="364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Extraer </a:t>
            </a:r>
            <a:r>
              <a:rPr lang="es-ES" b="1" dirty="0" err="1">
                <a:solidFill>
                  <a:schemeClr val="bg1"/>
                </a:solidFill>
              </a:rPr>
              <a:t>MifareClassic</a:t>
            </a:r>
            <a:r>
              <a:rPr lang="es-ES" dirty="0">
                <a:solidFill>
                  <a:schemeClr val="bg1"/>
                </a:solidFill>
              </a:rPr>
              <a:t> del </a:t>
            </a:r>
            <a:r>
              <a:rPr lang="es-ES" dirty="0" err="1">
                <a:solidFill>
                  <a:schemeClr val="bg1"/>
                </a:solidFill>
              </a:rPr>
              <a:t>tag</a:t>
            </a:r>
            <a:r>
              <a:rPr lang="es-ES" dirty="0">
                <a:solidFill>
                  <a:schemeClr val="bg1"/>
                </a:solidFill>
              </a:rPr>
              <a:t> leído</a:t>
            </a:r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Validar longitud del bloque a </a:t>
            </a:r>
            <a:r>
              <a:rPr lang="es-ES" dirty="0" err="1">
                <a:solidFill>
                  <a:schemeClr val="bg1"/>
                </a:solidFill>
              </a:rPr>
              <a:t>escibir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Autenticar sector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Validar Id de tarjeta – Necesario si se hacen varias operaciones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Usar </a:t>
            </a:r>
            <a:r>
              <a:rPr lang="es-ES" b="1" dirty="0" err="1">
                <a:solidFill>
                  <a:schemeClr val="bg1"/>
                </a:solidFill>
              </a:rPr>
              <a:t>ReadBlock</a:t>
            </a:r>
            <a:r>
              <a:rPr lang="es-ES" b="1" dirty="0">
                <a:solidFill>
                  <a:schemeClr val="bg1"/>
                </a:solidFill>
              </a:rPr>
              <a:t>/</a:t>
            </a:r>
            <a:r>
              <a:rPr lang="es-ES" b="1" dirty="0" err="1">
                <a:solidFill>
                  <a:schemeClr val="bg1"/>
                </a:solidFill>
              </a:rPr>
              <a:t>WriteBlock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A75247C1-A649-D142-8D4E-F03C60B9B3EE}"/>
              </a:ext>
            </a:extLst>
          </p:cNvPr>
          <p:cNvSpPr/>
          <p:nvPr/>
        </p:nvSpPr>
        <p:spPr>
          <a:xfrm>
            <a:off x="1056240" y="1652255"/>
            <a:ext cx="4134934" cy="3888466"/>
          </a:xfrm>
          <a:prstGeom prst="roundRect">
            <a:avLst>
              <a:gd name="adj" fmla="val 10000"/>
            </a:avLst>
          </a:prstGeom>
          <a:solidFill>
            <a:schemeClr val="tx2">
              <a:lumMod val="9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endParaRPr lang="es-ES" sz="2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71884F5-712B-2547-88D1-BDC3905CF60F}"/>
              </a:ext>
            </a:extLst>
          </p:cNvPr>
          <p:cNvSpPr txBox="1"/>
          <p:nvPr/>
        </p:nvSpPr>
        <p:spPr>
          <a:xfrm>
            <a:off x="1056241" y="1788057"/>
            <a:ext cx="4134934" cy="156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Común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método para lectura y escritura de bytes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 anchor="ctr"/>
          <a:lstStyle/>
          <a:p>
            <a:r>
              <a:rPr lang="es-ES" sz="6000" b="1" dirty="0">
                <a:effectLst/>
              </a:rPr>
              <a:t>Demo 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7140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 anchor="ctr"/>
          <a:lstStyle/>
          <a:p>
            <a:r>
              <a:rPr lang="es-ES" sz="6000" b="1" dirty="0">
                <a:effectLst/>
              </a:rPr>
              <a:t>CONTROL DE ACCESO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5464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PUNTOS DE INTERÉS</a:t>
            </a:r>
            <a:endParaRPr lang="es-ES" b="1" dirty="0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D83A96A4-D4DB-6B45-8FAC-644A4AC76F10}"/>
              </a:ext>
            </a:extLst>
          </p:cNvPr>
          <p:cNvSpPr/>
          <p:nvPr/>
        </p:nvSpPr>
        <p:spPr>
          <a:xfrm>
            <a:off x="1460104" y="2554760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Seguridad</a:t>
            </a:r>
            <a:endParaRPr lang="es-ES" sz="200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B435F3C-A653-144E-8324-B6D6F8903A8F}"/>
              </a:ext>
            </a:extLst>
          </p:cNvPr>
          <p:cNvSpPr/>
          <p:nvPr/>
        </p:nvSpPr>
        <p:spPr>
          <a:xfrm>
            <a:off x="1460103" y="3364004"/>
            <a:ext cx="9271794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Transacciones</a:t>
            </a:r>
            <a:endParaRPr lang="es-ES" sz="2000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284713A-A6BB-334F-82C3-7176C8CD4C7C}"/>
              </a:ext>
            </a:extLst>
          </p:cNvPr>
          <p:cNvSpPr/>
          <p:nvPr/>
        </p:nvSpPr>
        <p:spPr>
          <a:xfrm>
            <a:off x="1460103" y="4173248"/>
            <a:ext cx="9271794" cy="611907"/>
          </a:xfrm>
          <a:prstGeom prst="roundRect">
            <a:avLst>
              <a:gd name="adj" fmla="val 10000"/>
            </a:avLst>
          </a:prstGeom>
          <a:solidFill>
            <a:schemeClr val="bg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Sesión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4762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 anchor="ctr"/>
          <a:lstStyle/>
          <a:p>
            <a:r>
              <a:rPr lang="es-ES" sz="6000" b="1" dirty="0">
                <a:effectLst/>
              </a:rPr>
              <a:t>TARJETAS </a:t>
            </a:r>
            <a:r>
              <a:rPr lang="es-ES" sz="6000" b="1" dirty="0" err="1">
                <a:effectLst/>
              </a:rPr>
              <a:t>desfire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628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 anchor="ctr"/>
          <a:lstStyle/>
          <a:p>
            <a:r>
              <a:rPr lang="es-ES" sz="6000" b="1" dirty="0">
                <a:effectLst/>
              </a:rPr>
              <a:t>¿Quién es este tío?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5855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Tarjetas </a:t>
            </a:r>
            <a:r>
              <a:rPr lang="es-ES" sz="3600" b="1" dirty="0" err="1"/>
              <a:t>desfire</a:t>
            </a:r>
            <a:endParaRPr lang="es-ES" b="1" dirty="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8446A13-4087-5348-8025-FA169D1AEAB8}"/>
              </a:ext>
            </a:extLst>
          </p:cNvPr>
          <p:cNvSpPr/>
          <p:nvPr/>
        </p:nvSpPr>
        <p:spPr>
          <a:xfrm>
            <a:off x="1460104" y="1504558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Memoria estructurada en aplicaciones y archivos</a:t>
            </a:r>
            <a:endParaRPr lang="es-ES" sz="2000" dirty="0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DAF56951-00BE-9840-AEB1-73958D09BECE}"/>
              </a:ext>
            </a:extLst>
          </p:cNvPr>
          <p:cNvSpPr/>
          <p:nvPr/>
        </p:nvSpPr>
        <p:spPr>
          <a:xfrm>
            <a:off x="1460103" y="2313802"/>
            <a:ext cx="9271794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Las hay de 2k, 4k y 8k bytes</a:t>
            </a:r>
            <a:endParaRPr lang="es-ES" sz="2000" dirty="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3C7F4783-F903-3A48-8A87-14F0F20BE1F1}"/>
              </a:ext>
            </a:extLst>
          </p:cNvPr>
          <p:cNvSpPr/>
          <p:nvPr/>
        </p:nvSpPr>
        <p:spPr>
          <a:xfrm>
            <a:off x="1460102" y="3123046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Encriptación 3DES y AES</a:t>
            </a:r>
            <a:endParaRPr lang="es-ES" sz="2000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ED09BB70-74A7-6C48-AA88-EB5C59A914F1}"/>
              </a:ext>
            </a:extLst>
          </p:cNvPr>
          <p:cNvSpPr/>
          <p:nvPr/>
        </p:nvSpPr>
        <p:spPr>
          <a:xfrm>
            <a:off x="1460102" y="4842322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Ofrece control de transacciones y sesión</a:t>
            </a:r>
            <a:endParaRPr lang="es-ES" sz="2000" dirty="0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20EB00EE-3A7F-3D41-9A8F-7165123C51D0}"/>
              </a:ext>
            </a:extLst>
          </p:cNvPr>
          <p:cNvSpPr/>
          <p:nvPr/>
        </p:nvSpPr>
        <p:spPr>
          <a:xfrm>
            <a:off x="1460101" y="3982684"/>
            <a:ext cx="9271795" cy="611907"/>
          </a:xfrm>
          <a:prstGeom prst="roundRect">
            <a:avLst>
              <a:gd name="adj" fmla="val 10000"/>
            </a:avLst>
          </a:prstGeom>
          <a:solidFill>
            <a:schemeClr val="bg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Más velocidad de lectura/escritura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A33C9EA1-09E9-4548-99EA-C51B61B64A99}"/>
              </a:ext>
            </a:extLst>
          </p:cNvPr>
          <p:cNvSpPr/>
          <p:nvPr/>
        </p:nvSpPr>
        <p:spPr>
          <a:xfrm>
            <a:off x="1460102" y="5651566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6275F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Comunicación mediante </a:t>
            </a:r>
            <a:r>
              <a:rPr lang="es-ES" sz="2400" dirty="0" err="1"/>
              <a:t>APDUs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77647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Tarjetas </a:t>
            </a:r>
            <a:r>
              <a:rPr lang="es-ES" sz="3600" b="1" dirty="0" err="1"/>
              <a:t>desfire</a:t>
            </a:r>
            <a:endParaRPr lang="es-ES" b="1" dirty="0"/>
          </a:p>
        </p:txBody>
      </p:sp>
      <p:pic>
        <p:nvPicPr>
          <p:cNvPr id="12" name="Imagen 1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CF80C2A-C538-7F44-8DDA-DF7A7FBC5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659" y="1198605"/>
            <a:ext cx="6384681" cy="53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52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TARJETAS MIFARE </a:t>
            </a:r>
            <a:r>
              <a:rPr lang="es-ES" sz="3600" b="1" dirty="0" err="1"/>
              <a:t>Classic</a:t>
            </a:r>
            <a:endParaRPr lang="es-ES" b="1" dirty="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1107AA5C-2D02-3049-8DD6-4C6EF24F1BF4}"/>
              </a:ext>
            </a:extLst>
          </p:cNvPr>
          <p:cNvSpPr/>
          <p:nvPr/>
        </p:nvSpPr>
        <p:spPr>
          <a:xfrm>
            <a:off x="2688879" y="2411240"/>
            <a:ext cx="1674891" cy="751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Intent</a:t>
            </a:r>
            <a:endParaRPr lang="es-ES" dirty="0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8FDBA3C6-A41B-BB4A-8A0F-F3E17779A7A6}"/>
              </a:ext>
            </a:extLst>
          </p:cNvPr>
          <p:cNvSpPr/>
          <p:nvPr/>
        </p:nvSpPr>
        <p:spPr>
          <a:xfrm>
            <a:off x="2815627" y="3602750"/>
            <a:ext cx="1412342" cy="4964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Action</a:t>
            </a:r>
            <a:endParaRPr lang="es-ES" sz="1400" dirty="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5EBBBAE-68D2-2545-B719-A62337DE0E71}"/>
              </a:ext>
            </a:extLst>
          </p:cNvPr>
          <p:cNvSpPr/>
          <p:nvPr/>
        </p:nvSpPr>
        <p:spPr>
          <a:xfrm>
            <a:off x="5258554" y="2411240"/>
            <a:ext cx="1674891" cy="7514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Tag</a:t>
            </a:r>
            <a:endParaRPr lang="es-ES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EAD68BA6-DE7E-F942-97C0-D66055FC4D66}"/>
              </a:ext>
            </a:extLst>
          </p:cNvPr>
          <p:cNvSpPr/>
          <p:nvPr/>
        </p:nvSpPr>
        <p:spPr>
          <a:xfrm>
            <a:off x="8345787" y="2428329"/>
            <a:ext cx="1674891" cy="7514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IsoDep</a:t>
            </a:r>
            <a:endParaRPr lang="es-ES" dirty="0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3BDD8B94-FFCB-7142-85E0-3A6DEBFC2797}"/>
              </a:ext>
            </a:extLst>
          </p:cNvPr>
          <p:cNvSpPr/>
          <p:nvPr/>
        </p:nvSpPr>
        <p:spPr>
          <a:xfrm>
            <a:off x="7639616" y="3602750"/>
            <a:ext cx="1412342" cy="4964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Connect</a:t>
            </a:r>
            <a:endParaRPr lang="es-ES" sz="3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CAB36E6-32D0-DA49-BEAA-77CBD294481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521798" y="3162678"/>
            <a:ext cx="4527" cy="4400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14D751F-5E21-424E-B4E5-82860B7C4B0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363770" y="2786959"/>
            <a:ext cx="89478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45C3EE0-D0EA-8343-9995-95648C2DE09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933445" y="2786959"/>
            <a:ext cx="1412342" cy="170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D80D781-666C-764C-B998-50FE067068C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8345787" y="3179767"/>
            <a:ext cx="837446" cy="4229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B2B810DD-187C-AC49-8573-0D704BD87D03}"/>
              </a:ext>
            </a:extLst>
          </p:cNvPr>
          <p:cNvSpPr/>
          <p:nvPr/>
        </p:nvSpPr>
        <p:spPr>
          <a:xfrm>
            <a:off x="5389828" y="4297828"/>
            <a:ext cx="1412342" cy="49643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Id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0D0B2FC-2C6B-0744-98F7-00BB9CB18F73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6095999" y="3162678"/>
            <a:ext cx="1" cy="1135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8E725E55-8DC5-D947-8D79-6737B3D79B64}"/>
              </a:ext>
            </a:extLst>
          </p:cNvPr>
          <p:cNvSpPr/>
          <p:nvPr/>
        </p:nvSpPr>
        <p:spPr>
          <a:xfrm>
            <a:off x="9314507" y="3602750"/>
            <a:ext cx="1412342" cy="4964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Transceive</a:t>
            </a:r>
            <a:endParaRPr lang="es-ES" sz="1200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508695A-51D4-604D-B623-C2489EFA4C7C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>
            <a:off x="9183233" y="3179767"/>
            <a:ext cx="837445" cy="4229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83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Operaciones</a:t>
            </a:r>
            <a:endParaRPr lang="es-ES" b="1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5F84B4A9-92F3-AC4C-A076-F09FE51CB526}"/>
              </a:ext>
            </a:extLst>
          </p:cNvPr>
          <p:cNvSpPr/>
          <p:nvPr/>
        </p:nvSpPr>
        <p:spPr>
          <a:xfrm>
            <a:off x="1185479" y="1935339"/>
            <a:ext cx="9821042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Select</a:t>
            </a:r>
            <a:r>
              <a:rPr lang="es-ES" sz="2400" dirty="0"/>
              <a:t> app - 0x5A</a:t>
            </a:r>
            <a:endParaRPr lang="es-ES" sz="2000" dirty="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23F748CF-DE45-C54A-870D-9880CAA1EE40}"/>
              </a:ext>
            </a:extLst>
          </p:cNvPr>
          <p:cNvSpPr/>
          <p:nvPr/>
        </p:nvSpPr>
        <p:spPr>
          <a:xfrm>
            <a:off x="1185479" y="2705442"/>
            <a:ext cx="9821043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	</a:t>
            </a:r>
            <a:r>
              <a:rPr lang="es-ES" sz="2400" dirty="0" err="1"/>
              <a:t>Challenges</a:t>
            </a:r>
            <a:r>
              <a:rPr lang="es-ES" sz="2400" dirty="0"/>
              <a:t> – 0x0A y 0xAF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CB29F46D-265E-1441-B926-F95A7DF0614E}"/>
              </a:ext>
            </a:extLst>
          </p:cNvPr>
          <p:cNvSpPr/>
          <p:nvPr/>
        </p:nvSpPr>
        <p:spPr>
          <a:xfrm>
            <a:off x="1185480" y="3475545"/>
            <a:ext cx="4886379" cy="611907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Read</a:t>
            </a:r>
            <a:r>
              <a:rPr lang="es-ES" sz="2400" dirty="0"/>
              <a:t> – 0xBD, 0x6C, 0xBB y 0xAF</a:t>
            </a:r>
            <a:endParaRPr lang="es-ES" sz="2000" dirty="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B24C6187-CCD0-4848-BA48-D7674E55C6A0}"/>
              </a:ext>
            </a:extLst>
          </p:cNvPr>
          <p:cNvSpPr/>
          <p:nvPr/>
        </p:nvSpPr>
        <p:spPr>
          <a:xfrm>
            <a:off x="1185480" y="4245648"/>
            <a:ext cx="4886379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Increment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– 0x0C</a:t>
            </a:r>
            <a:endParaRPr lang="es-ES" sz="2000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4050FB5E-F33D-AD47-906E-722C0E205E8E}"/>
              </a:ext>
            </a:extLst>
          </p:cNvPr>
          <p:cNvSpPr/>
          <p:nvPr/>
        </p:nvSpPr>
        <p:spPr>
          <a:xfrm>
            <a:off x="6120157" y="3475545"/>
            <a:ext cx="4886380" cy="611907"/>
          </a:xfrm>
          <a:prstGeom prst="roundRect">
            <a:avLst>
              <a:gd name="adj" fmla="val 10000"/>
            </a:avLst>
          </a:prstGeom>
          <a:solidFill>
            <a:schemeClr val="bg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 err="1"/>
              <a:t>Write</a:t>
            </a:r>
            <a:r>
              <a:rPr lang="es-ES" sz="2000" dirty="0"/>
              <a:t> – 0x3D, 0x3B y 0xAF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F9EA68F2-294B-4642-8355-430FF726A72C}"/>
              </a:ext>
            </a:extLst>
          </p:cNvPr>
          <p:cNvSpPr/>
          <p:nvPr/>
        </p:nvSpPr>
        <p:spPr>
          <a:xfrm>
            <a:off x="6120164" y="4245647"/>
            <a:ext cx="4886366" cy="611907"/>
          </a:xfrm>
          <a:prstGeom prst="roundRect">
            <a:avLst>
              <a:gd name="adj" fmla="val 10000"/>
            </a:avLst>
          </a:prstGeom>
          <a:solidFill>
            <a:srgbClr val="6275F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Decrement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– 0xDC</a:t>
            </a:r>
            <a:endParaRPr lang="es-ES" sz="2000" dirty="0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428C4A82-E171-8A4A-A5F3-FE354C877EBD}"/>
              </a:ext>
            </a:extLst>
          </p:cNvPr>
          <p:cNvSpPr/>
          <p:nvPr/>
        </p:nvSpPr>
        <p:spPr>
          <a:xfrm>
            <a:off x="1185480" y="5015749"/>
            <a:ext cx="9821043" cy="611907"/>
          </a:xfrm>
          <a:prstGeom prst="roundRect">
            <a:avLst>
              <a:gd name="adj" fmla="val 10000"/>
            </a:avLst>
          </a:prstGeom>
          <a:solidFill>
            <a:srgbClr val="6275F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Commit</a:t>
            </a:r>
            <a:r>
              <a:rPr lang="es-ES" sz="2400" dirty="0"/>
              <a:t> – 0xC7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5794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Proceso de autenticación</a:t>
            </a:r>
            <a:endParaRPr lang="es-E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D58436-4EF1-7443-A5B4-75113263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003" y="1198605"/>
            <a:ext cx="5975993" cy="53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08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Proceso de autenticación</a:t>
            </a:r>
            <a:endParaRPr lang="es-E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9253E4-15AD-414E-A38F-AB8BD2032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906" y="1198605"/>
            <a:ext cx="7304188" cy="54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38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Funcionamiento de lectura</a:t>
            </a:r>
            <a:endParaRPr lang="es-E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62C3B6-2781-9544-9D52-B2967D4E1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22" y="1198605"/>
            <a:ext cx="7312156" cy="53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96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Funcionamiento de escritura</a:t>
            </a:r>
            <a:endParaRPr lang="es-E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B65745-858B-D647-BEEE-AECC3519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06" y="1198605"/>
            <a:ext cx="7974987" cy="50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80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 anchor="ctr"/>
          <a:lstStyle/>
          <a:p>
            <a:r>
              <a:rPr lang="es-ES" sz="6000" b="1" dirty="0">
                <a:effectLst/>
              </a:rPr>
              <a:t>Demo 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2434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 anchor="ctr"/>
          <a:lstStyle/>
          <a:p>
            <a:r>
              <a:rPr lang="es-ES" sz="6000" b="1" dirty="0">
                <a:effectLst/>
              </a:rPr>
              <a:t>Toda ayuda es bienvenida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918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¿Quién es este tío?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31AB6-B228-0D48-9A5F-89BAB7EC7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b="1" dirty="0">
                <a:latin typeface="Helvetica" pitchFamily="2" charset="0"/>
                <a:cs typeface="Abadi" panose="020F0502020204030204" pitchFamily="34" charset="0"/>
              </a:rPr>
              <a:t>Jorge Diego crespo</a:t>
            </a:r>
          </a:p>
          <a:p>
            <a:pPr marL="0" indent="0">
              <a:buNone/>
            </a:pPr>
            <a:r>
              <a:rPr lang="es-ES" sz="2400" b="1" dirty="0">
                <a:latin typeface="Helvetica" pitchFamily="2" charset="0"/>
                <a:cs typeface="Abadi" panose="020F0502020204030204" pitchFamily="34" charset="0"/>
              </a:rPr>
              <a:t>Correo:</a:t>
            </a:r>
            <a:r>
              <a:rPr lang="es-ES" dirty="0">
                <a:latin typeface="Helvetica" pitchFamily="2" charset="0"/>
                <a:cs typeface="Abadi" panose="020F0502020204030204" pitchFamily="34" charset="0"/>
              </a:rPr>
              <a:t> </a:t>
            </a:r>
            <a:r>
              <a:rPr lang="es-ES" dirty="0">
                <a:latin typeface="Helvetica" pitchFamily="2" charset="0"/>
                <a:cs typeface="Abadi" panose="020F0502020204030204" pitchFamily="34" charset="0"/>
                <a:hlinkClick r:id="rId2"/>
              </a:rPr>
              <a:t>jorgediegocrespo@gmail.com</a:t>
            </a:r>
            <a:endParaRPr lang="es-ES" dirty="0">
              <a:latin typeface="Helvetica" pitchFamily="2" charset="0"/>
              <a:cs typeface="Abadi" panose="020F0502020204030204" pitchFamily="34" charset="0"/>
            </a:endParaRPr>
          </a:p>
          <a:p>
            <a:pPr marL="0" indent="0">
              <a:buNone/>
            </a:pPr>
            <a:r>
              <a:rPr lang="es-ES" sz="2400" b="1" dirty="0">
                <a:latin typeface="Helvetica" pitchFamily="2" charset="0"/>
                <a:cs typeface="Abadi" panose="020F0502020204030204" pitchFamily="34" charset="0"/>
              </a:rPr>
              <a:t>Web:</a:t>
            </a:r>
            <a:r>
              <a:rPr lang="es-ES" dirty="0">
                <a:latin typeface="Helvetica" pitchFamily="2" charset="0"/>
                <a:cs typeface="Abadi" panose="020F0502020204030204" pitchFamily="34" charset="0"/>
              </a:rPr>
              <a:t> </a:t>
            </a:r>
            <a:r>
              <a:rPr lang="es-ES" dirty="0">
                <a:latin typeface="Helvetica" pitchFamily="2" charset="0"/>
                <a:cs typeface="Abadi" panose="020F0502020204030204" pitchFamily="34" charset="0"/>
                <a:hlinkClick r:id="rId3"/>
              </a:rPr>
              <a:t>https://jorgediegocrespo.wordpress.com</a:t>
            </a:r>
            <a:endParaRPr lang="es-ES" dirty="0">
              <a:latin typeface="Helvetica" pitchFamily="2" charset="0"/>
              <a:cs typeface="Abadi" panose="020F0502020204030204" pitchFamily="34" charset="0"/>
            </a:endParaRPr>
          </a:p>
          <a:p>
            <a:pPr marL="0" indent="0">
              <a:buNone/>
            </a:pPr>
            <a:r>
              <a:rPr lang="es-ES" sz="2400" b="1" dirty="0">
                <a:latin typeface="Helvetica" pitchFamily="2" charset="0"/>
                <a:cs typeface="Abadi" panose="020F0502020204030204" pitchFamily="34" charset="0"/>
              </a:rPr>
              <a:t>Twitter:</a:t>
            </a:r>
            <a:r>
              <a:rPr lang="es-ES" dirty="0">
                <a:latin typeface="Helvetica" pitchFamily="2" charset="0"/>
                <a:cs typeface="Abadi" panose="020F0502020204030204" pitchFamily="34" charset="0"/>
              </a:rPr>
              <a:t> @</a:t>
            </a:r>
            <a:r>
              <a:rPr lang="es-ES" dirty="0" err="1">
                <a:latin typeface="Helvetica" pitchFamily="2" charset="0"/>
                <a:cs typeface="Abadi" panose="020F0502020204030204" pitchFamily="34" charset="0"/>
              </a:rPr>
              <a:t>jorgedcrespo</a:t>
            </a:r>
            <a:endParaRPr lang="es-ES" dirty="0">
              <a:latin typeface="Helvetica" pitchFamily="2" charset="0"/>
              <a:cs typeface="Abadi" panose="020F0502020204030204" pitchFamily="34" charset="0"/>
            </a:endParaRP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141A6CCD-9C78-4184-82BF-0E333D549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0839" y="620720"/>
            <a:ext cx="4001315" cy="527213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Foto de Jorge Diego Crespo. Sonriente y con bufanda">
            <a:extLst>
              <a:ext uri="{FF2B5EF4-FFF2-40B4-BE49-F238E27FC236}">
                <a16:creationId xmlns:a16="http://schemas.microsoft.com/office/drawing/2014/main" id="{5ED13775-F9A7-5F40-B86B-D31127AAA6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1" r="13215" b="4"/>
          <a:stretch/>
        </p:blipFill>
        <p:spPr>
          <a:xfrm>
            <a:off x="8054715" y="1115267"/>
            <a:ext cx="3033562" cy="4283039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43275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Ayudas</a:t>
            </a:r>
            <a:endParaRPr lang="es-E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D4F7019-21F1-F64C-BA9B-41B443E92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04" y="1641719"/>
            <a:ext cx="3949700" cy="15113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DAC7ED-010C-7746-8383-332A4C334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795" y="2597269"/>
            <a:ext cx="2143858" cy="204177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786EB31-94C7-3B42-B749-0E07FAF0D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40" y="3704982"/>
            <a:ext cx="1830753" cy="1868115"/>
          </a:xfrm>
          <a:prstGeom prst="rect">
            <a:avLst/>
          </a:prstGeom>
        </p:spPr>
      </p:pic>
      <p:pic>
        <p:nvPicPr>
          <p:cNvPr id="17" name="Imagen 16" descr="Forma&#10;&#10;Descripción generada automáticamente con confianza baja">
            <a:extLst>
              <a:ext uri="{FF2B5EF4-FFF2-40B4-BE49-F238E27FC236}">
                <a16:creationId xmlns:a16="http://schemas.microsoft.com/office/drawing/2014/main" id="{0322822D-731A-7E4A-869C-24E9D9495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800" y="3704982"/>
            <a:ext cx="2870200" cy="28702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A532388-76A3-1841-ADB9-F2A2AF984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2673" y="4092332"/>
            <a:ext cx="2730500" cy="20955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42A826D-357A-5746-8C5E-65D09DEF3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5255" y="1490216"/>
            <a:ext cx="3491165" cy="90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17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 anchor="ctr"/>
          <a:lstStyle/>
          <a:p>
            <a:r>
              <a:rPr lang="es-ES" sz="6000" b="1" dirty="0">
                <a:effectLst/>
              </a:rPr>
              <a:t>To 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2939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To DO</a:t>
            </a:r>
            <a:endParaRPr lang="es-ES" b="1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5F84B4A9-92F3-AC4C-A076-F09FE51CB526}"/>
              </a:ext>
            </a:extLst>
          </p:cNvPr>
          <p:cNvSpPr/>
          <p:nvPr/>
        </p:nvSpPr>
        <p:spPr>
          <a:xfrm>
            <a:off x="1460101" y="2303415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Implementación en iOS</a:t>
            </a:r>
            <a:endParaRPr lang="es-ES" sz="2000" dirty="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23F748CF-DE45-C54A-870D-9880CAA1EE40}"/>
              </a:ext>
            </a:extLst>
          </p:cNvPr>
          <p:cNvSpPr/>
          <p:nvPr/>
        </p:nvSpPr>
        <p:spPr>
          <a:xfrm>
            <a:off x="1460102" y="3123046"/>
            <a:ext cx="9271795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Securizar</a:t>
            </a:r>
            <a:r>
              <a:rPr lang="es-ES" sz="2400" dirty="0"/>
              <a:t> </a:t>
            </a:r>
            <a:r>
              <a:rPr lang="es-ES" sz="2400" dirty="0" err="1"/>
              <a:t>desfire</a:t>
            </a:r>
            <a:r>
              <a:rPr lang="es-ES" sz="2400" dirty="0"/>
              <a:t> con tarjeta SAM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1400FF4F-5F69-0A47-AAF9-DBF8FB9D9114}"/>
              </a:ext>
            </a:extLst>
          </p:cNvPr>
          <p:cNvSpPr/>
          <p:nvPr/>
        </p:nvSpPr>
        <p:spPr>
          <a:xfrm>
            <a:off x="1460102" y="3942678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Modo emulación de tarjetas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1349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 anchor="ctr"/>
          <a:lstStyle/>
          <a:p>
            <a:r>
              <a:rPr lang="es-ES" sz="6000" b="1" dirty="0">
                <a:effectLst/>
              </a:rPr>
              <a:t>PREGUNTAS Y RESPUESTAS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4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 anchor="ctr"/>
          <a:lstStyle/>
          <a:p>
            <a:r>
              <a:rPr lang="es-ES" sz="6000" b="1" dirty="0">
                <a:effectLst/>
              </a:rPr>
              <a:t>INTRODUCCIÓN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685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NFC</a:t>
            </a:r>
            <a:endParaRPr lang="es-ES" b="1" dirty="0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E469C249-346E-F648-8103-C52FF60E0D63}"/>
              </a:ext>
            </a:extLst>
          </p:cNvPr>
          <p:cNvSpPr/>
          <p:nvPr/>
        </p:nvSpPr>
        <p:spPr>
          <a:xfrm>
            <a:off x="1460104" y="1504558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Near</a:t>
            </a:r>
            <a:r>
              <a:rPr lang="es-ES" sz="2400" dirty="0"/>
              <a:t> </a:t>
            </a:r>
            <a:r>
              <a:rPr lang="es-ES" sz="2400" dirty="0" err="1"/>
              <a:t>field</a:t>
            </a:r>
            <a:r>
              <a:rPr lang="es-ES" sz="2400" dirty="0"/>
              <a:t> </a:t>
            </a:r>
            <a:r>
              <a:rPr lang="es-ES" sz="2400" dirty="0" err="1"/>
              <a:t>communication</a:t>
            </a:r>
            <a:endParaRPr lang="es-ES" sz="2000" dirty="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718799FC-052B-E543-9971-64F95AE4C72A}"/>
              </a:ext>
            </a:extLst>
          </p:cNvPr>
          <p:cNvSpPr/>
          <p:nvPr/>
        </p:nvSpPr>
        <p:spPr>
          <a:xfrm>
            <a:off x="1460103" y="2313802"/>
            <a:ext cx="9271794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Distancia máxima de 4cm +/-</a:t>
            </a:r>
            <a:endParaRPr lang="es-ES" sz="2000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61371A4E-476B-0741-ACC2-0BFDE522A3EF}"/>
              </a:ext>
            </a:extLst>
          </p:cNvPr>
          <p:cNvSpPr/>
          <p:nvPr/>
        </p:nvSpPr>
        <p:spPr>
          <a:xfrm>
            <a:off x="1460102" y="3123046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Distintos tipos de tarjetas con distintas complejidades</a:t>
            </a:r>
            <a:endParaRPr lang="es-ES" sz="2000" dirty="0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C8E92765-6656-F141-BDF8-5BA4D6387CB0}"/>
              </a:ext>
            </a:extLst>
          </p:cNvPr>
          <p:cNvSpPr/>
          <p:nvPr/>
        </p:nvSpPr>
        <p:spPr>
          <a:xfrm>
            <a:off x="1460102" y="3932290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Funcionamiento definido por ISO 14443 </a:t>
            </a:r>
            <a:endParaRPr lang="es-ES" sz="2000" dirty="0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D2710EFC-EB10-524D-8D76-CB1683B17DF8}"/>
              </a:ext>
            </a:extLst>
          </p:cNvPr>
          <p:cNvSpPr/>
          <p:nvPr/>
        </p:nvSpPr>
        <p:spPr>
          <a:xfrm>
            <a:off x="1460102" y="4791928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6275F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Tarjeras </a:t>
            </a:r>
            <a:r>
              <a:rPr lang="es-ES" sz="2400" dirty="0" err="1"/>
              <a:t>Mifare</a:t>
            </a:r>
            <a:r>
              <a:rPr lang="es-ES" sz="2400" dirty="0"/>
              <a:t> las más extendidas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00743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Uso de las tarjetas </a:t>
            </a:r>
            <a:r>
              <a:rPr lang="es-ES" sz="3600" b="1" dirty="0" err="1"/>
              <a:t>nfc</a:t>
            </a:r>
            <a:endParaRPr lang="es-ES" b="1" dirty="0"/>
          </a:p>
        </p:txBody>
      </p:sp>
      <p:pic>
        <p:nvPicPr>
          <p:cNvPr id="4" name="Imagen 3" descr="Imagen de la pantalla de un celular con la imagen de una caricatura&#10;&#10;Descripción generada automáticamente con confianza baja">
            <a:extLst>
              <a:ext uri="{FF2B5EF4-FFF2-40B4-BE49-F238E27FC236}">
                <a16:creationId xmlns:a16="http://schemas.microsoft.com/office/drawing/2014/main" id="{76AF0350-322D-A540-B6CD-D26458F3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157" y="3788284"/>
            <a:ext cx="3924300" cy="2806700"/>
          </a:xfrm>
          <a:prstGeom prst="rect">
            <a:avLst/>
          </a:prstGeom>
        </p:spPr>
      </p:pic>
      <p:pic>
        <p:nvPicPr>
          <p:cNvPr id="6" name="Imagen 5" descr="Un letrero azul con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93344661-93F4-124A-A235-7048DCE13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19" y="4446538"/>
            <a:ext cx="1905000" cy="1816100"/>
          </a:xfrm>
          <a:prstGeom prst="rect">
            <a:avLst/>
          </a:prstGeom>
        </p:spPr>
      </p:pic>
      <p:pic>
        <p:nvPicPr>
          <p:cNvPr id="8" name="Imagen 7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7C58D8CF-6E2C-8F42-852F-6E25106C6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65" y="864272"/>
            <a:ext cx="2461159" cy="24611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7774AEF-8047-714F-8D63-A17AB55D4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136" y="1114452"/>
            <a:ext cx="2603942" cy="2603942"/>
          </a:xfrm>
          <a:prstGeom prst="rect">
            <a:avLst/>
          </a:prstGeom>
        </p:spPr>
      </p:pic>
      <p:pic>
        <p:nvPicPr>
          <p:cNvPr id="14" name="Imagen 13" descr="Imagen que contiene Icono&#10;&#10;Descripción generada automáticamente">
            <a:extLst>
              <a:ext uri="{FF2B5EF4-FFF2-40B4-BE49-F238E27FC236}">
                <a16:creationId xmlns:a16="http://schemas.microsoft.com/office/drawing/2014/main" id="{7EAFAF59-0FB2-604F-8FF4-E2F950B60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8865" y="3238192"/>
            <a:ext cx="1397000" cy="1397000"/>
          </a:xfrm>
          <a:prstGeom prst="rect">
            <a:avLst/>
          </a:prstGeom>
        </p:spPr>
      </p:pic>
      <p:pic>
        <p:nvPicPr>
          <p:cNvPr id="18" name="Imagen 17" descr="Imagen que contiene Icono&#10;&#10;Descripción generada automáticamente">
            <a:extLst>
              <a:ext uri="{FF2B5EF4-FFF2-40B4-BE49-F238E27FC236}">
                <a16:creationId xmlns:a16="http://schemas.microsoft.com/office/drawing/2014/main" id="{AEC35137-1F1D-CC42-9E5B-34872B275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3768" y="1549491"/>
            <a:ext cx="3070382" cy="1733863"/>
          </a:xfrm>
          <a:prstGeom prst="rect">
            <a:avLst/>
          </a:prstGeom>
        </p:spPr>
      </p:pic>
      <p:pic>
        <p:nvPicPr>
          <p:cNvPr id="20" name="Imagen 19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A1AF73EB-3226-3A49-ADC1-832EB855C3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4391" y="4274111"/>
            <a:ext cx="3241431" cy="21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1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B8DA-5932-9948-9923-8125E0F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8605"/>
          </a:xfrm>
        </p:spPr>
        <p:txBody>
          <a:bodyPr/>
          <a:lstStyle/>
          <a:p>
            <a:pPr algn="ctr"/>
            <a:r>
              <a:rPr lang="es-ES" sz="3600" b="1" dirty="0"/>
              <a:t>¿Por qué esta charla de </a:t>
            </a:r>
            <a:r>
              <a:rPr lang="es-ES" sz="3600" b="1" dirty="0" err="1"/>
              <a:t>nfc</a:t>
            </a:r>
            <a:r>
              <a:rPr lang="es-ES" sz="3600" b="1" dirty="0"/>
              <a:t>?</a:t>
            </a:r>
            <a:endParaRPr lang="es-ES" b="1" dirty="0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0EC484E2-3867-9F4A-A62F-7EEC5CDE2247}"/>
              </a:ext>
            </a:extLst>
          </p:cNvPr>
          <p:cNvSpPr/>
          <p:nvPr/>
        </p:nvSpPr>
        <p:spPr>
          <a:xfrm>
            <a:off x="1460104" y="2007849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Proyecto profesional realizado recientemente</a:t>
            </a:r>
            <a:endParaRPr lang="es-ES" sz="2000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C6D1E044-BE21-F441-9429-17F85F76CED7}"/>
              </a:ext>
            </a:extLst>
          </p:cNvPr>
          <p:cNvSpPr/>
          <p:nvPr/>
        </p:nvSpPr>
        <p:spPr>
          <a:xfrm>
            <a:off x="1460103" y="2817093"/>
            <a:ext cx="9271794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No es complejo empezar a trabajar con NFC</a:t>
            </a:r>
            <a:endParaRPr lang="es-ES" sz="2000" dirty="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998B7E74-83E2-B74D-93A9-809661136DA2}"/>
              </a:ext>
            </a:extLst>
          </p:cNvPr>
          <p:cNvSpPr/>
          <p:nvPr/>
        </p:nvSpPr>
        <p:spPr>
          <a:xfrm>
            <a:off x="1460102" y="3626337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Cuando rascas la superficie descubres todo un mundo</a:t>
            </a:r>
            <a:endParaRPr lang="es-ES" sz="2000" dirty="0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75CE8598-512E-514C-8A7D-16C887994CBA}"/>
              </a:ext>
            </a:extLst>
          </p:cNvPr>
          <p:cNvSpPr/>
          <p:nvPr/>
        </p:nvSpPr>
        <p:spPr>
          <a:xfrm>
            <a:off x="1460102" y="4435581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Útil en multitud de campos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7360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 anchor="ctr"/>
          <a:lstStyle/>
          <a:p>
            <a:r>
              <a:rPr lang="es-ES" sz="6000" b="1" dirty="0">
                <a:effectLst/>
              </a:rPr>
              <a:t>Operando con </a:t>
            </a:r>
            <a:r>
              <a:rPr lang="es-ES" sz="6000" b="1" dirty="0" err="1">
                <a:effectLst/>
              </a:rPr>
              <a:t>ndef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1920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708</Words>
  <Application>Microsoft Macintosh PowerPoint</Application>
  <PresentationFormat>Panorámica</PresentationFormat>
  <Paragraphs>166</Paragraphs>
  <Slides>43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8" baseType="lpstr">
      <vt:lpstr>Arial</vt:lpstr>
      <vt:lpstr>Calibri</vt:lpstr>
      <vt:lpstr>Century Gothic</vt:lpstr>
      <vt:lpstr>Helvetica</vt:lpstr>
      <vt:lpstr>Malla</vt:lpstr>
      <vt:lpstr>No puedes pasar.  </vt:lpstr>
      <vt:lpstr>¿Qué vamos a ver?</vt:lpstr>
      <vt:lpstr>¿Quién es este tío?</vt:lpstr>
      <vt:lpstr>¿Quién es este tío?</vt:lpstr>
      <vt:lpstr>INTRODUCCIÓN</vt:lpstr>
      <vt:lpstr>NFC</vt:lpstr>
      <vt:lpstr>Uso de las tarjetas nfc</vt:lpstr>
      <vt:lpstr>¿Por qué esta charla de nfc?</vt:lpstr>
      <vt:lpstr>Operando con ndef</vt:lpstr>
      <vt:lpstr>DESCUBRIENDO TARJETA</vt:lpstr>
      <vt:lpstr>Demo 1</vt:lpstr>
      <vt:lpstr>LEYENDO TARJETA CONCEPTOS</vt:lpstr>
      <vt:lpstr>LEYENDO TARJETA estructura del MENSAJE</vt:lpstr>
      <vt:lpstr>LEYENDO TARJETA estructura del MENSAJE</vt:lpstr>
      <vt:lpstr>LEYENDO TARJETA CONCEPTOS</vt:lpstr>
      <vt:lpstr>LEYENDO TARJETA</vt:lpstr>
      <vt:lpstr>Demo 2</vt:lpstr>
      <vt:lpstr>ESCRIBIENDO TARJETAS</vt:lpstr>
      <vt:lpstr>Demo 3</vt:lpstr>
      <vt:lpstr>TARJETAS MIFARE</vt:lpstr>
      <vt:lpstr>TARJETAS MIFARE</vt:lpstr>
      <vt:lpstr>TARJETAS MIFARE Classic</vt:lpstr>
      <vt:lpstr>TARJETAS MIFARE Classic</vt:lpstr>
      <vt:lpstr>TARJETAS MIFARE Classic</vt:lpstr>
      <vt:lpstr>OPERANDO CON BLOQUES</vt:lpstr>
      <vt:lpstr>Demo 4</vt:lpstr>
      <vt:lpstr>CONTROL DE ACCESO</vt:lpstr>
      <vt:lpstr>PUNTOS DE INTERÉS</vt:lpstr>
      <vt:lpstr>TARJETAS desfire</vt:lpstr>
      <vt:lpstr>Tarjetas desfire</vt:lpstr>
      <vt:lpstr>Tarjetas desfire</vt:lpstr>
      <vt:lpstr>TARJETAS MIFARE Classic</vt:lpstr>
      <vt:lpstr>Operaciones</vt:lpstr>
      <vt:lpstr>Proceso de autenticación</vt:lpstr>
      <vt:lpstr>Proceso de autenticación</vt:lpstr>
      <vt:lpstr>Funcionamiento de lectura</vt:lpstr>
      <vt:lpstr>Funcionamiento de escritura</vt:lpstr>
      <vt:lpstr>Demo 5</vt:lpstr>
      <vt:lpstr>Toda ayuda es bienvenida</vt:lpstr>
      <vt:lpstr>Ayudas</vt:lpstr>
      <vt:lpstr>To DO</vt:lpstr>
      <vt:lpstr>To DO</vt:lpstr>
      <vt:lpstr>PREGUNTAS Y RESPUESTAS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puedes pasar.  </dc:title>
  <dc:creator>Jorge Diego Crespo</dc:creator>
  <cp:lastModifiedBy>Jorge Diego Crespo</cp:lastModifiedBy>
  <cp:revision>57</cp:revision>
  <dcterms:created xsi:type="dcterms:W3CDTF">2020-12-28T11:13:13Z</dcterms:created>
  <dcterms:modified xsi:type="dcterms:W3CDTF">2021-01-13T13:22:15Z</dcterms:modified>
</cp:coreProperties>
</file>