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72" r:id="rId8"/>
    <p:sldId id="273" r:id="rId9"/>
    <p:sldId id="260" r:id="rId10"/>
    <p:sldId id="274" r:id="rId11"/>
    <p:sldId id="262" r:id="rId12"/>
    <p:sldId id="264" r:id="rId13"/>
    <p:sldId id="265" r:id="rId14"/>
    <p:sldId id="271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6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5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8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699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70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2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3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8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luxometer.com/rainbow/#!id=iPad%20Pro/6500K-iPad%20P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o.org/salud-ocular/consejos/dieta-nutricion" TargetMode="External"/><Relationship Id="rId2" Type="http://schemas.openxmlformats.org/officeDocument/2006/relationships/hyperlink" Target="https://upcommons.upc.edu/bitstream/handle/2117/342591/TFG_JESSEJAMES_VIAJEVISUAL.pdf?sequence=1&amp;isAllowed=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xometer.com/rainbow/#!id=iPad%20Pro/6500K-iPad%20Pro" TargetMode="External"/><Relationship Id="rId5" Type="http://schemas.openxmlformats.org/officeDocument/2006/relationships/hyperlink" Target="https://cuidatuvista.com/luz-azul-pantallas-led/" TargetMode="External"/><Relationship Id="rId4" Type="http://schemas.openxmlformats.org/officeDocument/2006/relationships/hyperlink" Target="http://news.utoledo.edu/index.php/08_08_2018/ut-chemists-discover-how-blue-light-speeds-blindne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idatuvista.com/luz-azul-pantallas-led/" TargetMode="External"/><Relationship Id="rId2" Type="http://schemas.openxmlformats.org/officeDocument/2006/relationships/hyperlink" Target="http://news.utoledo.edu/index.php/08_08_2018/ut-chemists-discover-how-blue-light-speeds-blindn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Optihelp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smtClean="0"/>
              <a:t>Cuidado </a:t>
            </a:r>
            <a:r>
              <a:rPr lang="es-ES" dirty="0" smtClean="0"/>
              <a:t>y </a:t>
            </a:r>
            <a:r>
              <a:rPr lang="es-ES" dirty="0" smtClean="0"/>
              <a:t>Protección </a:t>
            </a:r>
            <a:r>
              <a:rPr lang="es-ES" dirty="0" smtClean="0"/>
              <a:t>para tu </a:t>
            </a:r>
            <a:r>
              <a:rPr lang="es-ES" dirty="0" smtClean="0"/>
              <a:t>Salud </a:t>
            </a:r>
            <a:r>
              <a:rPr lang="es-ES" dirty="0" smtClean="0"/>
              <a:t>V</a:t>
            </a:r>
            <a:r>
              <a:rPr lang="es-ES" dirty="0" smtClean="0"/>
              <a:t>isual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Versión: Prototipo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956" y="216016"/>
            <a:ext cx="8596668" cy="1320800"/>
          </a:xfrm>
        </p:spPr>
        <p:txBody>
          <a:bodyPr/>
          <a:lstStyle/>
          <a:p>
            <a:r>
              <a:rPr lang="es-ES" dirty="0" smtClean="0"/>
              <a:t>Ingre a este link: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642" y="1136053"/>
            <a:ext cx="8596668" cy="388077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https://fluxometer.com/rainbow/#!</a:t>
            </a:r>
            <a:r>
              <a:rPr lang="en-US" dirty="0" smtClean="0">
                <a:hlinkClick r:id="rId2"/>
              </a:rPr>
              <a:t>id=iPad%20Pro/6500K-iPad%20Pro</a:t>
            </a:r>
            <a:endParaRPr lang="en-US" dirty="0" smtClean="0"/>
          </a:p>
          <a:p>
            <a:pPr marL="0" indent="0">
              <a:buNone/>
            </a:pPr>
            <a:r>
              <a:rPr lang="es-ES" dirty="0" smtClean="0"/>
              <a:t>Te mostrará si cuentas con la iluminación adecuada para tu lugar de trabajo.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739" t="10090" r="1073" b="5624"/>
          <a:stretch/>
        </p:blipFill>
        <p:spPr>
          <a:xfrm>
            <a:off x="1188720" y="2063931"/>
            <a:ext cx="9471051" cy="45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4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ILUMINACIÓN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46635"/>
            <a:ext cx="8596668" cy="3880773"/>
          </a:xfrm>
        </p:spPr>
        <p:txBody>
          <a:bodyPr/>
          <a:lstStyle/>
          <a:p>
            <a:r>
              <a:rPr lang="es-ES" dirty="0"/>
              <a:t>Trabajar con iluminación natural y artificial, evitar reflejos directos a los ojos y evitar trabajar en ambientes de baja iluminación ya que ocasiona cansancio ocular</a:t>
            </a:r>
            <a:endParaRPr lang="en-US" dirty="0"/>
          </a:p>
        </p:txBody>
      </p:sp>
      <p:pic>
        <p:nvPicPr>
          <p:cNvPr id="4098" name="Picture 2" descr="Moderno Interior De Oficina De Ladrillo Y Vidrio Con Equipamiento De Mueble  Con Vistas a La Ciudad Y Luz Del Día. Stock de ilustración - Ilustración de  blanco, dispositivos: 2280308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8" y="2497034"/>
            <a:ext cx="5028689" cy="33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116233" y="6098109"/>
            <a:ext cx="5028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https://thumbs.dreamstime.com/b/moderno-interior-de-oficina-ladrillo-y-vidrio-con-equipamiento-mueble-vistas-la-ciudad-luz-del-d%C3%ADa-renderizaci%C3%B3n-d-natural-228030871.jpg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522823" y="5847398"/>
            <a:ext cx="26691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06482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DISTANCIA DE </a:t>
            </a:r>
            <a:r>
              <a:rPr lang="es-ES" dirty="0" smtClean="0"/>
              <a:t>HARMON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881" y="1740709"/>
            <a:ext cx="8596668" cy="3880773"/>
          </a:xfrm>
        </p:spPr>
        <p:txBody>
          <a:bodyPr/>
          <a:lstStyle/>
          <a:p>
            <a:r>
              <a:rPr lang="es-ES" dirty="0"/>
              <a:t>Distancia de </a:t>
            </a:r>
            <a:r>
              <a:rPr lang="es-ES" dirty="0" err="1" smtClean="0"/>
              <a:t>Harmon</a:t>
            </a:r>
            <a:r>
              <a:rPr lang="es-ES" dirty="0" smtClean="0"/>
              <a:t>: </a:t>
            </a:r>
            <a:r>
              <a:rPr lang="es-ES" dirty="0"/>
              <a:t>La distancia ideal es llamada distancia de </a:t>
            </a:r>
            <a:r>
              <a:rPr lang="es-ES" dirty="0" err="1"/>
              <a:t>Harmon</a:t>
            </a:r>
            <a:r>
              <a:rPr lang="es-ES" dirty="0"/>
              <a:t> la cual consiste en distanciar la pantalla en el espacio existente entre el codo y los nudillos. </a:t>
            </a:r>
            <a:endParaRPr lang="en-US" dirty="0"/>
          </a:p>
        </p:txBody>
      </p:sp>
      <p:pic>
        <p:nvPicPr>
          <p:cNvPr id="5122" name="Picture 2" descr="O desconforto na leitur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25" y="2824800"/>
            <a:ext cx="2735542" cy="320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565644" y="6078841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https://opticanet.com.br/images/materias//2018/09/abci_optica_art_set_2018_1.png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96251" y="5934227"/>
            <a:ext cx="29957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4130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POSTURA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0866" y="2025127"/>
            <a:ext cx="5144093" cy="4206240"/>
          </a:xfrm>
        </p:spPr>
        <p:txBody>
          <a:bodyPr>
            <a:normAutofit/>
          </a:bodyPr>
          <a:lstStyle/>
          <a:p>
            <a:r>
              <a:rPr lang="es-ES" dirty="0"/>
              <a:t>La espalda debe estar en posición recta apoyada al respaldo de la silla. Se debe formar un ángulo de 90° entre la parte inferior del cuerpo y la parte superior, los pies deben estar apoyados sobre el suelo y evitar malas posturas de la cabeza y flexiones de cuello no mayores a 10° controlando la posición de la pantalla la cual debe estar posicionada frente a los ojos de forma paralela. Todo esto buscando prevenir alteraciones musculares causadas por las malas posiciones y las </a:t>
            </a:r>
            <a:r>
              <a:rPr lang="es-ES" dirty="0" smtClean="0"/>
              <a:t>jornadas </a:t>
            </a:r>
            <a:r>
              <a:rPr lang="es-ES" dirty="0"/>
              <a:t>laborales extensas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6520334" y="6329676"/>
            <a:ext cx="3874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(Autoría propia)</a:t>
            </a:r>
            <a:endParaRPr lang="en-US" sz="800" dirty="0"/>
          </a:p>
        </p:txBody>
      </p:sp>
      <p:sp>
        <p:nvSpPr>
          <p:cNvPr id="7" name="Rectángulo 6"/>
          <p:cNvSpPr/>
          <p:nvPr/>
        </p:nvSpPr>
        <p:spPr>
          <a:xfrm>
            <a:off x="950866" y="6029594"/>
            <a:ext cx="508537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  <p:pic>
        <p:nvPicPr>
          <p:cNvPr id="8" name="Imagen 7"/>
          <p:cNvPicPr/>
          <p:nvPr/>
        </p:nvPicPr>
        <p:blipFill rotWithShape="1">
          <a:blip r:embed="rId2"/>
          <a:srcRect l="30857" t="20350" r="35867" b="10595"/>
          <a:stretch/>
        </p:blipFill>
        <p:spPr bwMode="auto">
          <a:xfrm>
            <a:off x="6861583" y="1025933"/>
            <a:ext cx="4007485" cy="4675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85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844" y="535577"/>
            <a:ext cx="10906349" cy="4206240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Recuerda mantener la pantalla del computador a una distancia entre 45cm y 75 cm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Además, evita que quede al frente de tus ojos, permite que tenga un ángulo entre 10° y 20° para que tu ojo quede entrecerrado y ayude a la lubricación ocular.</a:t>
            </a:r>
          </a:p>
        </p:txBody>
      </p:sp>
      <p:pic>
        <p:nvPicPr>
          <p:cNvPr id="1030" name="Picture 6" descr="Consejos para combatir el dolor de espalda en la ofici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5" t="16027" r="34621" b="327"/>
          <a:stretch/>
        </p:blipFill>
        <p:spPr bwMode="auto">
          <a:xfrm>
            <a:off x="4448469" y="1964731"/>
            <a:ext cx="3103083" cy="414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315097" y="629317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https://www.blitzresults.com/wp-content/uploads/ergo-ES.png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8710748" y="5908451"/>
            <a:ext cx="34006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65178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uáles son las bondades del salmón (y otros habitantes del mar)? - BBC News  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ALIMENTACIÓN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52" y="1536355"/>
            <a:ext cx="9379532" cy="4833794"/>
          </a:xfrm>
        </p:spPr>
        <p:txBody>
          <a:bodyPr>
            <a:normAutofit fontScale="55000" lnSpcReduction="20000"/>
          </a:bodyPr>
          <a:lstStyle/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Alimentación: Como elemento principal se recomienda dieta sana y balanceada</a:t>
            </a:r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, esto</a:t>
            </a:r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permite comer </a:t>
            </a:r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los alimentos adecuados </a:t>
            </a:r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para </a:t>
            </a:r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proteger su visión y </a:t>
            </a:r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mantenerla </a:t>
            </a:r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saludable. </a:t>
            </a:r>
            <a:endParaRPr lang="es-ES" sz="3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Una dieta recomendada para cuidar la salud ocular es </a:t>
            </a:r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La </a:t>
            </a:r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Dieta Mediterránea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 Dieta Mediterránea lleva el nombre de los hábitos alimenticios de quienes viven cerca del Mar Mediterráneo. </a:t>
            </a:r>
            <a:r>
              <a:rPr lang="es-ES" sz="3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La </a:t>
            </a:r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Dieta Mediterránea incluye: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Vegetales de hojas verdes y frutas coloridas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Frutos secos como almendras, marañones y nueces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Mariscos como la principal fuente de carne 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Grasas saludables. Elija aceite de oliva en vez de la mantequilla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Pan, cereales y pastas integrales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Agregar muchas hierbas y especias a los alimentos para reducir la ingesta de sal</a:t>
            </a:r>
          </a:p>
          <a:p>
            <a:r>
              <a:rPr lang="es-ES" sz="3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Cantidad moderada de lácteos (yogurt y queso) y huevos</a:t>
            </a:r>
          </a:p>
          <a:p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2364377" y="6544386"/>
            <a:ext cx="98276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PARA MAYOR INFORMACIÓN: 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(https://</a:t>
            </a:r>
            <a:r>
              <a:rPr 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www.aao.org/salud-ocular/consejos/dieta-nutricion)</a:t>
            </a:r>
            <a:endParaRPr lang="en-US" sz="1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Los beneficios de los frutos sec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753" y="1536355"/>
            <a:ext cx="2446749" cy="14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a frutas y verduras, y viva más tiempo | NIH MedlinePlus Magaz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60" y="3541501"/>
            <a:ext cx="2709937" cy="1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¡NO OLVIDES PARPADEAR!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Cuando estamos expuestos a pantallas, disminuimos el parpadeo, lo que puede ocasionar resequedad ocular, por eso sería ideal </a:t>
            </a:r>
            <a:r>
              <a:rPr lang="es-ES" dirty="0" smtClean="0"/>
              <a:t>aumentar la frecuencia del parpadeo o </a:t>
            </a:r>
            <a:r>
              <a:rPr lang="es-ES" dirty="0" smtClean="0"/>
              <a:t>parpadear </a:t>
            </a:r>
            <a:r>
              <a:rPr lang="es-ES" dirty="0" smtClean="0"/>
              <a:t>al menos 15veces por </a:t>
            </a:r>
            <a:r>
              <a:rPr lang="es-ES" dirty="0" smtClean="0"/>
              <a:t>minuto </a:t>
            </a: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Parpadear - Banco de fotos e imágenes de stock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27" y="3071347"/>
            <a:ext cx="3251504" cy="32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532400" y="642778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https://media.istockphoto.com/vectors/hand-drawn-eye-doodles-open-and-winking-eyes-vector-id931048384?k=20&amp;m=931048384&amp;s=612x612&amp;w=0&amp;h=Yui6aiperAXtDd8kd2lBxZxy9TMS2qDOeZWO9jMT-dc=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61120" y="5885666"/>
            <a:ext cx="3230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68812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9. APLICA LA REGLA 20/20/20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</a:t>
            </a:r>
            <a:r>
              <a:rPr lang="es-ES" dirty="0"/>
              <a:t>recuerda que cada 20 minutos es aconsejable mirar fuera del escritorio durante 20 segundos y enfocar algo que se encuentre a unos 6 metros (20 pies). De esta manera, se consigue relajar esta acomodación sostenida en visión cercana y es una forma efectiva de reducir el estrés </a:t>
            </a:r>
            <a:r>
              <a:rPr lang="es-ES" dirty="0" smtClean="0"/>
              <a:t>visual</a:t>
            </a:r>
            <a:endParaRPr lang="en-US" dirty="0"/>
          </a:p>
        </p:txBody>
      </p:sp>
      <p:pic>
        <p:nvPicPr>
          <p:cNvPr id="10242" name="Picture 2" descr="Software libres para el descanso de los oj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59" y="357916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3532701" y="651360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https://www.clofan.com/wp-content/uploads/2015/04/11025951_433688376803120_4061775269768146185_n-600x300-1.png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379131" y="6088559"/>
            <a:ext cx="28128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28509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¿QUIERES MAYOR INFORMACIÓN?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9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Ingresa </a:t>
            </a:r>
            <a:r>
              <a:rPr lang="es-ES" dirty="0" smtClean="0"/>
              <a:t>aquí:</a:t>
            </a: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hlinkClick r:id="rId2"/>
              </a:rPr>
              <a:t>upcommons.upc.edu/bitstream/handle/2117/342591/TFG_JESSEJAMES_VIAJEVISUAL.pdf?sequence=1&amp;isAllowed=y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hlinkClick r:id="rId3"/>
              </a:rPr>
              <a:t>www.aao.org/salud-ocular/consejos/dieta-nutricion</a:t>
            </a:r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news.utoledo.edu/index.php/08_08_2018/ut-chemists-discover-how-blue-light-speeds-blindness</a:t>
            </a:r>
            <a:endParaRPr lang="es-ES" dirty="0" smtClean="0"/>
          </a:p>
          <a:p>
            <a:r>
              <a:rPr lang="en-US" dirty="0">
                <a:hlinkClick r:id="rId5"/>
              </a:rPr>
              <a:t>https://cuidatuvista.com/luz-azul-pantallas-led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https://fluxometer.com/rainbow/#!id=iPad%20Pro/6500K-iPad%20Pro</a:t>
            </a:r>
            <a:endParaRPr lang="en-US" dirty="0"/>
          </a:p>
          <a:p>
            <a:endParaRPr lang="es-ES" dirty="0"/>
          </a:p>
          <a:p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1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HIGIENE VISUAL?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429691"/>
            <a:ext cx="4544738" cy="4206240"/>
          </a:xfrm>
        </p:spPr>
        <p:txBody>
          <a:bodyPr/>
          <a:lstStyle/>
          <a:p>
            <a:r>
              <a:rPr lang="es-ES" dirty="0" smtClean="0"/>
              <a:t>La higiene visual enmarca numerosos aspectos que permiten mejorar el confort y la eficacia visual…</a:t>
            </a:r>
          </a:p>
          <a:p>
            <a:r>
              <a:rPr lang="es-ES" dirty="0"/>
              <a:t>¡</a:t>
            </a:r>
            <a:r>
              <a:rPr lang="es-ES" dirty="0" smtClean="0"/>
              <a:t>Va más allá de la limpieza visual!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817" t="21339" r="40730" b="31696"/>
          <a:stretch/>
        </p:blipFill>
        <p:spPr>
          <a:xfrm>
            <a:off x="5983925" y="2050867"/>
            <a:ext cx="5003074" cy="343553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47657" y="593467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(https</a:t>
            </a:r>
            <a:r>
              <a:rPr lang="en-US" sz="1100" dirty="0"/>
              <a:t>://</a:t>
            </a:r>
            <a:r>
              <a:rPr lang="en-US" sz="1100" dirty="0" smtClean="0"/>
              <a:t>upcommons.upc.edu/bitstream/handle/2117/342591/TFG_JESSEJAMES_VIAJEVISUAL.pdf?sequence=1&amp;isAllowed=y)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84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HIGIENE VISUAL Y SUS NORMAS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77334" y="1494384"/>
            <a:ext cx="8596668" cy="4579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Para que el concepto sobre higiene visual tenga éxito, se engloba en un grupo de normas o hábitos sencillos de realizar que ayudarán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Disminuir problemas visuales como cansancio y fatiga ocular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800" dirty="0" smtClean="0"/>
              <a:t>Contribuyen a un mejor rendimiento por ejemplo en personas que requieren gran demanda visual en computadores o dispositivos electrónicos (usuarios de pantallas)</a:t>
            </a:r>
            <a:endParaRPr lang="en-US" sz="2800" dirty="0"/>
          </a:p>
        </p:txBody>
      </p:sp>
      <p:sp>
        <p:nvSpPr>
          <p:cNvPr id="8" name="Rectángulo 7"/>
          <p:cNvSpPr/>
          <p:nvPr/>
        </p:nvSpPr>
        <p:spPr>
          <a:xfrm>
            <a:off x="2508069" y="6501978"/>
            <a:ext cx="100496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2317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8790"/>
              </p:ext>
            </p:extLst>
          </p:nvPr>
        </p:nvGraphicFramePr>
        <p:xfrm>
          <a:off x="1707778" y="194323"/>
          <a:ext cx="871369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3694">
                  <a:extLst>
                    <a:ext uri="{9D8B030D-6E8A-4147-A177-3AD203B41FA5}">
                      <a16:colId xmlns:a16="http://schemas.microsoft.com/office/drawing/2014/main" val="3026400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AFECTACIONES OCULARES POR UNA MALA ERGONOMÍA VISUAL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Sequedad</a:t>
                      </a:r>
                      <a:r>
                        <a:rPr lang="es-ES" baseline="0" dirty="0" smtClean="0"/>
                        <a:t> ocular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0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Lagrimeo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9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Dolores de cabeza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Ojo rojo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2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Fatiga visual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3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Picor de ojos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9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Dificultad para concentrarse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0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Visión borrosa intermitente tanto</a:t>
                      </a:r>
                      <a:r>
                        <a:rPr lang="es-ES" baseline="0" dirty="0" smtClean="0"/>
                        <a:t> para lejos como para cerca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4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Sensibilidad a la luz o deslumbramientos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Incomodidad en usuarios de lentes de contacto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5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Cambios en la percepción del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96877"/>
                  </a:ext>
                </a:extLst>
              </a:tr>
            </a:tbl>
          </a:graphicData>
        </a:graphic>
      </p:graphicFrame>
      <p:pic>
        <p:nvPicPr>
          <p:cNvPr id="1026" name="Picture 2" descr="Ojo seco y Diabetes. ¿Por qué los diabéticos sufren más sequedad ocula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78" y="4808947"/>
            <a:ext cx="3023022" cy="15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o rojo, un síntoma de enfermedades de la superficie ocular - Gaceta U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41" y="4807158"/>
            <a:ext cx="2410097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4730800" y="651284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https://www.gaceta.unam.mx/wp-content/uploads/2020/09/cjtides.jpg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959277" y="6488781"/>
            <a:ext cx="23535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https://www.clinise.com/images/ojoseco48320.png</a:t>
            </a:r>
            <a:endParaRPr lang="en-US" sz="800" dirty="0"/>
          </a:p>
        </p:txBody>
      </p:sp>
      <p:pic>
        <p:nvPicPr>
          <p:cNvPr id="1030" name="Picture 6" descr="Fatiga visual por ordenador o astenopía - Equipo clín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79" y="4818519"/>
            <a:ext cx="2038893" cy="16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7920318" y="6470048"/>
            <a:ext cx="37076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smtClean="0"/>
              <a:t>equipoclinico.atam.es/wp-content/uploads/2020/11/fatiga-visua</a:t>
            </a:r>
            <a:br>
              <a:rPr lang="en-US" sz="800" dirty="0" smtClean="0"/>
            </a:br>
            <a:r>
              <a:rPr lang="en-US" sz="800" dirty="0" smtClean="0"/>
              <a:t>l-por-ordenador-o-astenopia-6.jpg</a:t>
            </a:r>
            <a:endParaRPr lang="en-US" sz="800" dirty="0"/>
          </a:p>
        </p:txBody>
      </p:sp>
      <p:sp>
        <p:nvSpPr>
          <p:cNvPr id="10" name="Rectángulo 9"/>
          <p:cNvSpPr/>
          <p:nvPr/>
        </p:nvSpPr>
        <p:spPr>
          <a:xfrm>
            <a:off x="52117" y="5362052"/>
            <a:ext cx="14891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17782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 smtClean="0"/>
              <a:t>¿CUÁLES SON LOS HÁBITOS CORRECTOS DE HIGIENE </a:t>
            </a:r>
            <a:r>
              <a:rPr lang="es-ES" sz="4800" dirty="0" smtClean="0"/>
              <a:t>VISUAL?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0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¡ACTUALIZA LA FÓRMULA DE TUS GAFAS!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recomienda acudir a un profesional en la salud visual como mínimo una vez al año para obtener un diagnóstico y prescripción óptica correcta.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62" y="2904565"/>
            <a:ext cx="4708994" cy="313854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740462" y="6110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https://img.freepik.com/fotos-premium/persona-sostenga-gafas-mano-cerca_185193-13286.jpg?w=2000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17875" y="5940921"/>
            <a:ext cx="29304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26041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LOS RAYOS UV Y LAS LUCES DE LOS DISPOSITIVOS OCASIONAN DAÑOS A NIVEL OCULAR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Tus gafas siempre deben tener antirreflejo y  tratamientos para impedir que ingresen luces nocivas a tus ojos.</a:t>
            </a:r>
          </a:p>
          <a:p>
            <a:pPr marL="0" indent="0">
              <a:buNone/>
            </a:pPr>
            <a:r>
              <a:rPr lang="es-ES" dirty="0" smtClean="0"/>
              <a:t>Si quieres saber un </a:t>
            </a:r>
            <a:r>
              <a:rPr lang="es-ES" dirty="0"/>
              <a:t>poco más…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news.utoledo.edu/index.php/08_08_2018/ut-chemists-discover-how-blue-light-speeds-blindness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Este estudio te mostrará los efectos de la luz azul en los ojos, puede incluso acelerar la ceguera.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https://cuidatuvista.com/luz-azul-pantallas-led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, </a:t>
            </a:r>
            <a:r>
              <a:rPr lang="en-US" dirty="0" err="1" smtClean="0"/>
              <a:t>verás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la luz </a:t>
            </a:r>
            <a:r>
              <a:rPr lang="en-US" dirty="0" err="1" smtClean="0"/>
              <a:t>azul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mala para la vista.</a:t>
            </a:r>
          </a:p>
        </p:txBody>
      </p:sp>
    </p:spTree>
    <p:extLst>
      <p:ext uri="{BB962C8B-B14F-4D97-AF65-F5344CB8AC3E}">
        <p14:creationId xmlns:p14="http://schemas.microsoft.com/office/powerpoint/2010/main" val="14709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mo.com.co/media/wysiwyg/ojoTelefo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93" y="725623"/>
            <a:ext cx="841057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9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AMBIENTE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3880773"/>
          </a:xfrm>
        </p:spPr>
        <p:txBody>
          <a:bodyPr/>
          <a:lstStyle/>
          <a:p>
            <a:r>
              <a:rPr lang="es-ES" dirty="0"/>
              <a:t>Ambiente: La temperatura en el lugar de trabajo debe estar entre 17° y 27°. Es necesario evitar ambientes con temperaturas elevadas y exposición directa al aire acondicionado ya que desencadenan cansancio ocular y un aumento en la evaporación lagrimal</a:t>
            </a:r>
            <a:endParaRPr lang="en-US" dirty="0"/>
          </a:p>
        </p:txBody>
      </p:sp>
      <p:pic>
        <p:nvPicPr>
          <p:cNvPr id="3074" name="Picture 2" descr="5 recomendaciones para usar el aire acondicionado en la oficina | Recursos  Humanos, el portal del Capital Humano | Guia empresas recursos humanos pe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98" y="3103062"/>
            <a:ext cx="6227981" cy="32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r 3"/>
          <p:cNvSpPr/>
          <p:nvPr/>
        </p:nvSpPr>
        <p:spPr>
          <a:xfrm>
            <a:off x="1519518" y="2417262"/>
            <a:ext cx="8041340" cy="4641290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863446" y="664255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https://www.infocapitalhumano.pe/wp-content/uploads/2020/01/aire2-1.jpg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682536" y="5827840"/>
            <a:ext cx="241213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PARA MAYOR INFORMACIÓN: (https</a:t>
            </a:r>
            <a:r>
              <a:rPr lang="en-US" sz="1100" dirty="0"/>
              <a:t>://upcommons.upc.edu/bitstream/handle/2117/342591/TFG_JESSEJAMES_VIAJEVISUAL.pdf?sequence=1&amp;isAllowed=y)</a:t>
            </a:r>
          </a:p>
        </p:txBody>
      </p:sp>
    </p:spTree>
    <p:extLst>
      <p:ext uri="{BB962C8B-B14F-4D97-AF65-F5344CB8AC3E}">
        <p14:creationId xmlns:p14="http://schemas.microsoft.com/office/powerpoint/2010/main" val="41869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2157</TotalTime>
  <Words>880</Words>
  <Application>Microsoft Office PowerPoint</Application>
  <PresentationFormat>Panorámica</PresentationFormat>
  <Paragraphs>90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Faceta</vt:lpstr>
      <vt:lpstr>Optihelp: Cuidado y Protección para tu Salud Visual</vt:lpstr>
      <vt:lpstr>¿QUÉ ES HIGIENE VISUAL?</vt:lpstr>
      <vt:lpstr>HIGIENE VISUAL Y SUS NORMAS</vt:lpstr>
      <vt:lpstr>Presentación de PowerPoint</vt:lpstr>
      <vt:lpstr>¿CUÁLES SON LOS HÁBITOS CORRECTOS DE HIGIENE VISUAL?</vt:lpstr>
      <vt:lpstr>1. ¡ACTUALIZA LA FÓRMULA DE TUS GAFAS!</vt:lpstr>
      <vt:lpstr>LOS RAYOS UV Y LAS LUCES DE LOS DISPOSITIVOS OCASIONAN DAÑOS A NIVEL OCULAR</vt:lpstr>
      <vt:lpstr>Presentación de PowerPoint</vt:lpstr>
      <vt:lpstr>2. AMBIENTE</vt:lpstr>
      <vt:lpstr>Ingre a este link: </vt:lpstr>
      <vt:lpstr>3. ILUMINACIÓN</vt:lpstr>
      <vt:lpstr>4. DISTANCIA DE HARMON</vt:lpstr>
      <vt:lpstr>5. POSTURA</vt:lpstr>
      <vt:lpstr>Presentación de PowerPoint</vt:lpstr>
      <vt:lpstr>7. ALIMENTACIÓN</vt:lpstr>
      <vt:lpstr>8. ¡NO OLVIDES PARPADEAR!</vt:lpstr>
      <vt:lpstr>9. APLICA LA REGLA 20/20/20</vt:lpstr>
      <vt:lpstr>¿QUIERES MAYOR INFORMACIÓN?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Optihelp: cuidado y protección para tu salud visul</dc:title>
  <dc:creator>JULIANA</dc:creator>
  <cp:lastModifiedBy>JULIANA</cp:lastModifiedBy>
  <cp:revision>16</cp:revision>
  <dcterms:created xsi:type="dcterms:W3CDTF">2022-10-31T13:48:22Z</dcterms:created>
  <dcterms:modified xsi:type="dcterms:W3CDTF">2022-11-12T19:19:55Z</dcterms:modified>
</cp:coreProperties>
</file>