
<file path=[Content_Types].xml><?xml version="1.0" encoding="utf-8"?>
<Types xmlns="http://schemas.openxmlformats.org/package/2006/content-types">
  <Default Extension="png" ContentType="image/png"/>
  <Default Extension="jpeg" ContentType="image/jpeg"/>
  <Default Extension="web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61" r:id="rId5"/>
    <p:sldId id="259" r:id="rId6"/>
    <p:sldId id="263" r:id="rId7"/>
    <p:sldId id="260" r:id="rId8"/>
    <p:sldId id="262" r:id="rId9"/>
    <p:sldId id="264" r:id="rId10"/>
    <p:sldId id="265" r:id="rId11"/>
    <p:sldId id="271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79" autoAdjust="0"/>
    <p:restoredTop sz="94660"/>
  </p:normalViewPr>
  <p:slideViewPr>
    <p:cSldViewPr snapToGrid="0">
      <p:cViewPr varScale="1">
        <p:scale>
          <a:sx n="73" d="100"/>
          <a:sy n="73" d="100"/>
        </p:scale>
        <p:origin x="6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546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214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smtClean="0"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320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967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0245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874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38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183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4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472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505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916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eb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upcommons.upc.edu/bitstream/handle/2117/342591/TFG_JESSEJAMES_VIAJEVISUAL.pdf?sequence=1&amp;isAllowed=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eb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 smtClean="0"/>
              <a:t>Optihelp</a:t>
            </a:r>
            <a:r>
              <a:rPr lang="es-ES" dirty="0" smtClean="0"/>
              <a:t>:</a:t>
            </a:r>
            <a:br>
              <a:rPr lang="es-ES" dirty="0" smtClean="0"/>
            </a:br>
            <a:r>
              <a:rPr lang="es-ES" dirty="0" smtClean="0"/>
              <a:t>cuidado y protección para tu salud </a:t>
            </a:r>
            <a:r>
              <a:rPr lang="es-ES" dirty="0" err="1" smtClean="0"/>
              <a:t>visul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Versión: Prototipo 1.0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03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5. POSTURA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50866" y="2025127"/>
            <a:ext cx="5144093" cy="4206240"/>
          </a:xfrm>
        </p:spPr>
        <p:txBody>
          <a:bodyPr>
            <a:normAutofit lnSpcReduction="10000"/>
          </a:bodyPr>
          <a:lstStyle/>
          <a:p>
            <a:r>
              <a:rPr lang="es-ES" dirty="0"/>
              <a:t>La espalda debe estar en posición recta apoyada al respaldo de la silla. Se debe formar un ángulo de 90° entre la parte inferior del cuerpo y la parte superior, los pies deben estar apoyados sobre el suelo y evitar malas posturas de la cabeza y flexiones de cuello no mayores a 10° controlando la posición de la pantalla la cual debe estar posicionada frente a los ojos de forma paralela. Todo esto buscando prevenir alteraciones musculares causadas por las malas posiciones y las </a:t>
            </a:r>
            <a:r>
              <a:rPr lang="es-ES" dirty="0" smtClean="0"/>
              <a:t>jornadas </a:t>
            </a:r>
            <a:r>
              <a:rPr lang="es-ES" dirty="0"/>
              <a:t>laborales extensas</a:t>
            </a:r>
          </a:p>
          <a:p>
            <a:endParaRPr lang="en-US" dirty="0"/>
          </a:p>
        </p:txBody>
      </p:sp>
      <p:pic>
        <p:nvPicPr>
          <p:cNvPr id="6146" name="Picture 2" descr="https://opti-help.netlify.app/img/informacion/postura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334" y="1971339"/>
            <a:ext cx="4358337" cy="4358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6520334" y="6329676"/>
            <a:ext cx="38742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/>
              <a:t>(Autoría propia)</a:t>
            </a:r>
            <a:endParaRPr lang="en-US" sz="800" dirty="0"/>
          </a:p>
        </p:txBody>
      </p:sp>
      <p:sp>
        <p:nvSpPr>
          <p:cNvPr id="7" name="Rectángulo 6"/>
          <p:cNvSpPr/>
          <p:nvPr/>
        </p:nvSpPr>
        <p:spPr>
          <a:xfrm>
            <a:off x="950866" y="6029594"/>
            <a:ext cx="508537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PARA MAYOR INFORMACIÓN: (https</a:t>
            </a:r>
            <a:r>
              <a:rPr lang="en-US" sz="1100" dirty="0"/>
              <a:t>://upcommons.upc.edu/bitstream/handle/2117/342591/TFG_JESSEJAMES_VIAJEVISUAL.pdf?sequence=1&amp;isAllowed=y)</a:t>
            </a:r>
          </a:p>
        </p:txBody>
      </p:sp>
    </p:spTree>
    <p:extLst>
      <p:ext uri="{BB962C8B-B14F-4D97-AF65-F5344CB8AC3E}">
        <p14:creationId xmlns:p14="http://schemas.microsoft.com/office/powerpoint/2010/main" val="138854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71844" y="535577"/>
            <a:ext cx="10906349" cy="4206240"/>
          </a:xfrm>
        </p:spPr>
        <p:txBody>
          <a:bodyPr/>
          <a:lstStyle/>
          <a:p>
            <a:r>
              <a:rPr lang="es-E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Recuerda mantener la pantalla del computador a una distancia entre 45cm y 75 cm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.</a:t>
            </a:r>
          </a:p>
          <a:p>
            <a:r>
              <a:rPr lang="es-E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Además, evita que quede al frente de tus ojos, permite que tenga un ángulo entre 10° y 20° para que tu ojo quede entrecerrado y ayude a la lubricación ocular.</a:t>
            </a:r>
          </a:p>
        </p:txBody>
      </p:sp>
      <p:pic>
        <p:nvPicPr>
          <p:cNvPr id="1030" name="Picture 6" descr="Consejos para combatir el dolor de espalda en la oficin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35" t="16027" r="34621" b="327"/>
          <a:stretch/>
        </p:blipFill>
        <p:spPr bwMode="auto">
          <a:xfrm>
            <a:off x="4448469" y="1964731"/>
            <a:ext cx="3103083" cy="414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4315097" y="6293172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/>
              <a:t>https://www.blitzresults.com/wp-content/uploads/ergo-ES.png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8710748" y="5908451"/>
            <a:ext cx="340069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PARA MAYOR INFORMACIÓN: (https</a:t>
            </a:r>
            <a:r>
              <a:rPr lang="en-US" sz="1100" dirty="0"/>
              <a:t>://upcommons.upc.edu/bitstream/handle/2117/342591/TFG_JESSEJAMES_VIAJEVISUAL.pdf?sequence=1&amp;isAllowed=y)</a:t>
            </a:r>
          </a:p>
        </p:txBody>
      </p:sp>
    </p:spTree>
    <p:extLst>
      <p:ext uri="{BB962C8B-B14F-4D97-AF65-F5344CB8AC3E}">
        <p14:creationId xmlns:p14="http://schemas.microsoft.com/office/powerpoint/2010/main" val="651786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6. REALIZAR ACTIVIDADES AL AIRE LIBRE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02919" y="2028093"/>
            <a:ext cx="9784080" cy="4206240"/>
          </a:xfrm>
        </p:spPr>
        <p:txBody>
          <a:bodyPr/>
          <a:lstStyle/>
          <a:p>
            <a:r>
              <a:rPr lang="es-ES" dirty="0"/>
              <a:t>Es necesario hacer pausas activas para disminuir el uso excesivo de la visión próxima y así se permite relajar la acomodación y disminuir el estrés visual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276" y="2885292"/>
            <a:ext cx="8605366" cy="308436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3046959" y="6027234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/>
              <a:t>https://www.ivancenteno.com/wp-content/uploads/2018/03/ejercicios-pausas-activas-salud.jpg</a:t>
            </a:r>
          </a:p>
        </p:txBody>
      </p:sp>
      <p:sp>
        <p:nvSpPr>
          <p:cNvPr id="8" name="Rectángulo 7"/>
          <p:cNvSpPr/>
          <p:nvPr/>
        </p:nvSpPr>
        <p:spPr>
          <a:xfrm>
            <a:off x="1384663" y="6565241"/>
            <a:ext cx="1055914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PARA MAYOR INFORMACIÓN: (https</a:t>
            </a:r>
            <a:r>
              <a:rPr lang="en-US" sz="1100" dirty="0"/>
              <a:t>://upcommons.upc.edu/bitstream/handle/2117/342591/TFG_JESSEJAMES_VIAJEVISUAL.pdf?sequence=1&amp;isAllowed=y)</a:t>
            </a:r>
          </a:p>
        </p:txBody>
      </p:sp>
    </p:spTree>
    <p:extLst>
      <p:ext uri="{BB962C8B-B14F-4D97-AF65-F5344CB8AC3E}">
        <p14:creationId xmlns:p14="http://schemas.microsoft.com/office/powerpoint/2010/main" val="52102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7. ALIMENTACIÓN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02919" y="2024206"/>
            <a:ext cx="9784080" cy="4206240"/>
          </a:xfrm>
        </p:spPr>
        <p:txBody>
          <a:bodyPr/>
          <a:lstStyle/>
          <a:p>
            <a:r>
              <a:rPr lang="es-ES" dirty="0"/>
              <a:t>Alimentación: Como elemento principal se recomienda dieta sana y balanceada, alta en vitamina A (espinacas, papaya, tomate, huevos y mantequilla), C (naranja, limón, piña, fresas, repollo), y E (nueces, almendras, maní y avellanas) ya que previene el estrés oxidativo retrasando la aparición de cataratas o degeneración macular y protege la superficie ocular (córnea y lagrima)</a:t>
            </a:r>
            <a:endParaRPr lang="en-US" dirty="0"/>
          </a:p>
        </p:txBody>
      </p:sp>
      <p:pic>
        <p:nvPicPr>
          <p:cNvPr id="8194" name="Picture 2" descr="10 mandamientos alimentarios para cuidar tu vista y oj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516" y="3844497"/>
            <a:ext cx="3524885" cy="237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4450916" y="6328942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/>
              <a:t>https://img.europapress.es/fotoweb/fotonoticia_20150501092931_1200.jpg</a:t>
            </a:r>
          </a:p>
        </p:txBody>
      </p:sp>
      <p:sp>
        <p:nvSpPr>
          <p:cNvPr id="7" name="Rectángulo 6"/>
          <p:cNvSpPr/>
          <p:nvPr/>
        </p:nvSpPr>
        <p:spPr>
          <a:xfrm>
            <a:off x="2364377" y="6544386"/>
            <a:ext cx="982762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PARA MAYOR INFORMACIÓN: (https</a:t>
            </a:r>
            <a:r>
              <a:rPr lang="en-US" sz="1100" dirty="0"/>
              <a:t>://upcommons.upc.edu/bitstream/handle/2117/342591/TFG_JESSEJAMES_VIAJEVISUAL.pdf?sequence=1&amp;isAllowed=y)</a:t>
            </a:r>
          </a:p>
        </p:txBody>
      </p:sp>
    </p:spTree>
    <p:extLst>
      <p:ext uri="{BB962C8B-B14F-4D97-AF65-F5344CB8AC3E}">
        <p14:creationId xmlns:p14="http://schemas.microsoft.com/office/powerpoint/2010/main" val="347743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8. ¡NO OLVIDES PARPADEAR!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Cuando estamos expuestos a pantallas, disminuimos el parpadeo, lo que puede ocasionar resequedad ocular, por eso sería ideal parpadear al menos 15veces por minuto.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218" name="Picture 2" descr="Parpadear - Banco de fotos e imágenes de stock - iSt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27" y="3071347"/>
            <a:ext cx="3251504" cy="325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3532400" y="6427784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/>
              <a:t>https://media.istockphoto.com/vectors/hand-drawn-eye-doodles-open-and-winking-eyes-vector-id931048384?k=20&amp;m=931048384&amp;s=612x612&amp;w=0&amp;h=Yui6aiperAXtDd8kd2lBxZxy9TMS2qDOeZWO9jMT-dc=</a:t>
            </a:r>
          </a:p>
        </p:txBody>
      </p:sp>
      <p:sp>
        <p:nvSpPr>
          <p:cNvPr id="7" name="Rectángulo 6"/>
          <p:cNvSpPr/>
          <p:nvPr/>
        </p:nvSpPr>
        <p:spPr>
          <a:xfrm>
            <a:off x="8961120" y="5885666"/>
            <a:ext cx="323088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PARA MAYOR INFORMACIÓN: (https</a:t>
            </a:r>
            <a:r>
              <a:rPr lang="en-US" sz="1100" dirty="0"/>
              <a:t>://upcommons.upc.edu/bitstream/handle/2117/342591/TFG_JESSEJAMES_VIAJEVISUAL.pdf?sequence=1&amp;isAllowed=y)</a:t>
            </a:r>
          </a:p>
        </p:txBody>
      </p:sp>
    </p:spTree>
    <p:extLst>
      <p:ext uri="{BB962C8B-B14F-4D97-AF65-F5344CB8AC3E}">
        <p14:creationId xmlns:p14="http://schemas.microsoft.com/office/powerpoint/2010/main" val="2688129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9. APLICA LA REGLA 20/20/20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Nos </a:t>
            </a:r>
            <a:r>
              <a:rPr lang="es-ES" dirty="0"/>
              <a:t>recuerda que cada 20 minutos es aconsejable mirar fuera del escritorio durante 20 segundos y enfocar algo que se encuentre a unos 6 metros (20 pies). De esta manera, se consigue relajar esta acomodación sostenida en visión cercana y es una forma efectiva de reducir el estrés </a:t>
            </a:r>
            <a:r>
              <a:rPr lang="es-ES" dirty="0" smtClean="0"/>
              <a:t>visual</a:t>
            </a:r>
            <a:endParaRPr lang="en-US" dirty="0"/>
          </a:p>
        </p:txBody>
      </p:sp>
      <p:pic>
        <p:nvPicPr>
          <p:cNvPr id="10242" name="Picture 2" descr="Software libres para el descanso de los oj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459" y="3579164"/>
            <a:ext cx="571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3532701" y="6513608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/>
              <a:t>https://www.clofan.com/wp-content/uploads/2015/04/11025951_433688376803120_4061775269768146185_n-600x300-1.png</a:t>
            </a:r>
          </a:p>
        </p:txBody>
      </p:sp>
      <p:sp>
        <p:nvSpPr>
          <p:cNvPr id="8" name="Rectángulo 7"/>
          <p:cNvSpPr/>
          <p:nvPr/>
        </p:nvSpPr>
        <p:spPr>
          <a:xfrm>
            <a:off x="9379131" y="6088559"/>
            <a:ext cx="281286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PARA MAYOR INFORMACIÓN: (https</a:t>
            </a:r>
            <a:r>
              <a:rPr lang="en-US" sz="1100" dirty="0"/>
              <a:t>://upcommons.upc.edu/bitstream/handle/2117/342591/TFG_JESSEJAMES_VIAJEVISUAL.pdf?sequence=1&amp;isAllowed=y)</a:t>
            </a:r>
          </a:p>
        </p:txBody>
      </p:sp>
    </p:spTree>
    <p:extLst>
      <p:ext uri="{BB962C8B-B14F-4D97-AF65-F5344CB8AC3E}">
        <p14:creationId xmlns:p14="http://schemas.microsoft.com/office/powerpoint/2010/main" val="2285091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¿QUIERES MAYOR INFORMACIÓN?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Ingresa aquí: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upcommons.upc.edu/bitstream/handle/2117/342591/TFG_JESSEJAMES_VIAJEVISUAL.pdf?sequence=1&amp;isAllowed=y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712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¿QUÉ ES HIGIENE VISUAL?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02919" y="2429691"/>
            <a:ext cx="4544738" cy="4206240"/>
          </a:xfrm>
        </p:spPr>
        <p:txBody>
          <a:bodyPr/>
          <a:lstStyle/>
          <a:p>
            <a:r>
              <a:rPr lang="es-ES" dirty="0" smtClean="0"/>
              <a:t>La higiene visual enmarca numerosos aspectos que permiten mejorar el confort y la eficacia visual…</a:t>
            </a:r>
          </a:p>
          <a:p>
            <a:r>
              <a:rPr lang="es-ES" dirty="0"/>
              <a:t>¡</a:t>
            </a:r>
            <a:r>
              <a:rPr lang="es-ES" dirty="0" smtClean="0"/>
              <a:t>Va más allá de la limpieza visual!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0817" t="21339" r="40730" b="31696"/>
          <a:stretch/>
        </p:blipFill>
        <p:spPr>
          <a:xfrm>
            <a:off x="5983925" y="2050867"/>
            <a:ext cx="5003074" cy="3435533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5747657" y="5934670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 smtClean="0"/>
              <a:t>(https</a:t>
            </a:r>
            <a:r>
              <a:rPr lang="en-US" sz="1100" dirty="0"/>
              <a:t>://</a:t>
            </a:r>
            <a:r>
              <a:rPr lang="en-US" sz="1100" dirty="0" smtClean="0"/>
              <a:t>upcommons.upc.edu/bitstream/handle/2117/342591/TFG_JESSEJAMES_VIAJEVISUAL.pdf?sequence=1&amp;isAllowed=y)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8846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HIGIENE VISUAL Y SUS NORMAS</a:t>
            </a:r>
            <a:endParaRPr lang="en-US" dirty="0"/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dirty="0" smtClean="0"/>
              <a:t>Para que el concepto sobre higiene visual tenga éxito, se engloba en un grupo de normas o hábitos sencillos de realizar que ayudarán a: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sz="2800" dirty="0" smtClean="0"/>
              <a:t>Disminuir problemas visuales como cansancio y fatiga ocular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sz="2800" dirty="0" smtClean="0"/>
              <a:t>Contribuyen a un mejor rendimiento por ejemplo en personas que requieren gran demanda visual en computadores o dispositivos electrónicos (usuarios de pantallas)</a:t>
            </a:r>
            <a:endParaRPr lang="en-US" sz="2800" dirty="0"/>
          </a:p>
        </p:txBody>
      </p:sp>
      <p:sp>
        <p:nvSpPr>
          <p:cNvPr id="8" name="Rectángulo 7"/>
          <p:cNvSpPr/>
          <p:nvPr/>
        </p:nvSpPr>
        <p:spPr>
          <a:xfrm>
            <a:off x="2508069" y="6501978"/>
            <a:ext cx="1004969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PARA MAYOR INFORMACIÓN: (https</a:t>
            </a:r>
            <a:r>
              <a:rPr lang="en-US" sz="1100" dirty="0"/>
              <a:t>://upcommons.upc.edu/bitstream/handle/2117/342591/TFG_JESSEJAMES_VIAJEVISUAL.pdf?sequence=1&amp;isAllowed=y)</a:t>
            </a:r>
          </a:p>
        </p:txBody>
      </p:sp>
    </p:spTree>
    <p:extLst>
      <p:ext uri="{BB962C8B-B14F-4D97-AF65-F5344CB8AC3E}">
        <p14:creationId xmlns:p14="http://schemas.microsoft.com/office/powerpoint/2010/main" val="223170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28790"/>
              </p:ext>
            </p:extLst>
          </p:nvPr>
        </p:nvGraphicFramePr>
        <p:xfrm>
          <a:off x="1707778" y="194323"/>
          <a:ext cx="8713694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3694">
                  <a:extLst>
                    <a:ext uri="{9D8B030D-6E8A-4147-A177-3AD203B41FA5}">
                      <a16:colId xmlns:a16="http://schemas.microsoft.com/office/drawing/2014/main" val="3026400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AFECTACIONES OCULARES POR UNA MALA ERGONOMÍA VISUAL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749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Sequedad</a:t>
                      </a:r>
                      <a:r>
                        <a:rPr lang="es-ES" baseline="0" dirty="0" smtClean="0"/>
                        <a:t> ocular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003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Lagrimeo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097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Dolores de cabeza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81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Ojo rojo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623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Fatiga visual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036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Picor de ojos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9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Dificultad para concentrarse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800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Visión borrosa intermitente tanto</a:t>
                      </a:r>
                      <a:r>
                        <a:rPr lang="es-ES" baseline="0" dirty="0" smtClean="0"/>
                        <a:t> para lejos como para cerca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148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Sensibilidad a la luz o deslumbramientos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87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Incomodidad en usuarios de lentes de contacto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35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Cambios en la percepción del color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496877"/>
                  </a:ext>
                </a:extLst>
              </a:tr>
            </a:tbl>
          </a:graphicData>
        </a:graphic>
      </p:graphicFrame>
      <p:pic>
        <p:nvPicPr>
          <p:cNvPr id="1026" name="Picture 2" descr="Ojo seco y Diabetes. ¿Por qué los diabéticos sufren más sequedad ocular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778" y="4808947"/>
            <a:ext cx="3023022" cy="151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o rojo, un síntoma de enfermedades de la superficie ocular - Gaceta UN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641" y="4807158"/>
            <a:ext cx="2410097" cy="1606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4730800" y="6512842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/>
              <a:t>https://www.gaceta.unam.mx/wp-content/uploads/2020/09/cjtides.jpg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959277" y="6488781"/>
            <a:ext cx="23535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https://www.clinise.com/images/ojoseco48320.png</a:t>
            </a:r>
            <a:endParaRPr lang="en-US" sz="800" dirty="0"/>
          </a:p>
        </p:txBody>
      </p:sp>
      <p:pic>
        <p:nvPicPr>
          <p:cNvPr id="1030" name="Picture 6" descr="Fatiga visual por ordenador o astenopía - Equipo clíni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579" y="4818519"/>
            <a:ext cx="2038893" cy="1627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7920318" y="6470048"/>
            <a:ext cx="37076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https://</a:t>
            </a:r>
            <a:r>
              <a:rPr lang="en-US" sz="800" dirty="0" smtClean="0"/>
              <a:t>equipoclinico.atam.es/wp-content/uploads/2020/11/fatiga-visua</a:t>
            </a:r>
            <a:br>
              <a:rPr lang="en-US" sz="800" dirty="0" smtClean="0"/>
            </a:br>
            <a:r>
              <a:rPr lang="en-US" sz="800" dirty="0" smtClean="0"/>
              <a:t>l-por-ordenador-o-astenopia-6.jpg</a:t>
            </a:r>
            <a:endParaRPr lang="en-US" sz="800" dirty="0"/>
          </a:p>
        </p:txBody>
      </p:sp>
      <p:sp>
        <p:nvSpPr>
          <p:cNvPr id="10" name="Rectángulo 9"/>
          <p:cNvSpPr/>
          <p:nvPr/>
        </p:nvSpPr>
        <p:spPr>
          <a:xfrm>
            <a:off x="52117" y="5362052"/>
            <a:ext cx="148916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PARA MAYOR INFORMACIÓN: (https</a:t>
            </a:r>
            <a:r>
              <a:rPr lang="en-US" sz="1100" dirty="0"/>
              <a:t>://upcommons.upc.edu/bitstream/handle/2117/342591/TFG_JESSEJAMES_VIAJEVISUAL.pdf?sequence=1&amp;isAllowed=y)</a:t>
            </a:r>
          </a:p>
        </p:txBody>
      </p:sp>
    </p:spTree>
    <p:extLst>
      <p:ext uri="{BB962C8B-B14F-4D97-AF65-F5344CB8AC3E}">
        <p14:creationId xmlns:p14="http://schemas.microsoft.com/office/powerpoint/2010/main" val="177823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800" dirty="0" smtClean="0"/>
              <a:t>¿CUÁLES SON LOS HÁBITOS CORRECTOS DE HIGIENE VISUAL y ergonomía visual?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0602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 ¡ACTUALIZA LA FÓRMULA DE TUS GAFAS!</a:t>
            </a:r>
            <a:endParaRPr lang="en-US" dirty="0"/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recomienda acudir a un profesional en la salud visual como mínimo una vez al año para obtener un diagnóstico y prescripción óptica correcta.</a:t>
            </a:r>
            <a:endParaRPr lang="en-U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462" y="2904565"/>
            <a:ext cx="4708994" cy="3138544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740462" y="6110198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/>
              <a:t>https://img.freepik.com/fotos-premium/persona-sostenga-gafas-mano-cerca_185193-13286.jpg?w=2000</a:t>
            </a:r>
          </a:p>
        </p:txBody>
      </p:sp>
      <p:sp>
        <p:nvSpPr>
          <p:cNvPr id="8" name="Rectángulo 7"/>
          <p:cNvSpPr/>
          <p:nvPr/>
        </p:nvSpPr>
        <p:spPr>
          <a:xfrm>
            <a:off x="9117875" y="5940921"/>
            <a:ext cx="293043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PARA MAYOR INFORMACIÓN: (https</a:t>
            </a:r>
            <a:r>
              <a:rPr lang="en-US" sz="1100" dirty="0"/>
              <a:t>://upcommons.upc.edu/bitstream/handle/2117/342591/TFG_JESSEJAMES_VIAJEVISUAL.pdf?sequence=1&amp;isAllowed=y)</a:t>
            </a:r>
          </a:p>
        </p:txBody>
      </p:sp>
    </p:spTree>
    <p:extLst>
      <p:ext uri="{BB962C8B-B14F-4D97-AF65-F5344CB8AC3E}">
        <p14:creationId xmlns:p14="http://schemas.microsoft.com/office/powerpoint/2010/main" val="2604196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</a:t>
            </a:r>
            <a:r>
              <a:rPr lang="es-ES" dirty="0" smtClean="0"/>
              <a:t>. AMBIENTE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Ambiente: La temperatura en el lugar de trabajo debe estar entre 17° y 27°. Es necesario evitar ambientes con temperaturas elevadas y exposición directa al aire acondicionado ya que desencadenan cansancio ocular y un aumento en la evaporación lagrimal</a:t>
            </a:r>
            <a:endParaRPr lang="en-US" dirty="0"/>
          </a:p>
        </p:txBody>
      </p:sp>
      <p:pic>
        <p:nvPicPr>
          <p:cNvPr id="3074" name="Picture 2" descr="5 recomendaciones para usar el aire acondicionado en la oficina | Recursos  Humanos, el portal del Capital Humano | Guia empresas recursos humanos per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704" y="3386604"/>
            <a:ext cx="6227981" cy="3269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ultiplicar 3"/>
          <p:cNvSpPr/>
          <p:nvPr/>
        </p:nvSpPr>
        <p:spPr>
          <a:xfrm>
            <a:off x="1519519" y="2673910"/>
            <a:ext cx="8041340" cy="4641290"/>
          </a:xfrm>
          <a:prstGeom prst="mathMultiply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ángulo 4"/>
          <p:cNvSpPr/>
          <p:nvPr/>
        </p:nvSpPr>
        <p:spPr>
          <a:xfrm>
            <a:off x="3863446" y="6642556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/>
              <a:t>https://www.infocapitalhumano.pe/wp-content/uploads/2020/01/aire2-1.jpg</a:t>
            </a:r>
          </a:p>
        </p:txBody>
      </p:sp>
      <p:sp>
        <p:nvSpPr>
          <p:cNvPr id="8" name="Rectángulo 7"/>
          <p:cNvSpPr/>
          <p:nvPr/>
        </p:nvSpPr>
        <p:spPr>
          <a:xfrm>
            <a:off x="9682536" y="5827840"/>
            <a:ext cx="2412130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PARA MAYOR INFORMACIÓN: (https</a:t>
            </a:r>
            <a:r>
              <a:rPr lang="en-US" sz="1100" dirty="0"/>
              <a:t>://upcommons.upc.edu/bitstream/handle/2117/342591/TFG_JESSEJAMES_VIAJEVISUAL.pdf?sequence=1&amp;isAllowed=y)</a:t>
            </a:r>
          </a:p>
        </p:txBody>
      </p:sp>
    </p:spTree>
    <p:extLst>
      <p:ext uri="{BB962C8B-B14F-4D97-AF65-F5344CB8AC3E}">
        <p14:creationId xmlns:p14="http://schemas.microsoft.com/office/powerpoint/2010/main" val="418695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</a:t>
            </a:r>
            <a:r>
              <a:rPr lang="es-ES" dirty="0" smtClean="0"/>
              <a:t>. ILUMINACIÓN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Trabajar con iluminación natural y artificial, evitar reflejos directos a los ojos y evitar trabajar en ambientes de baja iluminación ya que ocasiona cansancio ocular</a:t>
            </a:r>
            <a:endParaRPr lang="en-US" dirty="0"/>
          </a:p>
        </p:txBody>
      </p:sp>
      <p:pic>
        <p:nvPicPr>
          <p:cNvPr id="4098" name="Picture 2" descr="Moderno Interior De Oficina De Ladrillo Y Vidrio Con Equipamiento De Mueble  Con Vistas a La Ciudad Y Luz Del Día. Stock de ilustración - Ilustración de  blanco, dispositivos: 22803087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4610" y="2867556"/>
            <a:ext cx="5028689" cy="3350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3194610" y="6267387"/>
            <a:ext cx="50286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https://thumbs.dreamstime.com/b/moderno-interior-de-oficina-ladrillo-y-vidrio-con-equipamiento-mueble-vistas-la-ciudad-luz-del-d%C3%ADa-renderizaci%C3%B3n-d-natural-228030871.jpg</a:t>
            </a:r>
          </a:p>
        </p:txBody>
      </p:sp>
      <p:sp>
        <p:nvSpPr>
          <p:cNvPr id="8" name="Rectángulo 7"/>
          <p:cNvSpPr/>
          <p:nvPr/>
        </p:nvSpPr>
        <p:spPr>
          <a:xfrm>
            <a:off x="9522823" y="6051943"/>
            <a:ext cx="266917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PARA MAYOR INFORMACIÓN: (https</a:t>
            </a:r>
            <a:r>
              <a:rPr lang="en-US" sz="1100" dirty="0"/>
              <a:t>://upcommons.upc.edu/bitstream/handle/2117/342591/TFG_JESSEJAMES_VIAJEVISUAL.pdf?sequence=1&amp;isAllowed=y)</a:t>
            </a:r>
          </a:p>
        </p:txBody>
      </p:sp>
    </p:spTree>
    <p:extLst>
      <p:ext uri="{BB962C8B-B14F-4D97-AF65-F5344CB8AC3E}">
        <p14:creationId xmlns:p14="http://schemas.microsoft.com/office/powerpoint/2010/main" val="2064821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4. DISTANCIA DE TRABAJO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Distancia de trabajo: La distancia ideal es llamada distancia de </a:t>
            </a:r>
            <a:r>
              <a:rPr lang="es-ES" dirty="0" err="1"/>
              <a:t>Harmon</a:t>
            </a:r>
            <a:r>
              <a:rPr lang="es-ES" dirty="0"/>
              <a:t> la cual consiste en distanciar la pantalla en el espacio existente entre el codo y los nudillos. </a:t>
            </a:r>
            <a:endParaRPr lang="en-US" dirty="0"/>
          </a:p>
        </p:txBody>
      </p:sp>
      <p:pic>
        <p:nvPicPr>
          <p:cNvPr id="5122" name="Picture 2" descr="O desconforto na leitura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188" y="3114675"/>
            <a:ext cx="2735542" cy="320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4414730" y="6436664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/>
              <a:t>https://opticanet.com.br/images/materias//2018/09/abci_optica_art_set_2018_1.png</a:t>
            </a:r>
          </a:p>
        </p:txBody>
      </p:sp>
      <p:sp>
        <p:nvSpPr>
          <p:cNvPr id="7" name="Rectángulo 6"/>
          <p:cNvSpPr/>
          <p:nvPr/>
        </p:nvSpPr>
        <p:spPr>
          <a:xfrm>
            <a:off x="9196251" y="5934227"/>
            <a:ext cx="299574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PARA MAYOR INFORMACIÓN: (https</a:t>
            </a:r>
            <a:r>
              <a:rPr lang="en-US" sz="1100" dirty="0"/>
              <a:t>://upcommons.upc.edu/bitstream/handle/2117/342591/TFG_JESSEJAMES_VIAJEVISUAL.pdf?sequence=1&amp;isAllowed=y)</a:t>
            </a:r>
          </a:p>
        </p:txBody>
      </p:sp>
    </p:spTree>
    <p:extLst>
      <p:ext uri="{BB962C8B-B14F-4D97-AF65-F5344CB8AC3E}">
        <p14:creationId xmlns:p14="http://schemas.microsoft.com/office/powerpoint/2010/main" val="413059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 bandas">
  <a:themeElements>
    <a:clrScheme name="Con bandas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Con banda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 banda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TM03090430[[fn=Con bandas]]</Template>
  <TotalTime>2120</TotalTime>
  <Words>823</Words>
  <Application>Microsoft Office PowerPoint</Application>
  <PresentationFormat>Panorámica</PresentationFormat>
  <Paragraphs>71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Corbel</vt:lpstr>
      <vt:lpstr>Wingdings</vt:lpstr>
      <vt:lpstr>Con bandas</vt:lpstr>
      <vt:lpstr>Optihelp: cuidado y protección para tu salud visul</vt:lpstr>
      <vt:lpstr>¿QUÉ ES HIGIENE VISUAL?</vt:lpstr>
      <vt:lpstr>HIGIENE VISUAL Y SUS NORMAS</vt:lpstr>
      <vt:lpstr>Presentación de PowerPoint</vt:lpstr>
      <vt:lpstr>¿CUÁLES SON LOS HÁBITOS CORRECTOS DE HIGIENE VISUAL y ergonomía visual?</vt:lpstr>
      <vt:lpstr>1. ¡ACTUALIZA LA FÓRMULA DE TUS GAFAS!</vt:lpstr>
      <vt:lpstr>2. AMBIENTE</vt:lpstr>
      <vt:lpstr>3. ILUMINACIÓN</vt:lpstr>
      <vt:lpstr>4. DISTANCIA DE TRABAJO</vt:lpstr>
      <vt:lpstr>5. POSTURA</vt:lpstr>
      <vt:lpstr>Presentación de PowerPoint</vt:lpstr>
      <vt:lpstr>6. REALIZAR ACTIVIDADES AL AIRE LIBRE</vt:lpstr>
      <vt:lpstr>7. ALIMENTACIÓN</vt:lpstr>
      <vt:lpstr>8. ¡NO OLVIDES PARPADEAR!</vt:lpstr>
      <vt:lpstr>9. APLICA LA REGLA 20/20/20</vt:lpstr>
      <vt:lpstr>¿QUIERES MAYOR INFORMACIÓN?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Optihelp: cuidado y protección para tu salud visul</dc:title>
  <dc:creator>JULIANA</dc:creator>
  <cp:lastModifiedBy>JULIANA</cp:lastModifiedBy>
  <cp:revision>11</cp:revision>
  <dcterms:created xsi:type="dcterms:W3CDTF">2022-10-31T13:48:22Z</dcterms:created>
  <dcterms:modified xsi:type="dcterms:W3CDTF">2022-11-10T02:16:11Z</dcterms:modified>
</cp:coreProperties>
</file>