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63"/>
  </p:notesMasterIdLst>
  <p:handoutMasterIdLst>
    <p:handoutMasterId r:id="rId64"/>
  </p:handoutMasterIdLst>
  <p:sldIdLst>
    <p:sldId id="385" r:id="rId5"/>
    <p:sldId id="383" r:id="rId6"/>
    <p:sldId id="382" r:id="rId7"/>
    <p:sldId id="273" r:id="rId8"/>
    <p:sldId id="386" r:id="rId9"/>
    <p:sldId id="280" r:id="rId10"/>
    <p:sldId id="281" r:id="rId11"/>
    <p:sldId id="275" r:id="rId12"/>
    <p:sldId id="274" r:id="rId13"/>
    <p:sldId id="278" r:id="rId14"/>
    <p:sldId id="284" r:id="rId15"/>
    <p:sldId id="387" r:id="rId16"/>
    <p:sldId id="286" r:id="rId17"/>
    <p:sldId id="291" r:id="rId18"/>
    <p:sldId id="293" r:id="rId19"/>
    <p:sldId id="296" r:id="rId20"/>
    <p:sldId id="402" r:id="rId21"/>
    <p:sldId id="298" r:id="rId22"/>
    <p:sldId id="377" r:id="rId23"/>
    <p:sldId id="300" r:id="rId24"/>
    <p:sldId id="301" r:id="rId25"/>
    <p:sldId id="303" r:id="rId26"/>
    <p:sldId id="304" r:id="rId27"/>
    <p:sldId id="305" r:id="rId28"/>
    <p:sldId id="369" r:id="rId29"/>
    <p:sldId id="313" r:id="rId30"/>
    <p:sldId id="312" r:id="rId31"/>
    <p:sldId id="378" r:id="rId32"/>
    <p:sldId id="314" r:id="rId33"/>
    <p:sldId id="306" r:id="rId34"/>
    <p:sldId id="308" r:id="rId35"/>
    <p:sldId id="315" r:id="rId36"/>
    <p:sldId id="316" r:id="rId37"/>
    <p:sldId id="317" r:id="rId38"/>
    <p:sldId id="320" r:id="rId39"/>
    <p:sldId id="321" r:id="rId40"/>
    <p:sldId id="322" r:id="rId41"/>
    <p:sldId id="323" r:id="rId42"/>
    <p:sldId id="370" r:id="rId43"/>
    <p:sldId id="333" r:id="rId44"/>
    <p:sldId id="332" r:id="rId45"/>
    <p:sldId id="379" r:id="rId46"/>
    <p:sldId id="334" r:id="rId47"/>
    <p:sldId id="326" r:id="rId48"/>
    <p:sldId id="324" r:id="rId49"/>
    <p:sldId id="325" r:id="rId50"/>
    <p:sldId id="338" r:id="rId51"/>
    <p:sldId id="388" r:id="rId52"/>
    <p:sldId id="394" r:id="rId53"/>
    <p:sldId id="395" r:id="rId54"/>
    <p:sldId id="396" r:id="rId55"/>
    <p:sldId id="397" r:id="rId56"/>
    <p:sldId id="371" r:id="rId57"/>
    <p:sldId id="351" r:id="rId58"/>
    <p:sldId id="349" r:id="rId59"/>
    <p:sldId id="380" r:id="rId60"/>
    <p:sldId id="357" r:id="rId61"/>
    <p:sldId id="400" r:id="rId62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75000" autoAdjust="0"/>
  </p:normalViewPr>
  <p:slideViewPr>
    <p:cSldViewPr snapToGrid="0">
      <p:cViewPr varScale="1">
        <p:scale>
          <a:sx n="83" d="100"/>
          <a:sy n="83" d="100"/>
        </p:scale>
        <p:origin x="1440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5/10/19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5/10/19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Editors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Project and 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F# Interactive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Workshop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Unit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Paket</a:t>
            </a:r>
            <a:r>
              <a:rPr lang="en-AU" sz="2400" dirty="0"/>
              <a:t> and Fake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79353" y="1894091"/>
              <a:ext cx="9382483" cy="400008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4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492675" y="20007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CustomerService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00963" y="276387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37360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/>
              <a:t>.Net</a:t>
            </a:r>
            <a:r>
              <a:rPr lang="en-US" sz="4000" dirty="0"/>
              <a:t> Core SDK</a:t>
            </a:r>
            <a:endParaRPr lang="en-US" sz="24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Visual Studio Code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/>
              <a:t>Ionide</a:t>
            </a:r>
            <a:r>
              <a:rPr lang="en-US" sz="40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Mono </a:t>
            </a:r>
            <a:br>
              <a:rPr lang="en-US" sz="4000" dirty="0"/>
            </a:br>
            <a:r>
              <a:rPr lang="en-US" sz="4000" dirty="0"/>
              <a:t>  (Mac or Linux only)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126480" y="1925664"/>
            <a:ext cx="501772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400" dirty="0"/>
              <a:t>Download links:</a:t>
            </a:r>
          </a:p>
          <a:p>
            <a:pPr marL="45720" indent="0">
              <a:buNone/>
            </a:pPr>
            <a:r>
              <a:rPr lang="en-US" sz="2400" dirty="0"/>
              <a:t>fsharpworkshop.com/#pre-requisites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dirty="0"/>
              <a:t>See also the “Before we start” section </a:t>
            </a:r>
          </a:p>
          <a:p>
            <a:pPr marL="45720" indent="0">
              <a:buNone/>
            </a:pPr>
            <a:r>
              <a:rPr lang="en-AU" sz="2400" dirty="0"/>
              <a:t>on the Exercises Guide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743822" cy="1305316"/>
            <a:chOff x="744894" y="3357668"/>
            <a:chExt cx="7743822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844160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81317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9696" y="2697735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9696" y="3346633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4710658" y="3660115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9695" y="4122411"/>
            <a:ext cx="80546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9696" y="2030223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</a:t>
            </a:r>
            <a:r>
              <a:rPr lang="en-AU" sz="2000" dirty="0">
                <a:solidFill>
                  <a:schemeClr val="accent2"/>
                </a:solidFill>
              </a:rPr>
              <a:t> …</a:t>
            </a:r>
          </a:p>
        </p:txBody>
      </p:sp>
      <p:sp>
        <p:nvSpPr>
          <p:cNvPr id="12" name="Oval 11"/>
          <p:cNvSpPr/>
          <p:nvPr/>
        </p:nvSpPr>
        <p:spPr>
          <a:xfrm>
            <a:off x="5319032" y="3343347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49696" y="5427063"/>
            <a:ext cx="805461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(filter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numbers)</a:t>
            </a:r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234685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924034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916340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648348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645105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47774" y="3644524"/>
            <a:ext cx="239325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= sum 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47774" y="4345222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053614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5171"/>
            <a:ext cx="10058400" cy="1182189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22600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196078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27979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87342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69" y="501672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2249" y="2052771"/>
            <a:ext cx="23695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687096" cy="369332"/>
            <a:chOff x="7535368" y="2646643"/>
            <a:chExt cx="2687096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551792" y="2733362"/>
            <a:ext cx="237004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3356126" cy="369332"/>
            <a:chOff x="7535368" y="2646643"/>
            <a:chExt cx="335612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2185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51791" y="4088037"/>
            <a:ext cx="237004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551792" y="4782034"/>
            <a:ext cx="237004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 Result"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 Result"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50303" y="5199362"/>
            <a:ext cx="259897" cy="29248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6803" y="5199362"/>
            <a:ext cx="259897" cy="29248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909" y="2687375"/>
            <a:ext cx="4032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result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93590" y="2442042"/>
            <a:ext cx="4205231" cy="1915495"/>
            <a:chOff x="869687" y="2442042"/>
            <a:chExt cx="4205231" cy="1915495"/>
          </a:xfrm>
        </p:grpSpPr>
        <p:grpSp>
          <p:nvGrpSpPr>
            <p:cNvPr id="20" name="Group 19"/>
            <p:cNvGrpSpPr/>
            <p:nvPr/>
          </p:nvGrpSpPr>
          <p:grpSpPr>
            <a:xfrm>
              <a:off x="869687" y="2442042"/>
              <a:ext cx="4205231" cy="1915495"/>
              <a:chOff x="869687" y="2272312"/>
              <a:chExt cx="4205231" cy="1915495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108049" y="2272312"/>
                <a:ext cx="1708340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DivisionResult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69687" y="3470523"/>
                <a:ext cx="1840662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DivisionSuccess</a:t>
                </a:r>
                <a:endParaRPr lang="en-AU" dirty="0"/>
              </a:p>
              <a:p>
                <a:r>
                  <a:rPr lang="en-AU" dirty="0"/>
                  <a:t>- result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234256" y="3470523"/>
                <a:ext cx="1840662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DivisionError</a:t>
                </a:r>
                <a:endParaRPr lang="en-AU" dirty="0"/>
              </a:p>
              <a:p>
                <a:r>
                  <a:rPr lang="en-AU" dirty="0"/>
                  <a:t>- message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6" idx="0"/>
                <a:endCxn id="11" idx="3"/>
              </p:cNvCxnSpPr>
              <p:nvPr/>
            </p:nvCxnSpPr>
            <p:spPr>
              <a:xfrm flipV="1">
                <a:off x="1790018" y="3142908"/>
                <a:ext cx="1172201" cy="32761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/>
              <p:cNvSpPr/>
              <p:nvPr/>
            </p:nvSpPr>
            <p:spPr>
              <a:xfrm>
                <a:off x="2899251" y="2995071"/>
                <a:ext cx="125936" cy="147837"/>
              </a:xfrm>
              <a:prstGeom prst="triangl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7" idx="0"/>
                <a:endCxn id="11" idx="3"/>
              </p:cNvCxnSpPr>
              <p:nvPr/>
            </p:nvCxnSpPr>
            <p:spPr>
              <a:xfrm flipH="1" flipV="1">
                <a:off x="2962219" y="3142908"/>
                <a:ext cx="1192368" cy="32761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6" idx="3"/>
            </p:cNvCxnSpPr>
            <p:nvPr/>
          </p:nvCxnSpPr>
          <p:spPr>
            <a:xfrm flipH="1">
              <a:off x="869687" y="3998895"/>
              <a:ext cx="1840662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234256" y="3998894"/>
              <a:ext cx="1840662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5" y="3895900"/>
            <a:ext cx="5888019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result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result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5888017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>
                <a:solidFill>
                  <a:srgbClr val="0000CC"/>
                </a:solidFill>
              </a:rPr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1900027"/>
            <a:ext cx="5002705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49512" y="927527"/>
            <a:ext cx="7606168" cy="5390996"/>
            <a:chOff x="3549512" y="927527"/>
            <a:chExt cx="760616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49512" y="5579858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3110" y="3136541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3110" y="4343963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93899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84866" y="4412085"/>
            <a:ext cx="1660595" cy="57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69389" y="2557035"/>
            <a:ext cx="1500273" cy="4841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69389" y="3123290"/>
            <a:ext cx="0" cy="9403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57289" y="3384060"/>
            <a:ext cx="1774045" cy="1937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err="1"/>
                  <a:t>CustomerService</a:t>
                </a:r>
                <a:endParaRPr lang="en-AU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490198" y="2762355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6608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572053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378725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51565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33721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7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268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2634</Words>
  <Application>Microsoft Macintosh PowerPoint</Application>
  <PresentationFormat>Widescreen</PresentationFormat>
  <Paragraphs>614</Paragraphs>
  <Slides>58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Retrospect</vt:lpstr>
      <vt:lpstr>F# Workshop </vt:lpstr>
      <vt:lpstr>Pre-requisites</vt:lpstr>
      <vt:lpstr>Materials</vt:lpstr>
      <vt:lpstr>Objectives</vt:lpstr>
      <vt:lpstr>PowerPoint Presentation</vt:lpstr>
      <vt:lpstr>Imperative vs Functional</vt:lpstr>
      <vt:lpstr>Functional Core Concepts</vt:lpstr>
      <vt:lpstr>Modules</vt:lpstr>
      <vt:lpstr>Agenda</vt:lpstr>
      <vt:lpstr>Module 1</vt:lpstr>
      <vt:lpstr>Bindings</vt:lpstr>
      <vt:lpstr>Functions</vt:lpstr>
      <vt:lpstr>Pure Functions and Side Effect</vt:lpstr>
      <vt:lpstr>Tuples</vt:lpstr>
      <vt:lpstr>Records</vt:lpstr>
      <vt:lpstr>Demo 1</vt:lpstr>
      <vt:lpstr>Exercise</vt:lpstr>
      <vt:lpstr>Exercise 1</vt:lpstr>
      <vt:lpstr>Review</vt:lpstr>
      <vt:lpstr>Module 2</vt:lpstr>
      <vt:lpstr>High Order Functions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Type Providers</vt:lpstr>
      <vt:lpstr>CSV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2019-05-10T23:24:15Z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