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00" r:id="rId2"/>
    <p:sldId id="438" r:id="rId3"/>
    <p:sldId id="436" r:id="rId4"/>
    <p:sldId id="437" r:id="rId5"/>
    <p:sldId id="446" r:id="rId6"/>
    <p:sldId id="453" r:id="rId7"/>
    <p:sldId id="454" r:id="rId8"/>
    <p:sldId id="455" r:id="rId9"/>
    <p:sldId id="447" r:id="rId10"/>
    <p:sldId id="452" r:id="rId11"/>
    <p:sldId id="449" r:id="rId12"/>
    <p:sldId id="450" r:id="rId13"/>
    <p:sldId id="451" r:id="rId14"/>
    <p:sldId id="42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193"/>
    <a:srgbClr val="FA880A"/>
    <a:srgbClr val="0000FF"/>
    <a:srgbClr val="00FF00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558" autoAdjust="0"/>
  </p:normalViewPr>
  <p:slideViewPr>
    <p:cSldViewPr>
      <p:cViewPr varScale="1">
        <p:scale>
          <a:sx n="86" d="100"/>
          <a:sy n="86" d="100"/>
        </p:scale>
        <p:origin x="90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EE445L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7667460-3809-0644-B655-73A2C468E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2BDF24-8F4E-AF45-8231-8470CB098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6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5963" indent="-2746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1725" indent="-219075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1463" indent="-219075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2788" indent="-219075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F8A423-4C96-584F-863F-45E26164B420}" type="slidenum">
              <a:rPr lang="en-US">
                <a:ea typeface="MS PGothic" charset="0"/>
                <a:cs typeface="MS PGothic" charset="0"/>
              </a:rPr>
              <a:pPr/>
              <a:t>2</a:t>
            </a:fld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5963" indent="-2746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1725" indent="-219075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1463" indent="-219075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2788" indent="-219075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D12B12-7C48-EC40-9047-42940DFA41F6}" type="slidenum">
              <a:rPr lang="en-US">
                <a:ea typeface="MS PGothic" charset="0"/>
                <a:cs typeface="MS PGothic" charset="0"/>
              </a:rPr>
              <a:pPr/>
              <a:t>3</a:t>
            </a:fld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4033CE-F73C-6840-A9C2-D31AF540AAA4}" type="slidenum">
              <a:rPr lang="en-US">
                <a:ea typeface="MS PGothic" charset="0"/>
                <a:cs typeface="MS PGothic" charset="0"/>
              </a:rPr>
              <a:pPr/>
              <a:t>5</a:t>
            </a:fld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4033CE-F73C-6840-A9C2-D31AF540AAA4}" type="slidenum">
              <a:rPr lang="en-US">
                <a:ea typeface="MS PGothic" charset="0"/>
                <a:cs typeface="MS PGothic" charset="0"/>
              </a:rPr>
              <a:pPr/>
              <a:t>6</a:t>
            </a:fld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76331-AB5F-C848-9112-1E65F18F5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399D4-B762-F148-A928-930D539A6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10362-CC65-864C-956E-4EF7F1229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E22A0-9DDE-2E46-B441-BC08493436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75A4A-01DD-9645-8784-AEB3808D2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8010BB-00B4-844C-9098-A7B14133AC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86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C2C1D-F670-F84A-A479-F7256A00D2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133D5-4F23-7240-9B31-1782B79EC3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F96850-6BC8-1C41-BF28-CF1035057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74954-ABA2-C04D-AB31-920B7B7E0F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1F9DC-3092-C344-94C5-8C27A938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EE 445L </a:t>
            </a:r>
            <a:r>
              <a:rPr lang="mr-IN" dirty="0"/>
              <a:t>–</a:t>
            </a:r>
            <a:r>
              <a:rPr lang="en-US" dirty="0"/>
              <a:t> Fall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263120CE-331F-1146-B1BC-86FF28E516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lamotors.com/blog/induction-versus-dc-brushless-mot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ectricaleasy.com/2014/01/basic-working-of-dc-mot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001B2D-12E0-9E41-9EEF-94299746ED67}" type="slidenum">
              <a:rPr lang="en-US" sz="1400">
                <a:solidFill>
                  <a:schemeClr val="bg2"/>
                </a:solidFill>
              </a:rPr>
              <a:pPr/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71800"/>
            <a:ext cx="8077200" cy="2852738"/>
          </a:xfrm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Brushed DC Motors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(not covered AC motors: induction, synchronous)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43000" y="5334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6.5 in the book</a:t>
            </a:r>
          </a:p>
        </p:txBody>
      </p:sp>
      <p:sp>
        <p:nvSpPr>
          <p:cNvPr id="2059" name="TextBox 3"/>
          <p:cNvSpPr txBox="1">
            <a:spLocks noChangeArrowheads="1"/>
          </p:cNvSpPr>
          <p:nvPr/>
        </p:nvSpPr>
        <p:spPr bwMode="auto">
          <a:xfrm>
            <a:off x="990600" y="5828918"/>
            <a:ext cx="741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err="1">
                <a:hlinkClick r:id="rId3"/>
              </a:rPr>
              <a:t>www.teslamotors.com</a:t>
            </a:r>
            <a:r>
              <a:rPr lang="en-US" sz="1800" dirty="0">
                <a:hlinkClick r:id="rId3"/>
              </a:rPr>
              <a:t>/blog/induction-versus-dc-brushless-motors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938" y="6553200"/>
            <a:ext cx="3962400" cy="2530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EE052-7624-054E-A2AF-BAF13D6FC427}" type="slidenum">
              <a:rPr lang="en-US" sz="1400">
                <a:solidFill>
                  <a:schemeClr val="bg2"/>
                </a:solidFill>
              </a:rPr>
              <a:pPr/>
              <a:t>10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284"/>
            <a:ext cx="9144000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DC Motor PWM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274638" y="1083641"/>
            <a:ext cx="8763000" cy="923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Courier New" charset="0"/>
                <a:cs typeface="Courier New" charset="0"/>
              </a:rPr>
              <a:t>void PWM0A_Duty(uint16_t duty){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  PWM_0_CMPA_R = duty - 1;  // 6) count value output rises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cxnSp>
        <p:nvCxnSpPr>
          <p:cNvPr id="8198" name="Straight Arrow Connector 3"/>
          <p:cNvCxnSpPr>
            <a:cxnSpLocks noChangeShapeType="1"/>
          </p:cNvCxnSpPr>
          <p:nvPr/>
        </p:nvCxnSpPr>
        <p:spPr bwMode="auto">
          <a:xfrm>
            <a:off x="3292475" y="1760172"/>
            <a:ext cx="517525" cy="341982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3895"/>
              </p:ext>
            </p:extLst>
          </p:nvPr>
        </p:nvGraphicFramePr>
        <p:xfrm>
          <a:off x="1699578" y="2157363"/>
          <a:ext cx="4937760" cy="88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2336800" imgH="419100" progId="Equation.3">
                  <p:embed/>
                </p:oleObj>
              </mc:Choice>
              <mc:Fallback>
                <p:oleObj name="Equation" r:id="rId3" imgW="2336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578" y="2157363"/>
                        <a:ext cx="4937760" cy="8867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2" name="Group 9"/>
          <p:cNvGrpSpPr>
            <a:grpSpLocks noChangeAspect="1"/>
          </p:cNvGrpSpPr>
          <p:nvPr/>
        </p:nvGrpSpPr>
        <p:grpSpPr bwMode="auto">
          <a:xfrm>
            <a:off x="3810000" y="4756312"/>
            <a:ext cx="4424362" cy="1219200"/>
            <a:chOff x="768" y="2319"/>
            <a:chExt cx="2787" cy="768"/>
          </a:xfrm>
        </p:grpSpPr>
        <p:sp>
          <p:nvSpPr>
            <p:cNvPr id="8208" name="AutoShape 8"/>
            <p:cNvSpPr>
              <a:spLocks noChangeAspect="1" noChangeArrowheads="1" noTextEdit="1"/>
            </p:cNvSpPr>
            <p:nvPr/>
          </p:nvSpPr>
          <p:spPr bwMode="auto">
            <a:xfrm>
              <a:off x="768" y="2319"/>
              <a:ext cx="278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2241" y="2446"/>
              <a:ext cx="8" cy="336"/>
            </a:xfrm>
            <a:prstGeom prst="rect">
              <a:avLst/>
            </a:prstGeom>
            <a:solidFill>
              <a:srgbClr val="92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1920" y="2446"/>
              <a:ext cx="8" cy="336"/>
            </a:xfrm>
            <a:prstGeom prst="rect">
              <a:avLst/>
            </a:prstGeom>
            <a:solidFill>
              <a:srgbClr val="92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Rectangle 12"/>
            <p:cNvSpPr>
              <a:spLocks noChangeArrowheads="1"/>
            </p:cNvSpPr>
            <p:nvPr/>
          </p:nvSpPr>
          <p:spPr bwMode="auto">
            <a:xfrm>
              <a:off x="1720" y="2446"/>
              <a:ext cx="8" cy="336"/>
            </a:xfrm>
            <a:prstGeom prst="rect">
              <a:avLst/>
            </a:prstGeom>
            <a:solidFill>
              <a:srgbClr val="92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Rectangle 13"/>
            <p:cNvSpPr>
              <a:spLocks noChangeArrowheads="1"/>
            </p:cNvSpPr>
            <p:nvPr/>
          </p:nvSpPr>
          <p:spPr bwMode="auto">
            <a:xfrm>
              <a:off x="1616" y="2446"/>
              <a:ext cx="8" cy="336"/>
            </a:xfrm>
            <a:prstGeom prst="rect">
              <a:avLst/>
            </a:prstGeom>
            <a:solidFill>
              <a:srgbClr val="92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Rectangle 14"/>
            <p:cNvSpPr>
              <a:spLocks noChangeArrowheads="1"/>
            </p:cNvSpPr>
            <p:nvPr/>
          </p:nvSpPr>
          <p:spPr bwMode="auto">
            <a:xfrm>
              <a:off x="772" y="2374"/>
              <a:ext cx="529" cy="62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Rectangle 15"/>
            <p:cNvSpPr>
              <a:spLocks noChangeArrowheads="1"/>
            </p:cNvSpPr>
            <p:nvPr/>
          </p:nvSpPr>
          <p:spPr bwMode="auto">
            <a:xfrm>
              <a:off x="772" y="2370"/>
              <a:ext cx="52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Rectangle 16"/>
            <p:cNvSpPr>
              <a:spLocks noChangeArrowheads="1"/>
            </p:cNvSpPr>
            <p:nvPr/>
          </p:nvSpPr>
          <p:spPr bwMode="auto">
            <a:xfrm>
              <a:off x="1297" y="2374"/>
              <a:ext cx="8" cy="6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17"/>
            <p:cNvSpPr>
              <a:spLocks/>
            </p:cNvSpPr>
            <p:nvPr/>
          </p:nvSpPr>
          <p:spPr bwMode="auto">
            <a:xfrm>
              <a:off x="1297" y="2370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Rectangle 18"/>
            <p:cNvSpPr>
              <a:spLocks noChangeArrowheads="1"/>
            </p:cNvSpPr>
            <p:nvPr/>
          </p:nvSpPr>
          <p:spPr bwMode="auto">
            <a:xfrm>
              <a:off x="772" y="2996"/>
              <a:ext cx="52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19"/>
            <p:cNvSpPr>
              <a:spLocks/>
            </p:cNvSpPr>
            <p:nvPr/>
          </p:nvSpPr>
          <p:spPr bwMode="auto">
            <a:xfrm>
              <a:off x="1297" y="2996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Rectangle 20"/>
            <p:cNvSpPr>
              <a:spLocks noChangeArrowheads="1"/>
            </p:cNvSpPr>
            <p:nvPr/>
          </p:nvSpPr>
          <p:spPr bwMode="auto">
            <a:xfrm>
              <a:off x="768" y="2374"/>
              <a:ext cx="8" cy="6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21"/>
            <p:cNvSpPr>
              <a:spLocks/>
            </p:cNvSpPr>
            <p:nvPr/>
          </p:nvSpPr>
          <p:spPr bwMode="auto">
            <a:xfrm>
              <a:off x="768" y="2996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2"/>
            <p:cNvSpPr>
              <a:spLocks/>
            </p:cNvSpPr>
            <p:nvPr/>
          </p:nvSpPr>
          <p:spPr bwMode="auto">
            <a:xfrm>
              <a:off x="768" y="2370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Rectangle 23"/>
            <p:cNvSpPr>
              <a:spLocks noChangeArrowheads="1"/>
            </p:cNvSpPr>
            <p:nvPr/>
          </p:nvSpPr>
          <p:spPr bwMode="auto">
            <a:xfrm>
              <a:off x="846" y="27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23" name="Rectangle 24"/>
            <p:cNvSpPr>
              <a:spLocks noChangeArrowheads="1"/>
            </p:cNvSpPr>
            <p:nvPr/>
          </p:nvSpPr>
          <p:spPr bwMode="auto">
            <a:xfrm>
              <a:off x="910" y="27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24" name="Rectangle 25"/>
            <p:cNvSpPr>
              <a:spLocks noChangeArrowheads="1"/>
            </p:cNvSpPr>
            <p:nvPr/>
          </p:nvSpPr>
          <p:spPr bwMode="auto">
            <a:xfrm>
              <a:off x="974" y="27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25" name="Rectangle 26"/>
            <p:cNvSpPr>
              <a:spLocks noChangeArrowheads="1"/>
            </p:cNvSpPr>
            <p:nvPr/>
          </p:nvSpPr>
          <p:spPr bwMode="auto">
            <a:xfrm>
              <a:off x="1028" y="27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26" name="Rectangle 27"/>
            <p:cNvSpPr>
              <a:spLocks noChangeArrowheads="1"/>
            </p:cNvSpPr>
            <p:nvPr/>
          </p:nvSpPr>
          <p:spPr bwMode="auto">
            <a:xfrm>
              <a:off x="1076" y="27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27" name="Rectangle 28"/>
            <p:cNvSpPr>
              <a:spLocks noChangeArrowheads="1"/>
            </p:cNvSpPr>
            <p:nvPr/>
          </p:nvSpPr>
          <p:spPr bwMode="auto">
            <a:xfrm>
              <a:off x="1103" y="2757"/>
              <a:ext cx="9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P</a:t>
              </a:r>
              <a:endParaRPr lang="en-US"/>
            </a:p>
          </p:txBody>
        </p:sp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1156" y="2757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US"/>
            </a:p>
          </p:txBody>
        </p:sp>
        <p:sp>
          <p:nvSpPr>
            <p:cNvPr id="8229" name="Rectangle 30"/>
            <p:cNvSpPr>
              <a:spLocks noChangeArrowheads="1"/>
            </p:cNvSpPr>
            <p:nvPr/>
          </p:nvSpPr>
          <p:spPr bwMode="auto">
            <a:xfrm>
              <a:off x="1220" y="275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  <p:sp>
          <p:nvSpPr>
            <p:cNvPr id="8230" name="Rectangle 31"/>
            <p:cNvSpPr>
              <a:spLocks noChangeArrowheads="1"/>
            </p:cNvSpPr>
            <p:nvPr/>
          </p:nvSpPr>
          <p:spPr bwMode="auto">
            <a:xfrm>
              <a:off x="828" y="2429"/>
              <a:ext cx="52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TM4C123</a:t>
              </a:r>
              <a:endParaRPr lang="en-US"/>
            </a:p>
          </p:txBody>
        </p:sp>
        <p:sp>
          <p:nvSpPr>
            <p:cNvPr id="8231" name="Rectangle 32"/>
            <p:cNvSpPr>
              <a:spLocks noChangeArrowheads="1"/>
            </p:cNvSpPr>
            <p:nvPr/>
          </p:nvSpPr>
          <p:spPr bwMode="auto">
            <a:xfrm>
              <a:off x="886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2" name="Rectangle 33"/>
            <p:cNvSpPr>
              <a:spLocks noChangeArrowheads="1"/>
            </p:cNvSpPr>
            <p:nvPr/>
          </p:nvSpPr>
          <p:spPr bwMode="auto">
            <a:xfrm>
              <a:off x="971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3" name="Rectangle 34"/>
            <p:cNvSpPr>
              <a:spLocks noChangeArrowheads="1"/>
            </p:cNvSpPr>
            <p:nvPr/>
          </p:nvSpPr>
          <p:spPr bwMode="auto">
            <a:xfrm>
              <a:off x="1018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4" name="Rectangle 35"/>
            <p:cNvSpPr>
              <a:spLocks noChangeArrowheads="1"/>
            </p:cNvSpPr>
            <p:nvPr/>
          </p:nvSpPr>
          <p:spPr bwMode="auto">
            <a:xfrm>
              <a:off x="1070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5" name="Rectangle 36"/>
            <p:cNvSpPr>
              <a:spLocks noChangeArrowheads="1"/>
            </p:cNvSpPr>
            <p:nvPr/>
          </p:nvSpPr>
          <p:spPr bwMode="auto">
            <a:xfrm>
              <a:off x="1118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6" name="Rectangle 37"/>
            <p:cNvSpPr>
              <a:spLocks noChangeArrowheads="1"/>
            </p:cNvSpPr>
            <p:nvPr/>
          </p:nvSpPr>
          <p:spPr bwMode="auto">
            <a:xfrm>
              <a:off x="1165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7" name="Rectangle 38"/>
            <p:cNvSpPr>
              <a:spLocks noChangeArrowheads="1"/>
            </p:cNvSpPr>
            <p:nvPr/>
          </p:nvSpPr>
          <p:spPr bwMode="auto">
            <a:xfrm>
              <a:off x="1212" y="24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238" name="Rectangle 39"/>
            <p:cNvSpPr>
              <a:spLocks noChangeArrowheads="1"/>
            </p:cNvSpPr>
            <p:nvPr/>
          </p:nvSpPr>
          <p:spPr bwMode="auto">
            <a:xfrm>
              <a:off x="1301" y="2810"/>
              <a:ext cx="131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Freeform 40"/>
            <p:cNvSpPr>
              <a:spLocks/>
            </p:cNvSpPr>
            <p:nvPr/>
          </p:nvSpPr>
          <p:spPr bwMode="auto">
            <a:xfrm>
              <a:off x="2604" y="2794"/>
              <a:ext cx="53" cy="40"/>
            </a:xfrm>
            <a:custGeom>
              <a:avLst/>
              <a:gdLst>
                <a:gd name="T0" fmla="*/ 13 w 53"/>
                <a:gd name="T1" fmla="*/ 20 h 40"/>
                <a:gd name="T2" fmla="*/ 0 w 53"/>
                <a:gd name="T3" fmla="*/ 0 h 40"/>
                <a:gd name="T4" fmla="*/ 53 w 53"/>
                <a:gd name="T5" fmla="*/ 20 h 40"/>
                <a:gd name="T6" fmla="*/ 0 w 53"/>
                <a:gd name="T7" fmla="*/ 40 h 40"/>
                <a:gd name="T8" fmla="*/ 13 w 53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40">
                  <a:moveTo>
                    <a:pt x="13" y="20"/>
                  </a:moveTo>
                  <a:lnTo>
                    <a:pt x="0" y="0"/>
                  </a:lnTo>
                  <a:lnTo>
                    <a:pt x="53" y="20"/>
                  </a:lnTo>
                  <a:lnTo>
                    <a:pt x="0" y="4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2677" y="2442"/>
              <a:ext cx="38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3057" y="2446"/>
              <a:ext cx="8" cy="5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3"/>
            <p:cNvSpPr>
              <a:spLocks/>
            </p:cNvSpPr>
            <p:nvPr/>
          </p:nvSpPr>
          <p:spPr bwMode="auto">
            <a:xfrm>
              <a:off x="3057" y="2442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Rectangle 44"/>
            <p:cNvSpPr>
              <a:spLocks noChangeArrowheads="1"/>
            </p:cNvSpPr>
            <p:nvPr/>
          </p:nvSpPr>
          <p:spPr bwMode="auto">
            <a:xfrm>
              <a:off x="2677" y="2946"/>
              <a:ext cx="38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5"/>
            <p:cNvSpPr>
              <a:spLocks/>
            </p:cNvSpPr>
            <p:nvPr/>
          </p:nvSpPr>
          <p:spPr bwMode="auto">
            <a:xfrm>
              <a:off x="3057" y="2946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2673" y="2446"/>
              <a:ext cx="8" cy="5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7"/>
            <p:cNvSpPr>
              <a:spLocks/>
            </p:cNvSpPr>
            <p:nvPr/>
          </p:nvSpPr>
          <p:spPr bwMode="auto">
            <a:xfrm>
              <a:off x="2673" y="2946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48"/>
            <p:cNvSpPr>
              <a:spLocks/>
            </p:cNvSpPr>
            <p:nvPr/>
          </p:nvSpPr>
          <p:spPr bwMode="auto">
            <a:xfrm>
              <a:off x="2673" y="2442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Rectangle 49"/>
            <p:cNvSpPr>
              <a:spLocks noChangeArrowheads="1"/>
            </p:cNvSpPr>
            <p:nvPr/>
          </p:nvSpPr>
          <p:spPr bwMode="auto">
            <a:xfrm>
              <a:off x="2725" y="2605"/>
              <a:ext cx="1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US"/>
            </a:p>
          </p:txBody>
        </p:sp>
        <p:sp>
          <p:nvSpPr>
            <p:cNvPr id="8249" name="Rectangle 50"/>
            <p:cNvSpPr>
              <a:spLocks noChangeArrowheads="1"/>
            </p:cNvSpPr>
            <p:nvPr/>
          </p:nvSpPr>
          <p:spPr bwMode="auto">
            <a:xfrm>
              <a:off x="2795" y="2605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r</a:t>
              </a:r>
              <a:endParaRPr lang="en-US"/>
            </a:p>
          </p:txBody>
        </p:sp>
        <p:sp>
          <p:nvSpPr>
            <p:cNvPr id="8250" name="Rectangle 51"/>
            <p:cNvSpPr>
              <a:spLocks noChangeArrowheads="1"/>
            </p:cNvSpPr>
            <p:nvPr/>
          </p:nvSpPr>
          <p:spPr bwMode="auto">
            <a:xfrm>
              <a:off x="2827" y="2605"/>
              <a:ext cx="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i</a:t>
              </a:r>
              <a:endParaRPr lang="en-US"/>
            </a:p>
          </p:txBody>
        </p:sp>
        <p:sp>
          <p:nvSpPr>
            <p:cNvPr id="8251" name="Rectangle 52"/>
            <p:cNvSpPr>
              <a:spLocks noChangeArrowheads="1"/>
            </p:cNvSpPr>
            <p:nvPr/>
          </p:nvSpPr>
          <p:spPr bwMode="auto">
            <a:xfrm>
              <a:off x="2853" y="2605"/>
              <a:ext cx="8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v</a:t>
              </a:r>
              <a:endParaRPr lang="en-US"/>
            </a:p>
          </p:txBody>
        </p:sp>
        <p:sp>
          <p:nvSpPr>
            <p:cNvPr id="8252" name="Rectangle 53"/>
            <p:cNvSpPr>
              <a:spLocks noChangeArrowheads="1"/>
            </p:cNvSpPr>
            <p:nvPr/>
          </p:nvSpPr>
          <p:spPr bwMode="auto">
            <a:xfrm>
              <a:off x="2901" y="2605"/>
              <a:ext cx="8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US"/>
            </a:p>
          </p:txBody>
        </p:sp>
        <p:sp>
          <p:nvSpPr>
            <p:cNvPr id="8253" name="Rectangle 54"/>
            <p:cNvSpPr>
              <a:spLocks noChangeArrowheads="1"/>
            </p:cNvSpPr>
            <p:nvPr/>
          </p:nvSpPr>
          <p:spPr bwMode="auto">
            <a:xfrm>
              <a:off x="2944" y="2605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r</a:t>
              </a:r>
              <a:endParaRPr lang="en-US"/>
            </a:p>
          </p:txBody>
        </p:sp>
        <p:sp>
          <p:nvSpPr>
            <p:cNvPr id="8254" name="Oval 55"/>
            <p:cNvSpPr>
              <a:spLocks noChangeArrowheads="1"/>
            </p:cNvSpPr>
            <p:nvPr/>
          </p:nvSpPr>
          <p:spPr bwMode="auto">
            <a:xfrm>
              <a:off x="3253" y="2558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Rectangle 56"/>
            <p:cNvSpPr>
              <a:spLocks noChangeArrowheads="1"/>
            </p:cNvSpPr>
            <p:nvPr/>
          </p:nvSpPr>
          <p:spPr bwMode="auto">
            <a:xfrm>
              <a:off x="3277" y="2645"/>
              <a:ext cx="12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M</a:t>
              </a:r>
              <a:endParaRPr lang="en-US"/>
            </a:p>
          </p:txBody>
        </p:sp>
        <p:sp>
          <p:nvSpPr>
            <p:cNvPr id="8256" name="Rectangle 57"/>
            <p:cNvSpPr>
              <a:spLocks noChangeArrowheads="1"/>
            </p:cNvSpPr>
            <p:nvPr/>
          </p:nvSpPr>
          <p:spPr bwMode="auto">
            <a:xfrm>
              <a:off x="3363" y="2645"/>
              <a:ext cx="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</a:t>
              </a:r>
              <a:endParaRPr lang="en-US"/>
            </a:p>
          </p:txBody>
        </p:sp>
        <p:sp>
          <p:nvSpPr>
            <p:cNvPr id="8257" name="Rectangle 58"/>
            <p:cNvSpPr>
              <a:spLocks noChangeArrowheads="1"/>
            </p:cNvSpPr>
            <p:nvPr/>
          </p:nvSpPr>
          <p:spPr bwMode="auto">
            <a:xfrm>
              <a:off x="3411" y="2645"/>
              <a:ext cx="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t</a:t>
              </a:r>
              <a:endParaRPr lang="en-US"/>
            </a:p>
          </p:txBody>
        </p:sp>
        <p:sp>
          <p:nvSpPr>
            <p:cNvPr id="8258" name="Rectangle 59"/>
            <p:cNvSpPr>
              <a:spLocks noChangeArrowheads="1"/>
            </p:cNvSpPr>
            <p:nvPr/>
          </p:nvSpPr>
          <p:spPr bwMode="auto">
            <a:xfrm>
              <a:off x="3437" y="2645"/>
              <a:ext cx="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</a:t>
              </a:r>
              <a:endParaRPr lang="en-US"/>
            </a:p>
          </p:txBody>
        </p:sp>
        <p:sp>
          <p:nvSpPr>
            <p:cNvPr id="8259" name="Rectangle 60"/>
            <p:cNvSpPr>
              <a:spLocks noChangeArrowheads="1"/>
            </p:cNvSpPr>
            <p:nvPr/>
          </p:nvSpPr>
          <p:spPr bwMode="auto">
            <a:xfrm>
              <a:off x="3485" y="2645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r</a:t>
              </a:r>
              <a:endParaRPr lang="en-US"/>
            </a:p>
          </p:txBody>
        </p:sp>
        <p:sp>
          <p:nvSpPr>
            <p:cNvPr id="8260" name="Rectangle 61"/>
            <p:cNvSpPr>
              <a:spLocks noChangeArrowheads="1"/>
            </p:cNvSpPr>
            <p:nvPr/>
          </p:nvSpPr>
          <p:spPr bwMode="auto">
            <a:xfrm>
              <a:off x="3061" y="2490"/>
              <a:ext cx="33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62"/>
            <p:cNvSpPr>
              <a:spLocks noChangeArrowheads="1"/>
            </p:cNvSpPr>
            <p:nvPr/>
          </p:nvSpPr>
          <p:spPr bwMode="auto">
            <a:xfrm>
              <a:off x="3393" y="2494"/>
              <a:ext cx="8" cy="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Freeform 63"/>
            <p:cNvSpPr>
              <a:spLocks/>
            </p:cNvSpPr>
            <p:nvPr/>
          </p:nvSpPr>
          <p:spPr bwMode="auto">
            <a:xfrm>
              <a:off x="3393" y="2490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Rectangle 64"/>
            <p:cNvSpPr>
              <a:spLocks noChangeArrowheads="1"/>
            </p:cNvSpPr>
            <p:nvPr/>
          </p:nvSpPr>
          <p:spPr bwMode="auto">
            <a:xfrm>
              <a:off x="3393" y="2846"/>
              <a:ext cx="8" cy="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Rectangle 65"/>
            <p:cNvSpPr>
              <a:spLocks noChangeArrowheads="1"/>
            </p:cNvSpPr>
            <p:nvPr/>
          </p:nvSpPr>
          <p:spPr bwMode="auto">
            <a:xfrm>
              <a:off x="3061" y="2898"/>
              <a:ext cx="33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Freeform 66"/>
            <p:cNvSpPr>
              <a:spLocks/>
            </p:cNvSpPr>
            <p:nvPr/>
          </p:nvSpPr>
          <p:spPr bwMode="auto">
            <a:xfrm>
              <a:off x="3393" y="2898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Rectangle 67"/>
            <p:cNvSpPr>
              <a:spLocks noChangeArrowheads="1"/>
            </p:cNvSpPr>
            <p:nvPr/>
          </p:nvSpPr>
          <p:spPr bwMode="auto">
            <a:xfrm>
              <a:off x="1956" y="2325"/>
              <a:ext cx="9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P</a:t>
              </a:r>
              <a:endParaRPr lang="en-US"/>
            </a:p>
          </p:txBody>
        </p:sp>
        <p:sp>
          <p:nvSpPr>
            <p:cNvPr id="8267" name="Rectangle 68"/>
            <p:cNvSpPr>
              <a:spLocks noChangeArrowheads="1"/>
            </p:cNvSpPr>
            <p:nvPr/>
          </p:nvSpPr>
          <p:spPr bwMode="auto">
            <a:xfrm>
              <a:off x="2010" y="2325"/>
              <a:ext cx="8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US"/>
            </a:p>
          </p:txBody>
        </p:sp>
        <p:sp>
          <p:nvSpPr>
            <p:cNvPr id="8268" name="Rectangle 69"/>
            <p:cNvSpPr>
              <a:spLocks noChangeArrowheads="1"/>
            </p:cNvSpPr>
            <p:nvPr/>
          </p:nvSpPr>
          <p:spPr bwMode="auto">
            <a:xfrm>
              <a:off x="2052" y="2325"/>
              <a:ext cx="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r</a:t>
              </a:r>
              <a:endParaRPr lang="en-US"/>
            </a:p>
          </p:txBody>
        </p:sp>
        <p:sp>
          <p:nvSpPr>
            <p:cNvPr id="8269" name="Rectangle 70"/>
            <p:cNvSpPr>
              <a:spLocks noChangeArrowheads="1"/>
            </p:cNvSpPr>
            <p:nvPr/>
          </p:nvSpPr>
          <p:spPr bwMode="auto">
            <a:xfrm>
              <a:off x="2084" y="2325"/>
              <a:ext cx="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i</a:t>
              </a:r>
              <a:endParaRPr lang="en-US"/>
            </a:p>
          </p:txBody>
        </p:sp>
        <p:sp>
          <p:nvSpPr>
            <p:cNvPr id="8270" name="Rectangle 71"/>
            <p:cNvSpPr>
              <a:spLocks noChangeArrowheads="1"/>
            </p:cNvSpPr>
            <p:nvPr/>
          </p:nvSpPr>
          <p:spPr bwMode="auto">
            <a:xfrm>
              <a:off x="2111" y="2325"/>
              <a:ext cx="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</a:t>
              </a:r>
              <a:endParaRPr lang="en-US"/>
            </a:p>
          </p:txBody>
        </p:sp>
        <p:sp>
          <p:nvSpPr>
            <p:cNvPr id="8271" name="Rectangle 72"/>
            <p:cNvSpPr>
              <a:spLocks noChangeArrowheads="1"/>
            </p:cNvSpPr>
            <p:nvPr/>
          </p:nvSpPr>
          <p:spPr bwMode="auto">
            <a:xfrm>
              <a:off x="2159" y="2325"/>
              <a:ext cx="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US"/>
            </a:p>
          </p:txBody>
        </p:sp>
        <p:sp>
          <p:nvSpPr>
            <p:cNvPr id="8272" name="Rectangle 73"/>
            <p:cNvSpPr>
              <a:spLocks noChangeArrowheads="1"/>
            </p:cNvSpPr>
            <p:nvPr/>
          </p:nvSpPr>
          <p:spPr bwMode="auto">
            <a:xfrm>
              <a:off x="1732" y="2493"/>
              <a:ext cx="9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L</a:t>
              </a:r>
              <a:endParaRPr lang="en-US"/>
            </a:p>
          </p:txBody>
        </p:sp>
        <p:sp>
          <p:nvSpPr>
            <p:cNvPr id="8273" name="Rectangle 74"/>
            <p:cNvSpPr>
              <a:spLocks noChangeArrowheads="1"/>
            </p:cNvSpPr>
            <p:nvPr/>
          </p:nvSpPr>
          <p:spPr bwMode="auto">
            <a:xfrm>
              <a:off x="1791" y="2493"/>
              <a:ext cx="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</a:t>
              </a:r>
              <a:endParaRPr lang="en-US"/>
            </a:p>
          </p:txBody>
        </p:sp>
        <p:sp>
          <p:nvSpPr>
            <p:cNvPr id="8274" name="Rectangle 75"/>
            <p:cNvSpPr>
              <a:spLocks noChangeArrowheads="1"/>
            </p:cNvSpPr>
            <p:nvPr/>
          </p:nvSpPr>
          <p:spPr bwMode="auto">
            <a:xfrm>
              <a:off x="1839" y="2493"/>
              <a:ext cx="1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w</a:t>
              </a:r>
              <a:endParaRPr lang="en-US"/>
            </a:p>
          </p:txBody>
        </p:sp>
        <p:sp>
          <p:nvSpPr>
            <p:cNvPr id="8275" name="Rectangle 76"/>
            <p:cNvSpPr>
              <a:spLocks noChangeArrowheads="1"/>
            </p:cNvSpPr>
            <p:nvPr/>
          </p:nvSpPr>
          <p:spPr bwMode="auto">
            <a:xfrm>
              <a:off x="1580" y="2325"/>
              <a:ext cx="1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H</a:t>
              </a:r>
              <a:endParaRPr lang="en-US"/>
            </a:p>
          </p:txBody>
        </p:sp>
        <p:sp>
          <p:nvSpPr>
            <p:cNvPr id="8276" name="Rectangle 77"/>
            <p:cNvSpPr>
              <a:spLocks noChangeArrowheads="1"/>
            </p:cNvSpPr>
            <p:nvPr/>
          </p:nvSpPr>
          <p:spPr bwMode="auto">
            <a:xfrm>
              <a:off x="1650" y="2325"/>
              <a:ext cx="6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i</a:t>
              </a:r>
              <a:endParaRPr lang="en-US"/>
            </a:p>
          </p:txBody>
        </p:sp>
        <p:sp>
          <p:nvSpPr>
            <p:cNvPr id="8277" name="Rectangle 78"/>
            <p:cNvSpPr>
              <a:spLocks noChangeArrowheads="1"/>
            </p:cNvSpPr>
            <p:nvPr/>
          </p:nvSpPr>
          <p:spPr bwMode="auto">
            <a:xfrm>
              <a:off x="1676" y="2325"/>
              <a:ext cx="8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g</a:t>
              </a:r>
              <a:endParaRPr lang="en-US"/>
            </a:p>
          </p:txBody>
        </p:sp>
        <p:sp>
          <p:nvSpPr>
            <p:cNvPr id="8278" name="Rectangle 79"/>
            <p:cNvSpPr>
              <a:spLocks noChangeArrowheads="1"/>
            </p:cNvSpPr>
            <p:nvPr/>
          </p:nvSpPr>
          <p:spPr bwMode="auto">
            <a:xfrm>
              <a:off x="1724" y="2325"/>
              <a:ext cx="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h</a:t>
              </a:r>
              <a:endParaRPr lang="en-US"/>
            </a:p>
          </p:txBody>
        </p:sp>
        <p:sp>
          <p:nvSpPr>
            <p:cNvPr id="8279" name="Rectangle 80"/>
            <p:cNvSpPr>
              <a:spLocks noChangeArrowheads="1"/>
            </p:cNvSpPr>
            <p:nvPr/>
          </p:nvSpPr>
          <p:spPr bwMode="auto">
            <a:xfrm>
              <a:off x="1348" y="2521"/>
              <a:ext cx="5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Rectangle 81"/>
            <p:cNvSpPr>
              <a:spLocks noChangeArrowheads="1"/>
            </p:cNvSpPr>
            <p:nvPr/>
          </p:nvSpPr>
          <p:spPr bwMode="auto">
            <a:xfrm>
              <a:off x="1402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Freeform 82"/>
            <p:cNvSpPr>
              <a:spLocks/>
            </p:cNvSpPr>
            <p:nvPr/>
          </p:nvSpPr>
          <p:spPr bwMode="auto">
            <a:xfrm>
              <a:off x="1402" y="252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10 h 10"/>
                <a:gd name="T10" fmla="*/ 5 w 1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Rectangle 83"/>
            <p:cNvSpPr>
              <a:spLocks noChangeArrowheads="1"/>
            </p:cNvSpPr>
            <p:nvPr/>
          </p:nvSpPr>
          <p:spPr bwMode="auto">
            <a:xfrm>
              <a:off x="1407" y="2761"/>
              <a:ext cx="2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Freeform 84"/>
            <p:cNvSpPr>
              <a:spLocks/>
            </p:cNvSpPr>
            <p:nvPr/>
          </p:nvSpPr>
          <p:spPr bwMode="auto">
            <a:xfrm>
              <a:off x="1402" y="276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10 h 10"/>
                <a:gd name="T4" fmla="*/ 5 w 10"/>
                <a:gd name="T5" fmla="*/ 10 h 10"/>
                <a:gd name="T6" fmla="*/ 5 w 10"/>
                <a:gd name="T7" fmla="*/ 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10"/>
                  </a:lnTo>
                  <a:lnTo>
                    <a:pt x="5" y="10"/>
                  </a:lnTo>
                  <a:lnTo>
                    <a:pt x="5" y="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Rectangle 85"/>
            <p:cNvSpPr>
              <a:spLocks noChangeArrowheads="1"/>
            </p:cNvSpPr>
            <p:nvPr/>
          </p:nvSpPr>
          <p:spPr bwMode="auto">
            <a:xfrm>
              <a:off x="1613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86"/>
            <p:cNvSpPr>
              <a:spLocks/>
            </p:cNvSpPr>
            <p:nvPr/>
          </p:nvSpPr>
          <p:spPr bwMode="auto">
            <a:xfrm>
              <a:off x="1613" y="2761"/>
              <a:ext cx="10" cy="10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0 h 10"/>
                <a:gd name="T10" fmla="*/ 5 w 10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Rectangle 87"/>
            <p:cNvSpPr>
              <a:spLocks noChangeArrowheads="1"/>
            </p:cNvSpPr>
            <p:nvPr/>
          </p:nvSpPr>
          <p:spPr bwMode="auto">
            <a:xfrm>
              <a:off x="1618" y="2521"/>
              <a:ext cx="4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Freeform 88"/>
            <p:cNvSpPr>
              <a:spLocks/>
            </p:cNvSpPr>
            <p:nvPr/>
          </p:nvSpPr>
          <p:spPr bwMode="auto">
            <a:xfrm>
              <a:off x="1613" y="252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0 h 10"/>
                <a:gd name="T4" fmla="*/ 5 w 10"/>
                <a:gd name="T5" fmla="*/ 0 h 10"/>
                <a:gd name="T6" fmla="*/ 5 w 10"/>
                <a:gd name="T7" fmla="*/ 1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Rectangle 89"/>
            <p:cNvSpPr>
              <a:spLocks noChangeArrowheads="1"/>
            </p:cNvSpPr>
            <p:nvPr/>
          </p:nvSpPr>
          <p:spPr bwMode="auto">
            <a:xfrm>
              <a:off x="1660" y="2521"/>
              <a:ext cx="5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Freeform 90"/>
            <p:cNvSpPr>
              <a:spLocks/>
            </p:cNvSpPr>
            <p:nvPr/>
          </p:nvSpPr>
          <p:spPr bwMode="auto">
            <a:xfrm>
              <a:off x="1660" y="2521"/>
              <a:ext cx="0" cy="10"/>
            </a:xfrm>
            <a:custGeom>
              <a:avLst/>
              <a:gdLst>
                <a:gd name="T0" fmla="*/ 0 h 10"/>
                <a:gd name="T1" fmla="*/ 10 h 10"/>
                <a:gd name="T2" fmla="*/ 0 h 10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Rectangle 91"/>
            <p:cNvSpPr>
              <a:spLocks noChangeArrowheads="1"/>
            </p:cNvSpPr>
            <p:nvPr/>
          </p:nvSpPr>
          <p:spPr bwMode="auto">
            <a:xfrm>
              <a:off x="1714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Freeform 92"/>
            <p:cNvSpPr>
              <a:spLocks/>
            </p:cNvSpPr>
            <p:nvPr/>
          </p:nvSpPr>
          <p:spPr bwMode="auto">
            <a:xfrm>
              <a:off x="1714" y="252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10 h 10"/>
                <a:gd name="T10" fmla="*/ 5 w 1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93"/>
            <p:cNvSpPr>
              <a:spLocks noChangeArrowheads="1"/>
            </p:cNvSpPr>
            <p:nvPr/>
          </p:nvSpPr>
          <p:spPr bwMode="auto">
            <a:xfrm>
              <a:off x="1719" y="2761"/>
              <a:ext cx="2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Freeform 94"/>
            <p:cNvSpPr>
              <a:spLocks/>
            </p:cNvSpPr>
            <p:nvPr/>
          </p:nvSpPr>
          <p:spPr bwMode="auto">
            <a:xfrm>
              <a:off x="1714" y="276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10 h 10"/>
                <a:gd name="T4" fmla="*/ 5 w 10"/>
                <a:gd name="T5" fmla="*/ 10 h 10"/>
                <a:gd name="T6" fmla="*/ 5 w 10"/>
                <a:gd name="T7" fmla="*/ 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10"/>
                  </a:lnTo>
                  <a:lnTo>
                    <a:pt x="5" y="10"/>
                  </a:lnTo>
                  <a:lnTo>
                    <a:pt x="5" y="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4" name="Rectangle 95"/>
            <p:cNvSpPr>
              <a:spLocks noChangeArrowheads="1"/>
            </p:cNvSpPr>
            <p:nvPr/>
          </p:nvSpPr>
          <p:spPr bwMode="auto">
            <a:xfrm>
              <a:off x="1925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" name="Freeform 96"/>
            <p:cNvSpPr>
              <a:spLocks/>
            </p:cNvSpPr>
            <p:nvPr/>
          </p:nvSpPr>
          <p:spPr bwMode="auto">
            <a:xfrm>
              <a:off x="1925" y="2761"/>
              <a:ext cx="10" cy="10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0 h 10"/>
                <a:gd name="T10" fmla="*/ 5 w 10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Rectangle 97"/>
            <p:cNvSpPr>
              <a:spLocks noChangeArrowheads="1"/>
            </p:cNvSpPr>
            <p:nvPr/>
          </p:nvSpPr>
          <p:spPr bwMode="auto">
            <a:xfrm>
              <a:off x="1930" y="2521"/>
              <a:ext cx="5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Freeform 98"/>
            <p:cNvSpPr>
              <a:spLocks/>
            </p:cNvSpPr>
            <p:nvPr/>
          </p:nvSpPr>
          <p:spPr bwMode="auto">
            <a:xfrm>
              <a:off x="1925" y="252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0 h 10"/>
                <a:gd name="T4" fmla="*/ 5 w 10"/>
                <a:gd name="T5" fmla="*/ 0 h 10"/>
                <a:gd name="T6" fmla="*/ 5 w 10"/>
                <a:gd name="T7" fmla="*/ 1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" name="Rectangle 99"/>
            <p:cNvSpPr>
              <a:spLocks noChangeArrowheads="1"/>
            </p:cNvSpPr>
            <p:nvPr/>
          </p:nvSpPr>
          <p:spPr bwMode="auto">
            <a:xfrm>
              <a:off x="1988" y="2521"/>
              <a:ext cx="4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100"/>
            <p:cNvSpPr>
              <a:spLocks/>
            </p:cNvSpPr>
            <p:nvPr/>
          </p:nvSpPr>
          <p:spPr bwMode="auto">
            <a:xfrm>
              <a:off x="1988" y="2521"/>
              <a:ext cx="0" cy="10"/>
            </a:xfrm>
            <a:custGeom>
              <a:avLst/>
              <a:gdLst>
                <a:gd name="T0" fmla="*/ 10 h 10"/>
                <a:gd name="T1" fmla="*/ 0 h 10"/>
                <a:gd name="T2" fmla="*/ 10 h 10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Rectangle 101"/>
            <p:cNvSpPr>
              <a:spLocks noChangeArrowheads="1"/>
            </p:cNvSpPr>
            <p:nvPr/>
          </p:nvSpPr>
          <p:spPr bwMode="auto">
            <a:xfrm>
              <a:off x="2026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1" name="Freeform 102"/>
            <p:cNvSpPr>
              <a:spLocks/>
            </p:cNvSpPr>
            <p:nvPr/>
          </p:nvSpPr>
          <p:spPr bwMode="auto">
            <a:xfrm>
              <a:off x="2026" y="252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10 h 10"/>
                <a:gd name="T10" fmla="*/ 5 w 1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Rectangle 103"/>
            <p:cNvSpPr>
              <a:spLocks noChangeArrowheads="1"/>
            </p:cNvSpPr>
            <p:nvPr/>
          </p:nvSpPr>
          <p:spPr bwMode="auto">
            <a:xfrm>
              <a:off x="2031" y="2761"/>
              <a:ext cx="2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Freeform 104"/>
            <p:cNvSpPr>
              <a:spLocks/>
            </p:cNvSpPr>
            <p:nvPr/>
          </p:nvSpPr>
          <p:spPr bwMode="auto">
            <a:xfrm>
              <a:off x="2026" y="276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10 h 10"/>
                <a:gd name="T4" fmla="*/ 5 w 10"/>
                <a:gd name="T5" fmla="*/ 10 h 10"/>
                <a:gd name="T6" fmla="*/ 5 w 10"/>
                <a:gd name="T7" fmla="*/ 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10"/>
                  </a:lnTo>
                  <a:lnTo>
                    <a:pt x="5" y="10"/>
                  </a:lnTo>
                  <a:lnTo>
                    <a:pt x="5" y="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" name="Rectangle 105"/>
            <p:cNvSpPr>
              <a:spLocks noChangeArrowheads="1"/>
            </p:cNvSpPr>
            <p:nvPr/>
          </p:nvSpPr>
          <p:spPr bwMode="auto">
            <a:xfrm>
              <a:off x="2238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" name="Freeform 106"/>
            <p:cNvSpPr>
              <a:spLocks/>
            </p:cNvSpPr>
            <p:nvPr/>
          </p:nvSpPr>
          <p:spPr bwMode="auto">
            <a:xfrm>
              <a:off x="2238" y="2761"/>
              <a:ext cx="10" cy="10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0 h 10"/>
                <a:gd name="T10" fmla="*/ 5 w 10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6" name="Rectangle 107"/>
            <p:cNvSpPr>
              <a:spLocks noChangeArrowheads="1"/>
            </p:cNvSpPr>
            <p:nvPr/>
          </p:nvSpPr>
          <p:spPr bwMode="auto">
            <a:xfrm>
              <a:off x="2243" y="2521"/>
              <a:ext cx="4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7" name="Freeform 108"/>
            <p:cNvSpPr>
              <a:spLocks/>
            </p:cNvSpPr>
            <p:nvPr/>
          </p:nvSpPr>
          <p:spPr bwMode="auto">
            <a:xfrm>
              <a:off x="2238" y="252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0 h 10"/>
                <a:gd name="T4" fmla="*/ 5 w 10"/>
                <a:gd name="T5" fmla="*/ 0 h 10"/>
                <a:gd name="T6" fmla="*/ 5 w 10"/>
                <a:gd name="T7" fmla="*/ 1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8" name="Rectangle 109"/>
            <p:cNvSpPr>
              <a:spLocks noChangeArrowheads="1"/>
            </p:cNvSpPr>
            <p:nvPr/>
          </p:nvSpPr>
          <p:spPr bwMode="auto">
            <a:xfrm>
              <a:off x="2285" y="2521"/>
              <a:ext cx="5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9" name="Freeform 110"/>
            <p:cNvSpPr>
              <a:spLocks/>
            </p:cNvSpPr>
            <p:nvPr/>
          </p:nvSpPr>
          <p:spPr bwMode="auto">
            <a:xfrm>
              <a:off x="2285" y="2521"/>
              <a:ext cx="0" cy="10"/>
            </a:xfrm>
            <a:custGeom>
              <a:avLst/>
              <a:gdLst>
                <a:gd name="T0" fmla="*/ 0 h 10"/>
                <a:gd name="T1" fmla="*/ 10 h 10"/>
                <a:gd name="T2" fmla="*/ 0 h 10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" name="Rectangle 111"/>
            <p:cNvSpPr>
              <a:spLocks noChangeArrowheads="1"/>
            </p:cNvSpPr>
            <p:nvPr/>
          </p:nvSpPr>
          <p:spPr bwMode="auto">
            <a:xfrm>
              <a:off x="2339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1" name="Freeform 112"/>
            <p:cNvSpPr>
              <a:spLocks/>
            </p:cNvSpPr>
            <p:nvPr/>
          </p:nvSpPr>
          <p:spPr bwMode="auto">
            <a:xfrm>
              <a:off x="2339" y="252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10 h 10"/>
                <a:gd name="T10" fmla="*/ 5 w 1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" name="Rectangle 113"/>
            <p:cNvSpPr>
              <a:spLocks noChangeArrowheads="1"/>
            </p:cNvSpPr>
            <p:nvPr/>
          </p:nvSpPr>
          <p:spPr bwMode="auto">
            <a:xfrm>
              <a:off x="2344" y="2761"/>
              <a:ext cx="2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3" name="Freeform 114"/>
            <p:cNvSpPr>
              <a:spLocks/>
            </p:cNvSpPr>
            <p:nvPr/>
          </p:nvSpPr>
          <p:spPr bwMode="auto">
            <a:xfrm>
              <a:off x="2339" y="276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10 h 10"/>
                <a:gd name="T4" fmla="*/ 5 w 10"/>
                <a:gd name="T5" fmla="*/ 10 h 10"/>
                <a:gd name="T6" fmla="*/ 5 w 10"/>
                <a:gd name="T7" fmla="*/ 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10"/>
                  </a:lnTo>
                  <a:lnTo>
                    <a:pt x="5" y="10"/>
                  </a:lnTo>
                  <a:lnTo>
                    <a:pt x="5" y="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4" name="Rectangle 115"/>
            <p:cNvSpPr>
              <a:spLocks noChangeArrowheads="1"/>
            </p:cNvSpPr>
            <p:nvPr/>
          </p:nvSpPr>
          <p:spPr bwMode="auto">
            <a:xfrm>
              <a:off x="2550" y="2526"/>
              <a:ext cx="10" cy="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" name="Freeform 116"/>
            <p:cNvSpPr>
              <a:spLocks/>
            </p:cNvSpPr>
            <p:nvPr/>
          </p:nvSpPr>
          <p:spPr bwMode="auto">
            <a:xfrm>
              <a:off x="2550" y="2761"/>
              <a:ext cx="10" cy="10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0 w 10"/>
                <a:gd name="T7" fmla="*/ 5 h 10"/>
                <a:gd name="T8" fmla="*/ 5 w 10"/>
                <a:gd name="T9" fmla="*/ 0 h 10"/>
                <a:gd name="T10" fmla="*/ 5 w 10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6" name="Rectangle 117"/>
            <p:cNvSpPr>
              <a:spLocks noChangeArrowheads="1"/>
            </p:cNvSpPr>
            <p:nvPr/>
          </p:nvSpPr>
          <p:spPr bwMode="auto">
            <a:xfrm>
              <a:off x="2555" y="2521"/>
              <a:ext cx="4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Freeform 118"/>
            <p:cNvSpPr>
              <a:spLocks/>
            </p:cNvSpPr>
            <p:nvPr/>
          </p:nvSpPr>
          <p:spPr bwMode="auto">
            <a:xfrm>
              <a:off x="2550" y="2521"/>
              <a:ext cx="10" cy="10"/>
            </a:xfrm>
            <a:custGeom>
              <a:avLst/>
              <a:gdLst>
                <a:gd name="T0" fmla="*/ 0 w 10"/>
                <a:gd name="T1" fmla="*/ 5 h 10"/>
                <a:gd name="T2" fmla="*/ 0 w 10"/>
                <a:gd name="T3" fmla="*/ 0 h 10"/>
                <a:gd name="T4" fmla="*/ 5 w 10"/>
                <a:gd name="T5" fmla="*/ 0 h 10"/>
                <a:gd name="T6" fmla="*/ 5 w 10"/>
                <a:gd name="T7" fmla="*/ 10 h 10"/>
                <a:gd name="T8" fmla="*/ 10 w 10"/>
                <a:gd name="T9" fmla="*/ 5 h 10"/>
                <a:gd name="T10" fmla="*/ 0 w 10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8" name="Rectangle 119"/>
            <p:cNvSpPr>
              <a:spLocks noChangeArrowheads="1"/>
            </p:cNvSpPr>
            <p:nvPr/>
          </p:nvSpPr>
          <p:spPr bwMode="auto">
            <a:xfrm>
              <a:off x="1956" y="2458"/>
              <a:ext cx="24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9" name="Freeform 120"/>
            <p:cNvSpPr>
              <a:spLocks/>
            </p:cNvSpPr>
            <p:nvPr/>
          </p:nvSpPr>
          <p:spPr bwMode="auto">
            <a:xfrm>
              <a:off x="1916" y="2442"/>
              <a:ext cx="54" cy="40"/>
            </a:xfrm>
            <a:custGeom>
              <a:avLst/>
              <a:gdLst>
                <a:gd name="T0" fmla="*/ 40 w 54"/>
                <a:gd name="T1" fmla="*/ 20 h 40"/>
                <a:gd name="T2" fmla="*/ 54 w 54"/>
                <a:gd name="T3" fmla="*/ 40 h 40"/>
                <a:gd name="T4" fmla="*/ 0 w 54"/>
                <a:gd name="T5" fmla="*/ 20 h 40"/>
                <a:gd name="T6" fmla="*/ 54 w 54"/>
                <a:gd name="T7" fmla="*/ 0 h 40"/>
                <a:gd name="T8" fmla="*/ 40 w 54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40">
                  <a:moveTo>
                    <a:pt x="40" y="20"/>
                  </a:moveTo>
                  <a:lnTo>
                    <a:pt x="54" y="40"/>
                  </a:lnTo>
                  <a:lnTo>
                    <a:pt x="0" y="20"/>
                  </a:lnTo>
                  <a:lnTo>
                    <a:pt x="54" y="0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0" name="Freeform 121"/>
            <p:cNvSpPr>
              <a:spLocks/>
            </p:cNvSpPr>
            <p:nvPr/>
          </p:nvSpPr>
          <p:spPr bwMode="auto">
            <a:xfrm>
              <a:off x="2184" y="2442"/>
              <a:ext cx="53" cy="40"/>
            </a:xfrm>
            <a:custGeom>
              <a:avLst/>
              <a:gdLst>
                <a:gd name="T0" fmla="*/ 13 w 53"/>
                <a:gd name="T1" fmla="*/ 20 h 40"/>
                <a:gd name="T2" fmla="*/ 0 w 53"/>
                <a:gd name="T3" fmla="*/ 0 h 40"/>
                <a:gd name="T4" fmla="*/ 53 w 53"/>
                <a:gd name="T5" fmla="*/ 20 h 40"/>
                <a:gd name="T6" fmla="*/ 0 w 53"/>
                <a:gd name="T7" fmla="*/ 40 h 40"/>
                <a:gd name="T8" fmla="*/ 13 w 53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40">
                  <a:moveTo>
                    <a:pt x="13" y="20"/>
                  </a:moveTo>
                  <a:lnTo>
                    <a:pt x="0" y="0"/>
                  </a:lnTo>
                  <a:lnTo>
                    <a:pt x="53" y="20"/>
                  </a:lnTo>
                  <a:lnTo>
                    <a:pt x="0" y="4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1" name="Rectangle 122"/>
            <p:cNvSpPr>
              <a:spLocks noChangeArrowheads="1"/>
            </p:cNvSpPr>
            <p:nvPr/>
          </p:nvSpPr>
          <p:spPr bwMode="auto">
            <a:xfrm>
              <a:off x="1772" y="2458"/>
              <a:ext cx="10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2" name="Freeform 123"/>
            <p:cNvSpPr>
              <a:spLocks/>
            </p:cNvSpPr>
            <p:nvPr/>
          </p:nvSpPr>
          <p:spPr bwMode="auto">
            <a:xfrm>
              <a:off x="1732" y="2442"/>
              <a:ext cx="54" cy="40"/>
            </a:xfrm>
            <a:custGeom>
              <a:avLst/>
              <a:gdLst>
                <a:gd name="T0" fmla="*/ 40 w 54"/>
                <a:gd name="T1" fmla="*/ 20 h 40"/>
                <a:gd name="T2" fmla="*/ 54 w 54"/>
                <a:gd name="T3" fmla="*/ 40 h 40"/>
                <a:gd name="T4" fmla="*/ 0 w 54"/>
                <a:gd name="T5" fmla="*/ 20 h 40"/>
                <a:gd name="T6" fmla="*/ 54 w 54"/>
                <a:gd name="T7" fmla="*/ 0 h 40"/>
                <a:gd name="T8" fmla="*/ 40 w 54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40">
                  <a:moveTo>
                    <a:pt x="40" y="20"/>
                  </a:moveTo>
                  <a:lnTo>
                    <a:pt x="54" y="40"/>
                  </a:lnTo>
                  <a:lnTo>
                    <a:pt x="0" y="20"/>
                  </a:lnTo>
                  <a:lnTo>
                    <a:pt x="54" y="0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3" name="Freeform 124"/>
            <p:cNvSpPr>
              <a:spLocks/>
            </p:cNvSpPr>
            <p:nvPr/>
          </p:nvSpPr>
          <p:spPr bwMode="auto">
            <a:xfrm>
              <a:off x="1863" y="2442"/>
              <a:ext cx="53" cy="40"/>
            </a:xfrm>
            <a:custGeom>
              <a:avLst/>
              <a:gdLst>
                <a:gd name="T0" fmla="*/ 13 w 53"/>
                <a:gd name="T1" fmla="*/ 20 h 40"/>
                <a:gd name="T2" fmla="*/ 0 w 53"/>
                <a:gd name="T3" fmla="*/ 0 h 40"/>
                <a:gd name="T4" fmla="*/ 53 w 53"/>
                <a:gd name="T5" fmla="*/ 20 h 40"/>
                <a:gd name="T6" fmla="*/ 0 w 53"/>
                <a:gd name="T7" fmla="*/ 40 h 40"/>
                <a:gd name="T8" fmla="*/ 13 w 53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40">
                  <a:moveTo>
                    <a:pt x="13" y="20"/>
                  </a:moveTo>
                  <a:lnTo>
                    <a:pt x="0" y="0"/>
                  </a:lnTo>
                  <a:lnTo>
                    <a:pt x="53" y="20"/>
                  </a:lnTo>
                  <a:lnTo>
                    <a:pt x="0" y="4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4" name="Rectangle 125"/>
            <p:cNvSpPr>
              <a:spLocks noChangeArrowheads="1"/>
            </p:cNvSpPr>
            <p:nvPr/>
          </p:nvSpPr>
          <p:spPr bwMode="auto">
            <a:xfrm>
              <a:off x="1644" y="2458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" name="Freeform 126"/>
            <p:cNvSpPr>
              <a:spLocks/>
            </p:cNvSpPr>
            <p:nvPr/>
          </p:nvSpPr>
          <p:spPr bwMode="auto">
            <a:xfrm>
              <a:off x="1604" y="2442"/>
              <a:ext cx="54" cy="40"/>
            </a:xfrm>
            <a:custGeom>
              <a:avLst/>
              <a:gdLst>
                <a:gd name="T0" fmla="*/ 40 w 54"/>
                <a:gd name="T1" fmla="*/ 20 h 40"/>
                <a:gd name="T2" fmla="*/ 54 w 54"/>
                <a:gd name="T3" fmla="*/ 40 h 40"/>
                <a:gd name="T4" fmla="*/ 0 w 54"/>
                <a:gd name="T5" fmla="*/ 20 h 40"/>
                <a:gd name="T6" fmla="*/ 54 w 54"/>
                <a:gd name="T7" fmla="*/ 0 h 40"/>
                <a:gd name="T8" fmla="*/ 40 w 54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40">
                  <a:moveTo>
                    <a:pt x="40" y="20"/>
                  </a:moveTo>
                  <a:lnTo>
                    <a:pt x="54" y="40"/>
                  </a:lnTo>
                  <a:lnTo>
                    <a:pt x="0" y="20"/>
                  </a:lnTo>
                  <a:lnTo>
                    <a:pt x="54" y="0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6" name="Freeform 127"/>
            <p:cNvSpPr>
              <a:spLocks/>
            </p:cNvSpPr>
            <p:nvPr/>
          </p:nvSpPr>
          <p:spPr bwMode="auto">
            <a:xfrm>
              <a:off x="1679" y="2442"/>
              <a:ext cx="53" cy="40"/>
            </a:xfrm>
            <a:custGeom>
              <a:avLst/>
              <a:gdLst>
                <a:gd name="T0" fmla="*/ 13 w 53"/>
                <a:gd name="T1" fmla="*/ 20 h 40"/>
                <a:gd name="T2" fmla="*/ 0 w 53"/>
                <a:gd name="T3" fmla="*/ 0 h 40"/>
                <a:gd name="T4" fmla="*/ 53 w 53"/>
                <a:gd name="T5" fmla="*/ 20 h 40"/>
                <a:gd name="T6" fmla="*/ 0 w 53"/>
                <a:gd name="T7" fmla="*/ 40 h 40"/>
                <a:gd name="T8" fmla="*/ 13 w 53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40">
                  <a:moveTo>
                    <a:pt x="13" y="20"/>
                  </a:moveTo>
                  <a:lnTo>
                    <a:pt x="0" y="0"/>
                  </a:lnTo>
                  <a:lnTo>
                    <a:pt x="53" y="20"/>
                  </a:lnTo>
                  <a:lnTo>
                    <a:pt x="0" y="4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3" name="Rectangle 50184"/>
          <p:cNvSpPr>
            <a:spLocks noChangeArrowheads="1"/>
          </p:cNvSpPr>
          <p:nvPr/>
        </p:nvSpPr>
        <p:spPr bwMode="auto">
          <a:xfrm>
            <a:off x="4156304" y="3605694"/>
            <a:ext cx="3666666" cy="6461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charset="0"/>
                <a:cs typeface="Courier New" charset="0"/>
              </a:rPr>
              <a:t>PWM0A_Init(40000, 30000);  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// 1000 Hz, 75% duty</a:t>
            </a:r>
          </a:p>
        </p:txBody>
      </p:sp>
      <p:cxnSp>
        <p:nvCxnSpPr>
          <p:cNvPr id="8204" name="Straight Arrow Connector 50186"/>
          <p:cNvCxnSpPr>
            <a:cxnSpLocks noChangeShapeType="1"/>
          </p:cNvCxnSpPr>
          <p:nvPr/>
        </p:nvCxnSpPr>
        <p:spPr bwMode="auto">
          <a:xfrm flipH="1" flipV="1">
            <a:off x="4487633" y="3091279"/>
            <a:ext cx="609600" cy="44139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5" name="TextBox 1"/>
          <p:cNvSpPr txBox="1">
            <a:spLocks noChangeArrowheads="1"/>
          </p:cNvSpPr>
          <p:nvPr/>
        </p:nvSpPr>
        <p:spPr bwMode="auto">
          <a:xfrm>
            <a:off x="76200" y="3607214"/>
            <a:ext cx="3030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rgbClr val="0000FF"/>
                </a:solidFill>
              </a:rPr>
              <a:t>Program 6.8 in the book</a:t>
            </a:r>
          </a:p>
        </p:txBody>
      </p:sp>
      <p:sp>
        <p:nvSpPr>
          <p:cNvPr id="8206" name="TextBox 50188"/>
          <p:cNvSpPr txBox="1">
            <a:spLocks noChangeArrowheads="1"/>
          </p:cNvSpPr>
          <p:nvPr/>
        </p:nvSpPr>
        <p:spPr bwMode="auto">
          <a:xfrm>
            <a:off x="595312" y="5783732"/>
            <a:ext cx="539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Period(1ms) = 40000</a:t>
            </a:r>
          </a:p>
          <a:p>
            <a:r>
              <a:rPr lang="en-US" sz="1800" dirty="0"/>
              <a:t>High is 300 to 39900</a:t>
            </a:r>
          </a:p>
        </p:txBody>
      </p:sp>
      <p:sp>
        <p:nvSpPr>
          <p:cNvPr id="8207" name="TextBox 1"/>
          <p:cNvSpPr txBox="1">
            <a:spLocks noChangeArrowheads="1"/>
          </p:cNvSpPr>
          <p:nvPr/>
        </p:nvSpPr>
        <p:spPr bwMode="auto">
          <a:xfrm>
            <a:off x="2819400" y="5975512"/>
            <a:ext cx="586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rgbClr val="0000FF"/>
                </a:solidFill>
              </a:rPr>
              <a:t>Power = Voltage*Current*</a:t>
            </a:r>
            <a:r>
              <a:rPr lang="en-US" sz="1800" i="1" dirty="0" err="1">
                <a:solidFill>
                  <a:srgbClr val="0000FF"/>
                </a:solidFill>
              </a:rPr>
              <a:t>DutyCycle</a:t>
            </a:r>
            <a:endParaRPr lang="en-US" sz="1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2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4D2D-B8BD-4048-9020-CA534802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Lab 10 </a:t>
            </a:r>
            <a:r>
              <a:rPr lang="en-US"/>
              <a:t>Motor Characterization*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7E847-42B6-7540-817E-024CE10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2A0-9DDE-2E46-B441-BC084934368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4" name="Chart 9">
            <a:extLst>
              <a:ext uri="{FF2B5EF4-FFF2-40B4-BE49-F238E27FC236}">
                <a16:creationId xmlns:a16="http://schemas.microsoft.com/office/drawing/2014/main" id="{AE9ED6E1-9B70-3848-A27F-81858A816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50412"/>
              </p:ext>
            </p:extLst>
          </p:nvPr>
        </p:nvGraphicFramePr>
        <p:xfrm>
          <a:off x="4627793" y="966478"/>
          <a:ext cx="4246827" cy="352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3" imgW="7035394" imgH="5828281" progId="Excel.Chart.8">
                  <p:embed/>
                </p:oleObj>
              </mc:Choice>
              <mc:Fallback>
                <p:oleObj r:id="rId3" imgW="7035394" imgH="5828281" progId="Excel.Chart.8">
                  <p:embed/>
                  <p:pic>
                    <p:nvPicPr>
                      <p:cNvPr id="17409" name="Char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793" y="966478"/>
                        <a:ext cx="4246827" cy="352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Box 1">
            <a:extLst>
              <a:ext uri="{FF2B5EF4-FFF2-40B4-BE49-F238E27FC236}">
                <a16:creationId xmlns:a16="http://schemas.microsoft.com/office/drawing/2014/main" id="{C4F06EA7-6766-D744-B52F-6B39CA03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92" y="1229531"/>
            <a:ext cx="3407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Power = Voltage * Current</a:t>
            </a:r>
          </a:p>
        </p:txBody>
      </p:sp>
      <p:sp>
        <p:nvSpPr>
          <p:cNvPr id="147" name="TextBox 1">
            <a:extLst>
              <a:ext uri="{FF2B5EF4-FFF2-40B4-BE49-F238E27FC236}">
                <a16:creationId xmlns:a16="http://schemas.microsoft.com/office/drawing/2014/main" id="{6269FA3F-68D3-A746-BAF1-A2409C8C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221" y="4501262"/>
            <a:ext cx="5823179" cy="1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900"/>
              </a:spcAft>
            </a:pPr>
            <a:r>
              <a:rPr lang="en-US" sz="1600" dirty="0"/>
              <a:t>1) Measure Power using Lab Bench supply and AMP Meter. </a:t>
            </a:r>
          </a:p>
          <a:p>
            <a:pPr marL="514350" indent="-514350" eaLnBrk="1" hangingPunct="1">
              <a:spcAft>
                <a:spcPts val="900"/>
              </a:spcAft>
            </a:pPr>
            <a:r>
              <a:rPr lang="en-US" sz="1600" dirty="0"/>
              <a:t>2) Use Scope to measure TACH_OUT Frequency                     Speed (RPS)  = Frequency/4</a:t>
            </a:r>
          </a:p>
          <a:p>
            <a:pPr eaLnBrk="1" hangingPunct="1">
              <a:spcAft>
                <a:spcPts val="900"/>
              </a:spcAft>
            </a:pPr>
            <a:r>
              <a:rPr lang="en-US" sz="1600" dirty="0"/>
              <a:t>3) Plot Speed vs. Power (mw)</a:t>
            </a:r>
          </a:p>
          <a:p>
            <a:pPr eaLnBrk="1" hangingPunct="1">
              <a:spcAft>
                <a:spcPts val="900"/>
              </a:spcAft>
            </a:pPr>
            <a:endParaRPr lang="en-US" sz="160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87C0C2B-7883-0548-AD45-5A200FFAB88A}"/>
              </a:ext>
            </a:extLst>
          </p:cNvPr>
          <p:cNvGrpSpPr/>
          <p:nvPr/>
        </p:nvGrpSpPr>
        <p:grpSpPr>
          <a:xfrm>
            <a:off x="210909" y="1913994"/>
            <a:ext cx="4605337" cy="1911350"/>
            <a:chOff x="885825" y="3255963"/>
            <a:chExt cx="4605337" cy="1911350"/>
          </a:xfrm>
        </p:grpSpPr>
        <p:grpSp>
          <p:nvGrpSpPr>
            <p:cNvPr id="151" name="Group 360">
              <a:extLst>
                <a:ext uri="{FF2B5EF4-FFF2-40B4-BE49-F238E27FC236}">
                  <a16:creationId xmlns:a16="http://schemas.microsoft.com/office/drawing/2014/main" id="{C4EA012A-ABD4-D840-9CD6-2CD85F77D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3795713"/>
              <a:ext cx="549275" cy="914400"/>
              <a:chOff x="2016" y="3197"/>
              <a:chExt cx="346" cy="576"/>
            </a:xfrm>
          </p:grpSpPr>
          <p:grpSp>
            <p:nvGrpSpPr>
              <p:cNvPr id="210" name="Group 260">
                <a:extLst>
                  <a:ext uri="{FF2B5EF4-FFF2-40B4-BE49-F238E27FC236}">
                    <a16:creationId xmlns:a16="http://schemas.microsoft.com/office/drawing/2014/main" id="{743589F4-4A48-4942-88C0-9EB435E47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197"/>
                <a:ext cx="346" cy="576"/>
                <a:chOff x="58" y="1008"/>
                <a:chExt cx="346" cy="576"/>
              </a:xfrm>
            </p:grpSpPr>
            <p:sp>
              <p:nvSpPr>
                <p:cNvPr id="212" name="Oval 261">
                  <a:extLst>
                    <a:ext uri="{FF2B5EF4-FFF2-40B4-BE49-F238E27FC236}">
                      <a16:creationId xmlns:a16="http://schemas.microsoft.com/office/drawing/2014/main" id="{9E4CC3BD-21E5-8F48-9EA2-E60FDEA28C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" y="1123"/>
                  <a:ext cx="346" cy="3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3" name="Line 262">
                  <a:extLst>
                    <a:ext uri="{FF2B5EF4-FFF2-40B4-BE49-F238E27FC236}">
                      <a16:creationId xmlns:a16="http://schemas.microsoft.com/office/drawing/2014/main" id="{994ED48B-20A2-F141-817B-75FA307D1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1008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63">
                  <a:extLst>
                    <a:ext uri="{FF2B5EF4-FFF2-40B4-BE49-F238E27FC236}">
                      <a16:creationId xmlns:a16="http://schemas.microsoft.com/office/drawing/2014/main" id="{41476B7C-B90F-1744-B9BE-9536338AD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1469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Text Box 265">
                  <a:extLst>
                    <a:ext uri="{FF2B5EF4-FFF2-40B4-BE49-F238E27FC236}">
                      <a16:creationId xmlns:a16="http://schemas.microsoft.com/office/drawing/2014/main" id="{AF36F5FE-8D4A-D749-A6A6-ACC75557D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" y="1084"/>
                  <a:ext cx="17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/>
                    <a:t>+</a:t>
                  </a:r>
                </a:p>
              </p:txBody>
            </p:sp>
            <p:sp>
              <p:nvSpPr>
                <p:cNvPr id="216" name="Text Box 266">
                  <a:extLst>
                    <a:ext uri="{FF2B5EF4-FFF2-40B4-BE49-F238E27FC236}">
                      <a16:creationId xmlns:a16="http://schemas.microsoft.com/office/drawing/2014/main" id="{C4FF03E9-BCB0-6F4A-BCC2-91A76EDEA2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" y="1336"/>
                  <a:ext cx="14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/>
                    <a:t>-</a:t>
                  </a:r>
                </a:p>
              </p:txBody>
            </p:sp>
          </p:grpSp>
          <p:sp>
            <p:nvSpPr>
              <p:cNvPr id="211" name="Freeform 359">
                <a:extLst>
                  <a:ext uri="{FF2B5EF4-FFF2-40B4-BE49-F238E27FC236}">
                    <a16:creationId xmlns:a16="http://schemas.microsoft.com/office/drawing/2014/main" id="{CAF428E2-AF32-0B4D-B08A-D8D02AFB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3197"/>
                <a:ext cx="115" cy="576"/>
              </a:xfrm>
              <a:custGeom>
                <a:avLst/>
                <a:gdLst>
                  <a:gd name="T0" fmla="*/ 58 w 115"/>
                  <a:gd name="T1" fmla="*/ 0 h 576"/>
                  <a:gd name="T2" fmla="*/ 0 w 115"/>
                  <a:gd name="T3" fmla="*/ 115 h 576"/>
                  <a:gd name="T4" fmla="*/ 58 w 115"/>
                  <a:gd name="T5" fmla="*/ 576 h 576"/>
                  <a:gd name="T6" fmla="*/ 115 w 115"/>
                  <a:gd name="T7" fmla="*/ 115 h 576"/>
                  <a:gd name="T8" fmla="*/ 58 w 115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" h="576">
                    <a:moveTo>
                      <a:pt x="58" y="0"/>
                    </a:moveTo>
                    <a:lnTo>
                      <a:pt x="0" y="115"/>
                    </a:lnTo>
                    <a:lnTo>
                      <a:pt x="58" y="576"/>
                    </a:lnTo>
                    <a:lnTo>
                      <a:pt x="115" y="115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2" name="Group 324">
              <a:extLst>
                <a:ext uri="{FF2B5EF4-FFF2-40B4-BE49-F238E27FC236}">
                  <a16:creationId xmlns:a16="http://schemas.microsoft.com/office/drawing/2014/main" id="{A92C3B35-9B94-E244-A3C1-65B9A2445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500" y="4710113"/>
              <a:ext cx="476250" cy="457200"/>
              <a:chOff x="2110" y="1699"/>
              <a:chExt cx="309" cy="288"/>
            </a:xfrm>
          </p:grpSpPr>
          <p:grpSp>
            <p:nvGrpSpPr>
              <p:cNvPr id="203" name="Group 125">
                <a:extLst>
                  <a:ext uri="{FF2B5EF4-FFF2-40B4-BE49-F238E27FC236}">
                    <a16:creationId xmlns:a16="http://schemas.microsoft.com/office/drawing/2014/main" id="{38AF30DE-D57D-A04D-8FBC-987D7C27E3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205" name="Group 126">
                  <a:extLst>
                    <a:ext uri="{FF2B5EF4-FFF2-40B4-BE49-F238E27FC236}">
                      <a16:creationId xmlns:a16="http://schemas.microsoft.com/office/drawing/2014/main" id="{D8CC4E22-CA91-9A45-A878-3478B72CEC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207" name="Line 127">
                    <a:extLst>
                      <a:ext uri="{FF2B5EF4-FFF2-40B4-BE49-F238E27FC236}">
                        <a16:creationId xmlns:a16="http://schemas.microsoft.com/office/drawing/2014/main" id="{6C884ADB-C840-F049-AF1A-EBB5A9F4A7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Line 128">
                    <a:extLst>
                      <a:ext uri="{FF2B5EF4-FFF2-40B4-BE49-F238E27FC236}">
                        <a16:creationId xmlns:a16="http://schemas.microsoft.com/office/drawing/2014/main" id="{655C2A4D-ACAE-2A4A-B12A-665A7063FE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" name="Line 129">
                    <a:extLst>
                      <a:ext uri="{FF2B5EF4-FFF2-40B4-BE49-F238E27FC236}">
                        <a16:creationId xmlns:a16="http://schemas.microsoft.com/office/drawing/2014/main" id="{F8F4C0F8-427E-D944-98C3-5B76780144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" name="Line 130">
                  <a:extLst>
                    <a:ext uri="{FF2B5EF4-FFF2-40B4-BE49-F238E27FC236}">
                      <a16:creationId xmlns:a16="http://schemas.microsoft.com/office/drawing/2014/main" id="{3A54935B-8935-6349-B06C-FEF5F83AF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" name="Freeform 323">
                <a:extLst>
                  <a:ext uri="{FF2B5EF4-FFF2-40B4-BE49-F238E27FC236}">
                    <a16:creationId xmlns:a16="http://schemas.microsoft.com/office/drawing/2014/main" id="{A2D90BAF-C782-494C-953E-F58FA874A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" name="Group 499">
              <a:extLst>
                <a:ext uri="{FF2B5EF4-FFF2-40B4-BE49-F238E27FC236}">
                  <a16:creationId xmlns:a16="http://schemas.microsoft.com/office/drawing/2014/main" id="{EBFC8952-B36E-F047-AD67-27508B20A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400" y="3597275"/>
              <a:ext cx="549275" cy="1096963"/>
              <a:chOff x="2707" y="1987"/>
              <a:chExt cx="346" cy="691"/>
            </a:xfrm>
          </p:grpSpPr>
          <p:grpSp>
            <p:nvGrpSpPr>
              <p:cNvPr id="196" name="Group 497">
                <a:extLst>
                  <a:ext uri="{FF2B5EF4-FFF2-40B4-BE49-F238E27FC236}">
                    <a16:creationId xmlns:a16="http://schemas.microsoft.com/office/drawing/2014/main" id="{21E442D0-5E6A-4D43-935C-93BE82319F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1987"/>
                <a:ext cx="346" cy="691"/>
                <a:chOff x="2707" y="1987"/>
                <a:chExt cx="346" cy="691"/>
              </a:xfrm>
            </p:grpSpPr>
            <p:sp>
              <p:nvSpPr>
                <p:cNvPr id="198" name="Rectangle 495">
                  <a:extLst>
                    <a:ext uri="{FF2B5EF4-FFF2-40B4-BE49-F238E27FC236}">
                      <a16:creationId xmlns:a16="http://schemas.microsoft.com/office/drawing/2014/main" id="{3D91F716-C56E-A445-8FAF-72755430C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5" y="2102"/>
                  <a:ext cx="230" cy="461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99" name="Oval 490">
                  <a:extLst>
                    <a:ext uri="{FF2B5EF4-FFF2-40B4-BE49-F238E27FC236}">
                      <a16:creationId xmlns:a16="http://schemas.microsoft.com/office/drawing/2014/main" id="{F30D7009-E589-CE43-AC07-D5C8B8EC9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7" y="2160"/>
                  <a:ext cx="346" cy="3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00" name="Line 491">
                  <a:extLst>
                    <a:ext uri="{FF2B5EF4-FFF2-40B4-BE49-F238E27FC236}">
                      <a16:creationId xmlns:a16="http://schemas.microsoft.com/office/drawing/2014/main" id="{2963754A-280C-6047-ABAC-362D9D716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987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DCD84E82-4D92-A241-B5E3-578268EFF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563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96">
                  <a:extLst>
                    <a:ext uri="{FF2B5EF4-FFF2-40B4-BE49-F238E27FC236}">
                      <a16:creationId xmlns:a16="http://schemas.microsoft.com/office/drawing/2014/main" id="{E89DB110-FB82-0A4E-A817-BD0023BC3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2" y="1987"/>
                  <a:ext cx="116" cy="691"/>
                </a:xfrm>
                <a:custGeom>
                  <a:avLst/>
                  <a:gdLst>
                    <a:gd name="T0" fmla="*/ 58 w 116"/>
                    <a:gd name="T1" fmla="*/ 0 h 691"/>
                    <a:gd name="T2" fmla="*/ 0 w 116"/>
                    <a:gd name="T3" fmla="*/ 346 h 691"/>
                    <a:gd name="T4" fmla="*/ 58 w 116"/>
                    <a:gd name="T5" fmla="*/ 691 h 691"/>
                    <a:gd name="T6" fmla="*/ 116 w 116"/>
                    <a:gd name="T7" fmla="*/ 346 h 691"/>
                    <a:gd name="T8" fmla="*/ 58 w 116"/>
                    <a:gd name="T9" fmla="*/ 0 h 6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691">
                      <a:moveTo>
                        <a:pt x="58" y="0"/>
                      </a:moveTo>
                      <a:lnTo>
                        <a:pt x="0" y="346"/>
                      </a:lnTo>
                      <a:lnTo>
                        <a:pt x="58" y="691"/>
                      </a:lnTo>
                      <a:lnTo>
                        <a:pt x="116" y="346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" name="Text Box 498">
                <a:extLst>
                  <a:ext uri="{FF2B5EF4-FFF2-40B4-BE49-F238E27FC236}">
                    <a16:creationId xmlns:a16="http://schemas.microsoft.com/office/drawing/2014/main" id="{78300C5D-8D7A-6043-AC45-143BF08CB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" y="2260"/>
                <a:ext cx="28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motor</a:t>
                </a:r>
              </a:p>
            </p:txBody>
          </p:sp>
        </p:grpSp>
        <p:grpSp>
          <p:nvGrpSpPr>
            <p:cNvPr id="154" name="Group 324">
              <a:extLst>
                <a:ext uri="{FF2B5EF4-FFF2-40B4-BE49-F238E27FC236}">
                  <a16:creationId xmlns:a16="http://schemas.microsoft.com/office/drawing/2014/main" id="{F97E47FD-988F-864E-BD50-C0F1A1DB0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0475" y="4670425"/>
              <a:ext cx="384175" cy="457200"/>
              <a:chOff x="2110" y="1699"/>
              <a:chExt cx="309" cy="288"/>
            </a:xfrm>
          </p:grpSpPr>
          <p:grpSp>
            <p:nvGrpSpPr>
              <p:cNvPr id="189" name="Group 125">
                <a:extLst>
                  <a:ext uri="{FF2B5EF4-FFF2-40B4-BE49-F238E27FC236}">
                    <a16:creationId xmlns:a16="http://schemas.microsoft.com/office/drawing/2014/main" id="{2250E060-0F18-BA47-B8F1-6077845FC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191" name="Group 126">
                  <a:extLst>
                    <a:ext uri="{FF2B5EF4-FFF2-40B4-BE49-F238E27FC236}">
                      <a16:creationId xmlns:a16="http://schemas.microsoft.com/office/drawing/2014/main" id="{C4A21EC4-6C5B-D24F-A881-838705B5B8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193" name="Line 127">
                    <a:extLst>
                      <a:ext uri="{FF2B5EF4-FFF2-40B4-BE49-F238E27FC236}">
                        <a16:creationId xmlns:a16="http://schemas.microsoft.com/office/drawing/2014/main" id="{9F499784-39A1-084C-9F14-7F312F0209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128">
                    <a:extLst>
                      <a:ext uri="{FF2B5EF4-FFF2-40B4-BE49-F238E27FC236}">
                        <a16:creationId xmlns:a16="http://schemas.microsoft.com/office/drawing/2014/main" id="{376433A3-7B9A-9246-9BDE-677B0AD169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129">
                    <a:extLst>
                      <a:ext uri="{FF2B5EF4-FFF2-40B4-BE49-F238E27FC236}">
                        <a16:creationId xmlns:a16="http://schemas.microsoft.com/office/drawing/2014/main" id="{1BFDB398-783E-6D47-A9E9-948E3E583B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2" name="Line 130">
                  <a:extLst>
                    <a:ext uri="{FF2B5EF4-FFF2-40B4-BE49-F238E27FC236}">
                      <a16:creationId xmlns:a16="http://schemas.microsoft.com/office/drawing/2014/main" id="{448F4CDA-241E-8046-B02E-70842B738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9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0" name="Freeform 323">
                <a:extLst>
                  <a:ext uri="{FF2B5EF4-FFF2-40B4-BE49-F238E27FC236}">
                    <a16:creationId xmlns:a16="http://schemas.microsoft.com/office/drawing/2014/main" id="{C9ECADC8-4D71-3748-AAFC-40992A126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5" name="Straight Arrow Connector 59">
              <a:extLst>
                <a:ext uri="{FF2B5EF4-FFF2-40B4-BE49-F238E27FC236}">
                  <a16:creationId xmlns:a16="http://schemas.microsoft.com/office/drawing/2014/main" id="{5193B617-847F-8346-AEFB-9559A4035039}"/>
                </a:ext>
              </a:extLst>
            </p:cNvPr>
            <p:cNvCxnSpPr>
              <a:cxnSpLocks noChangeShapeType="1"/>
              <a:stCxn id="199" idx="6"/>
            </p:cNvCxnSpPr>
            <p:nvPr/>
          </p:nvCxnSpPr>
          <p:spPr bwMode="auto">
            <a:xfrm>
              <a:off x="4257675" y="4146550"/>
              <a:ext cx="700088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" name="TextBox 60">
              <a:extLst>
                <a:ext uri="{FF2B5EF4-FFF2-40B4-BE49-F238E27FC236}">
                  <a16:creationId xmlns:a16="http://schemas.microsoft.com/office/drawing/2014/main" id="{907755DE-BD33-4C46-A4F7-9A0A7B8CF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975" y="3967163"/>
              <a:ext cx="6000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TACH_OUT</a:t>
              </a:r>
            </a:p>
          </p:txBody>
        </p:sp>
        <p:grpSp>
          <p:nvGrpSpPr>
            <p:cNvPr id="157" name="Group 437">
              <a:extLst>
                <a:ext uri="{FF2B5EF4-FFF2-40B4-BE49-F238E27FC236}">
                  <a16:creationId xmlns:a16="http://schemas.microsoft.com/office/drawing/2014/main" id="{FBD14D41-724E-1F43-AAE7-997F92358C4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982913" y="3848100"/>
              <a:ext cx="588962" cy="914400"/>
              <a:chOff x="2016" y="3312"/>
              <a:chExt cx="371" cy="576"/>
            </a:xfrm>
          </p:grpSpPr>
          <p:grpSp>
            <p:nvGrpSpPr>
              <p:cNvPr id="181" name="Group 292">
                <a:extLst>
                  <a:ext uri="{FF2B5EF4-FFF2-40B4-BE49-F238E27FC236}">
                    <a16:creationId xmlns:a16="http://schemas.microsoft.com/office/drawing/2014/main" id="{DE207365-03BF-5F4E-A26C-44BDDF12C0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312"/>
                <a:ext cx="371" cy="576"/>
                <a:chOff x="3341" y="1584"/>
                <a:chExt cx="371" cy="576"/>
              </a:xfrm>
            </p:grpSpPr>
            <p:grpSp>
              <p:nvGrpSpPr>
                <p:cNvPr id="183" name="Group 293">
                  <a:extLst>
                    <a:ext uri="{FF2B5EF4-FFF2-40B4-BE49-F238E27FC236}">
                      <a16:creationId xmlns:a16="http://schemas.microsoft.com/office/drawing/2014/main" id="{EB533B8F-FCF3-474E-B943-482DCC7018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" name="AutoShape 294">
                    <a:extLst>
                      <a:ext uri="{FF2B5EF4-FFF2-40B4-BE49-F238E27FC236}">
                        <a16:creationId xmlns:a16="http://schemas.microsoft.com/office/drawing/2014/main" id="{8F1E23EA-9706-4F47-9477-01F9447EA4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186" name="Line 295">
                    <a:extLst>
                      <a:ext uri="{FF2B5EF4-FFF2-40B4-BE49-F238E27FC236}">
                        <a16:creationId xmlns:a16="http://schemas.microsoft.com/office/drawing/2014/main" id="{0AAF35CA-F1AA-CF4F-9297-DEAA2B9800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296">
                    <a:extLst>
                      <a:ext uri="{FF2B5EF4-FFF2-40B4-BE49-F238E27FC236}">
                        <a16:creationId xmlns:a16="http://schemas.microsoft.com/office/drawing/2014/main" id="{A4CCDC63-7734-CF49-B185-D075E8797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297">
                    <a:extLst>
                      <a:ext uri="{FF2B5EF4-FFF2-40B4-BE49-F238E27FC236}">
                        <a16:creationId xmlns:a16="http://schemas.microsoft.com/office/drawing/2014/main" id="{93633F9D-EBA9-3449-859D-5538711AA5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" name="Text Box 298">
                  <a:extLst>
                    <a:ext uri="{FF2B5EF4-FFF2-40B4-BE49-F238E27FC236}">
                      <a16:creationId xmlns:a16="http://schemas.microsoft.com/office/drawing/2014/main" id="{BECFBDC4-0C77-4841-B804-08C8871931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451" y="2010"/>
                  <a:ext cx="261" cy="1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600"/>
                    <a:t>1N914</a:t>
                  </a:r>
                </a:p>
              </p:txBody>
            </p:sp>
          </p:grpSp>
          <p:sp>
            <p:nvSpPr>
              <p:cNvPr id="182" name="Freeform 436">
                <a:extLst>
                  <a:ext uri="{FF2B5EF4-FFF2-40B4-BE49-F238E27FC236}">
                    <a16:creationId xmlns:a16="http://schemas.microsoft.com/office/drawing/2014/main" id="{FAF60B76-7E15-B046-99B7-4FC7E251D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3312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8" name="Straight Connector 99">
              <a:extLst>
                <a:ext uri="{FF2B5EF4-FFF2-40B4-BE49-F238E27FC236}">
                  <a16:creationId xmlns:a16="http://schemas.microsoft.com/office/drawing/2014/main" id="{1F35AC3A-D98B-CF4A-A6AE-D66988B0C2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9313" y="4762500"/>
              <a:ext cx="10509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03">
              <a:extLst>
                <a:ext uri="{FF2B5EF4-FFF2-40B4-BE49-F238E27FC236}">
                  <a16:creationId xmlns:a16="http://schemas.microsoft.com/office/drawing/2014/main" id="{7D97FD58-5B8F-944A-A321-FDCB7AE412D4}"/>
                </a:ext>
              </a:extLst>
            </p:cNvPr>
            <p:cNvCxnSpPr>
              <a:cxnSpLocks noChangeShapeType="1"/>
              <a:stCxn id="182" idx="2"/>
            </p:cNvCxnSpPr>
            <p:nvPr/>
          </p:nvCxnSpPr>
          <p:spPr bwMode="auto">
            <a:xfrm flipH="1" flipV="1">
              <a:off x="3389313" y="3522663"/>
              <a:ext cx="0" cy="3254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" name="Oval 183">
              <a:extLst>
                <a:ext uri="{FF2B5EF4-FFF2-40B4-BE49-F238E27FC236}">
                  <a16:creationId xmlns:a16="http://schemas.microsoft.com/office/drawing/2014/main" id="{AE0C1232-F574-D04D-A327-9C315A283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675" y="3505200"/>
              <a:ext cx="46038" cy="444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Oval 183">
              <a:extLst>
                <a:ext uri="{FF2B5EF4-FFF2-40B4-BE49-F238E27FC236}">
                  <a16:creationId xmlns:a16="http://schemas.microsoft.com/office/drawing/2014/main" id="{94632EB3-1C24-5E41-B4F1-21F5FBD4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713" y="4702175"/>
              <a:ext cx="92075" cy="920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TextBox 106">
              <a:extLst>
                <a:ext uri="{FF2B5EF4-FFF2-40B4-BE49-F238E27FC236}">
                  <a16:creationId xmlns:a16="http://schemas.microsoft.com/office/drawing/2014/main" id="{8F5357F7-3D9D-8142-AB88-187F0F0F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188" y="3621088"/>
              <a:ext cx="539750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BLUE WIRE</a:t>
              </a:r>
            </a:p>
          </p:txBody>
        </p:sp>
        <p:sp>
          <p:nvSpPr>
            <p:cNvPr id="163" name="TextBox 107">
              <a:extLst>
                <a:ext uri="{FF2B5EF4-FFF2-40B4-BE49-F238E27FC236}">
                  <a16:creationId xmlns:a16="http://schemas.microsoft.com/office/drawing/2014/main" id="{2E221FE1-AB6E-A94D-901A-B8A6A325D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525" y="4772025"/>
              <a:ext cx="50641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RED WIRE</a:t>
              </a:r>
            </a:p>
          </p:txBody>
        </p:sp>
        <p:sp>
          <p:nvSpPr>
            <p:cNvPr id="164" name="TextBox 108">
              <a:extLst>
                <a:ext uri="{FF2B5EF4-FFF2-40B4-BE49-F238E27FC236}">
                  <a16:creationId xmlns:a16="http://schemas.microsoft.com/office/drawing/2014/main" id="{79793025-6C1A-F14E-9CAF-285A4C55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675" y="4159250"/>
              <a:ext cx="600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GREEN WIRE</a:t>
              </a:r>
            </a:p>
          </p:txBody>
        </p:sp>
        <p:sp>
          <p:nvSpPr>
            <p:cNvPr id="165" name="TextBox 109">
              <a:extLst>
                <a:ext uri="{FF2B5EF4-FFF2-40B4-BE49-F238E27FC236}">
                  <a16:creationId xmlns:a16="http://schemas.microsoft.com/office/drawing/2014/main" id="{EE2167F3-B432-BD46-B3F6-DCFAF124D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" y="3535363"/>
              <a:ext cx="6127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LAB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BENCH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SUPPLY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(VARIABLE)</a:t>
              </a:r>
            </a:p>
          </p:txBody>
        </p:sp>
        <p:sp>
          <p:nvSpPr>
            <p:cNvPr id="166" name="TextBox 110">
              <a:extLst>
                <a:ext uri="{FF2B5EF4-FFF2-40B4-BE49-F238E27FC236}">
                  <a16:creationId xmlns:a16="http://schemas.microsoft.com/office/drawing/2014/main" id="{5A6E2C5C-39B1-FB4C-9B60-373276F67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363" y="3810000"/>
              <a:ext cx="5524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+5V (max)</a:t>
              </a:r>
            </a:p>
          </p:txBody>
        </p:sp>
        <p:cxnSp>
          <p:nvCxnSpPr>
            <p:cNvPr id="167" name="Straight Connector 147">
              <a:extLst>
                <a:ext uri="{FF2B5EF4-FFF2-40B4-BE49-F238E27FC236}">
                  <a16:creationId xmlns:a16="http://schemas.microsoft.com/office/drawing/2014/main" id="{7EDB0F01-77EA-B943-9093-C9559A4C28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0238" y="4414838"/>
              <a:ext cx="0" cy="3476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Connector 149">
              <a:extLst>
                <a:ext uri="{FF2B5EF4-FFF2-40B4-BE49-F238E27FC236}">
                  <a16:creationId xmlns:a16="http://schemas.microsoft.com/office/drawing/2014/main" id="{B1D510CC-C341-4141-9CBA-8DDBAF5CDC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198938" y="4294188"/>
              <a:ext cx="241300" cy="1317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9" name="TextBox 151">
              <a:extLst>
                <a:ext uri="{FF2B5EF4-FFF2-40B4-BE49-F238E27FC236}">
                  <a16:creationId xmlns:a16="http://schemas.microsoft.com/office/drawing/2014/main" id="{8CC5CA85-3325-CD41-818C-9AA30CA6A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4650" y="4762500"/>
              <a:ext cx="6381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YELLOW WIRE</a:t>
              </a:r>
            </a:p>
          </p:txBody>
        </p:sp>
        <p:cxnSp>
          <p:nvCxnSpPr>
            <p:cNvPr id="170" name="Straight Arrow Connector 2">
              <a:extLst>
                <a:ext uri="{FF2B5EF4-FFF2-40B4-BE49-F238E27FC236}">
                  <a16:creationId xmlns:a16="http://schemas.microsoft.com/office/drawing/2014/main" id="{49A3620B-A86E-6D45-8E7F-66E080FD92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19338" y="3429000"/>
              <a:ext cx="107950" cy="3667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Connector 105">
              <a:extLst>
                <a:ext uri="{FF2B5EF4-FFF2-40B4-BE49-F238E27FC236}">
                  <a16:creationId xmlns:a16="http://schemas.microsoft.com/office/drawing/2014/main" id="{79300A8D-E3E4-2D41-BE2B-3127594EC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3038" y="3514725"/>
              <a:ext cx="0" cy="920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Connector 109">
              <a:extLst>
                <a:ext uri="{FF2B5EF4-FFF2-40B4-BE49-F238E27FC236}">
                  <a16:creationId xmlns:a16="http://schemas.microsoft.com/office/drawing/2014/main" id="{07EC4D92-9446-3145-8E55-8E75BE02854A}"/>
                </a:ext>
              </a:extLst>
            </p:cNvPr>
            <p:cNvCxnSpPr>
              <a:cxnSpLocks noChangeShapeType="1"/>
              <a:endCxn id="213" idx="0"/>
            </p:cNvCxnSpPr>
            <p:nvPr/>
          </p:nvCxnSpPr>
          <p:spPr bwMode="auto">
            <a:xfrm>
              <a:off x="1554163" y="3530600"/>
              <a:ext cx="0" cy="2651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Connector 115">
              <a:extLst>
                <a:ext uri="{FF2B5EF4-FFF2-40B4-BE49-F238E27FC236}">
                  <a16:creationId xmlns:a16="http://schemas.microsoft.com/office/drawing/2014/main" id="{7D9642D7-AAD3-2A43-8AA6-76FB3942363E}"/>
                </a:ext>
              </a:extLst>
            </p:cNvPr>
            <p:cNvCxnSpPr>
              <a:cxnSpLocks noChangeShapeType="1"/>
              <a:endCxn id="174" idx="2"/>
            </p:cNvCxnSpPr>
            <p:nvPr/>
          </p:nvCxnSpPr>
          <p:spPr bwMode="auto">
            <a:xfrm>
              <a:off x="1550988" y="3530600"/>
              <a:ext cx="5238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Oval 261">
              <a:extLst>
                <a:ext uri="{FF2B5EF4-FFF2-40B4-BE49-F238E27FC236}">
                  <a16:creationId xmlns:a16="http://schemas.microsoft.com/office/drawing/2014/main" id="{2DD0F25A-F10D-5948-8A6F-CCFFB8C39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3255963"/>
              <a:ext cx="549275" cy="549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175" name="Straight Connector 125">
              <a:extLst>
                <a:ext uri="{FF2B5EF4-FFF2-40B4-BE49-F238E27FC236}">
                  <a16:creationId xmlns:a16="http://schemas.microsoft.com/office/drawing/2014/main" id="{6CD4A4C2-7D0F-AD43-BFA0-86EB3560FB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27313" y="3522663"/>
              <a:ext cx="1355725" cy="79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74F7ACEC-EC45-7540-B51B-BA12D4054333}"/>
                </a:ext>
              </a:extLst>
            </p:cNvPr>
            <p:cNvSpPr/>
            <p:nvPr/>
          </p:nvSpPr>
          <p:spPr bwMode="auto">
            <a:xfrm>
              <a:off x="2065338" y="3381375"/>
              <a:ext cx="558800" cy="30321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1413F7E2-AF00-9444-930C-15E5F3A1D330}"/>
                </a:ext>
              </a:extLst>
            </p:cNvPr>
            <p:cNvSpPr/>
            <p:nvPr/>
          </p:nvSpPr>
          <p:spPr bwMode="auto">
            <a:xfrm flipH="1">
              <a:off x="2078038" y="3381375"/>
              <a:ext cx="557212" cy="30321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78" name="Straight Arrow Connector 2">
              <a:extLst>
                <a:ext uri="{FF2B5EF4-FFF2-40B4-BE49-F238E27FC236}">
                  <a16:creationId xmlns:a16="http://schemas.microsoft.com/office/drawing/2014/main" id="{FA3ABEEF-00AB-9444-8BAE-1F03A18BA4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50950" y="4054475"/>
              <a:ext cx="625475" cy="46672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" name="TextBox 110">
              <a:extLst>
                <a:ext uri="{FF2B5EF4-FFF2-40B4-BE49-F238E27FC236}">
                  <a16:creationId xmlns:a16="http://schemas.microsoft.com/office/drawing/2014/main" id="{68C21297-285E-3C44-B198-33C315A24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788" y="3816350"/>
              <a:ext cx="4540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METER</a:t>
              </a:r>
            </a:p>
          </p:txBody>
        </p:sp>
        <p:sp>
          <p:nvSpPr>
            <p:cNvPr id="180" name="TextBox 67">
              <a:extLst>
                <a:ext uri="{FF2B5EF4-FFF2-40B4-BE49-F238E27FC236}">
                  <a16:creationId xmlns:a16="http://schemas.microsoft.com/office/drawing/2014/main" id="{A5D09D95-6546-EA42-987D-397EE817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725" y="4051648"/>
              <a:ext cx="5794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TO SCOPE</a:t>
              </a:r>
            </a:p>
          </p:txBody>
        </p:sp>
      </p:grpSp>
      <p:sp>
        <p:nvSpPr>
          <p:cNvPr id="217" name="Footer Placeholder 4">
            <a:extLst>
              <a:ext uri="{FF2B5EF4-FFF2-40B4-BE49-F238E27FC236}">
                <a16:creationId xmlns:a16="http://schemas.microsoft.com/office/drawing/2014/main" id="{6178ACB6-D705-E64A-95EE-5587A368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938" y="6553200"/>
            <a:ext cx="3962400" cy="2530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  <p:extLst>
      <p:ext uri="{BB962C8B-B14F-4D97-AF65-F5344CB8AC3E}">
        <p14:creationId xmlns:p14="http://schemas.microsoft.com/office/powerpoint/2010/main" val="386680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7266-E599-AB46-837B-3902BAFB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2A0-9DDE-2E46-B441-BC084934368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23570B-0341-0D47-B025-351FB593E89D}"/>
              </a:ext>
            </a:extLst>
          </p:cNvPr>
          <p:cNvGrpSpPr/>
          <p:nvPr/>
        </p:nvGrpSpPr>
        <p:grpSpPr>
          <a:xfrm>
            <a:off x="396071" y="1524000"/>
            <a:ext cx="4191000" cy="1754187"/>
            <a:chOff x="885825" y="2436813"/>
            <a:chExt cx="4191000" cy="1754187"/>
          </a:xfrm>
        </p:grpSpPr>
        <p:grpSp>
          <p:nvGrpSpPr>
            <p:cNvPr id="6" name="Group 360">
              <a:extLst>
                <a:ext uri="{FF2B5EF4-FFF2-40B4-BE49-F238E27FC236}">
                  <a16:creationId xmlns:a16="http://schemas.microsoft.com/office/drawing/2014/main" id="{95BD15FF-2BDB-8D4E-930F-BFC7D6AC3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2819400"/>
              <a:ext cx="549275" cy="914400"/>
              <a:chOff x="2016" y="3197"/>
              <a:chExt cx="346" cy="576"/>
            </a:xfrm>
          </p:grpSpPr>
          <p:grpSp>
            <p:nvGrpSpPr>
              <p:cNvPr id="7" name="Group 260">
                <a:extLst>
                  <a:ext uri="{FF2B5EF4-FFF2-40B4-BE49-F238E27FC236}">
                    <a16:creationId xmlns:a16="http://schemas.microsoft.com/office/drawing/2014/main" id="{B9EE87EF-6228-A444-BEDB-2A21B7DC6F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197"/>
                <a:ext cx="346" cy="576"/>
                <a:chOff x="58" y="1008"/>
                <a:chExt cx="346" cy="576"/>
              </a:xfrm>
            </p:grpSpPr>
            <p:sp>
              <p:nvSpPr>
                <p:cNvPr id="9" name="Oval 261">
                  <a:extLst>
                    <a:ext uri="{FF2B5EF4-FFF2-40B4-BE49-F238E27FC236}">
                      <a16:creationId xmlns:a16="http://schemas.microsoft.com/office/drawing/2014/main" id="{E6AEBDF6-ACBC-FF43-BFD0-BB1BCC0D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" y="1123"/>
                  <a:ext cx="346" cy="3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" name="Line 262">
                  <a:extLst>
                    <a:ext uri="{FF2B5EF4-FFF2-40B4-BE49-F238E27FC236}">
                      <a16:creationId xmlns:a16="http://schemas.microsoft.com/office/drawing/2014/main" id="{F269007E-A393-2C41-B927-5440E007A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1008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263">
                  <a:extLst>
                    <a:ext uri="{FF2B5EF4-FFF2-40B4-BE49-F238E27FC236}">
                      <a16:creationId xmlns:a16="http://schemas.microsoft.com/office/drawing/2014/main" id="{F31D2872-48EB-7641-8C0A-3BD061089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1469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Text Box 265">
                  <a:extLst>
                    <a:ext uri="{FF2B5EF4-FFF2-40B4-BE49-F238E27FC236}">
                      <a16:creationId xmlns:a16="http://schemas.microsoft.com/office/drawing/2014/main" id="{A2744055-45E9-794A-8DFB-B1AF220710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" y="1084"/>
                  <a:ext cx="17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/>
                    <a:t>+</a:t>
                  </a:r>
                </a:p>
              </p:txBody>
            </p:sp>
            <p:sp>
              <p:nvSpPr>
                <p:cNvPr id="13" name="Text Box 266">
                  <a:extLst>
                    <a:ext uri="{FF2B5EF4-FFF2-40B4-BE49-F238E27FC236}">
                      <a16:creationId xmlns:a16="http://schemas.microsoft.com/office/drawing/2014/main" id="{31B08D23-07CD-834C-8482-1268E58386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" y="1336"/>
                  <a:ext cx="14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/>
                    <a:t>-</a:t>
                  </a:r>
                </a:p>
              </p:txBody>
            </p:sp>
          </p:grpSp>
          <p:sp>
            <p:nvSpPr>
              <p:cNvPr id="8" name="Freeform 359">
                <a:extLst>
                  <a:ext uri="{FF2B5EF4-FFF2-40B4-BE49-F238E27FC236}">
                    <a16:creationId xmlns:a16="http://schemas.microsoft.com/office/drawing/2014/main" id="{04FD8984-EE97-2D4F-853D-842174D01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3197"/>
                <a:ext cx="115" cy="576"/>
              </a:xfrm>
              <a:custGeom>
                <a:avLst/>
                <a:gdLst>
                  <a:gd name="T0" fmla="*/ 58 w 115"/>
                  <a:gd name="T1" fmla="*/ 0 h 576"/>
                  <a:gd name="T2" fmla="*/ 0 w 115"/>
                  <a:gd name="T3" fmla="*/ 115 h 576"/>
                  <a:gd name="T4" fmla="*/ 58 w 115"/>
                  <a:gd name="T5" fmla="*/ 576 h 576"/>
                  <a:gd name="T6" fmla="*/ 115 w 115"/>
                  <a:gd name="T7" fmla="*/ 115 h 576"/>
                  <a:gd name="T8" fmla="*/ 58 w 115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" h="576">
                    <a:moveTo>
                      <a:pt x="58" y="0"/>
                    </a:moveTo>
                    <a:lnTo>
                      <a:pt x="0" y="115"/>
                    </a:lnTo>
                    <a:lnTo>
                      <a:pt x="58" y="576"/>
                    </a:lnTo>
                    <a:lnTo>
                      <a:pt x="115" y="115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324">
              <a:extLst>
                <a:ext uri="{FF2B5EF4-FFF2-40B4-BE49-F238E27FC236}">
                  <a16:creationId xmlns:a16="http://schemas.microsoft.com/office/drawing/2014/main" id="{B3ACC904-FF62-8846-B344-F3C3C24B2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500" y="3733800"/>
              <a:ext cx="476250" cy="457200"/>
              <a:chOff x="2110" y="1699"/>
              <a:chExt cx="309" cy="288"/>
            </a:xfrm>
          </p:grpSpPr>
          <p:grpSp>
            <p:nvGrpSpPr>
              <p:cNvPr id="15" name="Group 125">
                <a:extLst>
                  <a:ext uri="{FF2B5EF4-FFF2-40B4-BE49-F238E27FC236}">
                    <a16:creationId xmlns:a16="http://schemas.microsoft.com/office/drawing/2014/main" id="{C302E794-5247-2641-9E0D-F4722282B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17" name="Group 126">
                  <a:extLst>
                    <a:ext uri="{FF2B5EF4-FFF2-40B4-BE49-F238E27FC236}">
                      <a16:creationId xmlns:a16="http://schemas.microsoft.com/office/drawing/2014/main" id="{E34FDDDA-D5E4-8C4D-8BAC-17672FB495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19" name="Line 127">
                    <a:extLst>
                      <a:ext uri="{FF2B5EF4-FFF2-40B4-BE49-F238E27FC236}">
                        <a16:creationId xmlns:a16="http://schemas.microsoft.com/office/drawing/2014/main" id="{42081342-F280-2B48-9CE9-3844A0F5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28">
                    <a:extLst>
                      <a:ext uri="{FF2B5EF4-FFF2-40B4-BE49-F238E27FC236}">
                        <a16:creationId xmlns:a16="http://schemas.microsoft.com/office/drawing/2014/main" id="{4A40D987-32E7-E445-9364-D827D54202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29">
                    <a:extLst>
                      <a:ext uri="{FF2B5EF4-FFF2-40B4-BE49-F238E27FC236}">
                        <a16:creationId xmlns:a16="http://schemas.microsoft.com/office/drawing/2014/main" id="{4D70E4A3-1958-F74D-AA09-374675536A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" name="Line 130">
                  <a:extLst>
                    <a:ext uri="{FF2B5EF4-FFF2-40B4-BE49-F238E27FC236}">
                      <a16:creationId xmlns:a16="http://schemas.microsoft.com/office/drawing/2014/main" id="{4A54A1B1-E6BC-DE44-B3D3-2E04B9779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323">
                <a:extLst>
                  <a:ext uri="{FF2B5EF4-FFF2-40B4-BE49-F238E27FC236}">
                    <a16:creationId xmlns:a16="http://schemas.microsoft.com/office/drawing/2014/main" id="{BA24434F-EFFF-B44E-A751-02DDF3832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499">
              <a:extLst>
                <a:ext uri="{FF2B5EF4-FFF2-40B4-BE49-F238E27FC236}">
                  <a16:creationId xmlns:a16="http://schemas.microsoft.com/office/drawing/2014/main" id="{6EA1C0AE-2570-AD4B-BFB2-69B905FD3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2660650"/>
              <a:ext cx="549275" cy="1096963"/>
              <a:chOff x="2707" y="1987"/>
              <a:chExt cx="346" cy="691"/>
            </a:xfrm>
          </p:grpSpPr>
          <p:grpSp>
            <p:nvGrpSpPr>
              <p:cNvPr id="23" name="Group 497">
                <a:extLst>
                  <a:ext uri="{FF2B5EF4-FFF2-40B4-BE49-F238E27FC236}">
                    <a16:creationId xmlns:a16="http://schemas.microsoft.com/office/drawing/2014/main" id="{923827E1-FF96-B443-9BA3-D0299AB53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1987"/>
                <a:ext cx="346" cy="691"/>
                <a:chOff x="2707" y="1987"/>
                <a:chExt cx="346" cy="691"/>
              </a:xfrm>
            </p:grpSpPr>
            <p:sp>
              <p:nvSpPr>
                <p:cNvPr id="25" name="Rectangle 495">
                  <a:extLst>
                    <a:ext uri="{FF2B5EF4-FFF2-40B4-BE49-F238E27FC236}">
                      <a16:creationId xmlns:a16="http://schemas.microsoft.com/office/drawing/2014/main" id="{FA8C004D-B8B6-F345-81EA-53F66107F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5" y="2102"/>
                  <a:ext cx="230" cy="461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6" name="Oval 490">
                  <a:extLst>
                    <a:ext uri="{FF2B5EF4-FFF2-40B4-BE49-F238E27FC236}">
                      <a16:creationId xmlns:a16="http://schemas.microsoft.com/office/drawing/2014/main" id="{382D2532-D541-FA4D-9AB2-B153A8DF2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7" y="2160"/>
                  <a:ext cx="346" cy="3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7" name="Line 491">
                  <a:extLst>
                    <a:ext uri="{FF2B5EF4-FFF2-40B4-BE49-F238E27FC236}">
                      <a16:creationId xmlns:a16="http://schemas.microsoft.com/office/drawing/2014/main" id="{92631D7B-642F-8A48-B605-36C7D2D44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987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492">
                  <a:extLst>
                    <a:ext uri="{FF2B5EF4-FFF2-40B4-BE49-F238E27FC236}">
                      <a16:creationId xmlns:a16="http://schemas.microsoft.com/office/drawing/2014/main" id="{D9201FFF-CEB3-8445-AD56-DBEACF621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563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496">
                  <a:extLst>
                    <a:ext uri="{FF2B5EF4-FFF2-40B4-BE49-F238E27FC236}">
                      <a16:creationId xmlns:a16="http://schemas.microsoft.com/office/drawing/2014/main" id="{1AE546F8-2888-D746-A95C-05BDDC1D0A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2" y="1987"/>
                  <a:ext cx="116" cy="691"/>
                </a:xfrm>
                <a:custGeom>
                  <a:avLst/>
                  <a:gdLst>
                    <a:gd name="T0" fmla="*/ 58 w 116"/>
                    <a:gd name="T1" fmla="*/ 0 h 691"/>
                    <a:gd name="T2" fmla="*/ 0 w 116"/>
                    <a:gd name="T3" fmla="*/ 346 h 691"/>
                    <a:gd name="T4" fmla="*/ 58 w 116"/>
                    <a:gd name="T5" fmla="*/ 691 h 691"/>
                    <a:gd name="T6" fmla="*/ 116 w 116"/>
                    <a:gd name="T7" fmla="*/ 346 h 691"/>
                    <a:gd name="T8" fmla="*/ 58 w 116"/>
                    <a:gd name="T9" fmla="*/ 0 h 6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691">
                      <a:moveTo>
                        <a:pt x="58" y="0"/>
                      </a:moveTo>
                      <a:lnTo>
                        <a:pt x="0" y="346"/>
                      </a:lnTo>
                      <a:lnTo>
                        <a:pt x="58" y="691"/>
                      </a:lnTo>
                      <a:lnTo>
                        <a:pt x="116" y="346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Text Box 498">
                <a:extLst>
                  <a:ext uri="{FF2B5EF4-FFF2-40B4-BE49-F238E27FC236}">
                    <a16:creationId xmlns:a16="http://schemas.microsoft.com/office/drawing/2014/main" id="{0F0C7160-D558-5A4D-B4DB-8DF1BEC4D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" y="2260"/>
                <a:ext cx="28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motor</a:t>
                </a:r>
              </a:p>
            </p:txBody>
          </p:sp>
        </p:grpSp>
        <p:grpSp>
          <p:nvGrpSpPr>
            <p:cNvPr id="30" name="Group 324">
              <a:extLst>
                <a:ext uri="{FF2B5EF4-FFF2-40B4-BE49-F238E27FC236}">
                  <a16:creationId xmlns:a16="http://schemas.microsoft.com/office/drawing/2014/main" id="{7B923FC3-5ABF-9346-AA43-4CFD398DE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275" y="3733800"/>
              <a:ext cx="384175" cy="457200"/>
              <a:chOff x="2110" y="1699"/>
              <a:chExt cx="309" cy="288"/>
            </a:xfrm>
          </p:grpSpPr>
          <p:grpSp>
            <p:nvGrpSpPr>
              <p:cNvPr id="31" name="Group 125">
                <a:extLst>
                  <a:ext uri="{FF2B5EF4-FFF2-40B4-BE49-F238E27FC236}">
                    <a16:creationId xmlns:a16="http://schemas.microsoft.com/office/drawing/2014/main" id="{391249D4-4DC2-2143-9E4B-410761D9A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33" name="Group 126">
                  <a:extLst>
                    <a:ext uri="{FF2B5EF4-FFF2-40B4-BE49-F238E27FC236}">
                      <a16:creationId xmlns:a16="http://schemas.microsoft.com/office/drawing/2014/main" id="{E4A41AB0-6396-CE40-93C0-288F17B711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35" name="Line 127">
                    <a:extLst>
                      <a:ext uri="{FF2B5EF4-FFF2-40B4-BE49-F238E27FC236}">
                        <a16:creationId xmlns:a16="http://schemas.microsoft.com/office/drawing/2014/main" id="{69D3F527-1FB3-2C47-8AB4-A35453D71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128">
                    <a:extLst>
                      <a:ext uri="{FF2B5EF4-FFF2-40B4-BE49-F238E27FC236}">
                        <a16:creationId xmlns:a16="http://schemas.microsoft.com/office/drawing/2014/main" id="{D452FE44-2866-094E-AA55-A8DF2590A3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Line 129">
                    <a:extLst>
                      <a:ext uri="{FF2B5EF4-FFF2-40B4-BE49-F238E27FC236}">
                        <a16:creationId xmlns:a16="http://schemas.microsoft.com/office/drawing/2014/main" id="{B9AB9B8F-A60F-214B-9FD0-066121A97D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" name="Line 130">
                  <a:extLst>
                    <a:ext uri="{FF2B5EF4-FFF2-40B4-BE49-F238E27FC236}">
                      <a16:creationId xmlns:a16="http://schemas.microsoft.com/office/drawing/2014/main" id="{AA015E99-F862-1F44-82EF-6ECE20E95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9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" name="Freeform 323">
                <a:extLst>
                  <a:ext uri="{FF2B5EF4-FFF2-40B4-BE49-F238E27FC236}">
                    <a16:creationId xmlns:a16="http://schemas.microsoft.com/office/drawing/2014/main" id="{D3A221A3-9761-5747-9135-935D5D3B1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" name="Elbow Connector 49">
              <a:extLst>
                <a:ext uri="{FF2B5EF4-FFF2-40B4-BE49-F238E27FC236}">
                  <a16:creationId xmlns:a16="http://schemas.microsoft.com/office/drawing/2014/main" id="{486E1449-2DA0-AF4E-A876-C0C292EB7B63}"/>
                </a:ext>
              </a:extLst>
            </p:cNvPr>
            <p:cNvCxnSpPr>
              <a:cxnSpLocks noChangeShapeType="1"/>
              <a:stCxn id="8" idx="0"/>
              <a:endCxn id="27" idx="0"/>
            </p:cNvCxnSpPr>
            <p:nvPr/>
          </p:nvCxnSpPr>
          <p:spPr bwMode="auto">
            <a:xfrm flipV="1">
              <a:off x="1554163" y="2660650"/>
              <a:ext cx="1463675" cy="158750"/>
            </a:xfrm>
            <a:prstGeom prst="bentConnector4">
              <a:avLst>
                <a:gd name="adj1" fmla="val 56"/>
                <a:gd name="adj2" fmla="val 952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59">
              <a:extLst>
                <a:ext uri="{FF2B5EF4-FFF2-40B4-BE49-F238E27FC236}">
                  <a16:creationId xmlns:a16="http://schemas.microsoft.com/office/drawing/2014/main" id="{20AFFCC3-5C76-2343-9078-9F79711C744E}"/>
                </a:ext>
              </a:extLst>
            </p:cNvPr>
            <p:cNvCxnSpPr>
              <a:cxnSpLocks noChangeShapeType="1"/>
              <a:stCxn id="26" idx="6"/>
            </p:cNvCxnSpPr>
            <p:nvPr/>
          </p:nvCxnSpPr>
          <p:spPr bwMode="auto">
            <a:xfrm>
              <a:off x="3292475" y="3209925"/>
              <a:ext cx="700088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60">
              <a:extLst>
                <a:ext uri="{FF2B5EF4-FFF2-40B4-BE49-F238E27FC236}">
                  <a16:creationId xmlns:a16="http://schemas.microsoft.com/office/drawing/2014/main" id="{42E88520-E48F-D349-B2EA-EF6A1168C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775" y="3030538"/>
              <a:ext cx="6000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TACH_OUT</a:t>
              </a:r>
            </a:p>
          </p:txBody>
        </p:sp>
        <p:grpSp>
          <p:nvGrpSpPr>
            <p:cNvPr id="41" name="Group 437">
              <a:extLst>
                <a:ext uri="{FF2B5EF4-FFF2-40B4-BE49-F238E27FC236}">
                  <a16:creationId xmlns:a16="http://schemas.microsoft.com/office/drawing/2014/main" id="{5A1B6EBA-CFC1-4F49-89F1-5EEAA922519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017713" y="2911475"/>
              <a:ext cx="588962" cy="914400"/>
              <a:chOff x="2016" y="3312"/>
              <a:chExt cx="371" cy="576"/>
            </a:xfrm>
          </p:grpSpPr>
          <p:grpSp>
            <p:nvGrpSpPr>
              <p:cNvPr id="42" name="Group 292">
                <a:extLst>
                  <a:ext uri="{FF2B5EF4-FFF2-40B4-BE49-F238E27FC236}">
                    <a16:creationId xmlns:a16="http://schemas.microsoft.com/office/drawing/2014/main" id="{7D03AD15-A74C-DE44-A7F8-0828500A4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312"/>
                <a:ext cx="371" cy="576"/>
                <a:chOff x="3341" y="1584"/>
                <a:chExt cx="371" cy="576"/>
              </a:xfrm>
            </p:grpSpPr>
            <p:grpSp>
              <p:nvGrpSpPr>
                <p:cNvPr id="44" name="Group 293">
                  <a:extLst>
                    <a:ext uri="{FF2B5EF4-FFF2-40B4-BE49-F238E27FC236}">
                      <a16:creationId xmlns:a16="http://schemas.microsoft.com/office/drawing/2014/main" id="{292109E1-F979-0A4F-8E38-427E20C00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46" name="AutoShape 294">
                    <a:extLst>
                      <a:ext uri="{FF2B5EF4-FFF2-40B4-BE49-F238E27FC236}">
                        <a16:creationId xmlns:a16="http://schemas.microsoft.com/office/drawing/2014/main" id="{8FF7A4C1-C87A-3543-A93A-87300E2E55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7" name="Line 295">
                    <a:extLst>
                      <a:ext uri="{FF2B5EF4-FFF2-40B4-BE49-F238E27FC236}">
                        <a16:creationId xmlns:a16="http://schemas.microsoft.com/office/drawing/2014/main" id="{7EBFAC90-1302-6140-BE62-C96FB04421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296">
                    <a:extLst>
                      <a:ext uri="{FF2B5EF4-FFF2-40B4-BE49-F238E27FC236}">
                        <a16:creationId xmlns:a16="http://schemas.microsoft.com/office/drawing/2014/main" id="{5D970A39-4DB1-F541-9176-0879A52CD1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297">
                    <a:extLst>
                      <a:ext uri="{FF2B5EF4-FFF2-40B4-BE49-F238E27FC236}">
                        <a16:creationId xmlns:a16="http://schemas.microsoft.com/office/drawing/2014/main" id="{BDC00ECB-26A2-B541-B090-067F33461A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Text Box 298">
                  <a:extLst>
                    <a:ext uri="{FF2B5EF4-FFF2-40B4-BE49-F238E27FC236}">
                      <a16:creationId xmlns:a16="http://schemas.microsoft.com/office/drawing/2014/main" id="{D983DCD4-D244-1343-944B-C2E71308D8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451" y="2010"/>
                  <a:ext cx="261" cy="1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600"/>
                    <a:t>1N914</a:t>
                  </a:r>
                </a:p>
              </p:txBody>
            </p:sp>
          </p:grpSp>
          <p:sp>
            <p:nvSpPr>
              <p:cNvPr id="43" name="Freeform 436">
                <a:extLst>
                  <a:ext uri="{FF2B5EF4-FFF2-40B4-BE49-F238E27FC236}">
                    <a16:creationId xmlns:a16="http://schemas.microsoft.com/office/drawing/2014/main" id="{C088397A-2617-BD42-9FCC-77BEF1205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3312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" name="Straight Connector 99">
              <a:extLst>
                <a:ext uri="{FF2B5EF4-FFF2-40B4-BE49-F238E27FC236}">
                  <a16:creationId xmlns:a16="http://schemas.microsoft.com/office/drawing/2014/main" id="{2DAC6479-19C3-A746-8429-AA1B2305AA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4113" y="3825875"/>
              <a:ext cx="10509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103">
              <a:extLst>
                <a:ext uri="{FF2B5EF4-FFF2-40B4-BE49-F238E27FC236}">
                  <a16:creationId xmlns:a16="http://schemas.microsoft.com/office/drawing/2014/main" id="{D8E9F513-9152-1147-A3EF-800CF8D9F694}"/>
                </a:ext>
              </a:extLst>
            </p:cNvPr>
            <p:cNvCxnSpPr>
              <a:cxnSpLocks noChangeShapeType="1"/>
              <a:stCxn id="43" idx="2"/>
            </p:cNvCxnSpPr>
            <p:nvPr/>
          </p:nvCxnSpPr>
          <p:spPr bwMode="auto">
            <a:xfrm flipV="1">
              <a:off x="2424113" y="2660650"/>
              <a:ext cx="0" cy="250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Oval 183">
              <a:extLst>
                <a:ext uri="{FF2B5EF4-FFF2-40B4-BE49-F238E27FC236}">
                  <a16:creationId xmlns:a16="http://schemas.microsoft.com/office/drawing/2014/main" id="{07DFC2B0-3480-5A47-AE95-490EDADF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636838"/>
              <a:ext cx="92075" cy="920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Oval 183">
              <a:extLst>
                <a:ext uri="{FF2B5EF4-FFF2-40B4-BE49-F238E27FC236}">
                  <a16:creationId xmlns:a16="http://schemas.microsoft.com/office/drawing/2014/main" id="{6DC18304-78FB-7B4A-BA99-1902E1215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513" y="3765550"/>
              <a:ext cx="92075" cy="920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" name="TextBox 106">
              <a:extLst>
                <a:ext uri="{FF2B5EF4-FFF2-40B4-BE49-F238E27FC236}">
                  <a16:creationId xmlns:a16="http://schemas.microsoft.com/office/drawing/2014/main" id="{60DFBB44-9910-E248-995C-968187F33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150" y="2657475"/>
              <a:ext cx="5397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BLUE WIRE</a:t>
              </a:r>
            </a:p>
          </p:txBody>
        </p:sp>
        <p:sp>
          <p:nvSpPr>
            <p:cNvPr id="55" name="TextBox 107">
              <a:extLst>
                <a:ext uri="{FF2B5EF4-FFF2-40B4-BE49-F238E27FC236}">
                  <a16:creationId xmlns:a16="http://schemas.microsoft.com/office/drawing/2014/main" id="{B71B0F4E-CF10-C049-8D70-64980BD9F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813" y="3592513"/>
              <a:ext cx="5064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RED WIRE</a:t>
              </a:r>
            </a:p>
          </p:txBody>
        </p:sp>
        <p:sp>
          <p:nvSpPr>
            <p:cNvPr id="56" name="TextBox 108">
              <a:extLst>
                <a:ext uri="{FF2B5EF4-FFF2-40B4-BE49-F238E27FC236}">
                  <a16:creationId xmlns:a16="http://schemas.microsoft.com/office/drawing/2014/main" id="{7585C92B-F728-8440-B723-E14E461CF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475" y="3222625"/>
              <a:ext cx="600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GREEN WIRE</a:t>
              </a:r>
            </a:p>
          </p:txBody>
        </p:sp>
        <p:sp>
          <p:nvSpPr>
            <p:cNvPr id="57" name="TextBox 109">
              <a:extLst>
                <a:ext uri="{FF2B5EF4-FFF2-40B4-BE49-F238E27FC236}">
                  <a16:creationId xmlns:a16="http://schemas.microsoft.com/office/drawing/2014/main" id="{CA7D01E7-847C-454D-8C94-57BE4F23F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" y="2559050"/>
              <a:ext cx="612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LAB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BENCH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SUPPLY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(VARIABLE)</a:t>
              </a:r>
            </a:p>
          </p:txBody>
        </p:sp>
        <p:sp>
          <p:nvSpPr>
            <p:cNvPr id="58" name="TextBox 110">
              <a:extLst>
                <a:ext uri="{FF2B5EF4-FFF2-40B4-BE49-F238E27FC236}">
                  <a16:creationId xmlns:a16="http://schemas.microsoft.com/office/drawing/2014/main" id="{9311E089-2AA9-D440-94D4-32DBFCCE9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475" y="2813050"/>
              <a:ext cx="5524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+5V (max)</a:t>
              </a:r>
            </a:p>
          </p:txBody>
        </p:sp>
        <p:cxnSp>
          <p:nvCxnSpPr>
            <p:cNvPr id="59" name="Straight Connector 147">
              <a:extLst>
                <a:ext uri="{FF2B5EF4-FFF2-40B4-BE49-F238E27FC236}">
                  <a16:creationId xmlns:a16="http://schemas.microsoft.com/office/drawing/2014/main" id="{23773AAB-C564-A644-8CC2-5AA3D21036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5038" y="3478213"/>
              <a:ext cx="0" cy="3476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149">
              <a:extLst>
                <a:ext uri="{FF2B5EF4-FFF2-40B4-BE49-F238E27FC236}">
                  <a16:creationId xmlns:a16="http://schemas.microsoft.com/office/drawing/2014/main" id="{CBBD9B4F-613C-AC4A-B953-07F4B66377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33738" y="3357563"/>
              <a:ext cx="241300" cy="1317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Box 151">
              <a:extLst>
                <a:ext uri="{FF2B5EF4-FFF2-40B4-BE49-F238E27FC236}">
                  <a16:creationId xmlns:a16="http://schemas.microsoft.com/office/drawing/2014/main" id="{F3A7FCDC-CE1B-CC46-A2A2-6C5BDCAD3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450" y="3825875"/>
              <a:ext cx="6381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YELLOW WIRE</a:t>
              </a:r>
            </a:p>
          </p:txBody>
        </p:sp>
        <p:cxnSp>
          <p:nvCxnSpPr>
            <p:cNvPr id="62" name="Straight Arrow Connector 2">
              <a:extLst>
                <a:ext uri="{FF2B5EF4-FFF2-40B4-BE49-F238E27FC236}">
                  <a16:creationId xmlns:a16="http://schemas.microsoft.com/office/drawing/2014/main" id="{8EA91F34-1714-B640-8D1F-6178CBCBF5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22375" y="3030538"/>
              <a:ext cx="677863" cy="5207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0BBFDE35-FB89-534F-9A19-B725D82DC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773363"/>
              <a:ext cx="547687" cy="86995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Tach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I/F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Circuit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131605-2ED7-8242-A9CC-01732EA650CB}"/>
                </a:ext>
              </a:extLst>
            </p:cNvPr>
            <p:cNvCxnSpPr>
              <a:cxnSpLocks noChangeShapeType="1"/>
              <a:stCxn id="63" idx="3"/>
            </p:cNvCxnSpPr>
            <p:nvPr/>
          </p:nvCxnSpPr>
          <p:spPr bwMode="auto">
            <a:xfrm>
              <a:off x="4527550" y="3208338"/>
              <a:ext cx="4572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TextBox 67">
              <a:extLst>
                <a:ext uri="{FF2B5EF4-FFF2-40B4-BE49-F238E27FC236}">
                  <a16:creationId xmlns:a16="http://schemas.microsoft.com/office/drawing/2014/main" id="{BF402A8E-227E-2344-B6E3-2022A81A6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388" y="3001963"/>
              <a:ext cx="5794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TO SCOPE</a:t>
              </a:r>
            </a:p>
          </p:txBody>
        </p:sp>
        <p:grpSp>
          <p:nvGrpSpPr>
            <p:cNvPr id="66" name="Group 324">
              <a:extLst>
                <a:ext uri="{FF2B5EF4-FFF2-40B4-BE49-F238E27FC236}">
                  <a16:creationId xmlns:a16="http://schemas.microsoft.com/office/drawing/2014/main" id="{65AA15BB-DB93-5A42-B845-6C1B6BAAC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6375" y="3643313"/>
              <a:ext cx="474663" cy="457200"/>
              <a:chOff x="2110" y="1699"/>
              <a:chExt cx="309" cy="288"/>
            </a:xfrm>
          </p:grpSpPr>
          <p:grpSp>
            <p:nvGrpSpPr>
              <p:cNvPr id="67" name="Group 125">
                <a:extLst>
                  <a:ext uri="{FF2B5EF4-FFF2-40B4-BE49-F238E27FC236}">
                    <a16:creationId xmlns:a16="http://schemas.microsoft.com/office/drawing/2014/main" id="{8DD28FB3-6504-B845-8618-D3034C194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69" name="Group 126">
                  <a:extLst>
                    <a:ext uri="{FF2B5EF4-FFF2-40B4-BE49-F238E27FC236}">
                      <a16:creationId xmlns:a16="http://schemas.microsoft.com/office/drawing/2014/main" id="{601BD4D2-4D12-0647-9FB2-91AA56CDB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71" name="Line 127">
                    <a:extLst>
                      <a:ext uri="{FF2B5EF4-FFF2-40B4-BE49-F238E27FC236}">
                        <a16:creationId xmlns:a16="http://schemas.microsoft.com/office/drawing/2014/main" id="{01C871E0-B516-DB44-B988-3655685259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128">
                    <a:extLst>
                      <a:ext uri="{FF2B5EF4-FFF2-40B4-BE49-F238E27FC236}">
                        <a16:creationId xmlns:a16="http://schemas.microsoft.com/office/drawing/2014/main" id="{97841183-DD7A-C44D-A3EC-3C6B5183AC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Line 129">
                    <a:extLst>
                      <a:ext uri="{FF2B5EF4-FFF2-40B4-BE49-F238E27FC236}">
                        <a16:creationId xmlns:a16="http://schemas.microsoft.com/office/drawing/2014/main" id="{B63E6828-D6D6-0F49-AE5E-F9166BEA9A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Line 130">
                  <a:extLst>
                    <a:ext uri="{FF2B5EF4-FFF2-40B4-BE49-F238E27FC236}">
                      <a16:creationId xmlns:a16="http://schemas.microsoft.com/office/drawing/2014/main" id="{BEA3327D-3217-D34F-8E47-038E9555F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8" name="Freeform 323">
                <a:extLst>
                  <a:ext uri="{FF2B5EF4-FFF2-40B4-BE49-F238E27FC236}">
                    <a16:creationId xmlns:a16="http://schemas.microsoft.com/office/drawing/2014/main" id="{D26627A6-9B70-D04C-9183-723A2EAE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25">
              <a:extLst>
                <a:ext uri="{FF2B5EF4-FFF2-40B4-BE49-F238E27FC236}">
                  <a16:creationId xmlns:a16="http://schemas.microsoft.com/office/drawing/2014/main" id="{FA576467-F98C-DE4C-BD74-4019C8AC0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2436813"/>
              <a:ext cx="366713" cy="336550"/>
              <a:chOff x="4846317" y="1400768"/>
              <a:chExt cx="365760" cy="336601"/>
            </a:xfrm>
          </p:grpSpPr>
          <p:grpSp>
            <p:nvGrpSpPr>
              <p:cNvPr id="75" name="Group 122">
                <a:extLst>
                  <a:ext uri="{FF2B5EF4-FFF2-40B4-BE49-F238E27FC236}">
                    <a16:creationId xmlns:a16="http://schemas.microsoft.com/office/drawing/2014/main" id="{ABE95844-C296-CC47-A9D3-07100CEFC2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6317" y="1567724"/>
                <a:ext cx="365760" cy="169645"/>
                <a:chOff x="4846317" y="1567724"/>
                <a:chExt cx="365760" cy="169645"/>
              </a:xfrm>
            </p:grpSpPr>
            <p:cxnSp>
              <p:nvCxnSpPr>
                <p:cNvPr id="77" name="Straight Connector 119">
                  <a:extLst>
                    <a:ext uri="{FF2B5EF4-FFF2-40B4-BE49-F238E27FC236}">
                      <a16:creationId xmlns:a16="http://schemas.microsoft.com/office/drawing/2014/main" id="{A58A47BD-9B83-9747-B764-33D16C6349C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029195" y="1567724"/>
                  <a:ext cx="0" cy="16964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Straight Connector 121">
                  <a:extLst>
                    <a:ext uri="{FF2B5EF4-FFF2-40B4-BE49-F238E27FC236}">
                      <a16:creationId xmlns:a16="http://schemas.microsoft.com/office/drawing/2014/main" id="{9ABED69A-64E1-3B49-9777-E90D3C76C6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46317" y="1567724"/>
                  <a:ext cx="36576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6" name="TextBox 123">
                <a:extLst>
                  <a:ext uri="{FF2B5EF4-FFF2-40B4-BE49-F238E27FC236}">
                    <a16:creationId xmlns:a16="http://schemas.microsoft.com/office/drawing/2014/main" id="{89CB07D3-F5B9-0D41-91D8-1E331F664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4985" y="1400768"/>
                <a:ext cx="34336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3.3V</a:t>
                </a:r>
              </a:p>
            </p:txBody>
          </p:sp>
        </p:grp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1319DC61-A8E9-CD44-B1C9-5FBD3D73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Lab 10 Motor Characterization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F7FD6E8E-3DE7-E246-989E-BAF8E868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42848"/>
            <a:ext cx="4419600" cy="191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900"/>
              </a:spcAft>
            </a:pPr>
            <a:r>
              <a:rPr lang="en-US" sz="1600" dirty="0"/>
              <a:t>1) Build TACH interface circuit (Lect. 35)</a:t>
            </a:r>
          </a:p>
          <a:p>
            <a:pPr marL="404813" indent="-404813" eaLnBrk="1" hangingPunct="1">
              <a:spcAft>
                <a:spcPts val="900"/>
              </a:spcAft>
            </a:pPr>
            <a:r>
              <a:rPr lang="en-US" sz="1600" dirty="0"/>
              <a:t>2) Use Scope to confirm hysteresis calculations and correct circuit operation from 80Hz to 200Hz </a:t>
            </a:r>
          </a:p>
          <a:p>
            <a:pPr eaLnBrk="1" hangingPunct="1">
              <a:spcAft>
                <a:spcPts val="900"/>
              </a:spcAft>
            </a:pPr>
            <a:endParaRPr lang="en-US" sz="1600" dirty="0"/>
          </a:p>
          <a:p>
            <a:pPr eaLnBrk="1" hangingPunct="1">
              <a:spcAft>
                <a:spcPts val="900"/>
              </a:spcAft>
            </a:pPr>
            <a:endParaRPr lang="en-US" sz="16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FA9ED7E-868E-CA46-8AB5-59992D1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5" y="4012109"/>
            <a:ext cx="3524998" cy="225758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7822C40-614C-E141-93B0-F505C7DA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83" y="1257448"/>
            <a:ext cx="4046609" cy="307813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ABF493-0723-A44F-9FA4-13BB29B88ABD}"/>
              </a:ext>
            </a:extLst>
          </p:cNvPr>
          <p:cNvCxnSpPr>
            <a:cxnSpLocks/>
          </p:cNvCxnSpPr>
          <p:nvPr/>
        </p:nvCxnSpPr>
        <p:spPr bwMode="auto">
          <a:xfrm flipV="1">
            <a:off x="3152765" y="2913062"/>
            <a:ext cx="337344" cy="94957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ooter Placeholder 4">
            <a:extLst>
              <a:ext uri="{FF2B5EF4-FFF2-40B4-BE49-F238E27FC236}">
                <a16:creationId xmlns:a16="http://schemas.microsoft.com/office/drawing/2014/main" id="{6376AA65-BA60-9B4F-B0EC-206F4172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938" y="6553200"/>
            <a:ext cx="3962400" cy="2530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  <p:extLst>
      <p:ext uri="{BB962C8B-B14F-4D97-AF65-F5344CB8AC3E}">
        <p14:creationId xmlns:p14="http://schemas.microsoft.com/office/powerpoint/2010/main" val="204190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4999-B1B4-4445-80F9-5801147F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8601" y="6261147"/>
            <a:ext cx="2133600" cy="476250"/>
          </a:xfrm>
        </p:spPr>
        <p:txBody>
          <a:bodyPr/>
          <a:lstStyle/>
          <a:p>
            <a:fld id="{798E22A0-9DDE-2E46-B441-BC084934368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EC6D16-8EDA-8441-98DF-84361729CD70}"/>
              </a:ext>
            </a:extLst>
          </p:cNvPr>
          <p:cNvGrpSpPr/>
          <p:nvPr/>
        </p:nvGrpSpPr>
        <p:grpSpPr>
          <a:xfrm>
            <a:off x="976369" y="762000"/>
            <a:ext cx="6235700" cy="1897062"/>
            <a:chOff x="885825" y="671513"/>
            <a:chExt cx="6235700" cy="1897062"/>
          </a:xfrm>
        </p:grpSpPr>
        <p:grpSp>
          <p:nvGrpSpPr>
            <p:cNvPr id="6" name="Group 360">
              <a:extLst>
                <a:ext uri="{FF2B5EF4-FFF2-40B4-BE49-F238E27FC236}">
                  <a16:creationId xmlns:a16="http://schemas.microsoft.com/office/drawing/2014/main" id="{011316DB-6400-344B-B9BB-AB10022BE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1196975"/>
              <a:ext cx="549275" cy="914400"/>
              <a:chOff x="2016" y="3197"/>
              <a:chExt cx="346" cy="576"/>
            </a:xfrm>
          </p:grpSpPr>
          <p:grpSp>
            <p:nvGrpSpPr>
              <p:cNvPr id="7" name="Group 260">
                <a:extLst>
                  <a:ext uri="{FF2B5EF4-FFF2-40B4-BE49-F238E27FC236}">
                    <a16:creationId xmlns:a16="http://schemas.microsoft.com/office/drawing/2014/main" id="{FE06D378-CECC-5A43-9549-D1C6AB466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197"/>
                <a:ext cx="346" cy="576"/>
                <a:chOff x="58" y="1008"/>
                <a:chExt cx="346" cy="576"/>
              </a:xfrm>
            </p:grpSpPr>
            <p:sp>
              <p:nvSpPr>
                <p:cNvPr id="9" name="Oval 261">
                  <a:extLst>
                    <a:ext uri="{FF2B5EF4-FFF2-40B4-BE49-F238E27FC236}">
                      <a16:creationId xmlns:a16="http://schemas.microsoft.com/office/drawing/2014/main" id="{C2CAE3D5-EBA0-DF4A-83F3-96798DD8D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" y="1123"/>
                  <a:ext cx="346" cy="3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" name="Line 262">
                  <a:extLst>
                    <a:ext uri="{FF2B5EF4-FFF2-40B4-BE49-F238E27FC236}">
                      <a16:creationId xmlns:a16="http://schemas.microsoft.com/office/drawing/2014/main" id="{47A42CDD-84E9-E047-90DB-E7ACDD154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1008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263">
                  <a:extLst>
                    <a:ext uri="{FF2B5EF4-FFF2-40B4-BE49-F238E27FC236}">
                      <a16:creationId xmlns:a16="http://schemas.microsoft.com/office/drawing/2014/main" id="{81745285-435D-6F4D-90E6-B34D7BC6E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1469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Text Box 265">
                  <a:extLst>
                    <a:ext uri="{FF2B5EF4-FFF2-40B4-BE49-F238E27FC236}">
                      <a16:creationId xmlns:a16="http://schemas.microsoft.com/office/drawing/2014/main" id="{08048F36-3E69-564A-9E57-C70391A008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" y="1084"/>
                  <a:ext cx="17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/>
                    <a:t>+</a:t>
                  </a:r>
                </a:p>
              </p:txBody>
            </p:sp>
            <p:sp>
              <p:nvSpPr>
                <p:cNvPr id="13" name="Text Box 266">
                  <a:extLst>
                    <a:ext uri="{FF2B5EF4-FFF2-40B4-BE49-F238E27FC236}">
                      <a16:creationId xmlns:a16="http://schemas.microsoft.com/office/drawing/2014/main" id="{47D859CA-474B-384F-9E90-541E389735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" y="1336"/>
                  <a:ext cx="14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/>
                    <a:t>-</a:t>
                  </a:r>
                </a:p>
              </p:txBody>
            </p:sp>
          </p:grpSp>
          <p:sp>
            <p:nvSpPr>
              <p:cNvPr id="8" name="Freeform 359">
                <a:extLst>
                  <a:ext uri="{FF2B5EF4-FFF2-40B4-BE49-F238E27FC236}">
                    <a16:creationId xmlns:a16="http://schemas.microsoft.com/office/drawing/2014/main" id="{E8873C8E-F345-AC4F-8D89-A9C3D5A62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3197"/>
                <a:ext cx="115" cy="576"/>
              </a:xfrm>
              <a:custGeom>
                <a:avLst/>
                <a:gdLst>
                  <a:gd name="T0" fmla="*/ 58 w 115"/>
                  <a:gd name="T1" fmla="*/ 0 h 576"/>
                  <a:gd name="T2" fmla="*/ 0 w 115"/>
                  <a:gd name="T3" fmla="*/ 115 h 576"/>
                  <a:gd name="T4" fmla="*/ 58 w 115"/>
                  <a:gd name="T5" fmla="*/ 576 h 576"/>
                  <a:gd name="T6" fmla="*/ 115 w 115"/>
                  <a:gd name="T7" fmla="*/ 115 h 576"/>
                  <a:gd name="T8" fmla="*/ 58 w 115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" h="576">
                    <a:moveTo>
                      <a:pt x="58" y="0"/>
                    </a:moveTo>
                    <a:lnTo>
                      <a:pt x="0" y="115"/>
                    </a:lnTo>
                    <a:lnTo>
                      <a:pt x="58" y="576"/>
                    </a:lnTo>
                    <a:lnTo>
                      <a:pt x="115" y="115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324">
              <a:extLst>
                <a:ext uri="{FF2B5EF4-FFF2-40B4-BE49-F238E27FC236}">
                  <a16:creationId xmlns:a16="http://schemas.microsoft.com/office/drawing/2014/main" id="{414D1CA9-B7B0-584C-A5DC-B1C4770F2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500" y="2111375"/>
              <a:ext cx="476250" cy="457200"/>
              <a:chOff x="2110" y="1699"/>
              <a:chExt cx="309" cy="288"/>
            </a:xfrm>
          </p:grpSpPr>
          <p:grpSp>
            <p:nvGrpSpPr>
              <p:cNvPr id="15" name="Group 125">
                <a:extLst>
                  <a:ext uri="{FF2B5EF4-FFF2-40B4-BE49-F238E27FC236}">
                    <a16:creationId xmlns:a16="http://schemas.microsoft.com/office/drawing/2014/main" id="{107BFE72-0043-2247-955A-1F1AA1396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17" name="Group 126">
                  <a:extLst>
                    <a:ext uri="{FF2B5EF4-FFF2-40B4-BE49-F238E27FC236}">
                      <a16:creationId xmlns:a16="http://schemas.microsoft.com/office/drawing/2014/main" id="{28952262-B7A9-EC41-9A8D-DA9D2A4046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19" name="Line 127">
                    <a:extLst>
                      <a:ext uri="{FF2B5EF4-FFF2-40B4-BE49-F238E27FC236}">
                        <a16:creationId xmlns:a16="http://schemas.microsoft.com/office/drawing/2014/main" id="{3BA69E79-C9BB-6843-A169-EDDDAB0B0D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28">
                    <a:extLst>
                      <a:ext uri="{FF2B5EF4-FFF2-40B4-BE49-F238E27FC236}">
                        <a16:creationId xmlns:a16="http://schemas.microsoft.com/office/drawing/2014/main" id="{BBFF7ED7-CC47-C045-8627-1A03B92858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29">
                    <a:extLst>
                      <a:ext uri="{FF2B5EF4-FFF2-40B4-BE49-F238E27FC236}">
                        <a16:creationId xmlns:a16="http://schemas.microsoft.com/office/drawing/2014/main" id="{7CED568C-CCBB-B44A-A4E2-809189B763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" name="Line 130">
                  <a:extLst>
                    <a:ext uri="{FF2B5EF4-FFF2-40B4-BE49-F238E27FC236}">
                      <a16:creationId xmlns:a16="http://schemas.microsoft.com/office/drawing/2014/main" id="{105D2192-EA4B-1F4D-A5B7-31FEEF3B7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323">
                <a:extLst>
                  <a:ext uri="{FF2B5EF4-FFF2-40B4-BE49-F238E27FC236}">
                    <a16:creationId xmlns:a16="http://schemas.microsoft.com/office/drawing/2014/main" id="{CB8CA5C7-14C7-DE4C-82C7-120973903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499">
              <a:extLst>
                <a:ext uri="{FF2B5EF4-FFF2-40B4-BE49-F238E27FC236}">
                  <a16:creationId xmlns:a16="http://schemas.microsoft.com/office/drawing/2014/main" id="{5872D8BD-3D38-154C-8F98-0461810B6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1038225"/>
              <a:ext cx="549275" cy="1096963"/>
              <a:chOff x="2707" y="1987"/>
              <a:chExt cx="346" cy="691"/>
            </a:xfrm>
          </p:grpSpPr>
          <p:grpSp>
            <p:nvGrpSpPr>
              <p:cNvPr id="23" name="Group 497">
                <a:extLst>
                  <a:ext uri="{FF2B5EF4-FFF2-40B4-BE49-F238E27FC236}">
                    <a16:creationId xmlns:a16="http://schemas.microsoft.com/office/drawing/2014/main" id="{F4F78C17-980B-5848-87C5-DBB0AE388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1987"/>
                <a:ext cx="346" cy="691"/>
                <a:chOff x="2707" y="1987"/>
                <a:chExt cx="346" cy="691"/>
              </a:xfrm>
            </p:grpSpPr>
            <p:sp>
              <p:nvSpPr>
                <p:cNvPr id="25" name="Rectangle 495">
                  <a:extLst>
                    <a:ext uri="{FF2B5EF4-FFF2-40B4-BE49-F238E27FC236}">
                      <a16:creationId xmlns:a16="http://schemas.microsoft.com/office/drawing/2014/main" id="{22178F7A-C708-504D-89C8-D64E9D59D5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5" y="2102"/>
                  <a:ext cx="230" cy="461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6" name="Oval 490">
                  <a:extLst>
                    <a:ext uri="{FF2B5EF4-FFF2-40B4-BE49-F238E27FC236}">
                      <a16:creationId xmlns:a16="http://schemas.microsoft.com/office/drawing/2014/main" id="{AACCADB7-D30B-9948-8205-56139A411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7" y="2160"/>
                  <a:ext cx="346" cy="3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7" name="Line 491">
                  <a:extLst>
                    <a:ext uri="{FF2B5EF4-FFF2-40B4-BE49-F238E27FC236}">
                      <a16:creationId xmlns:a16="http://schemas.microsoft.com/office/drawing/2014/main" id="{F0423F45-A29C-FA4D-844D-511099813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987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492">
                  <a:extLst>
                    <a:ext uri="{FF2B5EF4-FFF2-40B4-BE49-F238E27FC236}">
                      <a16:creationId xmlns:a16="http://schemas.microsoft.com/office/drawing/2014/main" id="{96E35D49-E81B-EB41-AF28-9C8AED76F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563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496">
                  <a:extLst>
                    <a:ext uri="{FF2B5EF4-FFF2-40B4-BE49-F238E27FC236}">
                      <a16:creationId xmlns:a16="http://schemas.microsoft.com/office/drawing/2014/main" id="{8496BDBE-B216-0448-BB2B-5A484A11A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2" y="1987"/>
                  <a:ext cx="116" cy="691"/>
                </a:xfrm>
                <a:custGeom>
                  <a:avLst/>
                  <a:gdLst>
                    <a:gd name="T0" fmla="*/ 58 w 116"/>
                    <a:gd name="T1" fmla="*/ 0 h 691"/>
                    <a:gd name="T2" fmla="*/ 0 w 116"/>
                    <a:gd name="T3" fmla="*/ 346 h 691"/>
                    <a:gd name="T4" fmla="*/ 58 w 116"/>
                    <a:gd name="T5" fmla="*/ 691 h 691"/>
                    <a:gd name="T6" fmla="*/ 116 w 116"/>
                    <a:gd name="T7" fmla="*/ 346 h 691"/>
                    <a:gd name="T8" fmla="*/ 58 w 116"/>
                    <a:gd name="T9" fmla="*/ 0 h 6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691">
                      <a:moveTo>
                        <a:pt x="58" y="0"/>
                      </a:moveTo>
                      <a:lnTo>
                        <a:pt x="0" y="346"/>
                      </a:lnTo>
                      <a:lnTo>
                        <a:pt x="58" y="691"/>
                      </a:lnTo>
                      <a:lnTo>
                        <a:pt x="116" y="346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Text Box 498">
                <a:extLst>
                  <a:ext uri="{FF2B5EF4-FFF2-40B4-BE49-F238E27FC236}">
                    <a16:creationId xmlns:a16="http://schemas.microsoft.com/office/drawing/2014/main" id="{C918A4C6-E301-E54A-94E6-3DEFC5E83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" y="2260"/>
                <a:ext cx="28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motor</a:t>
                </a:r>
              </a:p>
            </p:txBody>
          </p:sp>
        </p:grpSp>
        <p:grpSp>
          <p:nvGrpSpPr>
            <p:cNvPr id="30" name="Group 324">
              <a:extLst>
                <a:ext uri="{FF2B5EF4-FFF2-40B4-BE49-F238E27FC236}">
                  <a16:creationId xmlns:a16="http://schemas.microsoft.com/office/drawing/2014/main" id="{EB494D32-8582-8A41-B043-CB668B594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275" y="2111375"/>
              <a:ext cx="384175" cy="457200"/>
              <a:chOff x="2110" y="1699"/>
              <a:chExt cx="309" cy="288"/>
            </a:xfrm>
          </p:grpSpPr>
          <p:grpSp>
            <p:nvGrpSpPr>
              <p:cNvPr id="31" name="Group 125">
                <a:extLst>
                  <a:ext uri="{FF2B5EF4-FFF2-40B4-BE49-F238E27FC236}">
                    <a16:creationId xmlns:a16="http://schemas.microsoft.com/office/drawing/2014/main" id="{032982C0-C4C9-044E-801C-E4A935A46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33" name="Group 126">
                  <a:extLst>
                    <a:ext uri="{FF2B5EF4-FFF2-40B4-BE49-F238E27FC236}">
                      <a16:creationId xmlns:a16="http://schemas.microsoft.com/office/drawing/2014/main" id="{DC640BF1-FE51-BD42-8F08-C57300D134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35" name="Line 127">
                    <a:extLst>
                      <a:ext uri="{FF2B5EF4-FFF2-40B4-BE49-F238E27FC236}">
                        <a16:creationId xmlns:a16="http://schemas.microsoft.com/office/drawing/2014/main" id="{4FE4C1FA-50D6-9949-B633-D926763A1D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128">
                    <a:extLst>
                      <a:ext uri="{FF2B5EF4-FFF2-40B4-BE49-F238E27FC236}">
                        <a16:creationId xmlns:a16="http://schemas.microsoft.com/office/drawing/2014/main" id="{6E420C2D-08FF-294C-9EF0-71E9BB7930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Line 129">
                    <a:extLst>
                      <a:ext uri="{FF2B5EF4-FFF2-40B4-BE49-F238E27FC236}">
                        <a16:creationId xmlns:a16="http://schemas.microsoft.com/office/drawing/2014/main" id="{F4599FB9-587E-0447-A972-4228C1218C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" name="Line 130">
                  <a:extLst>
                    <a:ext uri="{FF2B5EF4-FFF2-40B4-BE49-F238E27FC236}">
                      <a16:creationId xmlns:a16="http://schemas.microsoft.com/office/drawing/2014/main" id="{0051D3AC-0FB5-EB41-A259-082FAC28AB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9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" name="Freeform 323">
                <a:extLst>
                  <a:ext uri="{FF2B5EF4-FFF2-40B4-BE49-F238E27FC236}">
                    <a16:creationId xmlns:a16="http://schemas.microsoft.com/office/drawing/2014/main" id="{A49FEF56-7918-004A-9A2E-68D2AFF72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" name="Elbow Connector 49">
              <a:extLst>
                <a:ext uri="{FF2B5EF4-FFF2-40B4-BE49-F238E27FC236}">
                  <a16:creationId xmlns:a16="http://schemas.microsoft.com/office/drawing/2014/main" id="{6E22AE38-10AA-1341-9073-143E99BE6076}"/>
                </a:ext>
              </a:extLst>
            </p:cNvPr>
            <p:cNvCxnSpPr>
              <a:cxnSpLocks noChangeShapeType="1"/>
              <a:stCxn id="8" idx="0"/>
              <a:endCxn id="27" idx="0"/>
            </p:cNvCxnSpPr>
            <p:nvPr/>
          </p:nvCxnSpPr>
          <p:spPr bwMode="auto">
            <a:xfrm flipV="1">
              <a:off x="1554163" y="1038225"/>
              <a:ext cx="1463675" cy="158750"/>
            </a:xfrm>
            <a:prstGeom prst="bentConnector4">
              <a:avLst>
                <a:gd name="adj1" fmla="val 56"/>
                <a:gd name="adj2" fmla="val 952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59">
              <a:extLst>
                <a:ext uri="{FF2B5EF4-FFF2-40B4-BE49-F238E27FC236}">
                  <a16:creationId xmlns:a16="http://schemas.microsoft.com/office/drawing/2014/main" id="{53795846-2FF9-0949-AE26-CA9F36F84693}"/>
                </a:ext>
              </a:extLst>
            </p:cNvPr>
            <p:cNvCxnSpPr>
              <a:cxnSpLocks noChangeShapeType="1"/>
              <a:stCxn id="26" idx="6"/>
            </p:cNvCxnSpPr>
            <p:nvPr/>
          </p:nvCxnSpPr>
          <p:spPr bwMode="auto">
            <a:xfrm>
              <a:off x="3292475" y="1587500"/>
              <a:ext cx="700088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60">
              <a:extLst>
                <a:ext uri="{FF2B5EF4-FFF2-40B4-BE49-F238E27FC236}">
                  <a16:creationId xmlns:a16="http://schemas.microsoft.com/office/drawing/2014/main" id="{3B095B98-D002-CE40-896A-19BAC4D06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775" y="1408113"/>
              <a:ext cx="6000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TACH_OUT</a:t>
              </a:r>
            </a:p>
          </p:txBody>
        </p:sp>
        <p:grpSp>
          <p:nvGrpSpPr>
            <p:cNvPr id="41" name="Group 437">
              <a:extLst>
                <a:ext uri="{FF2B5EF4-FFF2-40B4-BE49-F238E27FC236}">
                  <a16:creationId xmlns:a16="http://schemas.microsoft.com/office/drawing/2014/main" id="{4C39D7C1-182D-FE41-9358-30E9C1482C3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017713" y="1289050"/>
              <a:ext cx="588962" cy="914400"/>
              <a:chOff x="2016" y="3312"/>
              <a:chExt cx="371" cy="576"/>
            </a:xfrm>
          </p:grpSpPr>
          <p:grpSp>
            <p:nvGrpSpPr>
              <p:cNvPr id="42" name="Group 292">
                <a:extLst>
                  <a:ext uri="{FF2B5EF4-FFF2-40B4-BE49-F238E27FC236}">
                    <a16:creationId xmlns:a16="http://schemas.microsoft.com/office/drawing/2014/main" id="{8378C0EB-0798-5443-89B3-9BDBAAFED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312"/>
                <a:ext cx="371" cy="576"/>
                <a:chOff x="3341" y="1584"/>
                <a:chExt cx="371" cy="576"/>
              </a:xfrm>
            </p:grpSpPr>
            <p:grpSp>
              <p:nvGrpSpPr>
                <p:cNvPr id="44" name="Group 293">
                  <a:extLst>
                    <a:ext uri="{FF2B5EF4-FFF2-40B4-BE49-F238E27FC236}">
                      <a16:creationId xmlns:a16="http://schemas.microsoft.com/office/drawing/2014/main" id="{49FC3B9C-4A76-6B45-9536-5E8F52FE18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46" name="AutoShape 294">
                    <a:extLst>
                      <a:ext uri="{FF2B5EF4-FFF2-40B4-BE49-F238E27FC236}">
                        <a16:creationId xmlns:a16="http://schemas.microsoft.com/office/drawing/2014/main" id="{0C9BDEEE-6CFC-4F4C-B71F-BC395378BD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7" name="Line 295">
                    <a:extLst>
                      <a:ext uri="{FF2B5EF4-FFF2-40B4-BE49-F238E27FC236}">
                        <a16:creationId xmlns:a16="http://schemas.microsoft.com/office/drawing/2014/main" id="{8868EDEB-9DBE-904D-8266-7394A82D5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296">
                    <a:extLst>
                      <a:ext uri="{FF2B5EF4-FFF2-40B4-BE49-F238E27FC236}">
                        <a16:creationId xmlns:a16="http://schemas.microsoft.com/office/drawing/2014/main" id="{EEF42E36-DBED-344E-AB81-46F7A3A5B8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297">
                    <a:extLst>
                      <a:ext uri="{FF2B5EF4-FFF2-40B4-BE49-F238E27FC236}">
                        <a16:creationId xmlns:a16="http://schemas.microsoft.com/office/drawing/2014/main" id="{F6729100-9ADD-8342-90C5-E50339031E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Text Box 298">
                  <a:extLst>
                    <a:ext uri="{FF2B5EF4-FFF2-40B4-BE49-F238E27FC236}">
                      <a16:creationId xmlns:a16="http://schemas.microsoft.com/office/drawing/2014/main" id="{755814B1-4E71-9A48-9D09-7330F80921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451" y="2010"/>
                  <a:ext cx="261" cy="1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600"/>
                    <a:t>1N914</a:t>
                  </a:r>
                </a:p>
              </p:txBody>
            </p:sp>
          </p:grpSp>
          <p:sp>
            <p:nvSpPr>
              <p:cNvPr id="43" name="Freeform 436">
                <a:extLst>
                  <a:ext uri="{FF2B5EF4-FFF2-40B4-BE49-F238E27FC236}">
                    <a16:creationId xmlns:a16="http://schemas.microsoft.com/office/drawing/2014/main" id="{32329CED-EE7E-5E48-8F34-E4379E0E0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3312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" name="Straight Connector 99">
              <a:extLst>
                <a:ext uri="{FF2B5EF4-FFF2-40B4-BE49-F238E27FC236}">
                  <a16:creationId xmlns:a16="http://schemas.microsoft.com/office/drawing/2014/main" id="{27041078-38C6-2445-AC14-86F6239BFA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4113" y="2203450"/>
              <a:ext cx="10509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103">
              <a:extLst>
                <a:ext uri="{FF2B5EF4-FFF2-40B4-BE49-F238E27FC236}">
                  <a16:creationId xmlns:a16="http://schemas.microsoft.com/office/drawing/2014/main" id="{58D943F0-1673-A143-90B2-FFD8D51E4726}"/>
                </a:ext>
              </a:extLst>
            </p:cNvPr>
            <p:cNvCxnSpPr>
              <a:cxnSpLocks noChangeShapeType="1"/>
              <a:stCxn id="43" idx="2"/>
            </p:cNvCxnSpPr>
            <p:nvPr/>
          </p:nvCxnSpPr>
          <p:spPr bwMode="auto">
            <a:xfrm flipV="1">
              <a:off x="2424113" y="1038225"/>
              <a:ext cx="0" cy="250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Oval 183">
              <a:extLst>
                <a:ext uri="{FF2B5EF4-FFF2-40B4-BE49-F238E27FC236}">
                  <a16:creationId xmlns:a16="http://schemas.microsoft.com/office/drawing/2014/main" id="{BCC23926-BB4F-E042-9959-16359725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014413"/>
              <a:ext cx="92075" cy="920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Oval 183">
              <a:extLst>
                <a:ext uri="{FF2B5EF4-FFF2-40B4-BE49-F238E27FC236}">
                  <a16:creationId xmlns:a16="http://schemas.microsoft.com/office/drawing/2014/main" id="{25131B80-251D-2E42-86F0-7A4804A6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513" y="2143125"/>
              <a:ext cx="92075" cy="920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" name="TextBox 106">
              <a:extLst>
                <a:ext uri="{FF2B5EF4-FFF2-40B4-BE49-F238E27FC236}">
                  <a16:creationId xmlns:a16="http://schemas.microsoft.com/office/drawing/2014/main" id="{FD8C7CF7-33C4-3242-AFD3-B7CC585EC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150" y="1035050"/>
              <a:ext cx="5397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BLUE WIRE</a:t>
              </a:r>
            </a:p>
          </p:txBody>
        </p:sp>
        <p:sp>
          <p:nvSpPr>
            <p:cNvPr id="55" name="TextBox 107">
              <a:extLst>
                <a:ext uri="{FF2B5EF4-FFF2-40B4-BE49-F238E27FC236}">
                  <a16:creationId xmlns:a16="http://schemas.microsoft.com/office/drawing/2014/main" id="{C1AFE54C-39E9-344C-B1E2-DE9DFB797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813" y="1970088"/>
              <a:ext cx="5064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RED WIRE</a:t>
              </a:r>
            </a:p>
          </p:txBody>
        </p:sp>
        <p:sp>
          <p:nvSpPr>
            <p:cNvPr id="56" name="TextBox 108">
              <a:extLst>
                <a:ext uri="{FF2B5EF4-FFF2-40B4-BE49-F238E27FC236}">
                  <a16:creationId xmlns:a16="http://schemas.microsoft.com/office/drawing/2014/main" id="{561EE25E-41D9-8041-90F1-5AF9B05C2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475" y="1600200"/>
              <a:ext cx="600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GREEN WIRE</a:t>
              </a:r>
            </a:p>
          </p:txBody>
        </p:sp>
        <p:sp>
          <p:nvSpPr>
            <p:cNvPr id="57" name="TextBox 109">
              <a:extLst>
                <a:ext uri="{FF2B5EF4-FFF2-40B4-BE49-F238E27FC236}">
                  <a16:creationId xmlns:a16="http://schemas.microsoft.com/office/drawing/2014/main" id="{7ECB55E9-72A9-D042-B135-A4DBAFB51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" y="936625"/>
              <a:ext cx="612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LAB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BENCH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SUPPLY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(VARIABLE)</a:t>
              </a:r>
            </a:p>
          </p:txBody>
        </p:sp>
        <p:sp>
          <p:nvSpPr>
            <p:cNvPr id="58" name="TextBox 110">
              <a:extLst>
                <a:ext uri="{FF2B5EF4-FFF2-40B4-BE49-F238E27FC236}">
                  <a16:creationId xmlns:a16="http://schemas.microsoft.com/office/drawing/2014/main" id="{C0C7A75A-4025-ED48-A131-26309B086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475" y="1190625"/>
              <a:ext cx="5524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+5V (max)</a:t>
              </a:r>
            </a:p>
          </p:txBody>
        </p:sp>
        <p:cxnSp>
          <p:nvCxnSpPr>
            <p:cNvPr id="59" name="Straight Connector 147">
              <a:extLst>
                <a:ext uri="{FF2B5EF4-FFF2-40B4-BE49-F238E27FC236}">
                  <a16:creationId xmlns:a16="http://schemas.microsoft.com/office/drawing/2014/main" id="{AACD75DF-9019-E344-ADC9-F54DB026C5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5038" y="1855788"/>
              <a:ext cx="0" cy="3476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149">
              <a:extLst>
                <a:ext uri="{FF2B5EF4-FFF2-40B4-BE49-F238E27FC236}">
                  <a16:creationId xmlns:a16="http://schemas.microsoft.com/office/drawing/2014/main" id="{C226CD93-9F02-8340-B26C-74CD6B7633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33738" y="1735138"/>
              <a:ext cx="241300" cy="1317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Box 151">
              <a:extLst>
                <a:ext uri="{FF2B5EF4-FFF2-40B4-BE49-F238E27FC236}">
                  <a16:creationId xmlns:a16="http://schemas.microsoft.com/office/drawing/2014/main" id="{5E1EA3B0-448A-5243-94BE-127C85C79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450" y="2203450"/>
              <a:ext cx="6381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500"/>
                <a:t>YELLOW WIRE</a:t>
              </a:r>
            </a:p>
          </p:txBody>
        </p:sp>
        <p:cxnSp>
          <p:nvCxnSpPr>
            <p:cNvPr id="62" name="Straight Arrow Connector 2">
              <a:extLst>
                <a:ext uri="{FF2B5EF4-FFF2-40B4-BE49-F238E27FC236}">
                  <a16:creationId xmlns:a16="http://schemas.microsoft.com/office/drawing/2014/main" id="{26A96513-2594-B643-9128-BD3335A8B7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22375" y="1408113"/>
              <a:ext cx="677863" cy="5207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567589EA-5190-0742-B442-EC21FC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150938"/>
              <a:ext cx="547687" cy="86995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Tach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I/F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Circuit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8578F7-5F17-A348-9099-FAC04222FB2A}"/>
                </a:ext>
              </a:extLst>
            </p:cNvPr>
            <p:cNvSpPr/>
            <p:nvPr/>
          </p:nvSpPr>
          <p:spPr bwMode="auto">
            <a:xfrm>
              <a:off x="4984750" y="1106488"/>
              <a:ext cx="914400" cy="96043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50" dirty="0"/>
                <a:t>TM4C</a:t>
              </a:r>
            </a:p>
            <a:p>
              <a:pPr algn="ctr" eaLnBrk="1" hangingPunct="1">
                <a:defRPr/>
              </a:pPr>
              <a:endParaRPr lang="en-US" sz="1050" dirty="0"/>
            </a:p>
            <a:p>
              <a:pPr algn="ctr" eaLnBrk="1" hangingPunct="1">
                <a:defRPr/>
              </a:pPr>
              <a:endParaRPr lang="en-US" sz="1050" dirty="0"/>
            </a:p>
            <a:p>
              <a:pPr algn="ctr" eaLnBrk="1" hangingPunct="1">
                <a:defRPr/>
              </a:pPr>
              <a:endParaRPr lang="en-US" sz="1050" dirty="0"/>
            </a:p>
            <a:p>
              <a:pPr algn="ctr" eaLnBrk="1" hangingPunct="1">
                <a:defRPr/>
              </a:pPr>
              <a:endParaRPr lang="en-US" sz="1050" dirty="0"/>
            </a:p>
          </p:txBody>
        </p:sp>
        <p:cxnSp>
          <p:nvCxnSpPr>
            <p:cNvPr id="65" name="Straight Arrow Connector 63">
              <a:extLst>
                <a:ext uri="{FF2B5EF4-FFF2-40B4-BE49-F238E27FC236}">
                  <a16:creationId xmlns:a16="http://schemas.microsoft.com/office/drawing/2014/main" id="{D9A575B0-44E7-824A-AD6A-47D2CF5D5494}"/>
                </a:ext>
              </a:extLst>
            </p:cNvPr>
            <p:cNvCxnSpPr>
              <a:cxnSpLocks noChangeShapeType="1"/>
              <a:stCxn id="63" idx="3"/>
              <a:endCxn id="64" idx="1"/>
            </p:cNvCxnSpPr>
            <p:nvPr/>
          </p:nvCxnSpPr>
          <p:spPr bwMode="auto">
            <a:xfrm>
              <a:off x="4527550" y="1585913"/>
              <a:ext cx="4572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TextBox 64">
              <a:extLst>
                <a:ext uri="{FF2B5EF4-FFF2-40B4-BE49-F238E27FC236}">
                  <a16:creationId xmlns:a16="http://schemas.microsoft.com/office/drawing/2014/main" id="{3509C6C2-FD32-484B-B43D-B97F598C9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063" y="1500188"/>
              <a:ext cx="357187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700" b="1"/>
                <a:t>PB4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D28C4B-F360-7445-9E72-B2FA5DE0BA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11700" y="831850"/>
              <a:ext cx="0" cy="75406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547B73-96DE-6F40-9D48-30658E4D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663" y="671513"/>
              <a:ext cx="5794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600"/>
                <a:t>TO SCOPE</a:t>
              </a:r>
            </a:p>
          </p:txBody>
        </p:sp>
        <p:grpSp>
          <p:nvGrpSpPr>
            <p:cNvPr id="69" name="Group 324">
              <a:extLst>
                <a:ext uri="{FF2B5EF4-FFF2-40B4-BE49-F238E27FC236}">
                  <a16:creationId xmlns:a16="http://schemas.microsoft.com/office/drawing/2014/main" id="{253E5B6C-B602-1D49-855B-A2C2DD820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4463" y="2066925"/>
              <a:ext cx="474662" cy="457200"/>
              <a:chOff x="2110" y="1699"/>
              <a:chExt cx="309" cy="288"/>
            </a:xfrm>
          </p:grpSpPr>
          <p:grpSp>
            <p:nvGrpSpPr>
              <p:cNvPr id="70" name="Group 125">
                <a:extLst>
                  <a:ext uri="{FF2B5EF4-FFF2-40B4-BE49-F238E27FC236}">
                    <a16:creationId xmlns:a16="http://schemas.microsoft.com/office/drawing/2014/main" id="{5EF04254-7D5F-2942-8230-9F1F870D56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72" name="Group 126">
                  <a:extLst>
                    <a:ext uri="{FF2B5EF4-FFF2-40B4-BE49-F238E27FC236}">
                      <a16:creationId xmlns:a16="http://schemas.microsoft.com/office/drawing/2014/main" id="{6B566E78-285C-9941-B818-00FB4C7EE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74" name="Line 127">
                    <a:extLst>
                      <a:ext uri="{FF2B5EF4-FFF2-40B4-BE49-F238E27FC236}">
                        <a16:creationId xmlns:a16="http://schemas.microsoft.com/office/drawing/2014/main" id="{04675BC3-804D-D148-845D-356460670E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128">
                    <a:extLst>
                      <a:ext uri="{FF2B5EF4-FFF2-40B4-BE49-F238E27FC236}">
                        <a16:creationId xmlns:a16="http://schemas.microsoft.com/office/drawing/2014/main" id="{8A504318-B977-2544-AD23-EB9814BC21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129">
                    <a:extLst>
                      <a:ext uri="{FF2B5EF4-FFF2-40B4-BE49-F238E27FC236}">
                        <a16:creationId xmlns:a16="http://schemas.microsoft.com/office/drawing/2014/main" id="{89C9E68D-447B-0146-993A-09C666543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3" name="Line 130">
                  <a:extLst>
                    <a:ext uri="{FF2B5EF4-FFF2-40B4-BE49-F238E27FC236}">
                      <a16:creationId xmlns:a16="http://schemas.microsoft.com/office/drawing/2014/main" id="{6D4F589E-6885-E346-AC1F-1BBB53680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" name="Freeform 323">
                <a:extLst>
                  <a:ext uri="{FF2B5EF4-FFF2-40B4-BE49-F238E27FC236}">
                    <a16:creationId xmlns:a16="http://schemas.microsoft.com/office/drawing/2014/main" id="{6C9BBBF6-3711-6349-AE8D-002657435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324">
              <a:extLst>
                <a:ext uri="{FF2B5EF4-FFF2-40B4-BE49-F238E27FC236}">
                  <a16:creationId xmlns:a16="http://schemas.microsoft.com/office/drawing/2014/main" id="{CEA50709-210D-6B44-BDE3-48BC9DA0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6375" y="2020888"/>
              <a:ext cx="474663" cy="457200"/>
              <a:chOff x="2110" y="1699"/>
              <a:chExt cx="309" cy="288"/>
            </a:xfrm>
          </p:grpSpPr>
          <p:grpSp>
            <p:nvGrpSpPr>
              <p:cNvPr id="78" name="Group 125">
                <a:extLst>
                  <a:ext uri="{FF2B5EF4-FFF2-40B4-BE49-F238E27FC236}">
                    <a16:creationId xmlns:a16="http://schemas.microsoft.com/office/drawing/2014/main" id="{5C15F84E-F893-A34A-B463-92F23908A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80" name="Group 126">
                  <a:extLst>
                    <a:ext uri="{FF2B5EF4-FFF2-40B4-BE49-F238E27FC236}">
                      <a16:creationId xmlns:a16="http://schemas.microsoft.com/office/drawing/2014/main" id="{4A9E0C6C-49D9-1040-8E34-2D32A5D3D1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82" name="Line 127">
                    <a:extLst>
                      <a:ext uri="{FF2B5EF4-FFF2-40B4-BE49-F238E27FC236}">
                        <a16:creationId xmlns:a16="http://schemas.microsoft.com/office/drawing/2014/main" id="{2F4F7EAC-0DEC-1D40-B17F-3E089A82C7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128">
                    <a:extLst>
                      <a:ext uri="{FF2B5EF4-FFF2-40B4-BE49-F238E27FC236}">
                        <a16:creationId xmlns:a16="http://schemas.microsoft.com/office/drawing/2014/main" id="{07BFF696-A4F3-144F-9003-8970D4BAE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29">
                    <a:extLst>
                      <a:ext uri="{FF2B5EF4-FFF2-40B4-BE49-F238E27FC236}">
                        <a16:creationId xmlns:a16="http://schemas.microsoft.com/office/drawing/2014/main" id="{6BB9B397-3359-C449-95E8-D6114C4CF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Line 130">
                  <a:extLst>
                    <a:ext uri="{FF2B5EF4-FFF2-40B4-BE49-F238E27FC236}">
                      <a16:creationId xmlns:a16="http://schemas.microsoft.com/office/drawing/2014/main" id="{DD6EDF4E-5D32-0B44-B561-74E57B33D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9" name="Freeform 323">
                <a:extLst>
                  <a:ext uri="{FF2B5EF4-FFF2-40B4-BE49-F238E27FC236}">
                    <a16:creationId xmlns:a16="http://schemas.microsoft.com/office/drawing/2014/main" id="{9A6FA762-7331-A54F-B121-4269B69D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125">
              <a:extLst>
                <a:ext uri="{FF2B5EF4-FFF2-40B4-BE49-F238E27FC236}">
                  <a16:creationId xmlns:a16="http://schemas.microsoft.com/office/drawing/2014/main" id="{EF11BD9A-CE41-5F46-8C64-2D28DF1C7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814388"/>
              <a:ext cx="366713" cy="336550"/>
              <a:chOff x="4846317" y="1400768"/>
              <a:chExt cx="365760" cy="336601"/>
            </a:xfrm>
          </p:grpSpPr>
          <p:grpSp>
            <p:nvGrpSpPr>
              <p:cNvPr id="86" name="Group 122">
                <a:extLst>
                  <a:ext uri="{FF2B5EF4-FFF2-40B4-BE49-F238E27FC236}">
                    <a16:creationId xmlns:a16="http://schemas.microsoft.com/office/drawing/2014/main" id="{B73A1039-C6A1-054D-91B5-336EB3060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6317" y="1567724"/>
                <a:ext cx="365760" cy="169645"/>
                <a:chOff x="4846317" y="1567724"/>
                <a:chExt cx="365760" cy="169645"/>
              </a:xfrm>
            </p:grpSpPr>
            <p:cxnSp>
              <p:nvCxnSpPr>
                <p:cNvPr id="88" name="Straight Connector 119">
                  <a:extLst>
                    <a:ext uri="{FF2B5EF4-FFF2-40B4-BE49-F238E27FC236}">
                      <a16:creationId xmlns:a16="http://schemas.microsoft.com/office/drawing/2014/main" id="{FEE4B141-53C9-5C4D-AD1D-D3CDD2DDCF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029195" y="1567724"/>
                  <a:ext cx="0" cy="16964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121">
                  <a:extLst>
                    <a:ext uri="{FF2B5EF4-FFF2-40B4-BE49-F238E27FC236}">
                      <a16:creationId xmlns:a16="http://schemas.microsoft.com/office/drawing/2014/main" id="{6DABF688-6789-3542-8DD3-670545BE6E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46317" y="1567724"/>
                  <a:ext cx="36576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87" name="TextBox 123">
                <a:extLst>
                  <a:ext uri="{FF2B5EF4-FFF2-40B4-BE49-F238E27FC236}">
                    <a16:creationId xmlns:a16="http://schemas.microsoft.com/office/drawing/2014/main" id="{10C99116-797A-8F41-BF2D-F808FABBB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4985" y="1400768"/>
                <a:ext cx="34336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3.3V</a:t>
                </a:r>
              </a:p>
            </p:txBody>
          </p:sp>
        </p:grpSp>
        <p:grpSp>
          <p:nvGrpSpPr>
            <p:cNvPr id="90" name="Group 126">
              <a:extLst>
                <a:ext uri="{FF2B5EF4-FFF2-40B4-BE49-F238E27FC236}">
                  <a16:creationId xmlns:a16="http://schemas.microsoft.com/office/drawing/2014/main" id="{5B48BC07-94EB-804C-8063-766FA46A0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9388" y="769938"/>
              <a:ext cx="366712" cy="336550"/>
              <a:chOff x="4846317" y="1400768"/>
              <a:chExt cx="365760" cy="336601"/>
            </a:xfrm>
          </p:grpSpPr>
          <p:grpSp>
            <p:nvGrpSpPr>
              <p:cNvPr id="91" name="Group 127">
                <a:extLst>
                  <a:ext uri="{FF2B5EF4-FFF2-40B4-BE49-F238E27FC236}">
                    <a16:creationId xmlns:a16="http://schemas.microsoft.com/office/drawing/2014/main" id="{038B5278-EDEF-0B43-8B73-53E8C10D1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6317" y="1567724"/>
                <a:ext cx="365760" cy="169645"/>
                <a:chOff x="4846317" y="1567724"/>
                <a:chExt cx="365760" cy="169645"/>
              </a:xfrm>
            </p:grpSpPr>
            <p:cxnSp>
              <p:nvCxnSpPr>
                <p:cNvPr id="93" name="Straight Connector 129">
                  <a:extLst>
                    <a:ext uri="{FF2B5EF4-FFF2-40B4-BE49-F238E27FC236}">
                      <a16:creationId xmlns:a16="http://schemas.microsoft.com/office/drawing/2014/main" id="{CC24EF3B-1BF0-5040-AC4C-C8995B56392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029198" y="1567724"/>
                  <a:ext cx="0" cy="16964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130">
                  <a:extLst>
                    <a:ext uri="{FF2B5EF4-FFF2-40B4-BE49-F238E27FC236}">
                      <a16:creationId xmlns:a16="http://schemas.microsoft.com/office/drawing/2014/main" id="{D42412B8-9B5E-A04D-A473-67543A54C0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46317" y="1567724"/>
                  <a:ext cx="36576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2" name="TextBox 128">
                <a:extLst>
                  <a:ext uri="{FF2B5EF4-FFF2-40B4-BE49-F238E27FC236}">
                    <a16:creationId xmlns:a16="http://schemas.microsoft.com/office/drawing/2014/main" id="{48568545-0938-CB44-9CFC-AB22FEC04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4985" y="1400768"/>
                <a:ext cx="34336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600"/>
                  <a:t>3.3V</a:t>
                </a:r>
              </a:p>
            </p:txBody>
          </p:sp>
        </p:grpSp>
        <p:cxnSp>
          <p:nvCxnSpPr>
            <p:cNvPr id="95" name="Straight Arrow Connector 133">
              <a:extLst>
                <a:ext uri="{FF2B5EF4-FFF2-40B4-BE49-F238E27FC236}">
                  <a16:creationId xmlns:a16="http://schemas.microsoft.com/office/drawing/2014/main" id="{3986BE46-B35F-8C42-B3D6-68684840B4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9150" y="1352550"/>
              <a:ext cx="307975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134">
              <a:extLst>
                <a:ext uri="{FF2B5EF4-FFF2-40B4-BE49-F238E27FC236}">
                  <a16:creationId xmlns:a16="http://schemas.microsoft.com/office/drawing/2014/main" id="{FB560DA0-BD65-4A4D-B6EF-8517927ED2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9150" y="1504950"/>
              <a:ext cx="307975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135">
              <a:extLst>
                <a:ext uri="{FF2B5EF4-FFF2-40B4-BE49-F238E27FC236}">
                  <a16:creationId xmlns:a16="http://schemas.microsoft.com/office/drawing/2014/main" id="{A0A05F7F-7C8B-6745-A63B-69E776C42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9150" y="1657350"/>
              <a:ext cx="307975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136">
              <a:extLst>
                <a:ext uri="{FF2B5EF4-FFF2-40B4-BE49-F238E27FC236}">
                  <a16:creationId xmlns:a16="http://schemas.microsoft.com/office/drawing/2014/main" id="{DAB37B5F-8D3D-A24F-A814-79335B44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9150" y="1836738"/>
              <a:ext cx="307975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9" name="Group 324">
              <a:extLst>
                <a:ext uri="{FF2B5EF4-FFF2-40B4-BE49-F238E27FC236}">
                  <a16:creationId xmlns:a16="http://schemas.microsoft.com/office/drawing/2014/main" id="{F9F70B70-D4E2-ED40-BD75-E1E636101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375" y="2020888"/>
              <a:ext cx="476250" cy="457200"/>
              <a:chOff x="2110" y="1699"/>
              <a:chExt cx="309" cy="288"/>
            </a:xfrm>
          </p:grpSpPr>
          <p:grpSp>
            <p:nvGrpSpPr>
              <p:cNvPr id="100" name="Group 125">
                <a:extLst>
                  <a:ext uri="{FF2B5EF4-FFF2-40B4-BE49-F238E27FC236}">
                    <a16:creationId xmlns:a16="http://schemas.microsoft.com/office/drawing/2014/main" id="{13BA6C32-70EA-2C4F-93AE-1C40E96823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699"/>
                <a:ext cx="288" cy="288"/>
                <a:chOff x="1585" y="1987"/>
                <a:chExt cx="288" cy="288"/>
              </a:xfrm>
            </p:grpSpPr>
            <p:grpSp>
              <p:nvGrpSpPr>
                <p:cNvPr id="102" name="Group 126">
                  <a:extLst>
                    <a:ext uri="{FF2B5EF4-FFF2-40B4-BE49-F238E27FC236}">
                      <a16:creationId xmlns:a16="http://schemas.microsoft.com/office/drawing/2014/main" id="{082A6D7A-E138-6C42-8413-C9323036CD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104" name="Line 127">
                    <a:extLst>
                      <a:ext uri="{FF2B5EF4-FFF2-40B4-BE49-F238E27FC236}">
                        <a16:creationId xmlns:a16="http://schemas.microsoft.com/office/drawing/2014/main" id="{44BF475A-ACCC-E447-A7DD-6580B4995E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128">
                    <a:extLst>
                      <a:ext uri="{FF2B5EF4-FFF2-40B4-BE49-F238E27FC236}">
                        <a16:creationId xmlns:a16="http://schemas.microsoft.com/office/drawing/2014/main" id="{57E933C0-5FEF-844A-B8E5-38AFA42924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Line 129">
                    <a:extLst>
                      <a:ext uri="{FF2B5EF4-FFF2-40B4-BE49-F238E27FC236}">
                        <a16:creationId xmlns:a16="http://schemas.microsoft.com/office/drawing/2014/main" id="{7BB1D911-CC98-E046-B020-01AE79B238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3" name="Line 130">
                  <a:extLst>
                    <a:ext uri="{FF2B5EF4-FFF2-40B4-BE49-F238E27FC236}">
                      <a16:creationId xmlns:a16="http://schemas.microsoft.com/office/drawing/2014/main" id="{CE229BC8-B6F6-A54F-AAA6-C7FA0EF5C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" name="Freeform 323">
                <a:extLst>
                  <a:ext uri="{FF2B5EF4-FFF2-40B4-BE49-F238E27FC236}">
                    <a16:creationId xmlns:a16="http://schemas.microsoft.com/office/drawing/2014/main" id="{C5195226-30DF-E542-9D30-53964269A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B8BEEC0-BD28-1342-B6D8-686628BDC30D}"/>
                </a:ext>
              </a:extLst>
            </p:cNvPr>
            <p:cNvSpPr/>
            <p:nvPr/>
          </p:nvSpPr>
          <p:spPr bwMode="auto">
            <a:xfrm>
              <a:off x="6207125" y="1100138"/>
              <a:ext cx="914400" cy="96043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50" dirty="0"/>
                <a:t>ST7735</a:t>
              </a:r>
            </a:p>
            <a:p>
              <a:pPr algn="ctr" eaLnBrk="1" hangingPunct="1">
                <a:defRPr/>
              </a:pPr>
              <a:endParaRPr lang="en-US" sz="1050" dirty="0"/>
            </a:p>
            <a:p>
              <a:pPr algn="ctr" eaLnBrk="1" hangingPunct="1">
                <a:defRPr/>
              </a:pPr>
              <a:endParaRPr lang="en-US" sz="1050" dirty="0"/>
            </a:p>
            <a:p>
              <a:pPr algn="ctr" eaLnBrk="1" hangingPunct="1">
                <a:defRPr/>
              </a:pPr>
              <a:endParaRPr lang="en-US" sz="1050" dirty="0"/>
            </a:p>
            <a:p>
              <a:pPr algn="ctr" eaLnBrk="1" hangingPunct="1">
                <a:defRPr/>
              </a:pPr>
              <a:endParaRPr lang="en-US" sz="1050" dirty="0"/>
            </a:p>
          </p:txBody>
        </p:sp>
      </p:grpSp>
      <p:sp>
        <p:nvSpPr>
          <p:cNvPr id="109" name="Title 1">
            <a:extLst>
              <a:ext uri="{FF2B5EF4-FFF2-40B4-BE49-F238E27FC236}">
                <a16:creationId xmlns:a16="http://schemas.microsoft.com/office/drawing/2014/main" id="{22146B1B-7103-6A41-A682-A4D5902C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Lab 10 Motor Characterization</a:t>
            </a:r>
          </a:p>
        </p:txBody>
      </p:sp>
      <p:sp>
        <p:nvSpPr>
          <p:cNvPr id="110" name="TextBox 1">
            <a:extLst>
              <a:ext uri="{FF2B5EF4-FFF2-40B4-BE49-F238E27FC236}">
                <a16:creationId xmlns:a16="http://schemas.microsoft.com/office/drawing/2014/main" id="{954CBDD5-51A4-8D41-A84A-843D6F386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53" y="2836275"/>
            <a:ext cx="633423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600" dirty="0"/>
              <a:t>1) Setup period measure SW</a:t>
            </a:r>
          </a:p>
          <a:p>
            <a:pPr marL="404813" indent="-404813" eaLnBrk="1" hangingPunct="1">
              <a:spcAft>
                <a:spcPts val="600"/>
              </a:spcAft>
            </a:pPr>
            <a:r>
              <a:rPr lang="en-US" sz="1600" dirty="0"/>
              <a:t>2) Confirm RPS using scope and values outputted to LCD</a:t>
            </a:r>
          </a:p>
          <a:p>
            <a:pPr marL="404813" indent="-404813" eaLnBrk="1" hangingPunct="1">
              <a:spcAft>
                <a:spcPts val="600"/>
              </a:spcAft>
            </a:pPr>
            <a:r>
              <a:rPr lang="en-US" sz="1600" dirty="0"/>
              <a:t>3) Confirm Period calculation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12744185-6749-374C-9053-F64246CC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91" y="4167187"/>
            <a:ext cx="7595709" cy="2462213"/>
          </a:xfrm>
          <a:prstGeom prst="rect">
            <a:avLst/>
          </a:prstGeom>
          <a:noFill/>
          <a:ln>
            <a:solidFill>
              <a:srgbClr val="00919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uint32_t Period;     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24-bit, 12.5 ns units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uint32_t static First;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Timer0A first edge, 12.5 ns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int32_t Done;        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mailbox status set each rising edge</a:t>
            </a:r>
          </a:p>
          <a:p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void Timer0A_Handler(void){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TIMER0_ICR_R = 0x00000004;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acknowledge timer0A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Period = (First - TIMER0_TAR_R)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underflow tolerant calculation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&amp; 0x00FFFFFF; 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First = TIMER0_TAR_R;            </a:t>
            </a:r>
            <a:r>
              <a:rPr lang="nb-NO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nb-NO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measurement</a:t>
            </a:r>
          </a:p>
          <a:p>
            <a:r>
              <a:rPr lang="nb-NO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Done = 1;          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semaphore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99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9E12F2-F12E-764D-8C3F-0D3B947F5918}" type="slidenum">
              <a:rPr lang="en-US" sz="1400">
                <a:solidFill>
                  <a:schemeClr val="bg2"/>
                </a:solidFill>
              </a:rPr>
              <a:pPr/>
              <a:t>14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6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Summary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182687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Brushed DC motor </a:t>
            </a:r>
          </a:p>
          <a:p>
            <a:pPr lvl="1">
              <a:defRPr/>
            </a:pPr>
            <a:r>
              <a:rPr lang="en-US" altLang="en-US" kern="0" dirty="0">
                <a:ea typeface="+mn-ea"/>
              </a:rPr>
              <a:t>Simple, </a:t>
            </a:r>
          </a:p>
          <a:p>
            <a:pPr lvl="1">
              <a:defRPr/>
            </a:pPr>
            <a:r>
              <a:rPr lang="en-US" altLang="en-US" kern="0" dirty="0">
                <a:ea typeface="+mn-ea"/>
              </a:rPr>
              <a:t>Use transistor and PWM</a:t>
            </a:r>
          </a:p>
          <a:p>
            <a:pPr lvl="1">
              <a:defRPr/>
            </a:pPr>
            <a:r>
              <a:rPr lang="en-US" altLang="en-US" kern="0" dirty="0">
                <a:ea typeface="+mn-ea"/>
              </a:rPr>
              <a:t>Requires 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4DE0-5097-3D41-A487-F25E4325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81400"/>
            <a:ext cx="57785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https://www.nde-ed.org/EducationResources/CommunityCollege/MagParticle/Graphics/coil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9825"/>
            <a:ext cx="51816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Motor EM</a:t>
            </a:r>
          </a:p>
        </p:txBody>
      </p:sp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8364538" y="6356350"/>
            <a:ext cx="685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20D51A-A2DE-BE43-B46D-9A206A1C75B6}" type="slidenum">
              <a:rPr lang="en-US" sz="1400">
                <a:ea typeface="MS PGothic" charset="0"/>
                <a:cs typeface="MS PGothic" charset="0"/>
              </a:rPr>
              <a:pPr eaLnBrk="1" hangingPunct="1"/>
              <a:t>2</a:t>
            </a:fld>
            <a:endParaRPr lang="en-US" sz="1400">
              <a:ea typeface="MS PGothic" charset="0"/>
              <a:cs typeface="MS PGothic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76700"/>
            <a:ext cx="8678863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DC Motor Physics</a:t>
            </a:r>
          </a:p>
        </p:txBody>
      </p:sp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8364538" y="6356350"/>
            <a:ext cx="685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5B83B-DB01-584F-9116-B7668BDD5E8D}" type="slidenum">
              <a:rPr lang="en-US" sz="1400">
                <a:ea typeface="MS PGothic" charset="0"/>
                <a:cs typeface="MS PGothic" charset="0"/>
              </a:rPr>
              <a:pPr eaLnBrk="1" hangingPunct="1"/>
              <a:t>3</a:t>
            </a:fld>
            <a:endParaRPr lang="en-US" sz="1400">
              <a:ea typeface="MS PGothic" charset="0"/>
              <a:cs typeface="MS PGothic" charset="0"/>
            </a:endParaRPr>
          </a:p>
        </p:txBody>
      </p: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209800"/>
            <a:ext cx="7297738" cy="333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762000" y="5934075"/>
            <a:ext cx="7310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hlinkClick r:id="rId4"/>
              </a:rPr>
              <a:t>http://www.electricaleasy.com/2014/01/basic-working-of-dc-</a:t>
            </a:r>
            <a:r>
              <a:rPr lang="en-US" sz="1800" dirty="0" err="1">
                <a:hlinkClick r:id="rId4"/>
              </a:rPr>
              <a:t>motor.html</a:t>
            </a:r>
            <a:endParaRPr lang="en-US" sz="1800" dirty="0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762000" y="1492250"/>
            <a:ext cx="419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Force = Current*Length*Magnetic Field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9" descr="http://allelcdn.upshotcommerce.com/mas_assets/cache/image/2/b/2/3/1104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30734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D1C9C-C344-394E-B043-1F22139E1E8E}" type="slidenum">
              <a:rPr lang="en-US" sz="1400">
                <a:solidFill>
                  <a:schemeClr val="bg2"/>
                </a:solidFill>
              </a:rPr>
              <a:pPr/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76200"/>
            <a:ext cx="63246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PWM DC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Motor Interface</a:t>
            </a:r>
          </a:p>
        </p:txBody>
      </p:sp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3048000" y="1600200"/>
            <a:ext cx="586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rgbClr val="0000FF"/>
                </a:solidFill>
              </a:rPr>
              <a:t>For more information read Section 6.5.4 in the book</a:t>
            </a:r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59075"/>
            <a:ext cx="82375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5257800" y="2509838"/>
            <a:ext cx="3746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/>
              <a:t>R=30</a:t>
            </a:r>
            <a:r>
              <a:rPr lang="el-GR" sz="2400"/>
              <a:t>Ω</a:t>
            </a:r>
            <a:endParaRPr lang="en-US" sz="2400"/>
          </a:p>
          <a:p>
            <a:r>
              <a:rPr lang="en-US" sz="2400"/>
              <a:t>Why is I &gt; (V-V</a:t>
            </a:r>
            <a:r>
              <a:rPr lang="en-US" sz="2400" i="1" baseline="-25000">
                <a:ea typeface="MS PGothic" charset="0"/>
                <a:cs typeface="MS PGothic" charset="0"/>
              </a:rPr>
              <a:t>CE</a:t>
            </a:r>
            <a:r>
              <a:rPr lang="en-US" sz="2400"/>
              <a:t>)/30</a:t>
            </a:r>
            <a:r>
              <a:rPr lang="el-GR" sz="2400"/>
              <a:t>Ω</a:t>
            </a:r>
            <a:r>
              <a:rPr lang="en-US" sz="240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4343400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IRLD024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514600"/>
            <a:ext cx="82375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Darlington Transistor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2225"/>
            <a:ext cx="8229600" cy="26971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TIP120 (NPN)</a:t>
            </a:r>
          </a:p>
          <a:p>
            <a:pPr eaLnBrk="1" hangingPunct="1"/>
            <a:r>
              <a:rPr lang="en-US" i="1" dirty="0" err="1">
                <a:latin typeface="Arial" charset="0"/>
              </a:rPr>
              <a:t>h</a:t>
            </a:r>
            <a:r>
              <a:rPr lang="en-US" i="1" baseline="-25000" dirty="0" err="1">
                <a:latin typeface="Arial" charset="0"/>
              </a:rPr>
              <a:t>fe</a:t>
            </a:r>
            <a:r>
              <a:rPr lang="en-US" dirty="0">
                <a:latin typeface="Arial" charset="0"/>
              </a:rPr>
              <a:t> = 1000</a:t>
            </a:r>
          </a:p>
          <a:p>
            <a:pPr eaLnBrk="1" hangingPunct="1"/>
            <a:r>
              <a:rPr lang="en-US" i="1" dirty="0">
                <a:latin typeface="Arial" charset="0"/>
              </a:rPr>
              <a:t>I</a:t>
            </a:r>
            <a:r>
              <a:rPr lang="en-US" i="1" baseline="-25000" dirty="0">
                <a:latin typeface="Arial" charset="0"/>
              </a:rPr>
              <a:t>ce</a:t>
            </a:r>
            <a:r>
              <a:rPr lang="en-US" dirty="0">
                <a:latin typeface="Arial" charset="0"/>
              </a:rPr>
              <a:t> = 3A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4419600" y="3440113"/>
            <a:ext cx="4419600" cy="2447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ea typeface="MS PGothic" charset="0"/>
                <a:cs typeface="MS PGothic" charset="0"/>
              </a:rPr>
              <a:t>I</a:t>
            </a:r>
            <a:r>
              <a:rPr lang="en-US" sz="1800" i="1" baseline="-25000">
                <a:ea typeface="MS PGothic" charset="0"/>
                <a:cs typeface="MS PGothic" charset="0"/>
              </a:rPr>
              <a:t>b</a:t>
            </a:r>
            <a:r>
              <a:rPr lang="en-US" sz="1800">
                <a:ea typeface="MS PGothic" charset="0"/>
                <a:cs typeface="MS PGothic" charset="0"/>
              </a:rPr>
              <a:t> = </a:t>
            </a:r>
            <a:r>
              <a:rPr lang="en-US" sz="1800" i="1">
                <a:ea typeface="MS PGothic" charset="0"/>
                <a:cs typeface="MS PGothic" charset="0"/>
              </a:rPr>
              <a:t>I</a:t>
            </a:r>
            <a:r>
              <a:rPr lang="en-US" sz="1800" i="1" baseline="-25000">
                <a:ea typeface="MS PGothic" charset="0"/>
                <a:cs typeface="MS PGothic" charset="0"/>
              </a:rPr>
              <a:t>coil</a:t>
            </a:r>
            <a:r>
              <a:rPr lang="en-US" sz="1800" i="1">
                <a:ea typeface="MS PGothic" charset="0"/>
                <a:cs typeface="MS PGothic" charset="0"/>
              </a:rPr>
              <a:t> /h</a:t>
            </a:r>
            <a:r>
              <a:rPr lang="en-US" sz="1800" i="1" baseline="-25000">
                <a:ea typeface="MS PGothic" charset="0"/>
                <a:cs typeface="MS PGothic" charset="0"/>
              </a:rPr>
              <a:t>fe</a:t>
            </a:r>
            <a:r>
              <a:rPr lang="en-US" sz="1800">
                <a:ea typeface="MS PGothic" charset="0"/>
                <a:cs typeface="MS PGothic" charset="0"/>
              </a:rPr>
              <a:t> = 1A/1000 = 1mA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i="1">
                <a:ea typeface="MS PGothic" charset="0"/>
                <a:cs typeface="MS PGothic" charset="0"/>
              </a:rPr>
              <a:t>R</a:t>
            </a:r>
            <a:r>
              <a:rPr lang="en-US" sz="1800" i="1" baseline="-25000">
                <a:ea typeface="MS PGothic" charset="0"/>
                <a:cs typeface="MS PGothic" charset="0"/>
              </a:rPr>
              <a:t>b</a:t>
            </a:r>
            <a:r>
              <a:rPr lang="en-US" sz="1800" i="1">
                <a:ea typeface="MS PGothic" charset="0"/>
                <a:cs typeface="MS PGothic" charset="0"/>
              </a:rPr>
              <a:t> </a:t>
            </a:r>
            <a:r>
              <a:rPr lang="en-US" sz="1800">
                <a:ea typeface="MS PGothic" charset="0"/>
                <a:cs typeface="MS PGothic" charset="0"/>
              </a:rPr>
              <a:t>≤ (</a:t>
            </a:r>
            <a:r>
              <a:rPr lang="en-US" sz="1800" i="1">
                <a:ea typeface="MS PGothic" charset="0"/>
                <a:cs typeface="MS PGothic" charset="0"/>
              </a:rPr>
              <a:t>V</a:t>
            </a:r>
            <a:r>
              <a:rPr lang="en-US" sz="1800" i="1" baseline="-25000">
                <a:ea typeface="MS PGothic" charset="0"/>
                <a:cs typeface="MS PGothic" charset="0"/>
              </a:rPr>
              <a:t>OH</a:t>
            </a:r>
            <a:r>
              <a:rPr lang="en-US" sz="1800" i="1">
                <a:ea typeface="MS PGothic" charset="0"/>
                <a:cs typeface="MS PGothic" charset="0"/>
              </a:rPr>
              <a:t>-V</a:t>
            </a:r>
            <a:r>
              <a:rPr lang="en-US" sz="1800" i="1" baseline="-25000">
                <a:ea typeface="MS PGothic" charset="0"/>
                <a:cs typeface="MS PGothic" charset="0"/>
              </a:rPr>
              <a:t>be</a:t>
            </a:r>
            <a:r>
              <a:rPr lang="en-US" sz="1800">
                <a:ea typeface="MS PGothic" charset="0"/>
                <a:cs typeface="MS PGothic" charset="0"/>
              </a:rPr>
              <a:t>)/</a:t>
            </a:r>
            <a:r>
              <a:rPr lang="en-US" sz="1800" i="1">
                <a:ea typeface="MS PGothic" charset="0"/>
                <a:cs typeface="MS PGothic" charset="0"/>
              </a:rPr>
              <a:t>I</a:t>
            </a:r>
            <a:r>
              <a:rPr lang="en-US" sz="1800" i="1" baseline="-25000">
                <a:ea typeface="MS PGothic" charset="0"/>
                <a:cs typeface="MS PGothic" charset="0"/>
              </a:rPr>
              <a:t>b</a:t>
            </a:r>
            <a:r>
              <a:rPr lang="en-US" sz="1800" i="1">
                <a:ea typeface="MS PGothic" charset="0"/>
                <a:cs typeface="MS PGothic" charset="0"/>
              </a:rPr>
              <a:t> </a:t>
            </a:r>
            <a:r>
              <a:rPr lang="en-US" sz="1800">
                <a:ea typeface="MS PGothic" charset="0"/>
                <a:cs typeface="MS PGothic" charset="0"/>
              </a:rPr>
              <a:t>= (3-2.5)/1mA = 0.5 k</a:t>
            </a:r>
            <a:r>
              <a:rPr lang="en-US" sz="1800">
                <a:latin typeface="Symbol" charset="0"/>
                <a:ea typeface="MS PGothic" charset="0"/>
                <a:cs typeface="MS PGothic" charset="0"/>
              </a:rPr>
              <a:t>W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i="1">
                <a:ea typeface="MS PGothic" charset="0"/>
                <a:cs typeface="MS PGothic" charset="0"/>
              </a:rPr>
              <a:t>R</a:t>
            </a:r>
            <a:r>
              <a:rPr lang="en-US" sz="1800" i="1" baseline="-25000">
                <a:ea typeface="MS PGothic" charset="0"/>
                <a:cs typeface="MS PGothic" charset="0"/>
              </a:rPr>
              <a:t>b</a:t>
            </a:r>
            <a:r>
              <a:rPr lang="en-US" sz="1800" i="1">
                <a:ea typeface="MS PGothic" charset="0"/>
                <a:cs typeface="MS PGothic" charset="0"/>
              </a:rPr>
              <a:t> </a:t>
            </a:r>
            <a:r>
              <a:rPr lang="en-US" sz="1800">
                <a:ea typeface="MS PGothic" charset="0"/>
                <a:cs typeface="MS PGothic" charset="0"/>
              </a:rPr>
              <a:t>= 100 </a:t>
            </a:r>
            <a:r>
              <a:rPr lang="en-US" sz="1800">
                <a:latin typeface="Symbol" charset="0"/>
                <a:ea typeface="MS PGothic" charset="0"/>
                <a:cs typeface="MS PGothic" charset="0"/>
              </a:rPr>
              <a:t>W</a:t>
            </a:r>
            <a:r>
              <a:rPr lang="en-US" sz="1800">
                <a:ea typeface="MS PGothic" charset="0"/>
                <a:cs typeface="MS PGothic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i="1">
                <a:ea typeface="MS PGothic" charset="0"/>
                <a:cs typeface="MS PGothic" charset="0"/>
              </a:rPr>
              <a:t>V</a:t>
            </a:r>
            <a:r>
              <a:rPr lang="en-US" sz="1800" i="1" baseline="-25000">
                <a:ea typeface="MS PGothic" charset="0"/>
                <a:cs typeface="MS PGothic" charset="0"/>
              </a:rPr>
              <a:t>CE</a:t>
            </a:r>
            <a:r>
              <a:rPr lang="en-US" sz="1800">
                <a:ea typeface="MS PGothic" charset="0"/>
                <a:cs typeface="MS PGothic" charset="0"/>
              </a:rPr>
              <a:t>  depends on current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ea typeface="MS PGothic" charset="0"/>
              <a:cs typeface="MS PGothic" charset="0"/>
            </a:endParaRP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3048000" y="2435225"/>
            <a:ext cx="6016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+5V</a:t>
            </a:r>
          </a:p>
        </p:txBody>
      </p:sp>
      <p:sp>
        <p:nvSpPr>
          <p:cNvPr id="6152" name="TextBox 2"/>
          <p:cNvSpPr txBox="1">
            <a:spLocks noChangeArrowheads="1"/>
          </p:cNvSpPr>
          <p:nvPr/>
        </p:nvSpPr>
        <p:spPr bwMode="auto">
          <a:xfrm>
            <a:off x="152400" y="6018213"/>
            <a:ext cx="262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0000FF"/>
                </a:solidFill>
              </a:rPr>
              <a:t>TM4C123 not LM4F120</a:t>
            </a:r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1510460" y="4150062"/>
            <a:ext cx="1080340" cy="430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514600"/>
            <a:ext cx="82375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Power MOSFET (IRLD024 or IRLD120 )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2225"/>
            <a:ext cx="8229600" cy="2697163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</a:rPr>
              <a:t>V</a:t>
            </a:r>
            <a:r>
              <a:rPr lang="en-US" i="1" baseline="-25000" dirty="0">
                <a:latin typeface="Arial" charset="0"/>
              </a:rPr>
              <a:t>GS</a:t>
            </a:r>
            <a:r>
              <a:rPr lang="en-US" dirty="0">
                <a:latin typeface="Arial" charset="0"/>
              </a:rPr>
              <a:t> = 3.3V turns it on</a:t>
            </a:r>
          </a:p>
          <a:p>
            <a:pPr eaLnBrk="1" hangingPunct="1"/>
            <a:r>
              <a:rPr lang="en-US" i="1" dirty="0">
                <a:latin typeface="Arial" charset="0"/>
              </a:rPr>
              <a:t>I</a:t>
            </a:r>
            <a:r>
              <a:rPr lang="en-US" i="1" baseline="-25000" dirty="0">
                <a:latin typeface="Arial" charset="0"/>
              </a:rPr>
              <a:t>DS</a:t>
            </a:r>
            <a:r>
              <a:rPr lang="en-US" dirty="0">
                <a:latin typeface="Arial" charset="0"/>
              </a:rPr>
              <a:t> = 2.5A max, need 0.1A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5257800" y="2416175"/>
            <a:ext cx="373380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 err="1">
                <a:ea typeface="MS PGothic" charset="0"/>
                <a:cs typeface="MS PGothic" charset="0"/>
              </a:rPr>
              <a:t>R</a:t>
            </a:r>
            <a:r>
              <a:rPr lang="en-US" sz="1800" i="1" baseline="-25000" dirty="0" err="1">
                <a:ea typeface="MS PGothic" charset="0"/>
                <a:cs typeface="MS PGothic" charset="0"/>
              </a:rPr>
              <a:t>b</a:t>
            </a:r>
            <a:r>
              <a:rPr lang="en-US" sz="1800" i="1" dirty="0">
                <a:ea typeface="MS PGothic" charset="0"/>
                <a:cs typeface="MS PGothic" charset="0"/>
              </a:rPr>
              <a:t> </a:t>
            </a:r>
            <a:r>
              <a:rPr lang="en-US" sz="1800" dirty="0">
                <a:ea typeface="MS PGothic" charset="0"/>
                <a:cs typeface="MS PGothic" charset="0"/>
              </a:rPr>
              <a:t>= 10k</a:t>
            </a:r>
            <a:r>
              <a:rPr lang="en-US" sz="1800" dirty="0">
                <a:latin typeface="Symbol" charset="0"/>
                <a:ea typeface="MS PGothic" charset="0"/>
                <a:cs typeface="MS PGothic" charset="0"/>
              </a:rPr>
              <a:t>W</a:t>
            </a:r>
            <a:r>
              <a:rPr lang="en-US" sz="1800" dirty="0">
                <a:ea typeface="MS PGothic" charset="0"/>
                <a:cs typeface="MS PGothic" charset="0"/>
              </a:rPr>
              <a:t> (just to limit transients)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i="1" dirty="0">
                <a:ea typeface="MS PGothic" charset="0"/>
                <a:cs typeface="MS PGothic" charset="0"/>
              </a:rPr>
              <a:t>V</a:t>
            </a:r>
            <a:r>
              <a:rPr lang="en-US" sz="1800" i="1" baseline="-25000" dirty="0">
                <a:ea typeface="MS PGothic" charset="0"/>
                <a:cs typeface="MS PGothic" charset="0"/>
              </a:rPr>
              <a:t>DS</a:t>
            </a:r>
            <a:r>
              <a:rPr lang="en-US" sz="1800" dirty="0">
                <a:ea typeface="MS PGothic" charset="0"/>
                <a:cs typeface="MS PGothic" charset="0"/>
              </a:rPr>
              <a:t>  depends on current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ea typeface="MS PGothic" charset="0"/>
                <a:cs typeface="MS PGothic" charset="0"/>
              </a:rPr>
              <a:t>Current depends on </a:t>
            </a:r>
            <a:r>
              <a:rPr lang="en-US" sz="1800" i="1" dirty="0">
                <a:ea typeface="MS PGothic" charset="0"/>
                <a:cs typeface="MS PGothic" charset="0"/>
              </a:rPr>
              <a:t>V</a:t>
            </a:r>
            <a:r>
              <a:rPr lang="en-US" sz="1800" i="1" baseline="-25000" dirty="0">
                <a:ea typeface="MS PGothic" charset="0"/>
                <a:cs typeface="MS PGothic" charset="0"/>
              </a:rPr>
              <a:t>DS</a:t>
            </a:r>
            <a:endParaRPr lang="en-US" sz="1800" dirty="0">
              <a:ea typeface="MS PGothic" charset="0"/>
              <a:cs typeface="MS PGothic" charset="0"/>
            </a:endParaRP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3048000" y="2435225"/>
            <a:ext cx="6016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+5V</a:t>
            </a:r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1510460" y="4150062"/>
            <a:ext cx="1080340" cy="430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175" y="4479409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IRLD024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17" y="5029199"/>
            <a:ext cx="962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166617" y="5257800"/>
            <a:ext cx="0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514600" y="6124574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2590800" y="6176962"/>
            <a:ext cx="304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667000" y="6248400"/>
            <a:ext cx="15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1822258" y="5508664"/>
            <a:ext cx="3241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80701" y="5032413"/>
            <a:ext cx="3241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90850" y="5791200"/>
            <a:ext cx="30489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1966" y="27109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6142" y="4803753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</p:spTree>
    <p:extLst>
      <p:ext uri="{BB962C8B-B14F-4D97-AF65-F5344CB8AC3E}">
        <p14:creationId xmlns:p14="http://schemas.microsoft.com/office/powerpoint/2010/main" val="82051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2A0-9DDE-2E46-B441-BC08493436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6324600" cy="11430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IRLD024 or IRLD120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938" y="6553200"/>
            <a:ext cx="3962400" cy="2530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922463"/>
            <a:ext cx="46958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81940" y="1143000"/>
            <a:ext cx="4343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kern="0" dirty="0">
                <a:latin typeface="Arial" charset="0"/>
              </a:rPr>
              <a:t>Got</a:t>
            </a:r>
            <a:r>
              <a:rPr lang="en-US" sz="2000" i="1" kern="0" dirty="0">
                <a:latin typeface="Arial" charset="0"/>
              </a:rPr>
              <a:t> V</a:t>
            </a:r>
            <a:r>
              <a:rPr lang="en-US" sz="2000" i="1" kern="0" baseline="-25000" dirty="0">
                <a:latin typeface="Arial" charset="0"/>
              </a:rPr>
              <a:t>GS</a:t>
            </a:r>
            <a:r>
              <a:rPr lang="en-US" sz="2000" kern="0" dirty="0">
                <a:latin typeface="Arial" charset="0"/>
              </a:rPr>
              <a:t> = 3.3V</a:t>
            </a:r>
          </a:p>
          <a:p>
            <a:pPr eaLnBrk="1" hangingPunct="1"/>
            <a:r>
              <a:rPr lang="en-US" sz="2000" kern="0" dirty="0">
                <a:latin typeface="Arial" charset="0"/>
              </a:rPr>
              <a:t>Need</a:t>
            </a:r>
            <a:r>
              <a:rPr lang="en-US" sz="2000" i="1" kern="0" dirty="0">
                <a:latin typeface="Arial" charset="0"/>
              </a:rPr>
              <a:t> I</a:t>
            </a:r>
            <a:r>
              <a:rPr lang="en-US" sz="2000" i="1" kern="0" baseline="-25000" dirty="0">
                <a:latin typeface="Arial" charset="0"/>
              </a:rPr>
              <a:t>DS</a:t>
            </a:r>
            <a:r>
              <a:rPr lang="en-US" sz="2000" kern="0" dirty="0">
                <a:latin typeface="Arial" charset="0"/>
              </a:rPr>
              <a:t> = 0.1A</a:t>
            </a:r>
          </a:p>
          <a:p>
            <a:pPr eaLnBrk="1" hangingPunct="1">
              <a:buFontTx/>
              <a:buNone/>
            </a:pPr>
            <a:endParaRPr lang="en-US" kern="0" dirty="0"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D5F0E-377E-427F-B25B-985E45F2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80" y="1692278"/>
            <a:ext cx="4592320" cy="42367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EE486-E28C-43D2-BDFB-034419328A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" y="3429000"/>
            <a:ext cx="1219200" cy="6858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B08029-FDCE-4A96-8100-DA56B0B0BDF0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8713" y="4267200"/>
            <a:ext cx="776287" cy="7620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939925"/>
            <a:ext cx="44291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2A0-9DDE-2E46-B441-BC08493436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6324600" cy="11430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IRLD024 or IRLD120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81940" y="1143000"/>
            <a:ext cx="4343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kern="0" dirty="0">
                <a:latin typeface="Arial" charset="0"/>
              </a:rPr>
              <a:t>Got</a:t>
            </a:r>
            <a:r>
              <a:rPr lang="en-US" sz="2000" i="1" kern="0" dirty="0">
                <a:latin typeface="Arial" charset="0"/>
              </a:rPr>
              <a:t> V</a:t>
            </a:r>
            <a:r>
              <a:rPr lang="en-US" sz="2000" i="1" kern="0" baseline="-25000" dirty="0">
                <a:latin typeface="Arial" charset="0"/>
              </a:rPr>
              <a:t>GS</a:t>
            </a:r>
            <a:r>
              <a:rPr lang="en-US" sz="2000" kern="0" dirty="0">
                <a:latin typeface="Arial" charset="0"/>
              </a:rPr>
              <a:t> = 3.3V</a:t>
            </a:r>
          </a:p>
          <a:p>
            <a:pPr eaLnBrk="1" hangingPunct="1"/>
            <a:r>
              <a:rPr lang="en-US" sz="2000" kern="0" dirty="0">
                <a:latin typeface="Arial" charset="0"/>
              </a:rPr>
              <a:t>Need</a:t>
            </a:r>
            <a:r>
              <a:rPr lang="en-US" sz="2000" i="1" kern="0" dirty="0">
                <a:latin typeface="Arial" charset="0"/>
              </a:rPr>
              <a:t> I</a:t>
            </a:r>
            <a:r>
              <a:rPr lang="en-US" sz="2000" i="1" kern="0" baseline="-25000" dirty="0">
                <a:latin typeface="Arial" charset="0"/>
              </a:rPr>
              <a:t>DS</a:t>
            </a:r>
            <a:r>
              <a:rPr lang="en-US" sz="2000" kern="0" dirty="0">
                <a:latin typeface="Arial" charset="0"/>
              </a:rPr>
              <a:t> = 0.1A</a:t>
            </a:r>
          </a:p>
          <a:p>
            <a:pPr eaLnBrk="1" hangingPunct="1">
              <a:buFontTx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938" y="6553200"/>
            <a:ext cx="3962400" cy="2530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47AEC-4642-46D4-B6CE-757C8398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95" y="1755775"/>
            <a:ext cx="4427230" cy="420586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5F3EEA-1A1F-4749-9C55-09FA8DBC6050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7757" y="2317750"/>
            <a:ext cx="0" cy="339725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45D947-8D97-4D25-AC80-22180895002D}"/>
              </a:ext>
            </a:extLst>
          </p:cNvPr>
          <p:cNvCxnSpPr>
            <a:cxnSpLocks/>
          </p:cNvCxnSpPr>
          <p:nvPr/>
        </p:nvCxnSpPr>
        <p:spPr bwMode="auto">
          <a:xfrm flipV="1">
            <a:off x="6858000" y="2056765"/>
            <a:ext cx="0" cy="339725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0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1DED1F-9F10-CC4D-9D58-12D37C6FB4D7}" type="slidenum">
              <a:rPr lang="en-US" sz="1400">
                <a:solidFill>
                  <a:schemeClr val="bg2"/>
                </a:solidFill>
              </a:rPr>
              <a:pPr/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6868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DC Motor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PWM Software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533400" y="1295400"/>
            <a:ext cx="83820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void PWM0A_Init(uint16_t period,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uint16_t duty){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SYSCTL_RCGCPWM_R |= 0x01;          	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1) activate PWM0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SYSCTL_RCGCGPIO_R |= 0x02;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2) activate port B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while((SYSCTL_PRGPIO_R&amp;0x02) == 0){};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GPIO_PORTB_AFSEL_R |= 0x40;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 </a:t>
            </a:r>
            <a:r>
              <a:rPr lang="en-US" sz="1400" b="1" dirty="0" err="1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PB6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GPIO_PORTB_PCTL_R =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(GPIO_PORTB_PCTL_R&amp;0xF0FFFFFF)+0x04000000;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PWM0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GPIO_PORTB_AMSEL_R &amp;= ~0x40;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analog on PB6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GPIO_PORTB_DEN_R |= 0x40;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digital I/O on PB6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SYSCTL_RCC_R = 0x00100000 |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3) use PWM divider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(SYSCTL_RCC_R &amp; (~0x000E0000));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1/2 divider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PWM0_0_CTL_R = 0;        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4) re-loading down-counting mode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PWM0_0_GENA_R = 0xC8;    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low on LOAD, high on CMPA down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PWM0_0_LOAD_R = period - 1;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5) cycles count down to 0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PWM0_0_CMPA_R = duty - 1;  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6) count value output rises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PWM0_0_CTL_R |= 0x00000001; 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7) start PWM0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PWM0_ENABLE_R |= 0x00000001;           </a:t>
            </a:r>
            <a:r>
              <a:rPr lang="en-US" sz="1400" b="1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PB6/M0PWM0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236538" y="1524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Program 6.8 in the book</a:t>
            </a:r>
          </a:p>
        </p:txBody>
      </p:sp>
      <p:sp>
        <p:nvSpPr>
          <p:cNvPr id="7174" name="TextBox 2"/>
          <p:cNvSpPr txBox="1">
            <a:spLocks noChangeArrowheads="1"/>
          </p:cNvSpPr>
          <p:nvPr/>
        </p:nvSpPr>
        <p:spPr bwMode="auto">
          <a:xfrm>
            <a:off x="5715000" y="6284913"/>
            <a:ext cx="262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0000FF"/>
                </a:solidFill>
              </a:rPr>
              <a:t>TM4C123 not LM4F120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1021</Words>
  <Application>Microsoft Office PowerPoint</Application>
  <PresentationFormat>On-screen Show (4:3)</PresentationFormat>
  <Paragraphs>222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Consolas</vt:lpstr>
      <vt:lpstr>Courier New</vt:lpstr>
      <vt:lpstr>Symbol</vt:lpstr>
      <vt:lpstr>Times New Roman</vt:lpstr>
      <vt:lpstr>Default Design</vt:lpstr>
      <vt:lpstr>Equation</vt:lpstr>
      <vt:lpstr>Microsoft Excel Chart</vt:lpstr>
      <vt:lpstr>EE 445L – Embedded System Design Lab </vt:lpstr>
      <vt:lpstr>Motor EM</vt:lpstr>
      <vt:lpstr>DC Motor Physics</vt:lpstr>
      <vt:lpstr>PWM DC Motor Interface</vt:lpstr>
      <vt:lpstr>Darlington Transistor</vt:lpstr>
      <vt:lpstr>Power MOSFET (IRLD024 or IRLD120 )</vt:lpstr>
      <vt:lpstr>IRLD024 or IRLD120</vt:lpstr>
      <vt:lpstr>IRLD024 or IRLD120</vt:lpstr>
      <vt:lpstr>DC Motor PWM Software</vt:lpstr>
      <vt:lpstr>DC Motor PWM</vt:lpstr>
      <vt:lpstr>Lab 10 Motor Characterization*</vt:lpstr>
      <vt:lpstr>Lab 10 Motor Characterization</vt:lpstr>
      <vt:lpstr>Lab 10 Motor Characterization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445L - Embedded Systems Lab</dc:title>
  <dc:subject/>
  <dc:creator/>
  <cp:keywords/>
  <dc:description/>
  <cp:lastModifiedBy>Valvano, Jonathan W</cp:lastModifiedBy>
  <cp:revision>448</cp:revision>
  <cp:lastPrinted>2021-11-02T19:44:07Z</cp:lastPrinted>
  <dcterms:created xsi:type="dcterms:W3CDTF">2006-06-01T19:47:22Z</dcterms:created>
  <dcterms:modified xsi:type="dcterms:W3CDTF">2022-04-07T18:54:41Z</dcterms:modified>
  <cp:category/>
</cp:coreProperties>
</file>