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 id="2147483732" r:id="rId3"/>
    <p:sldMasterId id="2147483750" r:id="rId4"/>
  </p:sldMasterIdLst>
  <p:sldIdLst>
    <p:sldId id="271" r:id="rId5"/>
    <p:sldId id="272" r:id="rId6"/>
    <p:sldId id="273" r:id="rId7"/>
    <p:sldId id="274" r:id="rId8"/>
    <p:sldId id="275" r:id="rId9"/>
    <p:sldId id="276" r:id="rId10"/>
    <p:sldId id="277" r:id="rId11"/>
    <p:sldId id="278" r:id="rId12"/>
    <p:sldId id="279" r:id="rId13"/>
    <p:sldId id="280" r:id="rId14"/>
    <p:sldId id="281" r:id="rId15"/>
    <p:sldId id="256" r:id="rId16"/>
    <p:sldId id="257" r:id="rId17"/>
    <p:sldId id="258" r:id="rId18"/>
    <p:sldId id="260" r:id="rId19"/>
    <p:sldId id="259" r:id="rId20"/>
    <p:sldId id="261" r:id="rId21"/>
    <p:sldId id="262" r:id="rId22"/>
    <p:sldId id="263" r:id="rId23"/>
    <p:sldId id="264" r:id="rId24"/>
    <p:sldId id="265" r:id="rId25"/>
    <p:sldId id="266" r:id="rId26"/>
    <p:sldId id="267" r:id="rId27"/>
    <p:sldId id="268" r:id="rId28"/>
    <p:sldId id="269" r:id="rId29"/>
    <p:sldId id="27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3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a:xfrm>
            <a:off x="3962399" y="5870575"/>
            <a:ext cx="4893958" cy="377825"/>
          </a:xfrm>
        </p:spPr>
        <p:txBody>
          <a:bodyPr/>
          <a:lstStyle/>
          <a:p>
            <a:endParaRPr lang="es-PE"/>
          </a:p>
        </p:txBody>
      </p:sp>
      <p:sp>
        <p:nvSpPr>
          <p:cNvPr id="6" name="Slide Number Placeholder 5"/>
          <p:cNvSpPr>
            <a:spLocks noGrp="1"/>
          </p:cNvSpPr>
          <p:nvPr>
            <p:ph type="sldNum" sz="quarter" idx="12"/>
          </p:nvPr>
        </p:nvSpPr>
        <p:spPr>
          <a:xfrm>
            <a:off x="10608958" y="5870575"/>
            <a:ext cx="551167" cy="377825"/>
          </a:xfrm>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2475694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40018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64749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813971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88401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09219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83564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118013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512384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a:xfrm>
            <a:off x="3962399" y="5870575"/>
            <a:ext cx="4893958" cy="377825"/>
          </a:xfrm>
        </p:spPr>
        <p:txBody>
          <a:bodyPr/>
          <a:lstStyle/>
          <a:p>
            <a:endParaRPr lang="es-PE"/>
          </a:p>
        </p:txBody>
      </p:sp>
      <p:sp>
        <p:nvSpPr>
          <p:cNvPr id="6" name="Slide Number Placeholder 5"/>
          <p:cNvSpPr>
            <a:spLocks noGrp="1"/>
          </p:cNvSpPr>
          <p:nvPr>
            <p:ph type="sldNum" sz="quarter" idx="12"/>
          </p:nvPr>
        </p:nvSpPr>
        <p:spPr>
          <a:xfrm>
            <a:off x="10608958" y="5870575"/>
            <a:ext cx="551167" cy="377825"/>
          </a:xfrm>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4006527824"/>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64739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970351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3466654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536CCE-6443-494D-8AC8-B4ECA7528B66}"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2401164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536CCE-6443-494D-8AC8-B4ECA7528B66}" type="datetimeFigureOut">
              <a:rPr lang="es-PE" smtClean="0"/>
              <a:t>25/10/2019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18456885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536CCE-6443-494D-8AC8-B4ECA7528B66}" type="datetimeFigureOut">
              <a:rPr lang="es-PE" smtClean="0"/>
              <a:t>25/10/2019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4115378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2536CCE-6443-494D-8AC8-B4ECA7528B66}" type="datetimeFigureOut">
              <a:rPr lang="es-PE" smtClean="0"/>
              <a:t>25/10/2019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2552471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536CCE-6443-494D-8AC8-B4ECA7528B66}"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1620013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536CCE-6443-494D-8AC8-B4ECA7528B66}"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3578524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536CCE-6443-494D-8AC8-B4ECA7528B66}"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4243310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6265787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2378692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5730487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25507692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3713741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407656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3373173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536CCE-6443-494D-8AC8-B4ECA7528B66}"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6EE84-1D07-4923-A606-5498AB83701D}" type="slidenum">
              <a:rPr lang="es-PE" smtClean="0"/>
              <a:t>‹Nº›</a:t>
            </a:fld>
            <a:endParaRPr lang="es-PE"/>
          </a:p>
        </p:txBody>
      </p:sp>
    </p:spTree>
    <p:extLst>
      <p:ext uri="{BB962C8B-B14F-4D97-AF65-F5344CB8AC3E}">
        <p14:creationId xmlns:p14="http://schemas.microsoft.com/office/powerpoint/2010/main" val="535879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a:xfrm>
            <a:off x="3962399" y="5870575"/>
            <a:ext cx="4893958" cy="377825"/>
          </a:xfrm>
        </p:spPr>
        <p:txBody>
          <a:bodyPr/>
          <a:lstStyle/>
          <a:p>
            <a:endParaRPr lang="es-PE"/>
          </a:p>
        </p:txBody>
      </p:sp>
      <p:sp>
        <p:nvSpPr>
          <p:cNvPr id="6" name="Slide Number Placeholder 5"/>
          <p:cNvSpPr>
            <a:spLocks noGrp="1"/>
          </p:cNvSpPr>
          <p:nvPr>
            <p:ph type="sldNum" sz="quarter" idx="12"/>
          </p:nvPr>
        </p:nvSpPr>
        <p:spPr>
          <a:xfrm>
            <a:off x="10608958" y="5870575"/>
            <a:ext cx="551167" cy="377825"/>
          </a:xfrm>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86887422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0579923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9111057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1146488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F232C9-2B6E-4176-AB20-BC0486496739}" type="datetimeFigureOut">
              <a:rPr lang="es-PE" smtClean="0"/>
              <a:t>25/10/2019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77669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851854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F232C9-2B6E-4176-AB20-BC0486496739}" type="datetimeFigureOut">
              <a:rPr lang="es-PE" smtClean="0"/>
              <a:t>25/10/2019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167300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F232C9-2B6E-4176-AB20-BC0486496739}" type="datetimeFigureOut">
              <a:rPr lang="es-PE" smtClean="0"/>
              <a:t>25/10/2019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9121621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715383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706073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1207361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3732319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5873987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9446796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40441247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97841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F232C9-2B6E-4176-AB20-BC0486496739}" type="datetimeFigureOut">
              <a:rPr lang="es-PE" smtClean="0"/>
              <a:t>25/10/2019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4617144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149792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4230722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a:xfrm>
            <a:off x="3962399" y="5870575"/>
            <a:ext cx="4893958" cy="377825"/>
          </a:xfrm>
        </p:spPr>
        <p:txBody>
          <a:bodyPr/>
          <a:lstStyle/>
          <a:p>
            <a:endParaRPr lang="es-PE"/>
          </a:p>
        </p:txBody>
      </p:sp>
      <p:sp>
        <p:nvSpPr>
          <p:cNvPr id="6" name="Slide Number Placeholder 5"/>
          <p:cNvSpPr>
            <a:spLocks noGrp="1"/>
          </p:cNvSpPr>
          <p:nvPr>
            <p:ph type="sldNum" sz="quarter" idx="12"/>
          </p:nvPr>
        </p:nvSpPr>
        <p:spPr>
          <a:xfrm>
            <a:off x="10608958" y="5870575"/>
            <a:ext cx="551167" cy="377825"/>
          </a:xfrm>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3627407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2710594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845362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6314805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F232C9-2B6E-4176-AB20-BC0486496739}" type="datetimeFigureOut">
              <a:rPr lang="es-PE" smtClean="0"/>
              <a:t>25/10/2019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503603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F232C9-2B6E-4176-AB20-BC0486496739}" type="datetimeFigureOut">
              <a:rPr lang="es-PE" smtClean="0"/>
              <a:t>25/10/2019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2017210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F232C9-2B6E-4176-AB20-BC0486496739}" type="datetimeFigureOut">
              <a:rPr lang="es-PE" smtClean="0"/>
              <a:t>25/10/2019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1839275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3233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F232C9-2B6E-4176-AB20-BC0486496739}" type="datetimeFigureOut">
              <a:rPr lang="es-PE" smtClean="0"/>
              <a:t>25/10/2019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4808275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15148454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454072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9034356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1888752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8512674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4978755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0995552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7265592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F232C9-2B6E-4176-AB20-BC0486496739}" type="datetimeFigureOut">
              <a:rPr lang="es-PE" smtClean="0"/>
              <a:t>25/10/2019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304476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0F232C9-2B6E-4176-AB20-BC0486496739}" type="datetimeFigureOut">
              <a:rPr lang="es-PE" smtClean="0"/>
              <a:t>25/10/2019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203733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87631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0F232C9-2B6E-4176-AB20-BC0486496739}" type="datetimeFigureOut">
              <a:rPr lang="es-PE" smtClean="0"/>
              <a:t>25/10/2019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54BEA-FF38-4828-9886-52E0C110A8A6}" type="slidenum">
              <a:rPr lang="es-PE" smtClean="0"/>
              <a:t>‹Nº›</a:t>
            </a:fld>
            <a:endParaRPr lang="es-PE"/>
          </a:p>
        </p:txBody>
      </p:sp>
    </p:spTree>
    <p:extLst>
      <p:ext uri="{BB962C8B-B14F-4D97-AF65-F5344CB8AC3E}">
        <p14:creationId xmlns:p14="http://schemas.microsoft.com/office/powerpoint/2010/main" val="92114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F232C9-2B6E-4176-AB20-BC0486496739}" type="datetimeFigureOut">
              <a:rPr lang="es-PE" smtClean="0"/>
              <a:t>25/10/2019</a:t>
            </a:fld>
            <a:endParaRPr lang="es-P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454BEA-FF38-4828-9886-52E0C110A8A6}" type="slidenum">
              <a:rPr lang="es-PE" smtClean="0"/>
              <a:t>‹Nº›</a:t>
            </a:fld>
            <a:endParaRPr lang="es-PE"/>
          </a:p>
        </p:txBody>
      </p:sp>
    </p:spTree>
    <p:extLst>
      <p:ext uri="{BB962C8B-B14F-4D97-AF65-F5344CB8AC3E}">
        <p14:creationId xmlns:p14="http://schemas.microsoft.com/office/powerpoint/2010/main" val="79159262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536CCE-6443-494D-8AC8-B4ECA7528B66}" type="datetimeFigureOut">
              <a:rPr lang="es-PE" smtClean="0"/>
              <a:t>25/10/2019</a:t>
            </a:fld>
            <a:endParaRPr lang="es-P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06EE84-1D07-4923-A606-5498AB83701D}" type="slidenum">
              <a:rPr lang="es-PE" smtClean="0"/>
              <a:t>‹Nº›</a:t>
            </a:fld>
            <a:endParaRPr lang="es-PE"/>
          </a:p>
        </p:txBody>
      </p:sp>
    </p:spTree>
    <p:extLst>
      <p:ext uri="{BB962C8B-B14F-4D97-AF65-F5344CB8AC3E}">
        <p14:creationId xmlns:p14="http://schemas.microsoft.com/office/powerpoint/2010/main" val="246831340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F232C9-2B6E-4176-AB20-BC0486496739}" type="datetimeFigureOut">
              <a:rPr lang="es-PE" smtClean="0"/>
              <a:t>25/10/2019</a:t>
            </a:fld>
            <a:endParaRPr lang="es-P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454BEA-FF38-4828-9886-52E0C110A8A6}" type="slidenum">
              <a:rPr lang="es-PE" smtClean="0"/>
              <a:t>‹Nº›</a:t>
            </a:fld>
            <a:endParaRPr lang="es-PE"/>
          </a:p>
        </p:txBody>
      </p:sp>
    </p:spTree>
    <p:extLst>
      <p:ext uri="{BB962C8B-B14F-4D97-AF65-F5344CB8AC3E}">
        <p14:creationId xmlns:p14="http://schemas.microsoft.com/office/powerpoint/2010/main" val="272334968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F232C9-2B6E-4176-AB20-BC0486496739}" type="datetimeFigureOut">
              <a:rPr lang="es-PE" smtClean="0"/>
              <a:t>25/10/2019</a:t>
            </a:fld>
            <a:endParaRPr lang="es-P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454BEA-FF38-4828-9886-52E0C110A8A6}" type="slidenum">
              <a:rPr lang="es-PE" smtClean="0"/>
              <a:t>‹Nº›</a:t>
            </a:fld>
            <a:endParaRPr lang="es-PE"/>
          </a:p>
        </p:txBody>
      </p:sp>
    </p:spTree>
    <p:extLst>
      <p:ext uri="{BB962C8B-B14F-4D97-AF65-F5344CB8AC3E}">
        <p14:creationId xmlns:p14="http://schemas.microsoft.com/office/powerpoint/2010/main" val="309644021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F79B7-36B5-4363-828F-0890FF72A32A}"/>
              </a:ext>
            </a:extLst>
          </p:cNvPr>
          <p:cNvSpPr>
            <a:spLocks noGrp="1"/>
          </p:cNvSpPr>
          <p:nvPr>
            <p:ph type="ctrTitle"/>
          </p:nvPr>
        </p:nvSpPr>
        <p:spPr/>
        <p:txBody>
          <a:bodyPr/>
          <a:lstStyle/>
          <a:p>
            <a:r>
              <a:rPr lang="es-PE" dirty="0"/>
              <a:t>UML – Diagrama de clases</a:t>
            </a:r>
          </a:p>
        </p:txBody>
      </p:sp>
      <p:sp>
        <p:nvSpPr>
          <p:cNvPr id="3" name="Subtítulo 2">
            <a:extLst>
              <a:ext uri="{FF2B5EF4-FFF2-40B4-BE49-F238E27FC236}">
                <a16:creationId xmlns:a16="http://schemas.microsoft.com/office/drawing/2014/main" id="{01B34AB2-F6C1-4F3D-9D32-A89F7D533ABE}"/>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636899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AFB50-C3B7-43F3-866F-8E9046BC9B7C}"/>
              </a:ext>
            </a:extLst>
          </p:cNvPr>
          <p:cNvSpPr>
            <a:spLocks noGrp="1"/>
          </p:cNvSpPr>
          <p:nvPr>
            <p:ph type="title"/>
          </p:nvPr>
        </p:nvSpPr>
        <p:spPr/>
        <p:txBody>
          <a:bodyPr/>
          <a:lstStyle/>
          <a:p>
            <a:r>
              <a:rPr lang="es-PE" dirty="0"/>
              <a:t>multiplicidad</a:t>
            </a:r>
          </a:p>
        </p:txBody>
      </p:sp>
      <p:sp>
        <p:nvSpPr>
          <p:cNvPr id="3" name="Marcador de contenido 2">
            <a:extLst>
              <a:ext uri="{FF2B5EF4-FFF2-40B4-BE49-F238E27FC236}">
                <a16:creationId xmlns:a16="http://schemas.microsoft.com/office/drawing/2014/main" id="{C0750290-2CDB-4394-BAA0-57313669EC43}"/>
              </a:ext>
            </a:extLst>
          </p:cNvPr>
          <p:cNvSpPr>
            <a:spLocks noGrp="1"/>
          </p:cNvSpPr>
          <p:nvPr>
            <p:ph idx="1"/>
          </p:nvPr>
        </p:nvSpPr>
        <p:spPr>
          <a:xfrm>
            <a:off x="685802" y="2142067"/>
            <a:ext cx="4334434" cy="950757"/>
          </a:xfrm>
        </p:spPr>
        <p:txBody>
          <a:bodyPr/>
          <a:lstStyle/>
          <a:p>
            <a:r>
              <a:rPr lang="es-MX" dirty="0"/>
              <a:t>Indican el número de instancias de una clase vinculadas a una de las instancias de la otra clase</a:t>
            </a:r>
            <a:endParaRPr lang="es-PE" dirty="0"/>
          </a:p>
        </p:txBody>
      </p:sp>
      <p:pic>
        <p:nvPicPr>
          <p:cNvPr id="4098" name="Picture 2" descr="Resultado de imagen para multiplicidad uml">
            <a:extLst>
              <a:ext uri="{FF2B5EF4-FFF2-40B4-BE49-F238E27FC236}">
                <a16:creationId xmlns:a16="http://schemas.microsoft.com/office/drawing/2014/main" id="{E3323ABE-47E2-4405-BE46-C4CBDCE8A7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73"/>
          <a:stretch/>
        </p:blipFill>
        <p:spPr bwMode="auto">
          <a:xfrm>
            <a:off x="5751513" y="1781304"/>
            <a:ext cx="6257366" cy="4785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20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9BE07-FE72-4004-BD8B-8A95D727B1B7}"/>
              </a:ext>
            </a:extLst>
          </p:cNvPr>
          <p:cNvSpPr>
            <a:spLocks noGrp="1"/>
          </p:cNvSpPr>
          <p:nvPr>
            <p:ph type="title"/>
          </p:nvPr>
        </p:nvSpPr>
        <p:spPr/>
        <p:txBody>
          <a:bodyPr/>
          <a:lstStyle/>
          <a:p>
            <a:r>
              <a:rPr lang="es-PE" dirty="0"/>
              <a:t>ejemplo</a:t>
            </a:r>
          </a:p>
        </p:txBody>
      </p:sp>
      <p:pic>
        <p:nvPicPr>
          <p:cNvPr id="5" name="Imagen 4">
            <a:extLst>
              <a:ext uri="{FF2B5EF4-FFF2-40B4-BE49-F238E27FC236}">
                <a16:creationId xmlns:a16="http://schemas.microsoft.com/office/drawing/2014/main" id="{9D9488E6-5D88-45DF-A036-D16C510AC4EF}"/>
              </a:ext>
            </a:extLst>
          </p:cNvPr>
          <p:cNvPicPr>
            <a:picLocks noChangeAspect="1"/>
          </p:cNvPicPr>
          <p:nvPr/>
        </p:nvPicPr>
        <p:blipFill>
          <a:blip r:embed="rId2"/>
          <a:stretch>
            <a:fillRect/>
          </a:stretch>
        </p:blipFill>
        <p:spPr>
          <a:xfrm>
            <a:off x="2160494" y="1864660"/>
            <a:ext cx="7871012" cy="4877910"/>
          </a:xfrm>
          <a:prstGeom prst="rect">
            <a:avLst/>
          </a:prstGeom>
        </p:spPr>
      </p:pic>
    </p:spTree>
    <p:extLst>
      <p:ext uri="{BB962C8B-B14F-4D97-AF65-F5344CB8AC3E}">
        <p14:creationId xmlns:p14="http://schemas.microsoft.com/office/powerpoint/2010/main" val="121678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3A2AD-883D-4BF9-B4D6-2567412000B5}"/>
              </a:ext>
            </a:extLst>
          </p:cNvPr>
          <p:cNvSpPr>
            <a:spLocks noGrp="1"/>
          </p:cNvSpPr>
          <p:nvPr>
            <p:ph type="ctrTitle"/>
          </p:nvPr>
        </p:nvSpPr>
        <p:spPr/>
        <p:txBody>
          <a:bodyPr/>
          <a:lstStyle/>
          <a:p>
            <a:r>
              <a:rPr lang="es-PE" dirty="0" err="1"/>
              <a:t>Uml</a:t>
            </a:r>
            <a:r>
              <a:rPr lang="es-PE" dirty="0"/>
              <a:t> – Diagrama de objetos</a:t>
            </a:r>
          </a:p>
        </p:txBody>
      </p:sp>
      <p:sp>
        <p:nvSpPr>
          <p:cNvPr id="3" name="Subtítulo 2">
            <a:extLst>
              <a:ext uri="{FF2B5EF4-FFF2-40B4-BE49-F238E27FC236}">
                <a16:creationId xmlns:a16="http://schemas.microsoft.com/office/drawing/2014/main" id="{0FB69F9C-F0C3-4FF8-B6B2-B18D51492F02}"/>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152477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9B716-936F-4572-AB18-A9A0BBDCBABF}"/>
              </a:ext>
            </a:extLst>
          </p:cNvPr>
          <p:cNvSpPr>
            <a:spLocks noGrp="1"/>
          </p:cNvSpPr>
          <p:nvPr>
            <p:ph type="title"/>
          </p:nvPr>
        </p:nvSpPr>
        <p:spPr/>
        <p:txBody>
          <a:bodyPr/>
          <a:lstStyle/>
          <a:p>
            <a:r>
              <a:rPr lang="es-PE" dirty="0"/>
              <a:t>¿Qué son?</a:t>
            </a:r>
          </a:p>
        </p:txBody>
      </p:sp>
      <p:sp>
        <p:nvSpPr>
          <p:cNvPr id="3" name="Marcador de contenido 2">
            <a:extLst>
              <a:ext uri="{FF2B5EF4-FFF2-40B4-BE49-F238E27FC236}">
                <a16:creationId xmlns:a16="http://schemas.microsoft.com/office/drawing/2014/main" id="{360DBA03-55D1-4B7E-BDD6-C8E27A146C0C}"/>
              </a:ext>
            </a:extLst>
          </p:cNvPr>
          <p:cNvSpPr>
            <a:spLocks noGrp="1"/>
          </p:cNvSpPr>
          <p:nvPr>
            <p:ph idx="1"/>
          </p:nvPr>
        </p:nvSpPr>
        <p:spPr/>
        <p:txBody>
          <a:bodyPr/>
          <a:lstStyle/>
          <a:p>
            <a:r>
              <a:rPr lang="es-MX" dirty="0"/>
              <a:t>Los Diagramas de Objetos están vinculados con los Diagramas de Clases. Un objeto es una instancia de una clase, por lo que un diagrama de objetos puede ser visto como una instancia de un diagrama de clases. </a:t>
            </a:r>
            <a:endParaRPr lang="es-PE" dirty="0"/>
          </a:p>
        </p:txBody>
      </p:sp>
    </p:spTree>
    <p:extLst>
      <p:ext uri="{BB962C8B-B14F-4D97-AF65-F5344CB8AC3E}">
        <p14:creationId xmlns:p14="http://schemas.microsoft.com/office/powerpoint/2010/main" val="368726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diagrama de objetos uml">
            <a:extLst>
              <a:ext uri="{FF2B5EF4-FFF2-40B4-BE49-F238E27FC236}">
                <a16:creationId xmlns:a16="http://schemas.microsoft.com/office/drawing/2014/main" id="{38137802-3AD7-48F4-A358-50D4D006D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799" y="3009551"/>
            <a:ext cx="8677932" cy="368212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0E08D9B-EA9B-42BE-9F71-27E0FB2C268A}"/>
              </a:ext>
            </a:extLst>
          </p:cNvPr>
          <p:cNvSpPr txBox="1"/>
          <p:nvPr/>
        </p:nvSpPr>
        <p:spPr>
          <a:xfrm>
            <a:off x="419449" y="2004970"/>
            <a:ext cx="11536901" cy="923330"/>
          </a:xfrm>
          <a:prstGeom prst="rect">
            <a:avLst/>
          </a:prstGeom>
          <a:noFill/>
        </p:spPr>
        <p:txBody>
          <a:bodyPr wrap="square" rtlCol="0">
            <a:spAutoFit/>
          </a:bodyPr>
          <a:lstStyle/>
          <a:p>
            <a:pPr marL="285750" indent="-285750">
              <a:buFont typeface="Arial" panose="020B0604020202020204" pitchFamily="34" charset="0"/>
              <a:buChar char="•"/>
            </a:pPr>
            <a:r>
              <a:rPr lang="es-PE" dirty="0"/>
              <a:t>Nombre del objeto: </a:t>
            </a:r>
            <a:r>
              <a:rPr lang="es-MX" dirty="0"/>
              <a:t>contiene el nombre del objeto y su clase subrayadas y separadas por dos puntos.</a:t>
            </a:r>
          </a:p>
          <a:p>
            <a:pPr marL="285750" indent="-285750">
              <a:buFont typeface="Arial" panose="020B0604020202020204" pitchFamily="34" charset="0"/>
              <a:buChar char="•"/>
            </a:pPr>
            <a:r>
              <a:rPr lang="es-MX" dirty="0"/>
              <a:t>Atributos: Como con las clases, los atributos se listan en un área inferior. Sin embargo , los atributos de los objetos deben tener un valor asignado OBLIGATORIAMENTE. </a:t>
            </a:r>
            <a:endParaRPr lang="es-PE" dirty="0"/>
          </a:p>
        </p:txBody>
      </p:sp>
      <p:sp>
        <p:nvSpPr>
          <p:cNvPr id="6" name="Título 1">
            <a:extLst>
              <a:ext uri="{FF2B5EF4-FFF2-40B4-BE49-F238E27FC236}">
                <a16:creationId xmlns:a16="http://schemas.microsoft.com/office/drawing/2014/main" id="{E03267DE-3F02-4B84-B405-15BB91CEDE62}"/>
              </a:ext>
            </a:extLst>
          </p:cNvPr>
          <p:cNvSpPr>
            <a:spLocks noGrp="1"/>
          </p:cNvSpPr>
          <p:nvPr>
            <p:ph type="title"/>
          </p:nvPr>
        </p:nvSpPr>
        <p:spPr>
          <a:xfrm>
            <a:off x="685801" y="609600"/>
            <a:ext cx="10131425" cy="1456267"/>
          </a:xfrm>
        </p:spPr>
        <p:txBody>
          <a:bodyPr/>
          <a:lstStyle/>
          <a:p>
            <a:r>
              <a:rPr lang="es-PE" dirty="0"/>
              <a:t>PARTES</a:t>
            </a:r>
          </a:p>
        </p:txBody>
      </p:sp>
    </p:spTree>
    <p:extLst>
      <p:ext uri="{BB962C8B-B14F-4D97-AF65-F5344CB8AC3E}">
        <p14:creationId xmlns:p14="http://schemas.microsoft.com/office/powerpoint/2010/main" val="3718037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3A2AD-883D-4BF9-B4D6-2567412000B5}"/>
              </a:ext>
            </a:extLst>
          </p:cNvPr>
          <p:cNvSpPr>
            <a:spLocks noGrp="1"/>
          </p:cNvSpPr>
          <p:nvPr>
            <p:ph type="ctrTitle"/>
          </p:nvPr>
        </p:nvSpPr>
        <p:spPr/>
        <p:txBody>
          <a:bodyPr/>
          <a:lstStyle/>
          <a:p>
            <a:r>
              <a:rPr lang="es-PE" dirty="0" err="1"/>
              <a:t>Uml</a:t>
            </a:r>
            <a:r>
              <a:rPr lang="es-PE" dirty="0"/>
              <a:t> – Diagrama de casos de uso</a:t>
            </a:r>
          </a:p>
        </p:txBody>
      </p:sp>
      <p:sp>
        <p:nvSpPr>
          <p:cNvPr id="3" name="Subtítulo 2">
            <a:extLst>
              <a:ext uri="{FF2B5EF4-FFF2-40B4-BE49-F238E27FC236}">
                <a16:creationId xmlns:a16="http://schemas.microsoft.com/office/drawing/2014/main" id="{0FB69F9C-F0C3-4FF8-B6B2-B18D51492F02}"/>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210053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04953-8C87-4663-8E43-F146B4C69906}"/>
              </a:ext>
            </a:extLst>
          </p:cNvPr>
          <p:cNvSpPr>
            <a:spLocks noGrp="1"/>
          </p:cNvSpPr>
          <p:nvPr>
            <p:ph type="title"/>
          </p:nvPr>
        </p:nvSpPr>
        <p:spPr/>
        <p:txBody>
          <a:bodyPr/>
          <a:lstStyle/>
          <a:p>
            <a:r>
              <a:rPr lang="es-PE" dirty="0"/>
              <a:t>¿Qué es?</a:t>
            </a:r>
          </a:p>
        </p:txBody>
      </p:sp>
      <p:sp>
        <p:nvSpPr>
          <p:cNvPr id="3" name="Marcador de contenido 2">
            <a:extLst>
              <a:ext uri="{FF2B5EF4-FFF2-40B4-BE49-F238E27FC236}">
                <a16:creationId xmlns:a16="http://schemas.microsoft.com/office/drawing/2014/main" id="{5159B158-F90E-42E9-9D6F-E6B44A35F9F4}"/>
              </a:ext>
            </a:extLst>
          </p:cNvPr>
          <p:cNvSpPr>
            <a:spLocks noGrp="1"/>
          </p:cNvSpPr>
          <p:nvPr>
            <p:ph idx="1"/>
          </p:nvPr>
        </p:nvSpPr>
        <p:spPr/>
        <p:txBody>
          <a:bodyPr/>
          <a:lstStyle/>
          <a:p>
            <a:r>
              <a:rPr lang="es-MX" dirty="0"/>
              <a:t>Descripción de las acciones de un sistema desde el punto de vista del usuario. Es una herramienta valiosa dado que es una técnica de aciertos y errores para obtener los requerimientos del sistema, justamente desde el punto de vista del usuario. </a:t>
            </a:r>
          </a:p>
          <a:p>
            <a:r>
              <a:rPr lang="es-MX" dirty="0"/>
              <a:t>Modelan la funcionalidad del sistema usando actores y casos de uso.</a:t>
            </a:r>
            <a:endParaRPr lang="es-PE" dirty="0"/>
          </a:p>
        </p:txBody>
      </p:sp>
    </p:spTree>
    <p:extLst>
      <p:ext uri="{BB962C8B-B14F-4D97-AF65-F5344CB8AC3E}">
        <p14:creationId xmlns:p14="http://schemas.microsoft.com/office/powerpoint/2010/main" val="2463598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72DC2-B014-46A9-A268-00241D020B7C}"/>
              </a:ext>
            </a:extLst>
          </p:cNvPr>
          <p:cNvSpPr>
            <a:spLocks noGrp="1"/>
          </p:cNvSpPr>
          <p:nvPr>
            <p:ph type="title"/>
          </p:nvPr>
        </p:nvSpPr>
        <p:spPr/>
        <p:txBody>
          <a:bodyPr/>
          <a:lstStyle/>
          <a:p>
            <a:r>
              <a:rPr lang="es-PE" dirty="0"/>
              <a:t>partes</a:t>
            </a:r>
          </a:p>
        </p:txBody>
      </p:sp>
      <p:sp>
        <p:nvSpPr>
          <p:cNvPr id="3" name="Marcador de contenido 2">
            <a:extLst>
              <a:ext uri="{FF2B5EF4-FFF2-40B4-BE49-F238E27FC236}">
                <a16:creationId xmlns:a16="http://schemas.microsoft.com/office/drawing/2014/main" id="{4C2B0F92-8F5B-4703-B8B7-1D2E86A2B897}"/>
              </a:ext>
            </a:extLst>
          </p:cNvPr>
          <p:cNvSpPr>
            <a:spLocks noGrp="1"/>
          </p:cNvSpPr>
          <p:nvPr>
            <p:ph idx="1"/>
          </p:nvPr>
        </p:nvSpPr>
        <p:spPr>
          <a:xfrm>
            <a:off x="685802" y="2142067"/>
            <a:ext cx="6704900" cy="4106333"/>
          </a:xfrm>
        </p:spPr>
        <p:txBody>
          <a:bodyPr>
            <a:normAutofit/>
          </a:bodyPr>
          <a:lstStyle/>
          <a:p>
            <a:r>
              <a:rPr lang="es-PE" dirty="0"/>
              <a:t>Sistema: </a:t>
            </a:r>
            <a:r>
              <a:rPr lang="es-MX" dirty="0"/>
              <a:t>El rectángulo representa los límites del sistema que contiene los casos de uso. Los actores se ubican fuera de los límites del sistema.</a:t>
            </a:r>
            <a:endParaRPr lang="es-PE" dirty="0"/>
          </a:p>
          <a:p>
            <a:r>
              <a:rPr lang="es-PE" dirty="0"/>
              <a:t>Caso de Uso: </a:t>
            </a:r>
            <a:r>
              <a:rPr lang="es-MX" dirty="0"/>
              <a:t>Se representan con óvalos. La etiqueta en el óvalo indica la función del sistema</a:t>
            </a:r>
            <a:endParaRPr lang="es-PE" dirty="0"/>
          </a:p>
          <a:p>
            <a:r>
              <a:rPr lang="es-PE" dirty="0"/>
              <a:t>Actores: </a:t>
            </a:r>
            <a:r>
              <a:rPr lang="es-MX" dirty="0"/>
              <a:t>Los actores son los usuarios de un sistema. </a:t>
            </a:r>
            <a:endParaRPr lang="es-PE" dirty="0"/>
          </a:p>
          <a:p>
            <a:r>
              <a:rPr lang="es-PE" dirty="0"/>
              <a:t>Relaciones: </a:t>
            </a:r>
            <a:r>
              <a:rPr lang="es-MX" dirty="0"/>
              <a:t>Las relaciones entre un actor y un caso de uso, se dibujan con una línea simple. Para relaciones entre casos de uso, se utilizan flechas etiquetadas "incluir" o "extender." Una relación "incluir" indica que un caso de uso es necesitado por otro para poder cumplir una tarea. Una relación "extender" indica opciones alternativas para un cierto caso de uso.</a:t>
            </a:r>
            <a:endParaRPr lang="es-PE" dirty="0"/>
          </a:p>
        </p:txBody>
      </p:sp>
      <p:pic>
        <p:nvPicPr>
          <p:cNvPr id="2050" name="Picture 2" descr="Resultado de imagen para diagrama de caso de uso uml sistema">
            <a:extLst>
              <a:ext uri="{FF2B5EF4-FFF2-40B4-BE49-F238E27FC236}">
                <a16:creationId xmlns:a16="http://schemas.microsoft.com/office/drawing/2014/main" id="{ACE5D5BF-86B2-4C78-8426-B769A655D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04" y="2264547"/>
            <a:ext cx="47434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61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B3A2AD-883D-4BF9-B4D6-2567412000B5}"/>
              </a:ext>
            </a:extLst>
          </p:cNvPr>
          <p:cNvSpPr>
            <a:spLocks noGrp="1"/>
          </p:cNvSpPr>
          <p:nvPr>
            <p:ph type="ctrTitle"/>
          </p:nvPr>
        </p:nvSpPr>
        <p:spPr/>
        <p:txBody>
          <a:bodyPr/>
          <a:lstStyle/>
          <a:p>
            <a:r>
              <a:rPr lang="es-PE" dirty="0" err="1"/>
              <a:t>Uml</a:t>
            </a:r>
            <a:r>
              <a:rPr lang="es-PE" dirty="0"/>
              <a:t> – Diagrama de SECUENCIAS</a:t>
            </a:r>
          </a:p>
        </p:txBody>
      </p:sp>
      <p:sp>
        <p:nvSpPr>
          <p:cNvPr id="3" name="Subtítulo 2">
            <a:extLst>
              <a:ext uri="{FF2B5EF4-FFF2-40B4-BE49-F238E27FC236}">
                <a16:creationId xmlns:a16="http://schemas.microsoft.com/office/drawing/2014/main" id="{0FB69F9C-F0C3-4FF8-B6B2-B18D51492F02}"/>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1599414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61CD5-2A51-45C4-BAC1-0AFB673F8E43}"/>
              </a:ext>
            </a:extLst>
          </p:cNvPr>
          <p:cNvSpPr>
            <a:spLocks noGrp="1"/>
          </p:cNvSpPr>
          <p:nvPr>
            <p:ph type="title"/>
          </p:nvPr>
        </p:nvSpPr>
        <p:spPr/>
        <p:txBody>
          <a:bodyPr/>
          <a:lstStyle/>
          <a:p>
            <a:r>
              <a:rPr lang="es-PE" dirty="0"/>
              <a:t>¿Qué es?</a:t>
            </a:r>
          </a:p>
        </p:txBody>
      </p:sp>
      <p:sp>
        <p:nvSpPr>
          <p:cNvPr id="3" name="Marcador de contenido 2">
            <a:extLst>
              <a:ext uri="{FF2B5EF4-FFF2-40B4-BE49-F238E27FC236}">
                <a16:creationId xmlns:a16="http://schemas.microsoft.com/office/drawing/2014/main" id="{84EFE699-A7F5-4AC1-AA19-2AE1D0ACBDC1}"/>
              </a:ext>
            </a:extLst>
          </p:cNvPr>
          <p:cNvSpPr>
            <a:spLocks noGrp="1"/>
          </p:cNvSpPr>
          <p:nvPr>
            <p:ph idx="1"/>
          </p:nvPr>
        </p:nvSpPr>
        <p:spPr>
          <a:xfrm>
            <a:off x="685801" y="2142067"/>
            <a:ext cx="10131425" cy="1934983"/>
          </a:xfrm>
        </p:spPr>
        <p:txBody>
          <a:bodyPr/>
          <a:lstStyle/>
          <a:p>
            <a:r>
              <a:rPr lang="es-MX" dirty="0"/>
              <a:t>Los diagramas de clases y los de objetos representan información estática. No obstante, en un sistema funcional, los objetos interactúan entre sí, y tales interacciones suceden con el tiempo. El diagrama de secuencias UML muestra la mecánica de la interacción con base en tiempos. </a:t>
            </a:r>
            <a:endParaRPr lang="es-PE" dirty="0"/>
          </a:p>
        </p:txBody>
      </p:sp>
    </p:spTree>
    <p:extLst>
      <p:ext uri="{BB962C8B-B14F-4D97-AF65-F5344CB8AC3E}">
        <p14:creationId xmlns:p14="http://schemas.microsoft.com/office/powerpoint/2010/main" val="324180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0CA86-9D7F-4194-84C1-AA4F1AD83BE9}"/>
              </a:ext>
            </a:extLst>
          </p:cNvPr>
          <p:cNvSpPr>
            <a:spLocks noGrp="1"/>
          </p:cNvSpPr>
          <p:nvPr>
            <p:ph type="title"/>
          </p:nvPr>
        </p:nvSpPr>
        <p:spPr/>
        <p:txBody>
          <a:bodyPr/>
          <a:lstStyle/>
          <a:p>
            <a:r>
              <a:rPr lang="es-PE" dirty="0"/>
              <a:t>¿Qué es?</a:t>
            </a:r>
          </a:p>
        </p:txBody>
      </p:sp>
      <p:sp>
        <p:nvSpPr>
          <p:cNvPr id="3" name="Marcador de contenido 2">
            <a:extLst>
              <a:ext uri="{FF2B5EF4-FFF2-40B4-BE49-F238E27FC236}">
                <a16:creationId xmlns:a16="http://schemas.microsoft.com/office/drawing/2014/main" id="{5067762B-FA0C-4392-A59A-030241C0366E}"/>
              </a:ext>
            </a:extLst>
          </p:cNvPr>
          <p:cNvSpPr>
            <a:spLocks noGrp="1"/>
          </p:cNvSpPr>
          <p:nvPr>
            <p:ph idx="1"/>
          </p:nvPr>
        </p:nvSpPr>
        <p:spPr/>
        <p:txBody>
          <a:bodyPr/>
          <a:lstStyle/>
          <a:p>
            <a:r>
              <a:rPr lang="es-MX" dirty="0"/>
              <a:t>El lenguaje unificado de modelado (UML, por sus siglas en inglés, </a:t>
            </a:r>
            <a:r>
              <a:rPr lang="es-MX" dirty="0" err="1"/>
              <a:t>Unified</a:t>
            </a:r>
            <a:r>
              <a:rPr lang="es-MX" dirty="0"/>
              <a:t> </a:t>
            </a:r>
            <a:r>
              <a:rPr lang="es-MX" dirty="0" err="1"/>
              <a:t>Modeling</a:t>
            </a:r>
            <a:r>
              <a:rPr lang="es-MX" dirty="0"/>
              <a:t> </a:t>
            </a:r>
            <a:r>
              <a:rPr lang="es-MX" dirty="0" err="1"/>
              <a:t>Language</a:t>
            </a:r>
            <a:r>
              <a:rPr lang="es-MX" dirty="0"/>
              <a:t>) es el lenguaje de modelado de sistemas de software más conocido y utilizado en la actualidad; está respaldado por el </a:t>
            </a:r>
            <a:r>
              <a:rPr lang="es-MX" dirty="0" err="1"/>
              <a:t>Object</a:t>
            </a:r>
            <a:r>
              <a:rPr lang="es-MX" dirty="0"/>
              <a:t> Management </a:t>
            </a:r>
            <a:r>
              <a:rPr lang="es-MX" dirty="0" err="1"/>
              <a:t>Group</a:t>
            </a:r>
            <a:r>
              <a:rPr lang="es-MX" dirty="0"/>
              <a:t> (OMG).</a:t>
            </a:r>
            <a:endParaRPr lang="es-PE" dirty="0"/>
          </a:p>
        </p:txBody>
      </p:sp>
    </p:spTree>
    <p:extLst>
      <p:ext uri="{BB962C8B-B14F-4D97-AF65-F5344CB8AC3E}">
        <p14:creationId xmlns:p14="http://schemas.microsoft.com/office/powerpoint/2010/main" val="37099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1AB99-240B-4067-9D0E-6F2FD740BDDE}"/>
              </a:ext>
            </a:extLst>
          </p:cNvPr>
          <p:cNvSpPr>
            <a:spLocks noGrp="1"/>
          </p:cNvSpPr>
          <p:nvPr>
            <p:ph type="title"/>
          </p:nvPr>
        </p:nvSpPr>
        <p:spPr/>
        <p:txBody>
          <a:bodyPr/>
          <a:lstStyle/>
          <a:p>
            <a:r>
              <a:rPr lang="es-PE" dirty="0"/>
              <a:t>partes</a:t>
            </a:r>
          </a:p>
        </p:txBody>
      </p:sp>
      <p:sp>
        <p:nvSpPr>
          <p:cNvPr id="3" name="Marcador de contenido 2">
            <a:extLst>
              <a:ext uri="{FF2B5EF4-FFF2-40B4-BE49-F238E27FC236}">
                <a16:creationId xmlns:a16="http://schemas.microsoft.com/office/drawing/2014/main" id="{7EDB6EB6-744C-4F12-9F45-32233DCBC932}"/>
              </a:ext>
            </a:extLst>
          </p:cNvPr>
          <p:cNvSpPr>
            <a:spLocks noGrp="1"/>
          </p:cNvSpPr>
          <p:nvPr>
            <p:ph idx="1"/>
          </p:nvPr>
        </p:nvSpPr>
        <p:spPr>
          <a:xfrm>
            <a:off x="685802" y="2142067"/>
            <a:ext cx="4263704" cy="3649133"/>
          </a:xfrm>
        </p:spPr>
        <p:txBody>
          <a:bodyPr/>
          <a:lstStyle/>
          <a:p>
            <a:r>
              <a:rPr lang="es-PE" dirty="0"/>
              <a:t>Rol de clase</a:t>
            </a:r>
          </a:p>
          <a:p>
            <a:r>
              <a:rPr lang="es-PE" dirty="0" err="1"/>
              <a:t>Activacion</a:t>
            </a:r>
            <a:endParaRPr lang="es-PE" dirty="0"/>
          </a:p>
          <a:p>
            <a:r>
              <a:rPr lang="es-PE" dirty="0"/>
              <a:t>Mensajes</a:t>
            </a:r>
          </a:p>
          <a:p>
            <a:r>
              <a:rPr lang="es-PE" dirty="0" err="1"/>
              <a:t>Lineas</a:t>
            </a:r>
            <a:r>
              <a:rPr lang="es-PE" dirty="0"/>
              <a:t> de Vida</a:t>
            </a:r>
          </a:p>
          <a:p>
            <a:r>
              <a:rPr lang="es-PE" dirty="0" err="1"/>
              <a:t>Destruccion</a:t>
            </a:r>
            <a:r>
              <a:rPr lang="es-PE" dirty="0"/>
              <a:t> de Objetos</a:t>
            </a:r>
          </a:p>
          <a:p>
            <a:r>
              <a:rPr lang="es-PE" dirty="0" err="1"/>
              <a:t>Loops</a:t>
            </a:r>
            <a:r>
              <a:rPr lang="es-PE" dirty="0"/>
              <a:t> (Ciclos)</a:t>
            </a:r>
          </a:p>
        </p:txBody>
      </p:sp>
      <p:pic>
        <p:nvPicPr>
          <p:cNvPr id="3074" name="Picture 2" descr="Resultado de imagen para diagrama de secuencia uml sistema">
            <a:extLst>
              <a:ext uri="{FF2B5EF4-FFF2-40B4-BE49-F238E27FC236}">
                <a16:creationId xmlns:a16="http://schemas.microsoft.com/office/drawing/2014/main" id="{AD9B3F69-06CD-4658-9C44-C57FDD194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631" y="774916"/>
            <a:ext cx="5871916"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82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sultado de imagen para diagrama de secuencia uml sistema">
            <a:extLst>
              <a:ext uri="{FF2B5EF4-FFF2-40B4-BE49-F238E27FC236}">
                <a16:creationId xmlns:a16="http://schemas.microsoft.com/office/drawing/2014/main" id="{D90B16B0-0ADA-452C-8DBF-74F771BD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631" y="774916"/>
            <a:ext cx="5871916" cy="558165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36A222D-4F86-4375-8CE0-44FEA1785B25}"/>
              </a:ext>
            </a:extLst>
          </p:cNvPr>
          <p:cNvSpPr>
            <a:spLocks noGrp="1"/>
          </p:cNvSpPr>
          <p:nvPr>
            <p:ph type="title"/>
          </p:nvPr>
        </p:nvSpPr>
        <p:spPr/>
        <p:txBody>
          <a:bodyPr/>
          <a:lstStyle/>
          <a:p>
            <a:r>
              <a:rPr lang="es-PE" dirty="0"/>
              <a:t>Rol de clase</a:t>
            </a:r>
          </a:p>
        </p:txBody>
      </p:sp>
      <p:sp>
        <p:nvSpPr>
          <p:cNvPr id="3" name="Marcador de contenido 2">
            <a:extLst>
              <a:ext uri="{FF2B5EF4-FFF2-40B4-BE49-F238E27FC236}">
                <a16:creationId xmlns:a16="http://schemas.microsoft.com/office/drawing/2014/main" id="{BE89122D-1008-4BE2-882D-11EC289DE510}"/>
              </a:ext>
            </a:extLst>
          </p:cNvPr>
          <p:cNvSpPr>
            <a:spLocks noGrp="1"/>
          </p:cNvSpPr>
          <p:nvPr>
            <p:ph idx="1"/>
          </p:nvPr>
        </p:nvSpPr>
        <p:spPr>
          <a:xfrm>
            <a:off x="685801" y="2142067"/>
            <a:ext cx="5849223" cy="1347753"/>
          </a:xfrm>
        </p:spPr>
        <p:txBody>
          <a:bodyPr/>
          <a:lstStyle/>
          <a:p>
            <a:r>
              <a:rPr lang="es-MX" dirty="0"/>
              <a:t>Describe la manera en que un objeto se va a comportar en el contexto. No se listan los atributos del objeto</a:t>
            </a:r>
            <a:endParaRPr lang="es-PE" dirty="0"/>
          </a:p>
        </p:txBody>
      </p:sp>
      <p:sp>
        <p:nvSpPr>
          <p:cNvPr id="5" name="Rectángulo 4">
            <a:extLst>
              <a:ext uri="{FF2B5EF4-FFF2-40B4-BE49-F238E27FC236}">
                <a16:creationId xmlns:a16="http://schemas.microsoft.com/office/drawing/2014/main" id="{D3227DE5-1202-4D84-95A3-CB2628A92258}"/>
              </a:ext>
            </a:extLst>
          </p:cNvPr>
          <p:cNvSpPr/>
          <p:nvPr/>
        </p:nvSpPr>
        <p:spPr>
          <a:xfrm>
            <a:off x="8308557" y="1086722"/>
            <a:ext cx="3674000" cy="94407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1200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D9DD6-66E1-47D1-8231-0FC18FCF5236}"/>
              </a:ext>
            </a:extLst>
          </p:cNvPr>
          <p:cNvSpPr>
            <a:spLocks noGrp="1"/>
          </p:cNvSpPr>
          <p:nvPr>
            <p:ph type="title"/>
          </p:nvPr>
        </p:nvSpPr>
        <p:spPr/>
        <p:txBody>
          <a:bodyPr/>
          <a:lstStyle/>
          <a:p>
            <a:r>
              <a:rPr lang="es-PE" dirty="0"/>
              <a:t>activación</a:t>
            </a:r>
          </a:p>
        </p:txBody>
      </p:sp>
      <p:sp>
        <p:nvSpPr>
          <p:cNvPr id="3" name="Marcador de contenido 2">
            <a:extLst>
              <a:ext uri="{FF2B5EF4-FFF2-40B4-BE49-F238E27FC236}">
                <a16:creationId xmlns:a16="http://schemas.microsoft.com/office/drawing/2014/main" id="{22C9E706-AF98-4953-AA66-55D999B6B859}"/>
              </a:ext>
            </a:extLst>
          </p:cNvPr>
          <p:cNvSpPr>
            <a:spLocks noGrp="1"/>
          </p:cNvSpPr>
          <p:nvPr>
            <p:ph idx="1"/>
          </p:nvPr>
        </p:nvSpPr>
        <p:spPr>
          <a:xfrm>
            <a:off x="685802" y="2142067"/>
            <a:ext cx="6042170" cy="3596003"/>
          </a:xfrm>
        </p:spPr>
        <p:txBody>
          <a:bodyPr/>
          <a:lstStyle/>
          <a:p>
            <a:r>
              <a:rPr lang="es-MX" dirty="0"/>
              <a:t>Representan el tiempo que un objeto necesita para completar una tarea. </a:t>
            </a:r>
            <a:endParaRPr lang="es-PE" dirty="0"/>
          </a:p>
        </p:txBody>
      </p:sp>
      <p:pic>
        <p:nvPicPr>
          <p:cNvPr id="5" name="Picture 2" descr="Resultado de imagen para diagrama de secuencia uml sistema">
            <a:extLst>
              <a:ext uri="{FF2B5EF4-FFF2-40B4-BE49-F238E27FC236}">
                <a16:creationId xmlns:a16="http://schemas.microsoft.com/office/drawing/2014/main" id="{E30A9B37-1A9B-4EA6-95C3-3CEDEB41A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631" y="774916"/>
            <a:ext cx="5871916" cy="5581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D18DB4BF-9098-46DC-9D3B-08F23808CCB1}"/>
              </a:ext>
            </a:extLst>
          </p:cNvPr>
          <p:cNvSpPr/>
          <p:nvPr/>
        </p:nvSpPr>
        <p:spPr>
          <a:xfrm>
            <a:off x="8657439" y="2223083"/>
            <a:ext cx="377504" cy="3514987"/>
          </a:xfrm>
          <a:prstGeom prst="rect">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22055395-8EC9-4241-943C-D27D2E5BD2F1}"/>
              </a:ext>
            </a:extLst>
          </p:cNvPr>
          <p:cNvSpPr/>
          <p:nvPr/>
        </p:nvSpPr>
        <p:spPr>
          <a:xfrm>
            <a:off x="10075689" y="2374084"/>
            <a:ext cx="377504" cy="3120706"/>
          </a:xfrm>
          <a:prstGeom prst="rect">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9E4317B9-FD9A-4950-859F-AABD3A486262}"/>
              </a:ext>
            </a:extLst>
          </p:cNvPr>
          <p:cNvSpPr/>
          <p:nvPr/>
        </p:nvSpPr>
        <p:spPr>
          <a:xfrm>
            <a:off x="11385259" y="3506598"/>
            <a:ext cx="377504" cy="2097248"/>
          </a:xfrm>
          <a:prstGeom prst="rect">
            <a:avLst/>
          </a:prstGeom>
          <a:noFill/>
          <a:ln w="762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5730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repeatCount="indefinite" grpId="0" nodeType="clickEffect">
                                  <p:stCondLst>
                                    <p:cond delay="0"/>
                                  </p:stCondLst>
                                  <p:endCondLst>
                                    <p:cond evt="onNext" delay="0">
                                      <p:tgtEl>
                                        <p:sldTgt/>
                                      </p:tgtEl>
                                    </p:cond>
                                  </p:end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par>
                                <p:cTn id="10" presetID="30" presetClass="emph" presetSubtype="0" repeatCount="indefinite" grpId="0" nodeType="withEffect">
                                  <p:stCondLst>
                                    <p:cond delay="0"/>
                                  </p:stCondLst>
                                  <p:endCondLst>
                                    <p:cond evt="onNext" delay="0">
                                      <p:tgtEl>
                                        <p:sldTgt/>
                                      </p:tgtEl>
                                    </p:cond>
                                  </p:end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30" presetClass="emph" presetSubtype="0" repeatCount="indefinite" grpId="0" nodeType="withEffect">
                                  <p:stCondLst>
                                    <p:cond delay="0"/>
                                  </p:stCondLst>
                                  <p:endCondLst>
                                    <p:cond evt="onNext" delay="0">
                                      <p:tgtEl>
                                        <p:sldTgt/>
                                      </p:tgtEl>
                                    </p:cond>
                                  </p:endCondLst>
                                  <p:childTnLst>
                                    <p:animClr clrSpc="hsl" dir="cw">
                                      <p:cBhvr override="childStyle">
                                        <p:cTn id="16" dur="500" fill="hold"/>
                                        <p:tgtEl>
                                          <p:spTgt spid="8"/>
                                        </p:tgtEl>
                                        <p:attrNameLst>
                                          <p:attrName>style.color</p:attrName>
                                        </p:attrNameLst>
                                      </p:cBhvr>
                                      <p:by>
                                        <p:hsl h="0" s="12549" l="25098"/>
                                      </p:by>
                                    </p:animClr>
                                    <p:animClr clrSpc="hsl" dir="cw">
                                      <p:cBhvr>
                                        <p:cTn id="17" dur="500" fill="hold"/>
                                        <p:tgtEl>
                                          <p:spTgt spid="8"/>
                                        </p:tgtEl>
                                        <p:attrNameLst>
                                          <p:attrName>fillcolor</p:attrName>
                                        </p:attrNameLst>
                                      </p:cBhvr>
                                      <p:by>
                                        <p:hsl h="0" s="12549" l="25098"/>
                                      </p:by>
                                    </p:animClr>
                                    <p:animClr clrSpc="hsl" dir="cw">
                                      <p:cBhvr>
                                        <p:cTn id="18" dur="500" fill="hold"/>
                                        <p:tgtEl>
                                          <p:spTgt spid="8"/>
                                        </p:tgtEl>
                                        <p:attrNameLst>
                                          <p:attrName>stroke.color</p:attrName>
                                        </p:attrNameLst>
                                      </p:cBhvr>
                                      <p:by>
                                        <p:hsl h="0" s="12549" l="25098"/>
                                      </p:by>
                                    </p:animClr>
                                    <p:set>
                                      <p:cBhvr>
                                        <p:cTn id="19"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68FAF-D070-4C8B-83C3-76B6AE24801D}"/>
              </a:ext>
            </a:extLst>
          </p:cNvPr>
          <p:cNvSpPr>
            <a:spLocks noGrp="1"/>
          </p:cNvSpPr>
          <p:nvPr>
            <p:ph type="title"/>
          </p:nvPr>
        </p:nvSpPr>
        <p:spPr/>
        <p:txBody>
          <a:bodyPr/>
          <a:lstStyle/>
          <a:p>
            <a:r>
              <a:rPr lang="es-PE" dirty="0"/>
              <a:t>mensajes</a:t>
            </a:r>
          </a:p>
        </p:txBody>
      </p:sp>
      <p:sp>
        <p:nvSpPr>
          <p:cNvPr id="3" name="Marcador de contenido 2">
            <a:extLst>
              <a:ext uri="{FF2B5EF4-FFF2-40B4-BE49-F238E27FC236}">
                <a16:creationId xmlns:a16="http://schemas.microsoft.com/office/drawing/2014/main" id="{4CF1A251-EA9C-4C94-9623-34088B25C28B}"/>
              </a:ext>
            </a:extLst>
          </p:cNvPr>
          <p:cNvSpPr>
            <a:spLocks noGrp="1"/>
          </p:cNvSpPr>
          <p:nvPr>
            <p:ph idx="1"/>
          </p:nvPr>
        </p:nvSpPr>
        <p:spPr>
          <a:xfrm>
            <a:off x="685801" y="2142067"/>
            <a:ext cx="6226727" cy="1196751"/>
          </a:xfrm>
        </p:spPr>
        <p:txBody>
          <a:bodyPr/>
          <a:lstStyle/>
          <a:p>
            <a:r>
              <a:rPr lang="es-MX" dirty="0"/>
              <a:t>Flechas que representan comunicaciones entre objetos</a:t>
            </a:r>
            <a:endParaRPr lang="es-PE" dirty="0"/>
          </a:p>
        </p:txBody>
      </p:sp>
      <p:pic>
        <p:nvPicPr>
          <p:cNvPr id="4" name="Imagen 3">
            <a:extLst>
              <a:ext uri="{FF2B5EF4-FFF2-40B4-BE49-F238E27FC236}">
                <a16:creationId xmlns:a16="http://schemas.microsoft.com/office/drawing/2014/main" id="{C34E48FD-06EE-44EA-8391-9980C532456A}"/>
              </a:ext>
            </a:extLst>
          </p:cNvPr>
          <p:cNvPicPr>
            <a:picLocks noChangeAspect="1"/>
          </p:cNvPicPr>
          <p:nvPr/>
        </p:nvPicPr>
        <p:blipFill>
          <a:blip r:embed="rId2"/>
          <a:stretch>
            <a:fillRect/>
          </a:stretch>
        </p:blipFill>
        <p:spPr>
          <a:xfrm>
            <a:off x="2731667" y="3228554"/>
            <a:ext cx="3019846" cy="3019846"/>
          </a:xfrm>
          <a:prstGeom prst="rect">
            <a:avLst/>
          </a:prstGeom>
        </p:spPr>
      </p:pic>
      <p:pic>
        <p:nvPicPr>
          <p:cNvPr id="5" name="Picture 2" descr="Resultado de imagen para diagrama de secuencia uml sistema">
            <a:extLst>
              <a:ext uri="{FF2B5EF4-FFF2-40B4-BE49-F238E27FC236}">
                <a16:creationId xmlns:a16="http://schemas.microsoft.com/office/drawing/2014/main" id="{91CAADFC-76A3-4E02-98C3-6147F5E0E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631" y="774916"/>
            <a:ext cx="5871916" cy="558165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1CDED1B4-F2EA-492B-AAD1-8E89C319C357}"/>
              </a:ext>
            </a:extLst>
          </p:cNvPr>
          <p:cNvSpPr/>
          <p:nvPr/>
        </p:nvSpPr>
        <p:spPr>
          <a:xfrm>
            <a:off x="7180976" y="2065867"/>
            <a:ext cx="1602297" cy="46760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141534AA-9A2C-4115-A2E8-F8AD3E7EB5A3}"/>
              </a:ext>
            </a:extLst>
          </p:cNvPr>
          <p:cNvSpPr/>
          <p:nvPr/>
        </p:nvSpPr>
        <p:spPr>
          <a:xfrm>
            <a:off x="8837612" y="2272834"/>
            <a:ext cx="1430513" cy="115616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FAEE0642-0B06-4531-9BF3-67ADC2990A9F}"/>
              </a:ext>
            </a:extLst>
          </p:cNvPr>
          <p:cNvSpPr/>
          <p:nvPr/>
        </p:nvSpPr>
        <p:spPr>
          <a:xfrm>
            <a:off x="8837612" y="4792133"/>
            <a:ext cx="1430513" cy="46760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3B579EBB-0E02-49C6-921E-A7E18A43DE6F}"/>
              </a:ext>
            </a:extLst>
          </p:cNvPr>
          <p:cNvSpPr/>
          <p:nvPr/>
        </p:nvSpPr>
        <p:spPr>
          <a:xfrm>
            <a:off x="8837612" y="3642958"/>
            <a:ext cx="2705639" cy="283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0B37F177-4AA4-452D-9E3E-01CEE206692A}"/>
              </a:ext>
            </a:extLst>
          </p:cNvPr>
          <p:cNvSpPr/>
          <p:nvPr/>
        </p:nvSpPr>
        <p:spPr>
          <a:xfrm>
            <a:off x="10330853" y="2489860"/>
            <a:ext cx="1065401" cy="35400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a:extLst>
              <a:ext uri="{FF2B5EF4-FFF2-40B4-BE49-F238E27FC236}">
                <a16:creationId xmlns:a16="http://schemas.microsoft.com/office/drawing/2014/main" id="{4C06B57C-17D3-41FE-BBF1-831E620516D7}"/>
              </a:ext>
            </a:extLst>
          </p:cNvPr>
          <p:cNvSpPr/>
          <p:nvPr/>
        </p:nvSpPr>
        <p:spPr>
          <a:xfrm>
            <a:off x="10330854" y="3985800"/>
            <a:ext cx="1212398" cy="80633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a:extLst>
              <a:ext uri="{FF2B5EF4-FFF2-40B4-BE49-F238E27FC236}">
                <a16:creationId xmlns:a16="http://schemas.microsoft.com/office/drawing/2014/main" id="{AD62A390-5D48-4B93-B64C-9EBCDF35C4D0}"/>
              </a:ext>
            </a:extLst>
          </p:cNvPr>
          <p:cNvSpPr/>
          <p:nvPr/>
        </p:nvSpPr>
        <p:spPr>
          <a:xfrm>
            <a:off x="8975653" y="3642958"/>
            <a:ext cx="2705639" cy="2830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1468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par>
                                <p:cTn id="10"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11" dur="500" fill="hold"/>
                                        <p:tgtEl>
                                          <p:spTgt spid="7"/>
                                        </p:tgtEl>
                                        <p:attrNameLst>
                                          <p:attrName>style.color</p:attrName>
                                        </p:attrNameLst>
                                      </p:cBhvr>
                                      <p:by>
                                        <p:hsl h="0" s="12549" l="25098"/>
                                      </p:by>
                                    </p:animClr>
                                    <p:animClr clrSpc="hsl" dir="cw">
                                      <p:cBhvr>
                                        <p:cTn id="12" dur="500" fill="hold"/>
                                        <p:tgtEl>
                                          <p:spTgt spid="7"/>
                                        </p:tgtEl>
                                        <p:attrNameLst>
                                          <p:attrName>fillcolor</p:attrName>
                                        </p:attrNameLst>
                                      </p:cBhvr>
                                      <p:by>
                                        <p:hsl h="0" s="12549" l="25098"/>
                                      </p:by>
                                    </p:animClr>
                                    <p:animClr clrSpc="hsl" dir="cw">
                                      <p:cBhvr>
                                        <p:cTn id="13" dur="500" fill="hold"/>
                                        <p:tgtEl>
                                          <p:spTgt spid="7"/>
                                        </p:tgtEl>
                                        <p:attrNameLst>
                                          <p:attrName>stroke.color</p:attrName>
                                        </p:attrNameLst>
                                      </p:cBhvr>
                                      <p:by>
                                        <p:hsl h="0" s="12549" l="25098"/>
                                      </p:by>
                                    </p:animClr>
                                    <p:set>
                                      <p:cBhvr>
                                        <p:cTn id="14" dur="500" fill="hold"/>
                                        <p:tgtEl>
                                          <p:spTgt spid="7"/>
                                        </p:tgtEl>
                                        <p:attrNameLst>
                                          <p:attrName>fill.type</p:attrName>
                                        </p:attrNameLst>
                                      </p:cBhvr>
                                      <p:to>
                                        <p:strVal val="solid"/>
                                      </p:to>
                                    </p:set>
                                  </p:childTnLst>
                                </p:cTn>
                              </p:par>
                              <p:par>
                                <p:cTn id="15"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16" dur="500" fill="hold"/>
                                        <p:tgtEl>
                                          <p:spTgt spid="11"/>
                                        </p:tgtEl>
                                        <p:attrNameLst>
                                          <p:attrName>style.color</p:attrName>
                                        </p:attrNameLst>
                                      </p:cBhvr>
                                      <p:by>
                                        <p:hsl h="0" s="12549" l="25098"/>
                                      </p:by>
                                    </p:animClr>
                                    <p:animClr clrSpc="hsl" dir="cw">
                                      <p:cBhvr>
                                        <p:cTn id="17" dur="500" fill="hold"/>
                                        <p:tgtEl>
                                          <p:spTgt spid="11"/>
                                        </p:tgtEl>
                                        <p:attrNameLst>
                                          <p:attrName>fillcolor</p:attrName>
                                        </p:attrNameLst>
                                      </p:cBhvr>
                                      <p:by>
                                        <p:hsl h="0" s="12549" l="25098"/>
                                      </p:by>
                                    </p:animClr>
                                    <p:animClr clrSpc="hsl" dir="cw">
                                      <p:cBhvr>
                                        <p:cTn id="18" dur="500" fill="hold"/>
                                        <p:tgtEl>
                                          <p:spTgt spid="11"/>
                                        </p:tgtEl>
                                        <p:attrNameLst>
                                          <p:attrName>stroke.color</p:attrName>
                                        </p:attrNameLst>
                                      </p:cBhvr>
                                      <p:by>
                                        <p:hsl h="0" s="12549" l="25098"/>
                                      </p:by>
                                    </p:animClr>
                                    <p:set>
                                      <p:cBhvr>
                                        <p:cTn id="19" dur="500" fill="hold"/>
                                        <p:tgtEl>
                                          <p:spTgt spid="11"/>
                                        </p:tgtEl>
                                        <p:attrNameLst>
                                          <p:attrName>fill.type</p:attrName>
                                        </p:attrNameLst>
                                      </p:cBhvr>
                                      <p:to>
                                        <p:strVal val="solid"/>
                                      </p:to>
                                    </p:set>
                                  </p:childTnLst>
                                </p:cTn>
                              </p:par>
                              <p:par>
                                <p:cTn id="20"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21" dur="500" fill="hold"/>
                                        <p:tgtEl>
                                          <p:spTgt spid="15"/>
                                        </p:tgtEl>
                                        <p:attrNameLst>
                                          <p:attrName>style.color</p:attrName>
                                        </p:attrNameLst>
                                      </p:cBhvr>
                                      <p:by>
                                        <p:hsl h="0" s="12549" l="25098"/>
                                      </p:by>
                                    </p:animClr>
                                    <p:animClr clrSpc="hsl" dir="cw">
                                      <p:cBhvr>
                                        <p:cTn id="22" dur="500" fill="hold"/>
                                        <p:tgtEl>
                                          <p:spTgt spid="15"/>
                                        </p:tgtEl>
                                        <p:attrNameLst>
                                          <p:attrName>fillcolor</p:attrName>
                                        </p:attrNameLst>
                                      </p:cBhvr>
                                      <p:by>
                                        <p:hsl h="0" s="12549" l="25098"/>
                                      </p:by>
                                    </p:animClr>
                                    <p:animClr clrSpc="hsl" dir="cw">
                                      <p:cBhvr>
                                        <p:cTn id="23" dur="500" fill="hold"/>
                                        <p:tgtEl>
                                          <p:spTgt spid="15"/>
                                        </p:tgtEl>
                                        <p:attrNameLst>
                                          <p:attrName>stroke.color</p:attrName>
                                        </p:attrNameLst>
                                      </p:cBhvr>
                                      <p:by>
                                        <p:hsl h="0" s="12549" l="25098"/>
                                      </p:by>
                                    </p:animClr>
                                    <p:set>
                                      <p:cBhvr>
                                        <p:cTn id="24" dur="500" fill="hold"/>
                                        <p:tgtEl>
                                          <p:spTgt spid="15"/>
                                        </p:tgtEl>
                                        <p:attrNameLst>
                                          <p:attrName>fill.type</p:attrName>
                                        </p:attrNameLst>
                                      </p:cBhvr>
                                      <p:to>
                                        <p:strVal val="solid"/>
                                      </p:to>
                                    </p:set>
                                  </p:childTnLst>
                                </p:cTn>
                              </p:par>
                              <p:par>
                                <p:cTn id="25"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26" dur="500" fill="hold"/>
                                        <p:tgtEl>
                                          <p:spTgt spid="14"/>
                                        </p:tgtEl>
                                        <p:attrNameLst>
                                          <p:attrName>style.color</p:attrName>
                                        </p:attrNameLst>
                                      </p:cBhvr>
                                      <p:by>
                                        <p:hsl h="0" s="12549" l="25098"/>
                                      </p:by>
                                    </p:animClr>
                                    <p:animClr clrSpc="hsl" dir="cw">
                                      <p:cBhvr>
                                        <p:cTn id="27" dur="500" fill="hold"/>
                                        <p:tgtEl>
                                          <p:spTgt spid="14"/>
                                        </p:tgtEl>
                                        <p:attrNameLst>
                                          <p:attrName>fillcolor</p:attrName>
                                        </p:attrNameLst>
                                      </p:cBhvr>
                                      <p:by>
                                        <p:hsl h="0" s="12549" l="25098"/>
                                      </p:by>
                                    </p:animClr>
                                    <p:animClr clrSpc="hsl" dir="cw">
                                      <p:cBhvr>
                                        <p:cTn id="28" dur="500" fill="hold"/>
                                        <p:tgtEl>
                                          <p:spTgt spid="14"/>
                                        </p:tgtEl>
                                        <p:attrNameLst>
                                          <p:attrName>stroke.color</p:attrName>
                                        </p:attrNameLst>
                                      </p:cBhvr>
                                      <p:by>
                                        <p:hsl h="0" s="12549" l="25098"/>
                                      </p:by>
                                    </p:animClr>
                                    <p:set>
                                      <p:cBhvr>
                                        <p:cTn id="29" dur="500" fill="hold"/>
                                        <p:tgtEl>
                                          <p:spTgt spid="14"/>
                                        </p:tgtEl>
                                        <p:attrNameLst>
                                          <p:attrName>fill.type</p:attrName>
                                        </p:attrNameLst>
                                      </p:cBhvr>
                                      <p:to>
                                        <p:strVal val="solid"/>
                                      </p:to>
                                    </p:set>
                                  </p:childTnLst>
                                </p:cTn>
                              </p:par>
                            </p:childTnLst>
                          </p:cTn>
                        </p:par>
                        <p:par>
                          <p:cTn id="30" fill="hold">
                            <p:stCondLst>
                              <p:cond delay="500"/>
                            </p:stCondLst>
                            <p:childTnLst>
                              <p:par>
                                <p:cTn id="31" presetID="30" presetClass="emph" presetSubtype="0" repeatCount="indefinite" fill="hold" grpId="0" nodeType="afterEffect">
                                  <p:stCondLst>
                                    <p:cond delay="0"/>
                                  </p:stCondLst>
                                  <p:endCondLst>
                                    <p:cond evt="onNext" delay="0">
                                      <p:tgtEl>
                                        <p:sldTgt/>
                                      </p:tgtEl>
                                    </p:cond>
                                  </p:endCondLst>
                                  <p:childTnLst>
                                    <p:animClr clrSpc="hsl" dir="cw">
                                      <p:cBhvr override="childStyle">
                                        <p:cTn id="32" dur="500" fill="hold"/>
                                        <p:tgtEl>
                                          <p:spTgt spid="9"/>
                                        </p:tgtEl>
                                        <p:attrNameLst>
                                          <p:attrName>style.color</p:attrName>
                                        </p:attrNameLst>
                                      </p:cBhvr>
                                      <p:by>
                                        <p:hsl h="0" s="12549" l="25098"/>
                                      </p:by>
                                    </p:animClr>
                                    <p:animClr clrSpc="hsl" dir="cw">
                                      <p:cBhvr>
                                        <p:cTn id="33" dur="500" fill="hold"/>
                                        <p:tgtEl>
                                          <p:spTgt spid="9"/>
                                        </p:tgtEl>
                                        <p:attrNameLst>
                                          <p:attrName>fillcolor</p:attrName>
                                        </p:attrNameLst>
                                      </p:cBhvr>
                                      <p:by>
                                        <p:hsl h="0" s="12549" l="25098"/>
                                      </p:by>
                                    </p:animClr>
                                    <p:animClr clrSpc="hsl" dir="cw">
                                      <p:cBhvr>
                                        <p:cTn id="34" dur="500" fill="hold"/>
                                        <p:tgtEl>
                                          <p:spTgt spid="9"/>
                                        </p:tgtEl>
                                        <p:attrNameLst>
                                          <p:attrName>stroke.color</p:attrName>
                                        </p:attrNameLst>
                                      </p:cBhvr>
                                      <p:by>
                                        <p:hsl h="0" s="12549" l="25098"/>
                                      </p:by>
                                    </p:animClr>
                                    <p:set>
                                      <p:cBhvr>
                                        <p:cTn id="35"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56B63-45D4-4A4A-B0A0-7B21CF237C37}"/>
              </a:ext>
            </a:extLst>
          </p:cNvPr>
          <p:cNvSpPr>
            <a:spLocks noGrp="1"/>
          </p:cNvSpPr>
          <p:nvPr>
            <p:ph type="title"/>
          </p:nvPr>
        </p:nvSpPr>
        <p:spPr/>
        <p:txBody>
          <a:bodyPr/>
          <a:lstStyle/>
          <a:p>
            <a:r>
              <a:rPr lang="es-PE" dirty="0" err="1"/>
              <a:t>Lineas</a:t>
            </a:r>
            <a:r>
              <a:rPr lang="es-PE" dirty="0"/>
              <a:t> de vida</a:t>
            </a:r>
          </a:p>
        </p:txBody>
      </p:sp>
      <p:sp>
        <p:nvSpPr>
          <p:cNvPr id="3" name="Marcador de contenido 2">
            <a:extLst>
              <a:ext uri="{FF2B5EF4-FFF2-40B4-BE49-F238E27FC236}">
                <a16:creationId xmlns:a16="http://schemas.microsoft.com/office/drawing/2014/main" id="{34841A14-9F44-4917-9E1D-067E821956FC}"/>
              </a:ext>
            </a:extLst>
          </p:cNvPr>
          <p:cNvSpPr>
            <a:spLocks noGrp="1"/>
          </p:cNvSpPr>
          <p:nvPr>
            <p:ph idx="1"/>
          </p:nvPr>
        </p:nvSpPr>
        <p:spPr>
          <a:xfrm>
            <a:off x="685801" y="2142067"/>
            <a:ext cx="5281569" cy="3649133"/>
          </a:xfrm>
        </p:spPr>
        <p:txBody>
          <a:bodyPr/>
          <a:lstStyle/>
          <a:p>
            <a:r>
              <a:rPr lang="es-MX" dirty="0"/>
              <a:t>Son verticales y en línea de puntos, ellas indican la presencia del objeto durante el tiempo. </a:t>
            </a:r>
            <a:endParaRPr lang="es-PE" dirty="0"/>
          </a:p>
        </p:txBody>
      </p:sp>
      <p:pic>
        <p:nvPicPr>
          <p:cNvPr id="4" name="Picture 2" descr="Resultado de imagen para diagrama de secuencia uml sistema">
            <a:extLst>
              <a:ext uri="{FF2B5EF4-FFF2-40B4-BE49-F238E27FC236}">
                <a16:creationId xmlns:a16="http://schemas.microsoft.com/office/drawing/2014/main" id="{AEC5D90B-65BD-4C7F-982F-78E3A4CC7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631" y="774916"/>
            <a:ext cx="5871916" cy="5581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BCF02126-FE4A-4CCB-89DB-96FDFAC0A7E9}"/>
              </a:ext>
            </a:extLst>
          </p:cNvPr>
          <p:cNvSpPr/>
          <p:nvPr/>
        </p:nvSpPr>
        <p:spPr>
          <a:xfrm>
            <a:off x="11441317" y="1893622"/>
            <a:ext cx="276837" cy="4462943"/>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a:extLst>
              <a:ext uri="{FF2B5EF4-FFF2-40B4-BE49-F238E27FC236}">
                <a16:creationId xmlns:a16="http://schemas.microsoft.com/office/drawing/2014/main" id="{2DDE6992-F2D6-4D5D-92D0-0FB481724741}"/>
              </a:ext>
            </a:extLst>
          </p:cNvPr>
          <p:cNvSpPr/>
          <p:nvPr/>
        </p:nvSpPr>
        <p:spPr>
          <a:xfrm>
            <a:off x="10185633" y="1893623"/>
            <a:ext cx="276837" cy="4462943"/>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1298FA10-7140-4C00-873F-A2D57C75FDFC}"/>
              </a:ext>
            </a:extLst>
          </p:cNvPr>
          <p:cNvSpPr/>
          <p:nvPr/>
        </p:nvSpPr>
        <p:spPr>
          <a:xfrm>
            <a:off x="8671420" y="1893622"/>
            <a:ext cx="276837" cy="4462943"/>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1571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7"/>
                                        </p:tgtEl>
                                        <p:attrNameLst>
                                          <p:attrName>style.color</p:attrName>
                                        </p:attrNameLst>
                                      </p:cBhvr>
                                      <p:by>
                                        <p:hsl h="0" s="12549" l="25098"/>
                                      </p:by>
                                    </p:animClr>
                                    <p:animClr clrSpc="hsl" dir="cw">
                                      <p:cBhvr>
                                        <p:cTn id="7" dur="500" fill="hold"/>
                                        <p:tgtEl>
                                          <p:spTgt spid="7"/>
                                        </p:tgtEl>
                                        <p:attrNameLst>
                                          <p:attrName>fillcolor</p:attrName>
                                        </p:attrNameLst>
                                      </p:cBhvr>
                                      <p:by>
                                        <p:hsl h="0" s="12549" l="25098"/>
                                      </p:by>
                                    </p:animClr>
                                    <p:animClr clrSpc="hsl" dir="cw">
                                      <p:cBhvr>
                                        <p:cTn id="8" dur="500" fill="hold"/>
                                        <p:tgtEl>
                                          <p:spTgt spid="7"/>
                                        </p:tgtEl>
                                        <p:attrNameLst>
                                          <p:attrName>stroke.color</p:attrName>
                                        </p:attrNameLst>
                                      </p:cBhvr>
                                      <p:by>
                                        <p:hsl h="0" s="12549" l="25098"/>
                                      </p:by>
                                    </p:animClr>
                                    <p:set>
                                      <p:cBhvr>
                                        <p:cTn id="9" dur="500" fill="hold"/>
                                        <p:tgtEl>
                                          <p:spTgt spid="7"/>
                                        </p:tgtEl>
                                        <p:attrNameLst>
                                          <p:attrName>fill.type</p:attrName>
                                        </p:attrNameLst>
                                      </p:cBhvr>
                                      <p:to>
                                        <p:strVal val="solid"/>
                                      </p:to>
                                    </p:set>
                                  </p:childTnLst>
                                </p:cTn>
                              </p:par>
                              <p:par>
                                <p:cTn id="10" presetID="30" presetClass="emph" presetSubtype="0" repeatCount="indefinite" fill="hold" grpId="0" nodeType="withEffect">
                                  <p:stCondLst>
                                    <p:cond delay="0"/>
                                  </p:stCondLst>
                                  <p:endCondLst>
                                    <p:cond evt="onNext" delay="0">
                                      <p:tgtEl>
                                        <p:sldTgt/>
                                      </p:tgtEl>
                                    </p:cond>
                                  </p:endCondLst>
                                  <p:childTnLst>
                                    <p:animClr clrSpc="hsl" dir="cw">
                                      <p:cBhvr override="childStyle">
                                        <p:cTn id="11" dur="500" fill="hold"/>
                                        <p:tgtEl>
                                          <p:spTgt spid="6"/>
                                        </p:tgtEl>
                                        <p:attrNameLst>
                                          <p:attrName>style.color</p:attrName>
                                        </p:attrNameLst>
                                      </p:cBhvr>
                                      <p:by>
                                        <p:hsl h="0" s="12549" l="25098"/>
                                      </p:by>
                                    </p:animClr>
                                    <p:animClr clrSpc="hsl" dir="cw">
                                      <p:cBhvr>
                                        <p:cTn id="12" dur="500" fill="hold"/>
                                        <p:tgtEl>
                                          <p:spTgt spid="6"/>
                                        </p:tgtEl>
                                        <p:attrNameLst>
                                          <p:attrName>fillcolor</p:attrName>
                                        </p:attrNameLst>
                                      </p:cBhvr>
                                      <p:by>
                                        <p:hsl h="0" s="12549" l="25098"/>
                                      </p:by>
                                    </p:animClr>
                                    <p:animClr clrSpc="hsl" dir="cw">
                                      <p:cBhvr>
                                        <p:cTn id="13" dur="500" fill="hold"/>
                                        <p:tgtEl>
                                          <p:spTgt spid="6"/>
                                        </p:tgtEl>
                                        <p:attrNameLst>
                                          <p:attrName>stroke.color</p:attrName>
                                        </p:attrNameLst>
                                      </p:cBhvr>
                                      <p:by>
                                        <p:hsl h="0" s="12549" l="25098"/>
                                      </p:by>
                                    </p:animClr>
                                    <p:set>
                                      <p:cBhvr>
                                        <p:cTn id="14" dur="500" fill="hold"/>
                                        <p:tgtEl>
                                          <p:spTgt spid="6"/>
                                        </p:tgtEl>
                                        <p:attrNameLst>
                                          <p:attrName>fill.type</p:attrName>
                                        </p:attrNameLst>
                                      </p:cBhvr>
                                      <p:to>
                                        <p:strVal val="solid"/>
                                      </p:to>
                                    </p:set>
                                  </p:childTnLst>
                                </p:cTn>
                              </p:par>
                            </p:childTnLst>
                          </p:cTn>
                        </p:par>
                        <p:par>
                          <p:cTn id="15" fill="hold">
                            <p:stCondLst>
                              <p:cond delay="500"/>
                            </p:stCondLst>
                            <p:childTnLst>
                              <p:par>
                                <p:cTn id="16" presetID="30" presetClass="emph" presetSubtype="0" repeatCount="indefinite" fill="hold" grpId="0" nodeType="afterEffect">
                                  <p:stCondLst>
                                    <p:cond delay="0"/>
                                  </p:stCondLst>
                                  <p:endCondLst>
                                    <p:cond evt="onNext" delay="0">
                                      <p:tgtEl>
                                        <p:sldTgt/>
                                      </p:tgtEl>
                                    </p:cond>
                                  </p:endCondLst>
                                  <p:childTnLst>
                                    <p:animClr clrSpc="hsl" dir="cw">
                                      <p:cBhvr override="childStyle">
                                        <p:cTn id="17" dur="500" fill="hold"/>
                                        <p:tgtEl>
                                          <p:spTgt spid="5"/>
                                        </p:tgtEl>
                                        <p:attrNameLst>
                                          <p:attrName>style.color</p:attrName>
                                        </p:attrNameLst>
                                      </p:cBhvr>
                                      <p:by>
                                        <p:hsl h="0" s="12549" l="25098"/>
                                      </p:by>
                                    </p:animClr>
                                    <p:animClr clrSpc="hsl" dir="cw">
                                      <p:cBhvr>
                                        <p:cTn id="18" dur="500" fill="hold"/>
                                        <p:tgtEl>
                                          <p:spTgt spid="5"/>
                                        </p:tgtEl>
                                        <p:attrNameLst>
                                          <p:attrName>fillcolor</p:attrName>
                                        </p:attrNameLst>
                                      </p:cBhvr>
                                      <p:by>
                                        <p:hsl h="0" s="12549" l="25098"/>
                                      </p:by>
                                    </p:animClr>
                                    <p:animClr clrSpc="hsl" dir="cw">
                                      <p:cBhvr>
                                        <p:cTn id="19" dur="500" fill="hold"/>
                                        <p:tgtEl>
                                          <p:spTgt spid="5"/>
                                        </p:tgtEl>
                                        <p:attrNameLst>
                                          <p:attrName>stroke.color</p:attrName>
                                        </p:attrNameLst>
                                      </p:cBhvr>
                                      <p:by>
                                        <p:hsl h="0" s="12549" l="25098"/>
                                      </p:by>
                                    </p:animClr>
                                    <p:set>
                                      <p:cBhvr>
                                        <p:cTn id="20"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BA1E6-4D76-46C0-8101-08BC236E59D3}"/>
              </a:ext>
            </a:extLst>
          </p:cNvPr>
          <p:cNvSpPr>
            <a:spLocks noGrp="1"/>
          </p:cNvSpPr>
          <p:nvPr>
            <p:ph type="title"/>
          </p:nvPr>
        </p:nvSpPr>
        <p:spPr/>
        <p:txBody>
          <a:bodyPr/>
          <a:lstStyle/>
          <a:p>
            <a:r>
              <a:rPr lang="es-PE" dirty="0"/>
              <a:t>Destrucción de objetos</a:t>
            </a:r>
          </a:p>
        </p:txBody>
      </p:sp>
      <p:sp>
        <p:nvSpPr>
          <p:cNvPr id="3" name="Marcador de contenido 2">
            <a:extLst>
              <a:ext uri="{FF2B5EF4-FFF2-40B4-BE49-F238E27FC236}">
                <a16:creationId xmlns:a16="http://schemas.microsoft.com/office/drawing/2014/main" id="{92FA3065-72A7-4CA0-8413-6038AB7B2220}"/>
              </a:ext>
            </a:extLst>
          </p:cNvPr>
          <p:cNvSpPr>
            <a:spLocks noGrp="1"/>
          </p:cNvSpPr>
          <p:nvPr>
            <p:ph idx="1"/>
          </p:nvPr>
        </p:nvSpPr>
        <p:spPr>
          <a:xfrm>
            <a:off x="685801" y="2142067"/>
            <a:ext cx="6050559" cy="3649133"/>
          </a:xfrm>
        </p:spPr>
        <p:txBody>
          <a:bodyPr/>
          <a:lstStyle/>
          <a:p>
            <a:r>
              <a:rPr lang="es-MX" dirty="0"/>
              <a:t>Los objetos pueden ser eliminados tempranamente usando una flecha etiquetada "&lt;&gt;" que apunta a una X. </a:t>
            </a:r>
            <a:endParaRPr lang="es-PE" dirty="0"/>
          </a:p>
        </p:txBody>
      </p:sp>
      <p:pic>
        <p:nvPicPr>
          <p:cNvPr id="4" name="Imagen 3">
            <a:extLst>
              <a:ext uri="{FF2B5EF4-FFF2-40B4-BE49-F238E27FC236}">
                <a16:creationId xmlns:a16="http://schemas.microsoft.com/office/drawing/2014/main" id="{94329241-4A67-4BDC-AE50-AD186E9310AE}"/>
              </a:ext>
            </a:extLst>
          </p:cNvPr>
          <p:cNvPicPr>
            <a:picLocks noChangeAspect="1"/>
          </p:cNvPicPr>
          <p:nvPr/>
        </p:nvPicPr>
        <p:blipFill>
          <a:blip r:embed="rId2"/>
          <a:stretch>
            <a:fillRect/>
          </a:stretch>
        </p:blipFill>
        <p:spPr>
          <a:xfrm>
            <a:off x="8382868" y="2142067"/>
            <a:ext cx="1952898" cy="3134162"/>
          </a:xfrm>
          <a:prstGeom prst="rect">
            <a:avLst/>
          </a:prstGeom>
        </p:spPr>
      </p:pic>
    </p:spTree>
    <p:extLst>
      <p:ext uri="{BB962C8B-B14F-4D97-AF65-F5344CB8AC3E}">
        <p14:creationId xmlns:p14="http://schemas.microsoft.com/office/powerpoint/2010/main" val="2795179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DB4EE-9183-4AEF-B917-214AC5AADA58}"/>
              </a:ext>
            </a:extLst>
          </p:cNvPr>
          <p:cNvSpPr>
            <a:spLocks noGrp="1"/>
          </p:cNvSpPr>
          <p:nvPr>
            <p:ph type="title"/>
          </p:nvPr>
        </p:nvSpPr>
        <p:spPr/>
        <p:txBody>
          <a:bodyPr/>
          <a:lstStyle/>
          <a:p>
            <a:r>
              <a:rPr lang="es-PE" dirty="0" err="1"/>
              <a:t>Loops</a:t>
            </a:r>
            <a:r>
              <a:rPr lang="es-PE" dirty="0"/>
              <a:t> (ciclos)</a:t>
            </a:r>
          </a:p>
        </p:txBody>
      </p:sp>
      <p:sp>
        <p:nvSpPr>
          <p:cNvPr id="3" name="Marcador de contenido 2">
            <a:extLst>
              <a:ext uri="{FF2B5EF4-FFF2-40B4-BE49-F238E27FC236}">
                <a16:creationId xmlns:a16="http://schemas.microsoft.com/office/drawing/2014/main" id="{A3375635-7474-47BC-A453-19062687B852}"/>
              </a:ext>
            </a:extLst>
          </p:cNvPr>
          <p:cNvSpPr>
            <a:spLocks noGrp="1"/>
          </p:cNvSpPr>
          <p:nvPr>
            <p:ph idx="1"/>
          </p:nvPr>
        </p:nvSpPr>
        <p:spPr>
          <a:xfrm>
            <a:off x="685802" y="2142067"/>
            <a:ext cx="6092504" cy="3649133"/>
          </a:xfrm>
        </p:spPr>
        <p:txBody>
          <a:bodyPr/>
          <a:lstStyle/>
          <a:p>
            <a:r>
              <a:rPr lang="es-MX" dirty="0"/>
              <a:t>Es representado como un rectángulo. La condición para abandonar el </a:t>
            </a:r>
            <a:r>
              <a:rPr lang="es-MX" dirty="0" err="1"/>
              <a:t>loop</a:t>
            </a:r>
            <a:r>
              <a:rPr lang="es-MX" dirty="0"/>
              <a:t> se coloca en la parte inferior entre corchetes [ ].</a:t>
            </a:r>
            <a:endParaRPr lang="es-PE" dirty="0"/>
          </a:p>
        </p:txBody>
      </p:sp>
      <p:pic>
        <p:nvPicPr>
          <p:cNvPr id="4098" name="Picture 2" descr="Resultado de imagen para diagrama de secuencia uml loop">
            <a:extLst>
              <a:ext uri="{FF2B5EF4-FFF2-40B4-BE49-F238E27FC236}">
                <a16:creationId xmlns:a16="http://schemas.microsoft.com/office/drawing/2014/main" id="{D6191E4C-5E0C-443C-9667-2781A98EF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853" y="2222559"/>
            <a:ext cx="4076700" cy="3771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B8E849C-CAC7-491E-B347-7CAF6EFF6E44}"/>
              </a:ext>
            </a:extLst>
          </p:cNvPr>
          <p:cNvSpPr/>
          <p:nvPr/>
        </p:nvSpPr>
        <p:spPr>
          <a:xfrm>
            <a:off x="8373035" y="4222376"/>
            <a:ext cx="2563906" cy="815789"/>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4570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mph" presetSubtype="0" repeatCount="indefinite" fill="hold" grpId="0" nodeType="afterEffect">
                                  <p:stCondLst>
                                    <p:cond delay="0"/>
                                  </p:stCondLst>
                                  <p:endCondLst>
                                    <p:cond evt="onNext" delay="0">
                                      <p:tgtEl>
                                        <p:sldTgt/>
                                      </p:tgtEl>
                                    </p:cond>
                                  </p:endCondLst>
                                  <p:childTnLst>
                                    <p:animClr clrSpc="hsl" dir="cw">
                                      <p:cBhvr override="childStyle">
                                        <p:cTn id="6" dur="500" fill="hold"/>
                                        <p:tgtEl>
                                          <p:spTgt spid="5"/>
                                        </p:tgtEl>
                                        <p:attrNameLst>
                                          <p:attrName>style.color</p:attrName>
                                        </p:attrNameLst>
                                      </p:cBhvr>
                                      <p:by>
                                        <p:hsl h="0" s="12549" l="25098"/>
                                      </p:by>
                                    </p:animClr>
                                    <p:animClr clrSpc="hsl" dir="cw">
                                      <p:cBhvr>
                                        <p:cTn id="7" dur="500" fill="hold"/>
                                        <p:tgtEl>
                                          <p:spTgt spid="5"/>
                                        </p:tgtEl>
                                        <p:attrNameLst>
                                          <p:attrName>fillcolor</p:attrName>
                                        </p:attrNameLst>
                                      </p:cBhvr>
                                      <p:by>
                                        <p:hsl h="0" s="12549" l="25098"/>
                                      </p:by>
                                    </p:animClr>
                                    <p:animClr clrSpc="hsl" dir="cw">
                                      <p:cBhvr>
                                        <p:cTn id="8" dur="500" fill="hold"/>
                                        <p:tgtEl>
                                          <p:spTgt spid="5"/>
                                        </p:tgtEl>
                                        <p:attrNameLst>
                                          <p:attrName>stroke.color</p:attrName>
                                        </p:attrNameLst>
                                      </p:cBhvr>
                                      <p:by>
                                        <p:hsl h="0" s="12549" l="25098"/>
                                      </p:by>
                                    </p:animClr>
                                    <p:set>
                                      <p:cBhvr>
                                        <p:cTn id="9"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BF42D-E918-49CB-8CAB-63A3B16465AB}"/>
              </a:ext>
            </a:extLst>
          </p:cNvPr>
          <p:cNvSpPr>
            <a:spLocks noGrp="1"/>
          </p:cNvSpPr>
          <p:nvPr>
            <p:ph type="title"/>
          </p:nvPr>
        </p:nvSpPr>
        <p:spPr/>
        <p:txBody>
          <a:bodyPr/>
          <a:lstStyle/>
          <a:p>
            <a:r>
              <a:rPr lang="es-PE" dirty="0"/>
              <a:t>OBJETIVOS</a:t>
            </a:r>
          </a:p>
        </p:txBody>
      </p:sp>
      <p:sp>
        <p:nvSpPr>
          <p:cNvPr id="3" name="Marcador de contenido 2">
            <a:extLst>
              <a:ext uri="{FF2B5EF4-FFF2-40B4-BE49-F238E27FC236}">
                <a16:creationId xmlns:a16="http://schemas.microsoft.com/office/drawing/2014/main" id="{C25C20C2-B4AF-4743-A594-2F07763ECECE}"/>
              </a:ext>
            </a:extLst>
          </p:cNvPr>
          <p:cNvSpPr>
            <a:spLocks noGrp="1"/>
          </p:cNvSpPr>
          <p:nvPr>
            <p:ph idx="1"/>
          </p:nvPr>
        </p:nvSpPr>
        <p:spPr/>
        <p:txBody>
          <a:bodyPr/>
          <a:lstStyle/>
          <a:p>
            <a:r>
              <a:rPr lang="es-MX" dirty="0"/>
              <a:t>Presentar diversas perspectivas de un sistema, a las cuales se les conoce como </a:t>
            </a:r>
            <a:r>
              <a:rPr lang="es-MX" i="1" dirty="0"/>
              <a:t>modelo</a:t>
            </a:r>
            <a:r>
              <a:rPr lang="es-MX" dirty="0"/>
              <a:t>. </a:t>
            </a:r>
            <a:endParaRPr lang="es-PE" dirty="0"/>
          </a:p>
        </p:txBody>
      </p:sp>
    </p:spTree>
    <p:extLst>
      <p:ext uri="{BB962C8B-B14F-4D97-AF65-F5344CB8AC3E}">
        <p14:creationId xmlns:p14="http://schemas.microsoft.com/office/powerpoint/2010/main" val="26625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C7FF5-19FF-4735-9FE1-E2D85B28BDE4}"/>
              </a:ext>
            </a:extLst>
          </p:cNvPr>
          <p:cNvSpPr>
            <a:spLocks noGrp="1"/>
          </p:cNvSpPr>
          <p:nvPr>
            <p:ph type="title"/>
          </p:nvPr>
        </p:nvSpPr>
        <p:spPr/>
        <p:txBody>
          <a:bodyPr/>
          <a:lstStyle/>
          <a:p>
            <a:r>
              <a:rPr lang="es-PE" dirty="0"/>
              <a:t>Diagramas de </a:t>
            </a:r>
            <a:r>
              <a:rPr lang="es-PE" dirty="0" err="1"/>
              <a:t>uml</a:t>
            </a:r>
            <a:r>
              <a:rPr lang="es-PE" dirty="0"/>
              <a:t> mas comunes</a:t>
            </a:r>
          </a:p>
        </p:txBody>
      </p:sp>
      <p:sp>
        <p:nvSpPr>
          <p:cNvPr id="3" name="Marcador de contenido 2">
            <a:extLst>
              <a:ext uri="{FF2B5EF4-FFF2-40B4-BE49-F238E27FC236}">
                <a16:creationId xmlns:a16="http://schemas.microsoft.com/office/drawing/2014/main" id="{9D0386D0-C148-4DF0-A625-C8E77CA7FEBB}"/>
              </a:ext>
            </a:extLst>
          </p:cNvPr>
          <p:cNvSpPr>
            <a:spLocks noGrp="1"/>
          </p:cNvSpPr>
          <p:nvPr>
            <p:ph idx="1"/>
          </p:nvPr>
        </p:nvSpPr>
        <p:spPr>
          <a:xfrm>
            <a:off x="685801" y="2142067"/>
            <a:ext cx="10131425" cy="4434902"/>
          </a:xfrm>
        </p:spPr>
        <p:txBody>
          <a:bodyPr>
            <a:normAutofit fontScale="92500" lnSpcReduction="20000"/>
          </a:bodyPr>
          <a:lstStyle/>
          <a:p>
            <a:r>
              <a:rPr lang="es-PE" dirty="0"/>
              <a:t>Diagrama de Clases</a:t>
            </a:r>
          </a:p>
          <a:p>
            <a:r>
              <a:rPr lang="es-PE" dirty="0"/>
              <a:t>Diagrama de Objetos</a:t>
            </a:r>
          </a:p>
          <a:p>
            <a:r>
              <a:rPr lang="es-PE" dirty="0"/>
              <a:t>Diagrama de Casos de Uso</a:t>
            </a:r>
          </a:p>
          <a:p>
            <a:r>
              <a:rPr lang="es-PE" dirty="0"/>
              <a:t>Diagrama de Estados</a:t>
            </a:r>
          </a:p>
          <a:p>
            <a:r>
              <a:rPr lang="es-PE" dirty="0"/>
              <a:t>Diagrama de Secuencias</a:t>
            </a:r>
          </a:p>
          <a:p>
            <a:r>
              <a:rPr lang="es-PE" dirty="0"/>
              <a:t>Diagrama de Actividades</a:t>
            </a:r>
          </a:p>
          <a:p>
            <a:r>
              <a:rPr lang="es-PE" dirty="0"/>
              <a:t>Diagrama de Colaboraciones</a:t>
            </a:r>
          </a:p>
          <a:p>
            <a:r>
              <a:rPr lang="es-PE" dirty="0"/>
              <a:t>Diagrama de Componentes</a:t>
            </a:r>
          </a:p>
          <a:p>
            <a:r>
              <a:rPr lang="es-PE" dirty="0"/>
              <a:t>Diagrama de Distribución</a:t>
            </a:r>
          </a:p>
          <a:p>
            <a:r>
              <a:rPr lang="es-PE" dirty="0"/>
              <a:t>Otras características</a:t>
            </a:r>
          </a:p>
          <a:p>
            <a:pPr lvl="1"/>
            <a:r>
              <a:rPr lang="es-PE" dirty="0"/>
              <a:t>Paquetes</a:t>
            </a:r>
          </a:p>
          <a:p>
            <a:pPr lvl="1"/>
            <a:r>
              <a:rPr lang="es-PE" dirty="0"/>
              <a:t>Notas</a:t>
            </a:r>
          </a:p>
          <a:p>
            <a:pPr lvl="1"/>
            <a:r>
              <a:rPr lang="es-PE" dirty="0"/>
              <a:t>Estereotipos</a:t>
            </a:r>
          </a:p>
        </p:txBody>
      </p:sp>
    </p:spTree>
    <p:extLst>
      <p:ext uri="{BB962C8B-B14F-4D97-AF65-F5344CB8AC3E}">
        <p14:creationId xmlns:p14="http://schemas.microsoft.com/office/powerpoint/2010/main" val="197988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20B50-0620-438F-ADD0-ACD5E9D8E904}"/>
              </a:ext>
            </a:extLst>
          </p:cNvPr>
          <p:cNvSpPr>
            <a:spLocks noGrp="1"/>
          </p:cNvSpPr>
          <p:nvPr>
            <p:ph type="title"/>
          </p:nvPr>
        </p:nvSpPr>
        <p:spPr/>
        <p:txBody>
          <a:bodyPr/>
          <a:lstStyle/>
          <a:p>
            <a:r>
              <a:rPr lang="es-PE" dirty="0"/>
              <a:t>Diagrama de clases</a:t>
            </a:r>
          </a:p>
        </p:txBody>
      </p:sp>
      <p:sp>
        <p:nvSpPr>
          <p:cNvPr id="3" name="Marcador de contenido 2">
            <a:extLst>
              <a:ext uri="{FF2B5EF4-FFF2-40B4-BE49-F238E27FC236}">
                <a16:creationId xmlns:a16="http://schemas.microsoft.com/office/drawing/2014/main" id="{48C9ACAA-D7F5-40CF-AD57-E65D6ADE314A}"/>
              </a:ext>
            </a:extLst>
          </p:cNvPr>
          <p:cNvSpPr>
            <a:spLocks noGrp="1"/>
          </p:cNvSpPr>
          <p:nvPr>
            <p:ph idx="1"/>
          </p:nvPr>
        </p:nvSpPr>
        <p:spPr>
          <a:xfrm>
            <a:off x="685801" y="2142067"/>
            <a:ext cx="10131425" cy="668245"/>
          </a:xfrm>
        </p:spPr>
        <p:txBody>
          <a:bodyPr/>
          <a:lstStyle/>
          <a:p>
            <a:r>
              <a:rPr lang="es-MX" dirty="0"/>
              <a:t>Los diagramas de clases describen la estructura estática de un sistema. </a:t>
            </a:r>
            <a:endParaRPr lang="es-PE" dirty="0"/>
          </a:p>
        </p:txBody>
      </p:sp>
      <p:pic>
        <p:nvPicPr>
          <p:cNvPr id="1026" name="Picture 2" descr="Resultado de imagen para avion dibujo png">
            <a:extLst>
              <a:ext uri="{FF2B5EF4-FFF2-40B4-BE49-F238E27FC236}">
                <a16:creationId xmlns:a16="http://schemas.microsoft.com/office/drawing/2014/main" id="{2FDCF851-F3C7-438F-95AB-19A33B095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26" y="3289183"/>
            <a:ext cx="4234693" cy="1693877"/>
          </a:xfrm>
          <a:prstGeom prst="rect">
            <a:avLst/>
          </a:prstGeom>
          <a:noFill/>
          <a:extLst>
            <a:ext uri="{909E8E84-426E-40DD-AFC4-6F175D3DCCD1}">
              <a14:hiddenFill xmlns:a14="http://schemas.microsoft.com/office/drawing/2010/main">
                <a:solidFill>
                  <a:srgbClr val="FFFFFF"/>
                </a:solidFill>
              </a14:hiddenFill>
            </a:ext>
          </a:extLst>
        </p:spPr>
      </p:pic>
      <p:sp>
        <p:nvSpPr>
          <p:cNvPr id="4" name="Diagrama de flujo: proceso 3">
            <a:extLst>
              <a:ext uri="{FF2B5EF4-FFF2-40B4-BE49-F238E27FC236}">
                <a16:creationId xmlns:a16="http://schemas.microsoft.com/office/drawing/2014/main" id="{60DD08AB-3D30-4616-8432-538AA2A6ADEB}"/>
              </a:ext>
            </a:extLst>
          </p:cNvPr>
          <p:cNvSpPr/>
          <p:nvPr/>
        </p:nvSpPr>
        <p:spPr>
          <a:xfrm>
            <a:off x="6191076" y="2911679"/>
            <a:ext cx="3585916" cy="3068972"/>
          </a:xfrm>
          <a:prstGeom prst="flowChartProcess">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4">
            <a:extLst>
              <a:ext uri="{FF2B5EF4-FFF2-40B4-BE49-F238E27FC236}">
                <a16:creationId xmlns:a16="http://schemas.microsoft.com/office/drawing/2014/main" id="{25514899-F1DE-4D5B-8B1E-1E8E38D7BBBA}"/>
              </a:ext>
            </a:extLst>
          </p:cNvPr>
          <p:cNvSpPr/>
          <p:nvPr/>
        </p:nvSpPr>
        <p:spPr>
          <a:xfrm>
            <a:off x="6191076" y="3529668"/>
            <a:ext cx="3585916" cy="130239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154FEE1F-057D-4CA1-AFF0-ACD29C38B718}"/>
              </a:ext>
            </a:extLst>
          </p:cNvPr>
          <p:cNvSpPr txBox="1"/>
          <p:nvPr/>
        </p:nvSpPr>
        <p:spPr>
          <a:xfrm>
            <a:off x="6316910" y="3036008"/>
            <a:ext cx="3280096" cy="230832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Nombre de la Clase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atributo: Tipo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metodo</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8" name="CuadroTexto 7">
            <a:extLst>
              <a:ext uri="{FF2B5EF4-FFF2-40B4-BE49-F238E27FC236}">
                <a16:creationId xmlns:a16="http://schemas.microsoft.com/office/drawing/2014/main" id="{07C2165F-1B17-4F3D-B51C-9BF4BE9B88B7}"/>
              </a:ext>
            </a:extLst>
          </p:cNvPr>
          <p:cNvSpPr txBox="1"/>
          <p:nvPr/>
        </p:nvSpPr>
        <p:spPr>
          <a:xfrm>
            <a:off x="6316910" y="3032980"/>
            <a:ext cx="3280096" cy="286232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Avion</a:t>
            </a: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Modelo: </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str</a:t>
            </a: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Velocidad_maxima</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int</a:t>
            </a: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Carga_util</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float</a:t>
            </a: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Pasajeros: </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int</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=250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Despegar(</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autorización:Bool</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Aterrizar(</a:t>
            </a:r>
            <a:r>
              <a:rPr kumimoji="0" lang="es-PE" sz="1800" b="0" i="0" u="none" strike="noStrike" kern="1200" cap="none" spc="0" normalizeH="0" baseline="0" noProof="0" dirty="0" err="1">
                <a:ln>
                  <a:noFill/>
                </a:ln>
                <a:solidFill>
                  <a:prstClr val="white"/>
                </a:solidFill>
                <a:effectLst/>
                <a:uLnTx/>
                <a:uFillTx/>
                <a:latin typeface="Calibri" panose="020F0502020204030204"/>
                <a:ea typeface="+mn-ea"/>
                <a:cs typeface="+mn-cs"/>
              </a:rPr>
              <a:t>autorización:Bool</a:t>
            </a: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Girar()</a:t>
            </a:r>
          </a:p>
        </p:txBody>
      </p:sp>
    </p:spTree>
    <p:extLst>
      <p:ext uri="{BB962C8B-B14F-4D97-AF65-F5344CB8AC3E}">
        <p14:creationId xmlns:p14="http://schemas.microsoft.com/office/powerpoint/2010/main" val="19939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DF5FC-3E1D-453A-B47B-EE5E713FECA7}"/>
              </a:ext>
            </a:extLst>
          </p:cNvPr>
          <p:cNvSpPr>
            <a:spLocks noGrp="1"/>
          </p:cNvSpPr>
          <p:nvPr>
            <p:ph type="title"/>
          </p:nvPr>
        </p:nvSpPr>
        <p:spPr/>
        <p:txBody>
          <a:bodyPr/>
          <a:lstStyle/>
          <a:p>
            <a:r>
              <a:rPr lang="es-US" dirty="0"/>
              <a:t>Relación entre clases</a:t>
            </a:r>
            <a:endParaRPr lang="es-PE" dirty="0"/>
          </a:p>
        </p:txBody>
      </p:sp>
      <p:sp>
        <p:nvSpPr>
          <p:cNvPr id="3" name="Marcador de contenido 2">
            <a:extLst>
              <a:ext uri="{FF2B5EF4-FFF2-40B4-BE49-F238E27FC236}">
                <a16:creationId xmlns:a16="http://schemas.microsoft.com/office/drawing/2014/main" id="{2D19F6A9-BA0C-4F68-A6BE-0210D87E249A}"/>
              </a:ext>
            </a:extLst>
          </p:cNvPr>
          <p:cNvSpPr>
            <a:spLocks noGrp="1"/>
          </p:cNvSpPr>
          <p:nvPr>
            <p:ph idx="1"/>
          </p:nvPr>
        </p:nvSpPr>
        <p:spPr/>
        <p:txBody>
          <a:bodyPr/>
          <a:lstStyle/>
          <a:p>
            <a:r>
              <a:rPr lang="es-US" dirty="0"/>
              <a:t>Generalización</a:t>
            </a:r>
          </a:p>
          <a:p>
            <a:r>
              <a:rPr lang="es-US" dirty="0"/>
              <a:t>Asociación</a:t>
            </a:r>
          </a:p>
          <a:p>
            <a:r>
              <a:rPr lang="es-US" dirty="0"/>
              <a:t>Agregación</a:t>
            </a:r>
          </a:p>
          <a:p>
            <a:r>
              <a:rPr lang="es-US" dirty="0"/>
              <a:t>Composición</a:t>
            </a:r>
          </a:p>
          <a:p>
            <a:pPr marL="0" indent="0">
              <a:buNone/>
            </a:pPr>
            <a:endParaRPr lang="es-PE" dirty="0"/>
          </a:p>
        </p:txBody>
      </p:sp>
    </p:spTree>
    <p:extLst>
      <p:ext uri="{BB962C8B-B14F-4D97-AF65-F5344CB8AC3E}">
        <p14:creationId xmlns:p14="http://schemas.microsoft.com/office/powerpoint/2010/main" val="340006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F091F-1347-48DE-AEA9-6C2551BBC775}"/>
              </a:ext>
            </a:extLst>
          </p:cNvPr>
          <p:cNvSpPr>
            <a:spLocks noGrp="1"/>
          </p:cNvSpPr>
          <p:nvPr>
            <p:ph type="title"/>
          </p:nvPr>
        </p:nvSpPr>
        <p:spPr/>
        <p:txBody>
          <a:bodyPr/>
          <a:lstStyle/>
          <a:p>
            <a:r>
              <a:rPr lang="es-PE" dirty="0"/>
              <a:t>Generalización (herencia)</a:t>
            </a:r>
          </a:p>
        </p:txBody>
      </p:sp>
      <p:pic>
        <p:nvPicPr>
          <p:cNvPr id="2050" name="Picture 2" descr="Resultado de imagen para generalizacion uml png">
            <a:extLst>
              <a:ext uri="{FF2B5EF4-FFF2-40B4-BE49-F238E27FC236}">
                <a16:creationId xmlns:a16="http://schemas.microsoft.com/office/drawing/2014/main" id="{D48E3DEF-5536-4C5E-953E-3D9544E16A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9031" y="1983476"/>
            <a:ext cx="4433938" cy="439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605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8B908-ECE7-497D-A6B2-26159599B2FE}"/>
              </a:ext>
            </a:extLst>
          </p:cNvPr>
          <p:cNvSpPr>
            <a:spLocks noGrp="1"/>
          </p:cNvSpPr>
          <p:nvPr>
            <p:ph type="title"/>
          </p:nvPr>
        </p:nvSpPr>
        <p:spPr/>
        <p:txBody>
          <a:bodyPr/>
          <a:lstStyle/>
          <a:p>
            <a:r>
              <a:rPr lang="es-PE" dirty="0"/>
              <a:t>asociación</a:t>
            </a:r>
          </a:p>
        </p:txBody>
      </p:sp>
      <p:sp>
        <p:nvSpPr>
          <p:cNvPr id="3" name="Marcador de contenido 2">
            <a:extLst>
              <a:ext uri="{FF2B5EF4-FFF2-40B4-BE49-F238E27FC236}">
                <a16:creationId xmlns:a16="http://schemas.microsoft.com/office/drawing/2014/main" id="{31C5DF9D-6010-4E3E-BB42-917EDE810F13}"/>
              </a:ext>
            </a:extLst>
          </p:cNvPr>
          <p:cNvSpPr>
            <a:spLocks noGrp="1"/>
          </p:cNvSpPr>
          <p:nvPr>
            <p:ph idx="1"/>
          </p:nvPr>
        </p:nvSpPr>
        <p:spPr>
          <a:xfrm>
            <a:off x="685801" y="2142067"/>
            <a:ext cx="10131425" cy="1286933"/>
          </a:xfrm>
        </p:spPr>
        <p:txBody>
          <a:bodyPr/>
          <a:lstStyle/>
          <a:p>
            <a:r>
              <a:rPr lang="es-MX" dirty="0"/>
              <a:t>Los roles representan la manera en que dos clases se ven entre ellas. </a:t>
            </a:r>
          </a:p>
          <a:p>
            <a:r>
              <a:rPr lang="es-MX" dirty="0"/>
              <a:t>Hay unidireccional y bidireccional</a:t>
            </a:r>
            <a:endParaRPr lang="es-PE" dirty="0"/>
          </a:p>
        </p:txBody>
      </p:sp>
      <p:pic>
        <p:nvPicPr>
          <p:cNvPr id="3074" name="Picture 2" descr="Resultado de imagen para asociaciones uml png">
            <a:extLst>
              <a:ext uri="{FF2B5EF4-FFF2-40B4-BE49-F238E27FC236}">
                <a16:creationId xmlns:a16="http://schemas.microsoft.com/office/drawing/2014/main" id="{6ECAF176-5D4F-4DAD-A0B5-CA53F4BB8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3182191"/>
            <a:ext cx="52387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03ED7AD-5853-4F17-9FCC-91B11160CDA6}"/>
              </a:ext>
            </a:extLst>
          </p:cNvPr>
          <p:cNvPicPr>
            <a:picLocks noChangeAspect="1"/>
          </p:cNvPicPr>
          <p:nvPr/>
        </p:nvPicPr>
        <p:blipFill>
          <a:blip r:embed="rId3"/>
          <a:stretch>
            <a:fillRect/>
          </a:stretch>
        </p:blipFill>
        <p:spPr>
          <a:xfrm>
            <a:off x="6527183" y="3731324"/>
            <a:ext cx="4979016" cy="1462761"/>
          </a:xfrm>
          <a:prstGeom prst="rect">
            <a:avLst/>
          </a:prstGeom>
        </p:spPr>
      </p:pic>
    </p:spTree>
    <p:extLst>
      <p:ext uri="{BB962C8B-B14F-4D97-AF65-F5344CB8AC3E}">
        <p14:creationId xmlns:p14="http://schemas.microsoft.com/office/powerpoint/2010/main" val="325250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1CC13-5D17-4CC2-988C-3427907847D3}"/>
              </a:ext>
            </a:extLst>
          </p:cNvPr>
          <p:cNvSpPr>
            <a:spLocks noGrp="1"/>
          </p:cNvSpPr>
          <p:nvPr>
            <p:ph type="title"/>
          </p:nvPr>
        </p:nvSpPr>
        <p:spPr/>
        <p:txBody>
          <a:bodyPr/>
          <a:lstStyle/>
          <a:p>
            <a:r>
              <a:rPr lang="es-PE" dirty="0"/>
              <a:t>Agregación vs composición</a:t>
            </a:r>
          </a:p>
        </p:txBody>
      </p:sp>
      <p:sp>
        <p:nvSpPr>
          <p:cNvPr id="3" name="Marcador de contenido 2">
            <a:extLst>
              <a:ext uri="{FF2B5EF4-FFF2-40B4-BE49-F238E27FC236}">
                <a16:creationId xmlns:a16="http://schemas.microsoft.com/office/drawing/2014/main" id="{6C069E74-F810-42ED-966B-D911B5C4CE8F}"/>
              </a:ext>
            </a:extLst>
          </p:cNvPr>
          <p:cNvSpPr>
            <a:spLocks noGrp="1"/>
          </p:cNvSpPr>
          <p:nvPr>
            <p:ph idx="1"/>
          </p:nvPr>
        </p:nvSpPr>
        <p:spPr>
          <a:xfrm>
            <a:off x="685802" y="2142068"/>
            <a:ext cx="5042646" cy="592168"/>
          </a:xfrm>
        </p:spPr>
        <p:txBody>
          <a:bodyPr/>
          <a:lstStyle/>
          <a:p>
            <a:r>
              <a:rPr lang="es-PE" dirty="0"/>
              <a:t>Composición: Donde la parte DEPENDE del todo.</a:t>
            </a:r>
          </a:p>
        </p:txBody>
      </p:sp>
      <p:pic>
        <p:nvPicPr>
          <p:cNvPr id="4" name="Imagen 3">
            <a:extLst>
              <a:ext uri="{FF2B5EF4-FFF2-40B4-BE49-F238E27FC236}">
                <a16:creationId xmlns:a16="http://schemas.microsoft.com/office/drawing/2014/main" id="{4E8E9142-050B-47F6-ADDC-A9BA5008AB4A}"/>
              </a:ext>
            </a:extLst>
          </p:cNvPr>
          <p:cNvPicPr>
            <a:picLocks noChangeAspect="1"/>
          </p:cNvPicPr>
          <p:nvPr/>
        </p:nvPicPr>
        <p:blipFill>
          <a:blip r:embed="rId2"/>
          <a:stretch>
            <a:fillRect/>
          </a:stretch>
        </p:blipFill>
        <p:spPr>
          <a:xfrm>
            <a:off x="298987" y="3272775"/>
            <a:ext cx="5716332" cy="1144814"/>
          </a:xfrm>
          <a:prstGeom prst="rect">
            <a:avLst/>
          </a:prstGeom>
        </p:spPr>
      </p:pic>
      <p:sp>
        <p:nvSpPr>
          <p:cNvPr id="5" name="Marcador de contenido 2">
            <a:extLst>
              <a:ext uri="{FF2B5EF4-FFF2-40B4-BE49-F238E27FC236}">
                <a16:creationId xmlns:a16="http://schemas.microsoft.com/office/drawing/2014/main" id="{F19D45B2-F189-420B-B421-1FBB00334E1B}"/>
              </a:ext>
            </a:extLst>
          </p:cNvPr>
          <p:cNvSpPr txBox="1">
            <a:spLocks/>
          </p:cNvSpPr>
          <p:nvPr/>
        </p:nvSpPr>
        <p:spPr>
          <a:xfrm>
            <a:off x="6351496" y="2065866"/>
            <a:ext cx="5042646" cy="108074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s-PE" sz="1800" b="0" i="0" u="none" strike="noStrike" kern="1200" cap="none" spc="0" normalizeH="0" baseline="0" noProof="0" dirty="0">
                <a:ln>
                  <a:noFill/>
                </a:ln>
                <a:solidFill>
                  <a:prstClr val="white"/>
                </a:solidFill>
                <a:effectLst/>
                <a:uLnTx/>
                <a:uFillTx/>
                <a:latin typeface="Calibri" panose="020F0502020204030204"/>
                <a:ea typeface="+mn-ea"/>
                <a:cs typeface="+mn-cs"/>
              </a:rPr>
              <a:t>Composición: Donde el todo juega un papel mas importante que la parte pero no son dependientes una de la otra</a:t>
            </a:r>
          </a:p>
        </p:txBody>
      </p:sp>
      <p:pic>
        <p:nvPicPr>
          <p:cNvPr id="6" name="Imagen 5">
            <a:extLst>
              <a:ext uri="{FF2B5EF4-FFF2-40B4-BE49-F238E27FC236}">
                <a16:creationId xmlns:a16="http://schemas.microsoft.com/office/drawing/2014/main" id="{69D4EBC3-DB3D-4350-8D22-2A60F9BF89A6}"/>
              </a:ext>
            </a:extLst>
          </p:cNvPr>
          <p:cNvPicPr>
            <a:picLocks noChangeAspect="1"/>
          </p:cNvPicPr>
          <p:nvPr/>
        </p:nvPicPr>
        <p:blipFill>
          <a:blip r:embed="rId3"/>
          <a:stretch>
            <a:fillRect/>
          </a:stretch>
        </p:blipFill>
        <p:spPr>
          <a:xfrm>
            <a:off x="6176682" y="3264246"/>
            <a:ext cx="5893110" cy="1153343"/>
          </a:xfrm>
          <a:prstGeom prst="rect">
            <a:avLst/>
          </a:prstGeom>
        </p:spPr>
      </p:pic>
    </p:spTree>
    <p:extLst>
      <p:ext uri="{BB962C8B-B14F-4D97-AF65-F5344CB8AC3E}">
        <p14:creationId xmlns:p14="http://schemas.microsoft.com/office/powerpoint/2010/main" val="1916766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3.xml><?xml version="1.0" encoding="utf-8"?>
<a:theme xmlns:a="http://schemas.openxmlformats.org/drawingml/2006/main" name="2_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4.xml><?xml version="1.0" encoding="utf-8"?>
<a:theme xmlns:a="http://schemas.openxmlformats.org/drawingml/2006/main" name="3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61</TotalTime>
  <Words>736</Words>
  <Application>Microsoft Office PowerPoint</Application>
  <PresentationFormat>Panorámica</PresentationFormat>
  <Paragraphs>91</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4</vt:i4>
      </vt:variant>
      <vt:variant>
        <vt:lpstr>Títulos de diapositiva</vt:lpstr>
      </vt:variant>
      <vt:variant>
        <vt:i4>26</vt:i4>
      </vt:variant>
    </vt:vector>
  </HeadingPairs>
  <TitlesOfParts>
    <vt:vector size="33" baseType="lpstr">
      <vt:lpstr>Arial</vt:lpstr>
      <vt:lpstr>Calibri</vt:lpstr>
      <vt:lpstr>Calibri Light</vt:lpstr>
      <vt:lpstr>Celestial</vt:lpstr>
      <vt:lpstr>1_Celestial</vt:lpstr>
      <vt:lpstr>2_Celestial</vt:lpstr>
      <vt:lpstr>3_Celestial</vt:lpstr>
      <vt:lpstr>UML – Diagrama de clases</vt:lpstr>
      <vt:lpstr>¿Qué es?</vt:lpstr>
      <vt:lpstr>OBJETIVOS</vt:lpstr>
      <vt:lpstr>Diagramas de uml mas comunes</vt:lpstr>
      <vt:lpstr>Diagrama de clases</vt:lpstr>
      <vt:lpstr>Relación entre clases</vt:lpstr>
      <vt:lpstr>Generalización (herencia)</vt:lpstr>
      <vt:lpstr>asociación</vt:lpstr>
      <vt:lpstr>Agregación vs composición</vt:lpstr>
      <vt:lpstr>multiplicidad</vt:lpstr>
      <vt:lpstr>ejemplo</vt:lpstr>
      <vt:lpstr>Uml – Diagrama de objetos</vt:lpstr>
      <vt:lpstr>¿Qué son?</vt:lpstr>
      <vt:lpstr>PARTES</vt:lpstr>
      <vt:lpstr>Uml – Diagrama de casos de uso</vt:lpstr>
      <vt:lpstr>¿Qué es?</vt:lpstr>
      <vt:lpstr>partes</vt:lpstr>
      <vt:lpstr>Uml – Diagrama de SECUENCIAS</vt:lpstr>
      <vt:lpstr>¿Qué es?</vt:lpstr>
      <vt:lpstr>partes</vt:lpstr>
      <vt:lpstr>Rol de clase</vt:lpstr>
      <vt:lpstr>activación</vt:lpstr>
      <vt:lpstr>mensajes</vt:lpstr>
      <vt:lpstr>Lineas de vida</vt:lpstr>
      <vt:lpstr>Destrucción de objetos</vt:lpstr>
      <vt:lpstr>Loops (ciclos)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Diagrama de objetos</dc:title>
  <dc:creator>Eduardo Ramiro de Rivero Manrique</dc:creator>
  <cp:lastModifiedBy>Eduardo Ramiro de Rivero Manrique</cp:lastModifiedBy>
  <cp:revision>7</cp:revision>
  <dcterms:created xsi:type="dcterms:W3CDTF">2019-10-25T15:10:37Z</dcterms:created>
  <dcterms:modified xsi:type="dcterms:W3CDTF">2019-10-25T16:12:14Z</dcterms:modified>
</cp:coreProperties>
</file>