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9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60" r:id="rId11"/>
    <p:sldId id="27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240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6471-57D1-4B05-9B29-BA097E175342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18FE1-1B75-437F-95CC-5A0B8A75D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1317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2127-4C0A-4C17-959B-B3FE83D794F9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C7B3A-5437-48DF-9A65-1AABF5EDD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969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35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2014-08-01 12:17:00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13.675507 ºC y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profundidad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14.927990 m.</a:t>
            </a:r>
            <a:endParaRPr lang="es-ES" dirty="0"/>
          </a:p>
          <a:p>
            <a:r>
              <a:rPr lang="es-ES" dirty="0"/>
              <a:t>He guardado en el archivo AMT_profile0.csv los datos</a:t>
            </a:r>
            <a:r>
              <a:rPr lang="es-ES" baseline="0" dirty="0"/>
              <a:t> AMT con </a:t>
            </a:r>
            <a:r>
              <a:rPr lang="es-ES" baseline="0" dirty="0" err="1"/>
              <a:t>profile</a:t>
            </a:r>
            <a:r>
              <a:rPr lang="es-ES" baseline="0" dirty="0"/>
              <a:t> 0 creando una columna llamada ‘</a:t>
            </a:r>
            <a:r>
              <a:rPr lang="es-ES" baseline="0" dirty="0" err="1"/>
              <a:t>curate</a:t>
            </a:r>
            <a:r>
              <a:rPr lang="es-ES" baseline="0" dirty="0"/>
              <a:t>’ en la cual pone ‘</a:t>
            </a:r>
            <a:r>
              <a:rPr lang="es-ES" baseline="0" dirty="0" err="1"/>
              <a:t>warning</a:t>
            </a:r>
            <a:r>
              <a:rPr lang="es-ES" baseline="0" dirty="0"/>
              <a:t>’ en los valores que no están entre 3.5 y 4.5 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34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Entre el 12 y 24 de junio de 2014 no hay datos.</a:t>
            </a:r>
          </a:p>
        </p:txBody>
      </p:sp>
    </p:spTree>
    <p:extLst>
      <p:ext uri="{BB962C8B-B14F-4D97-AF65-F5344CB8AC3E}">
        <p14:creationId xmlns:p14="http://schemas.microsoft.com/office/powerpoint/2010/main" val="38758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88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30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calculado la</a:t>
            </a:r>
            <a:r>
              <a:rPr lang="es-ES" baseline="0" dirty="0"/>
              <a:t> presión media en los datos sin fluctuaciones y resulta 0.328 </a:t>
            </a:r>
            <a:r>
              <a:rPr lang="es-ES" baseline="0" dirty="0" err="1"/>
              <a:t>dbar</a:t>
            </a:r>
            <a:r>
              <a:rPr lang="es-ES" baseline="0" dirty="0"/>
              <a:t>, entonces si aplicamos un filtro en la presión entre 0.32 y 0.34 para suavizar las fluctuaciones tenemos que la temperatura sigue variando entre 40ºC y 6ºC en agosto 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1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ks_2samp(data1, data2):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Computes the Kolmogorov-Smirnov statistic on 2 samples.</a:t>
            </a:r>
          </a:p>
          <a:p>
            <a:endParaRPr lang="en-US" dirty="0"/>
          </a:p>
          <a:p>
            <a:r>
              <a:rPr lang="en-US" dirty="0"/>
              <a:t>    This is a two-sided test for the null hypothesis that 2 independent samples</a:t>
            </a:r>
          </a:p>
          <a:p>
            <a:r>
              <a:rPr lang="en-US" dirty="0"/>
              <a:t>    are drawn from the same continuous distribution.</a:t>
            </a:r>
          </a:p>
          <a:p>
            <a:endParaRPr lang="en-US" dirty="0"/>
          </a:p>
          <a:p>
            <a:r>
              <a:rPr lang="en-US" dirty="0"/>
              <a:t>    Parameters</a:t>
            </a:r>
          </a:p>
          <a:p>
            <a:r>
              <a:rPr lang="en-US" dirty="0"/>
              <a:t>    ----------</a:t>
            </a:r>
          </a:p>
          <a:p>
            <a:r>
              <a:rPr lang="en-US" dirty="0"/>
              <a:t>    data1, data2 : sequence of 1-D </a:t>
            </a:r>
            <a:r>
              <a:rPr lang="en-US" dirty="0" err="1"/>
              <a:t>ndarrays</a:t>
            </a:r>
            <a:endParaRPr lang="en-US" dirty="0"/>
          </a:p>
          <a:p>
            <a:r>
              <a:rPr lang="en-US" dirty="0"/>
              <a:t>        two arrays of sample observations assumed to be drawn from a continuous</a:t>
            </a:r>
          </a:p>
          <a:p>
            <a:r>
              <a:rPr lang="en-US" dirty="0"/>
              <a:t>        distribution, sample sizes can be different</a:t>
            </a:r>
          </a:p>
          <a:p>
            <a:endParaRPr lang="en-US" dirty="0"/>
          </a:p>
          <a:p>
            <a:r>
              <a:rPr lang="en-US" dirty="0"/>
              <a:t>    Returns</a:t>
            </a:r>
          </a:p>
          <a:p>
            <a:r>
              <a:rPr lang="en-US" dirty="0"/>
              <a:t>    -------</a:t>
            </a:r>
          </a:p>
          <a:p>
            <a:r>
              <a:rPr lang="en-US" dirty="0"/>
              <a:t>    statistic : float</a:t>
            </a:r>
          </a:p>
          <a:p>
            <a:r>
              <a:rPr lang="en-US" dirty="0"/>
              <a:t>        KS statistic</a:t>
            </a:r>
          </a:p>
          <a:p>
            <a:r>
              <a:rPr lang="en-US" dirty="0"/>
              <a:t>    </a:t>
            </a:r>
            <a:r>
              <a:rPr lang="en-US" dirty="0" err="1"/>
              <a:t>pvalue</a:t>
            </a:r>
            <a:r>
              <a:rPr lang="en-US" dirty="0"/>
              <a:t> : float</a:t>
            </a:r>
          </a:p>
          <a:p>
            <a:r>
              <a:rPr lang="en-US" dirty="0"/>
              <a:t>        two-tailed p-value</a:t>
            </a:r>
          </a:p>
          <a:p>
            <a:endParaRPr lang="en-US" dirty="0"/>
          </a:p>
          <a:p>
            <a:r>
              <a:rPr lang="en-US" dirty="0"/>
              <a:t>    Notes</a:t>
            </a:r>
          </a:p>
          <a:p>
            <a:r>
              <a:rPr lang="en-US" dirty="0"/>
              <a:t>    -----</a:t>
            </a:r>
          </a:p>
          <a:p>
            <a:r>
              <a:rPr lang="en-US" dirty="0"/>
              <a:t>    This tests whether 2 samples are drawn from the same distribution. Note</a:t>
            </a:r>
          </a:p>
          <a:p>
            <a:r>
              <a:rPr lang="en-US" dirty="0"/>
              <a:t>    that, like in the case of the one-sample K-S test, the distribution is</a:t>
            </a:r>
          </a:p>
          <a:p>
            <a:r>
              <a:rPr lang="en-US" dirty="0"/>
              <a:t>    assumed to be continuous.</a:t>
            </a:r>
          </a:p>
          <a:p>
            <a:endParaRPr lang="en-US" dirty="0"/>
          </a:p>
          <a:p>
            <a:r>
              <a:rPr lang="en-US" dirty="0"/>
              <a:t>    This is the two-sided test, one-sided tests are not implemented.</a:t>
            </a:r>
          </a:p>
          <a:p>
            <a:r>
              <a:rPr lang="en-US" dirty="0"/>
              <a:t>    The test uses the two-sided asymptotic Kolmogorov-Smirnov distribution.</a:t>
            </a:r>
          </a:p>
          <a:p>
            <a:endParaRPr lang="en-US" dirty="0"/>
          </a:p>
          <a:p>
            <a:r>
              <a:rPr lang="en-US" dirty="0"/>
              <a:t>    If the K-S statistic is small or the p-value is high, then we cannot</a:t>
            </a:r>
          </a:p>
          <a:p>
            <a:r>
              <a:rPr lang="en-US" dirty="0"/>
              <a:t>    reject the hypothesis that the distributions of the two samples</a:t>
            </a:r>
          </a:p>
          <a:p>
            <a:r>
              <a:rPr lang="en-US" dirty="0"/>
              <a:t>    are the same.</a:t>
            </a:r>
          </a:p>
          <a:p>
            <a:endParaRPr lang="en-US" dirty="0"/>
          </a:p>
          <a:p>
            <a:r>
              <a:rPr lang="en-US" dirty="0"/>
              <a:t>    Examples</a:t>
            </a:r>
          </a:p>
          <a:p>
            <a:r>
              <a:rPr lang="en-US" dirty="0"/>
              <a:t>    --------</a:t>
            </a:r>
          </a:p>
          <a:p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r>
              <a:rPr lang="en-US" dirty="0" err="1"/>
              <a:t>np.random.seed</a:t>
            </a:r>
            <a:r>
              <a:rPr lang="en-US" dirty="0"/>
              <a:t>(12345678)  #fix random seed to get the same result</a:t>
            </a:r>
          </a:p>
          <a:p>
            <a:r>
              <a:rPr lang="en-US" dirty="0"/>
              <a:t>n1 = 200  # size of first sample</a:t>
            </a:r>
          </a:p>
          <a:p>
            <a:r>
              <a:rPr lang="en-US" dirty="0"/>
              <a:t>n2 = 300  # size of second sample</a:t>
            </a:r>
          </a:p>
          <a:p>
            <a:endParaRPr lang="en-US" dirty="0"/>
          </a:p>
          <a:p>
            <a:r>
              <a:rPr lang="en-US" dirty="0"/>
              <a:t>    For a different distribution, we can reject the null hypothesis since the</a:t>
            </a:r>
          </a:p>
          <a:p>
            <a:r>
              <a:rPr lang="en-US" dirty="0"/>
              <a:t>    </a:t>
            </a:r>
            <a:r>
              <a:rPr lang="en-US" dirty="0" err="1"/>
              <a:t>pvalue</a:t>
            </a:r>
            <a:r>
              <a:rPr lang="en-US" dirty="0"/>
              <a:t> is below 1%:</a:t>
            </a:r>
          </a:p>
          <a:p>
            <a:endParaRPr lang="en-US" dirty="0"/>
          </a:p>
          <a:p>
            <a:r>
              <a:rPr lang="en-US" dirty="0"/>
              <a:t>rvs1 = </a:t>
            </a:r>
            <a:r>
              <a:rPr lang="en-US" dirty="0" err="1"/>
              <a:t>stats.norm.rvs</a:t>
            </a:r>
            <a:r>
              <a:rPr lang="en-US" dirty="0"/>
              <a:t>(size=n1, </a:t>
            </a:r>
            <a:r>
              <a:rPr lang="en-US" dirty="0" err="1"/>
              <a:t>loc</a:t>
            </a:r>
            <a:r>
              <a:rPr lang="en-US" dirty="0"/>
              <a:t>=0., scale=1)</a:t>
            </a:r>
          </a:p>
          <a:p>
            <a:r>
              <a:rPr lang="en-US" dirty="0"/>
              <a:t>rvs2 = </a:t>
            </a:r>
            <a:r>
              <a:rPr lang="en-US" dirty="0" err="1"/>
              <a:t>stats.norm.rvs</a:t>
            </a:r>
            <a:r>
              <a:rPr lang="en-US" dirty="0"/>
              <a:t>(size=n2, </a:t>
            </a:r>
            <a:r>
              <a:rPr lang="en-US" dirty="0" err="1"/>
              <a:t>loc</a:t>
            </a:r>
            <a:r>
              <a:rPr lang="en-US" dirty="0"/>
              <a:t>=0.5, scale=1.5)</a:t>
            </a:r>
          </a:p>
          <a:p>
            <a:r>
              <a:rPr lang="en-US" dirty="0"/>
              <a:t>stats.ks_2samp(rvs1, rvs2)</a:t>
            </a:r>
          </a:p>
          <a:p>
            <a:r>
              <a:rPr lang="en-US" dirty="0"/>
              <a:t>    (0.20833333333333337, 4.6674975515806989e-005)</a:t>
            </a:r>
          </a:p>
          <a:p>
            <a:endParaRPr lang="en-US" dirty="0"/>
          </a:p>
          <a:p>
            <a:r>
              <a:rPr lang="en-US" dirty="0"/>
              <a:t>    For a slightly different distribution, we cannot reject the null hypothesis</a:t>
            </a:r>
          </a:p>
          <a:p>
            <a:r>
              <a:rPr lang="en-US" dirty="0"/>
              <a:t>    at a 10% or lower alpha since the p-value at 0.144 is higher than 10%</a:t>
            </a:r>
          </a:p>
          <a:p>
            <a:endParaRPr lang="en-US" dirty="0"/>
          </a:p>
          <a:p>
            <a:r>
              <a:rPr lang="en-US" dirty="0"/>
              <a:t>rvs3 = </a:t>
            </a:r>
            <a:r>
              <a:rPr lang="en-US" dirty="0" err="1"/>
              <a:t>stats.norm.rvs</a:t>
            </a:r>
            <a:r>
              <a:rPr lang="en-US" dirty="0"/>
              <a:t>(size=n2, </a:t>
            </a:r>
            <a:r>
              <a:rPr lang="en-US" dirty="0" err="1"/>
              <a:t>loc</a:t>
            </a:r>
            <a:r>
              <a:rPr lang="en-US" dirty="0"/>
              <a:t>=0.01, scale=1.0)</a:t>
            </a:r>
          </a:p>
          <a:p>
            <a:r>
              <a:rPr lang="en-US" dirty="0"/>
              <a:t>stats.ks_2samp(rvs1, rvs3)</a:t>
            </a:r>
          </a:p>
          <a:p>
            <a:r>
              <a:rPr lang="en-US" dirty="0"/>
              <a:t>    (0.10333333333333333, 0.14498781825751686)</a:t>
            </a:r>
          </a:p>
          <a:p>
            <a:endParaRPr lang="en-US" dirty="0"/>
          </a:p>
          <a:p>
            <a:r>
              <a:rPr lang="en-US" dirty="0"/>
              <a:t>    For an identical distribution, we cannot reject the null hypothesis since</a:t>
            </a:r>
          </a:p>
          <a:p>
            <a:r>
              <a:rPr lang="en-US" dirty="0"/>
              <a:t>    the p-value is high, 41%:</a:t>
            </a:r>
          </a:p>
          <a:p>
            <a:endParaRPr lang="en-US" dirty="0"/>
          </a:p>
          <a:p>
            <a:r>
              <a:rPr lang="en-US" dirty="0"/>
              <a:t>rvs4 = </a:t>
            </a:r>
            <a:r>
              <a:rPr lang="en-US" dirty="0" err="1"/>
              <a:t>stats.norm.rvs</a:t>
            </a:r>
            <a:r>
              <a:rPr lang="en-US" dirty="0"/>
              <a:t>(size=n2, </a:t>
            </a:r>
            <a:r>
              <a:rPr lang="en-US" dirty="0" err="1"/>
              <a:t>loc</a:t>
            </a:r>
            <a:r>
              <a:rPr lang="en-US" dirty="0"/>
              <a:t>=0.0, scale=1.0)</a:t>
            </a:r>
          </a:p>
          <a:p>
            <a:r>
              <a:rPr lang="en-US" dirty="0"/>
              <a:t>stats.ks_2samp(rvs1, rvs4)</a:t>
            </a:r>
          </a:p>
          <a:p>
            <a:r>
              <a:rPr lang="en-US" dirty="0"/>
              <a:t>    (0.07999999999999996, 0.41126949729859719)</a:t>
            </a:r>
          </a:p>
          <a:p>
            <a:endParaRPr lang="en-US" dirty="0"/>
          </a:p>
          <a:p>
            <a:r>
              <a:rPr lang="en-US" dirty="0"/>
              <a:t>    """</a:t>
            </a:r>
          </a:p>
          <a:p>
            <a:r>
              <a:rPr lang="en-US" dirty="0"/>
              <a:t>    data1 = </a:t>
            </a:r>
            <a:r>
              <a:rPr lang="en-US" dirty="0" err="1"/>
              <a:t>np.sort</a:t>
            </a:r>
            <a:r>
              <a:rPr lang="en-US" dirty="0"/>
              <a:t>(data1)</a:t>
            </a:r>
          </a:p>
          <a:p>
            <a:r>
              <a:rPr lang="en-US" dirty="0"/>
              <a:t>    data2 = </a:t>
            </a:r>
            <a:r>
              <a:rPr lang="en-US" dirty="0" err="1"/>
              <a:t>np.sort</a:t>
            </a:r>
            <a:r>
              <a:rPr lang="en-US" dirty="0"/>
              <a:t>(data2)</a:t>
            </a:r>
          </a:p>
          <a:p>
            <a:r>
              <a:rPr lang="en-US" dirty="0"/>
              <a:t>    n1 = data1.shape[0]</a:t>
            </a:r>
          </a:p>
          <a:p>
            <a:r>
              <a:rPr lang="en-US" dirty="0"/>
              <a:t>    n2 = data2.shape[0]</a:t>
            </a:r>
          </a:p>
          <a:p>
            <a:r>
              <a:rPr lang="en-US" dirty="0"/>
              <a:t>    </a:t>
            </a:r>
            <a:r>
              <a:rPr lang="en-US" dirty="0" err="1"/>
              <a:t>data_all</a:t>
            </a:r>
            <a:r>
              <a:rPr lang="en-US" dirty="0"/>
              <a:t> = </a:t>
            </a:r>
            <a:r>
              <a:rPr lang="en-US" dirty="0" err="1"/>
              <a:t>np.concatenate</a:t>
            </a:r>
            <a:r>
              <a:rPr lang="en-US" dirty="0"/>
              <a:t>([data1, data2])</a:t>
            </a:r>
          </a:p>
          <a:p>
            <a:r>
              <a:rPr lang="en-US" dirty="0"/>
              <a:t>    cdf1 = </a:t>
            </a:r>
            <a:r>
              <a:rPr lang="en-US" dirty="0" err="1"/>
              <a:t>np.searchsorted</a:t>
            </a:r>
            <a:r>
              <a:rPr lang="en-US" dirty="0"/>
              <a:t>(data1, </a:t>
            </a:r>
            <a:r>
              <a:rPr lang="en-US" dirty="0" err="1"/>
              <a:t>data_all</a:t>
            </a:r>
            <a:r>
              <a:rPr lang="en-US" dirty="0"/>
              <a:t>, side='right') / (1.0*n1)</a:t>
            </a:r>
          </a:p>
          <a:p>
            <a:r>
              <a:rPr lang="en-US" dirty="0"/>
              <a:t>    cdf2 = </a:t>
            </a:r>
            <a:r>
              <a:rPr lang="en-US" dirty="0" err="1"/>
              <a:t>np.searchsorted</a:t>
            </a:r>
            <a:r>
              <a:rPr lang="en-US" dirty="0"/>
              <a:t>(data2, </a:t>
            </a:r>
            <a:r>
              <a:rPr lang="en-US" dirty="0" err="1"/>
              <a:t>data_all</a:t>
            </a:r>
            <a:r>
              <a:rPr lang="en-US" dirty="0"/>
              <a:t>, side='right') / (1.0*n2)</a:t>
            </a:r>
          </a:p>
          <a:p>
            <a:r>
              <a:rPr lang="en-US" dirty="0"/>
              <a:t>    d = </a:t>
            </a:r>
            <a:r>
              <a:rPr lang="en-US" dirty="0" err="1"/>
              <a:t>np.max</a:t>
            </a:r>
            <a:r>
              <a:rPr lang="en-US" dirty="0"/>
              <a:t>(</a:t>
            </a:r>
            <a:r>
              <a:rPr lang="en-US" dirty="0" err="1"/>
              <a:t>np.absolute</a:t>
            </a:r>
            <a:r>
              <a:rPr lang="en-US" dirty="0"/>
              <a:t>(cdf1 - cdf2))</a:t>
            </a:r>
          </a:p>
          <a:p>
            <a:r>
              <a:rPr lang="en-US" dirty="0"/>
              <a:t>    # Note: d absolute not signed distance</a:t>
            </a:r>
          </a:p>
          <a:p>
            <a:r>
              <a:rPr lang="en-US" dirty="0"/>
              <a:t>    </a:t>
            </a:r>
            <a:r>
              <a:rPr lang="en-US" dirty="0" err="1"/>
              <a:t>en</a:t>
            </a:r>
            <a:r>
              <a:rPr lang="en-US" dirty="0"/>
              <a:t> = </a:t>
            </a:r>
            <a:r>
              <a:rPr lang="en-US" dirty="0" err="1"/>
              <a:t>np.sqrt</a:t>
            </a:r>
            <a:r>
              <a:rPr lang="en-US" dirty="0"/>
              <a:t>(n1 * n2 / float(n1 + n2))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prob</a:t>
            </a:r>
            <a:r>
              <a:rPr lang="en-US" dirty="0"/>
              <a:t> = </a:t>
            </a:r>
            <a:r>
              <a:rPr lang="en-US" dirty="0" err="1"/>
              <a:t>distributions.kstwobign.sf</a:t>
            </a:r>
            <a:r>
              <a:rPr lang="en-US" dirty="0"/>
              <a:t>((</a:t>
            </a:r>
            <a:r>
              <a:rPr lang="en-US" dirty="0" err="1"/>
              <a:t>en</a:t>
            </a:r>
            <a:r>
              <a:rPr lang="en-US" dirty="0"/>
              <a:t> + 0.12 + 0.11 / </a:t>
            </a:r>
            <a:r>
              <a:rPr lang="en-US" dirty="0" err="1"/>
              <a:t>en</a:t>
            </a:r>
            <a:r>
              <a:rPr lang="en-US" dirty="0"/>
              <a:t>) * d)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</a:t>
            </a:r>
            <a:r>
              <a:rPr lang="en-US" dirty="0" err="1"/>
              <a:t>prob</a:t>
            </a:r>
            <a:r>
              <a:rPr lang="en-US" dirty="0"/>
              <a:t> = 1.0</a:t>
            </a:r>
          </a:p>
          <a:p>
            <a:endParaRPr lang="en-US" dirty="0"/>
          </a:p>
          <a:p>
            <a:r>
              <a:rPr lang="en-US" dirty="0"/>
              <a:t>    return Ks_2sampResult(d,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  <a:p>
            <a:r>
              <a:rPr lang="en-US" dirty="0"/>
              <a:t>File:      c:\users\jorge\anaconda3\lib\site-packages\scipy\stats\stats.py</a:t>
            </a:r>
          </a:p>
          <a:p>
            <a:r>
              <a:rPr lang="en-US" dirty="0"/>
              <a:t>Type:      function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048-2C92-4028-8C80-AB366514403C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7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E37-88C9-4E52-B408-0AA4C079A17F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4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5B-2A31-4D9F-A638-E43D5226D4DC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34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507-CC48-4FC2-90DD-DA73DD338D37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76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C2F1-682A-4D16-8119-755E6E0B68F1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87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AAA9-C844-44EE-9964-A0B0E967C5B7}" type="datetime1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2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01D6-908C-40FF-87E2-6DF1C58BAC49}" type="datetime1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35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E684-B74F-4961-9413-22B85D895061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84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FF-18A7-4506-AD6E-5749EF2E3D4E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326-989E-44BD-99E3-59A882A66BBC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06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B3F-DC68-4F4F-B014-C73BB01320A8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37D5-79CF-4FD5-95AA-7CDDED742842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3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1638-A676-49C3-B45E-4E7C70C72FD0}" type="datetime1">
              <a:rPr lang="es-ES" smtClean="0"/>
              <a:t>15/11/2016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F9A-8891-4F3F-8A6E-2D2E6D55A475}" type="datetime1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51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C665-3B54-4053-BFA9-9F81209F8C79}" type="datetime1">
              <a:rPr lang="es-ES" smtClean="0"/>
              <a:t>15/11/2016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5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278-8FBB-48DD-9A7B-FA2A2CF6262E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6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F69-3DDA-4AFE-8CC2-B1A50B3471F4}" type="datetime1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0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F47B1E-746C-4440-A3AF-E08D5A183515}" type="datetime1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45405F-A360-4AEA-9C2B-5B12C2DF1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1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484243"/>
            <a:ext cx="8689976" cy="2676940"/>
          </a:xfrm>
        </p:spPr>
        <p:txBody>
          <a:bodyPr>
            <a:noAutofit/>
          </a:bodyPr>
          <a:lstStyle/>
          <a:p>
            <a:r>
              <a:rPr lang="es-ES" sz="60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CURACIÓN DATOS AMT</a:t>
            </a:r>
            <a:br>
              <a:rPr lang="es-ES" sz="60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60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EMBALSE CUERDA DEL POZO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183296"/>
          </a:xfrm>
        </p:spPr>
        <p:txBody>
          <a:bodyPr>
            <a:normAutofit lnSpcReduction="10000"/>
          </a:bodyPr>
          <a:lstStyle/>
          <a:p>
            <a:pPr algn="r"/>
            <a:endParaRPr lang="es-ES" dirty="0"/>
          </a:p>
          <a:p>
            <a:endParaRPr lang="es-ES" dirty="0"/>
          </a:p>
          <a:p>
            <a:r>
              <a:rPr lang="es-ES" sz="2600" b="1" dirty="0">
                <a:solidFill>
                  <a:schemeClr val="tx1"/>
                </a:solidFill>
              </a:rPr>
              <a:t>JORGE GÓMEZ GONZÁLEZ</a:t>
            </a:r>
          </a:p>
          <a:p>
            <a:r>
              <a:rPr lang="es-ES" sz="2600" cap="none" dirty="0">
                <a:solidFill>
                  <a:schemeClr val="tx1"/>
                </a:solidFill>
              </a:rPr>
              <a:t>Email: jgg98@alumnos.unican.es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8"/>
            <a:ext cx="898902" cy="12748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ES" dirty="0"/>
              <a:t>AMT PROFILE 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5106026" cy="487088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400" cap="none" dirty="0">
                <a:latin typeface="Calibri" panose="020F0502020204030204" pitchFamily="34" charset="0"/>
              </a:rPr>
              <a:t>Gráfica AMT con </a:t>
            </a:r>
            <a:r>
              <a:rPr lang="es-ES" sz="2400" cap="none" dirty="0" err="1">
                <a:latin typeface="Calibri" panose="020F0502020204030204" pitchFamily="34" charset="0"/>
              </a:rPr>
              <a:t>profile</a:t>
            </a:r>
            <a:r>
              <a:rPr lang="es-ES" sz="2400" cap="none" dirty="0">
                <a:latin typeface="Calibri" panose="020F0502020204030204" pitchFamily="34" charset="0"/>
              </a:rPr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cap="none" dirty="0">
              <a:latin typeface="Calibri" panose="020F050202020403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172200" y="1596178"/>
            <a:ext cx="5105400" cy="4870882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400" cap="none" dirty="0">
                <a:latin typeface="Calibri" panose="020F0502020204030204" pitchFamily="34" charset="0"/>
              </a:rPr>
              <a:t>Gráfica AMT con </a:t>
            </a:r>
            <a:r>
              <a:rPr lang="es-ES" sz="2400" cap="none" dirty="0" err="1">
                <a:latin typeface="Calibri" panose="020F0502020204030204" pitchFamily="34" charset="0"/>
              </a:rPr>
              <a:t>profile</a:t>
            </a:r>
            <a:r>
              <a:rPr lang="es-ES" sz="2400" cap="none" dirty="0">
                <a:latin typeface="Calibri" panose="020F0502020204030204" pitchFamily="34" charset="0"/>
              </a:rPr>
              <a:t> 0 y profundidad (</a:t>
            </a:r>
            <a:r>
              <a:rPr lang="es-ES" sz="2400" cap="none" dirty="0" err="1">
                <a:latin typeface="Calibri" panose="020F0502020204030204" pitchFamily="34" charset="0"/>
              </a:rPr>
              <a:t>depth</a:t>
            </a:r>
            <a:r>
              <a:rPr lang="es-ES" sz="2400" cap="none" dirty="0">
                <a:latin typeface="Calibri" panose="020F0502020204030204" pitchFamily="34" charset="0"/>
              </a:rPr>
              <a:t>) entre 3.5 y 4.5 m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cap="none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8" y="2461061"/>
            <a:ext cx="5374000" cy="38568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455"/>
            <a:ext cx="5257800" cy="3773408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277600" y="6359096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10</a:t>
            </a:fld>
            <a:endParaRPr lang="es-ES" sz="18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304800"/>
            <a:ext cx="10363826" cy="6324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200" dirty="0">
                <a:latin typeface="Calibri" panose="020F0502020204030204" pitchFamily="34" charset="0"/>
              </a:rPr>
              <a:t>¡</a:t>
            </a:r>
            <a:r>
              <a:rPr lang="es-ES" sz="2200" cap="none" dirty="0">
                <a:latin typeface="Calibri" panose="020F0502020204030204" pitchFamily="34" charset="0"/>
              </a:rPr>
              <a:t>Problema!: Noviembre 2014, Febrero y Marzo 2015 tienen más de 3000 datos.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200" cap="none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Hemos seleccionado los días que tienen más de 100 datos y en esos días hemos seleccionado los datos cada 15 min.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Finalmente la muestra AMT0 tiene 49473 datos, que serán los que usemos de aquí en adelante.</a:t>
            </a:r>
          </a:p>
          <a:p>
            <a:pPr marL="0" indent="0">
              <a:buNone/>
            </a:pPr>
            <a:endParaRPr lang="es-ES" sz="2200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" y="854318"/>
            <a:ext cx="5081158" cy="34424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03" y="854318"/>
            <a:ext cx="4992237" cy="3442484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0930" y="6446837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11</a:t>
            </a:fld>
            <a:endParaRPr lang="es-ES" sz="1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7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1"/>
            <a:ext cx="10364451" cy="1219200"/>
          </a:xfrm>
        </p:spPr>
        <p:txBody>
          <a:bodyPr/>
          <a:lstStyle/>
          <a:p>
            <a:r>
              <a:rPr lang="es-ES" dirty="0"/>
              <a:t>Comparación interanual amt0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35429" y="1219201"/>
            <a:ext cx="10842171" cy="5406886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400" cap="none" dirty="0">
                <a:latin typeface="Calibri" panose="020F0502020204030204" pitchFamily="34" charset="0"/>
              </a:rPr>
              <a:t>Calculamos la media de cada mes en los años 2014 y 2015 y la media interanual.</a:t>
            </a:r>
          </a:p>
          <a:p>
            <a:pPr marL="0" indent="0" algn="just">
              <a:buNone/>
            </a:pPr>
            <a:endParaRPr lang="es-ES" cap="none" dirty="0">
              <a:latin typeface="Calibri" panose="020F0502020204030204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20189544"/>
              </p:ext>
            </p:extLst>
          </p:nvPr>
        </p:nvGraphicFramePr>
        <p:xfrm>
          <a:off x="431861" y="1873212"/>
          <a:ext cx="5176726" cy="482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67">
                  <a:extLst>
                    <a:ext uri="{9D8B030D-6E8A-4147-A177-3AD203B41FA5}">
                      <a16:colId xmlns:a16="http://schemas.microsoft.com/office/drawing/2014/main" val="181577769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3433385922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595002999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2559334964"/>
                    </a:ext>
                  </a:extLst>
                </a:gridCol>
              </a:tblGrid>
              <a:tr h="371231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15029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dirty="0">
                          <a:effectLst/>
                          <a:latin typeface="Calibri" panose="020F0502020204030204" pitchFamily="34" charset="0"/>
                        </a:rPr>
                        <a:t>4.2719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4.3150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4.3027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579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4.0414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3.0165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3.2956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4259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6.2061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6.2332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6.2161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60010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10.7044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10.1324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10.4410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63310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14.3440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14.6657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14.5252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4350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18.7686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18.0812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18.3324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592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20.1243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23.8605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22.6441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2369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21.6480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21.5083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21.5770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38979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20.4167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18.4332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19.3008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44199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16.2381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14.4468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15.1589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5277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11.9650</a:t>
                      </a:r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12.2662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12.1055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1717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dirty="0">
                          <a:effectLst/>
                          <a:latin typeface="Calibri" panose="020F0502020204030204" pitchFamily="34" charset="0"/>
                        </a:rPr>
                        <a:t>6.8252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97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87" y="2022419"/>
            <a:ext cx="6465595" cy="4527587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11277600" y="6410169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12</a:t>
            </a:fld>
            <a:endParaRPr lang="es-ES" sz="18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75657"/>
          </a:xfrm>
        </p:spPr>
        <p:txBody>
          <a:bodyPr/>
          <a:lstStyle/>
          <a:p>
            <a:r>
              <a:rPr lang="es-ES" dirty="0"/>
              <a:t>Comparación con otras estaciones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175658"/>
            <a:ext cx="10363826" cy="532674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400" b="1" cap="none" dirty="0">
                <a:latin typeface="Calibri" panose="020F0502020204030204" pitchFamily="34" charset="0"/>
              </a:rPr>
              <a:t>Duero</a:t>
            </a:r>
            <a:r>
              <a:rPr lang="es-ES" b="1" cap="none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DU07_DUERO_waterTemp.csv archivo que contiene los datos de la temperatura de la estación de Duero formado por tres columnas: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FECHA (</a:t>
            </a:r>
            <a:r>
              <a:rPr lang="es-ES" sz="1800" cap="none" dirty="0" err="1">
                <a:latin typeface="Calibri" panose="020F0502020204030204" pitchFamily="34" charset="0"/>
              </a:rPr>
              <a:t>dd</a:t>
            </a:r>
            <a:r>
              <a:rPr lang="es-ES" sz="1800" cap="none" dirty="0">
                <a:latin typeface="Calibri" panose="020F0502020204030204" pitchFamily="34" charset="0"/>
              </a:rPr>
              <a:t>/mm/</a:t>
            </a:r>
            <a:r>
              <a:rPr lang="es-ES" sz="1800" cap="none" dirty="0" err="1">
                <a:latin typeface="Calibri" panose="020F0502020204030204" pitchFamily="34" charset="0"/>
              </a:rPr>
              <a:t>yyyy</a:t>
            </a:r>
            <a:r>
              <a:rPr lang="es-ES" sz="1800" cap="none" dirty="0">
                <a:latin typeface="Calibri" panose="020F0502020204030204" pitchFamily="34" charset="0"/>
              </a:rPr>
              <a:t>  </a:t>
            </a:r>
            <a:r>
              <a:rPr lang="es-ES" sz="1800" cap="none" dirty="0" err="1">
                <a:latin typeface="Calibri" panose="020F0502020204030204" pitchFamily="34" charset="0"/>
              </a:rPr>
              <a:t>hh:mm</a:t>
            </a:r>
            <a:r>
              <a:rPr lang="es-ES" sz="1800" cap="none" dirty="0">
                <a:latin typeface="Calibri" panose="020F050202020403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VALOR (</a:t>
            </a:r>
            <a:r>
              <a:rPr lang="es-ES" sz="1800" cap="none" dirty="0" err="1">
                <a:latin typeface="Calibri" panose="020F0502020204030204" pitchFamily="34" charset="0"/>
              </a:rPr>
              <a:t>ºC</a:t>
            </a:r>
            <a:r>
              <a:rPr lang="es-ES" sz="1800" cap="none" dirty="0">
                <a:latin typeface="Calibri" panose="020F050202020403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UNIDAD (</a:t>
            </a:r>
            <a:r>
              <a:rPr lang="es-ES" sz="1800" cap="none" dirty="0" err="1">
                <a:latin typeface="Calibri" panose="020F0502020204030204" pitchFamily="34" charset="0"/>
              </a:rPr>
              <a:t>cel</a:t>
            </a:r>
            <a:r>
              <a:rPr lang="es-ES" sz="1800" cap="none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29545 datos tomados entre el</a:t>
            </a:r>
            <a:br>
              <a:rPr lang="es-ES" sz="2000" cap="none" dirty="0">
                <a:latin typeface="Calibri" panose="020F0502020204030204" pitchFamily="34" charset="0"/>
              </a:rPr>
            </a:br>
            <a:r>
              <a:rPr lang="es-ES" sz="2000" cap="none" dirty="0">
                <a:latin typeface="Calibri" panose="020F0502020204030204" pitchFamily="34" charset="0"/>
              </a:rPr>
              <a:t>2014-08-13 y el 2015-12-30.</a:t>
            </a:r>
          </a:p>
          <a:p>
            <a:pPr marL="914400" lvl="2" indent="0">
              <a:buNone/>
            </a:pPr>
            <a:endParaRPr lang="es-ES" cap="none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46" y="2437506"/>
            <a:ext cx="6185454" cy="4420494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2692" y="6319837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13</a:t>
            </a:fld>
            <a:endParaRPr lang="es-ES" sz="1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348344"/>
            <a:ext cx="10363826" cy="627017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400" b="1" cap="none" dirty="0" err="1">
                <a:latin typeface="Calibri" panose="020F0502020204030204" pitchFamily="34" charset="0"/>
              </a:rPr>
              <a:t>Revinuesa</a:t>
            </a:r>
            <a:r>
              <a:rPr lang="es-ES" sz="2400" b="1" cap="none" dirty="0">
                <a:latin typeface="Calibri" panose="020F0502020204030204" pitchFamily="34" charset="0"/>
              </a:rPr>
              <a:t>: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Revinuesa_waterTemp.csv archivo que contiene los datos de la temperatura de la estación de </a:t>
            </a:r>
            <a:r>
              <a:rPr lang="es-ES" sz="2000" cap="none" dirty="0" err="1">
                <a:latin typeface="Calibri" panose="020F0502020204030204" pitchFamily="34" charset="0"/>
              </a:rPr>
              <a:t>Revinuesa</a:t>
            </a:r>
            <a:r>
              <a:rPr lang="es-ES" sz="2000" cap="none" dirty="0">
                <a:latin typeface="Calibri" panose="020F0502020204030204" pitchFamily="34" charset="0"/>
              </a:rPr>
              <a:t> con el mismo formato que el archivo DU07_DUERO_waterTemp.csv.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42931 datos tomados entre el 2014-10-02 y el 2015-12-31.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 ¡Problema!: En la columna de valores de temperatura el punto decimal no esta colocado en el lugar correcto. Ejemplo (31/12/2015 12:45, 57.411 </a:t>
            </a:r>
            <a:r>
              <a:rPr lang="es-ES" sz="2000" cap="none" dirty="0" err="1">
                <a:latin typeface="Calibri" panose="020F0502020204030204" pitchFamily="34" charset="0"/>
              </a:rPr>
              <a:t>ºC</a:t>
            </a:r>
            <a:r>
              <a:rPr lang="es-ES" sz="2000" cap="none" dirty="0">
                <a:latin typeface="Calibri" panose="020F0502020204030204" pitchFamily="34" charset="0"/>
              </a:rPr>
              <a:t> o 26/05/2015 19:00, 130.146 </a:t>
            </a:r>
            <a:r>
              <a:rPr lang="es-ES" sz="2000" cap="none" dirty="0" err="1">
                <a:latin typeface="Calibri" panose="020F0502020204030204" pitchFamily="34" charset="0"/>
              </a:rPr>
              <a:t>ºC</a:t>
            </a:r>
            <a:r>
              <a:rPr lang="es-ES" sz="2000" cap="none" dirty="0">
                <a:latin typeface="Calibri" panose="020F0502020204030204" pitchFamily="34" charset="0"/>
              </a:rPr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0" y="2888389"/>
            <a:ext cx="6047454" cy="396961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600" y="6435951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14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3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s-ES" sz="2000" cap="none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ES" sz="2000" cap="none" dirty="0">
                <a:latin typeface="Calibri" panose="020F0502020204030204" pitchFamily="34" charset="0"/>
              </a:rPr>
              <a:t>	</a:t>
            </a:r>
          </a:p>
          <a:p>
            <a:pPr lvl="1"/>
            <a:endParaRPr lang="es-ES" sz="2000" cap="none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ES" sz="2000" cap="none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913774" y="798286"/>
            <a:ext cx="3935689" cy="4992914"/>
          </a:xfrm>
        </p:spPr>
        <p:txBody>
          <a:bodyPr>
            <a:norm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000" cap="none" dirty="0">
                <a:latin typeface="Calibri" panose="020F0502020204030204" pitchFamily="34" charset="0"/>
              </a:rPr>
              <a:t>Solución: Usando las siguientes líneas de código eliminamos los errores de formato de los valores de la temperatura</a:t>
            </a: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000" cap="none" dirty="0">
                <a:latin typeface="Calibri" panose="020F0502020204030204" pitchFamily="34" charset="0"/>
              </a:rPr>
              <a:t>Finalmente haciendo estos cambios obtenemos la siguiente gráfica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	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8725" r="61197" b="37137"/>
          <a:stretch/>
        </p:blipFill>
        <p:spPr>
          <a:xfrm>
            <a:off x="5078062" y="406400"/>
            <a:ext cx="6473858" cy="22642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03" y="2670629"/>
            <a:ext cx="5828575" cy="4187371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278225" y="6425715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15</a:t>
            </a:fld>
            <a:endParaRPr lang="es-ES" sz="18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348344"/>
            <a:ext cx="10363826" cy="627017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400" b="1" cap="none" dirty="0">
                <a:latin typeface="Calibri" panose="020F0502020204030204" pitchFamily="34" charset="0"/>
              </a:rPr>
              <a:t>Playa Pita:</a:t>
            </a:r>
          </a:p>
          <a:p>
            <a:pPr lvl="1"/>
            <a:r>
              <a:rPr lang="en-US" sz="2000" cap="none" dirty="0">
                <a:latin typeface="Calibri" panose="020F0502020204030204" pitchFamily="34" charset="0"/>
              </a:rPr>
              <a:t>E08_Boya_Playa_Pita_waterTemp</a:t>
            </a:r>
            <a:r>
              <a:rPr lang="es-ES" sz="2000" cap="none" dirty="0">
                <a:latin typeface="Calibri" panose="020F0502020204030204" pitchFamily="34" charset="0"/>
              </a:rPr>
              <a:t>.csv archivo que contiene los datos de la temperatura de la estación de Playa Pita con el mismo formato que los archivos de las estaciones anteriores.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38231 datos tomados entre el 2014-08-13 y el 2015-12-30.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 ¡Problema!: En los intervalos de tiempo (2015-02-04, 2015-03-26) ; (2015-05-07, 2015-05-16); (2015-07-16, 2015-08-14) los datos de temperatura sufren grandes fluctuaciones.</a:t>
            </a:r>
          </a:p>
          <a:p>
            <a:pPr marL="457200" lvl="1" indent="0">
              <a:buNone/>
            </a:pPr>
            <a:endParaRPr lang="es-ES" sz="2000" cap="none" dirty="0"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65" y="2885225"/>
            <a:ext cx="5400444" cy="384940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372123" y="6435951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16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420914"/>
            <a:ext cx="5719255" cy="2351315"/>
          </a:xfrm>
        </p:spPr>
        <p:txBody>
          <a:bodyPr>
            <a:normAutofit/>
          </a:bodyPr>
          <a:lstStyle/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Posible solución:  Con el archivo E08_Boya_Playa_Pita_waterPressure.csv que tiene los datos de la presión en Playa Pita en el mismo intervalo de tiempo seleccionar los datos en función de la presión para suavizar las fluctuaciones.</a:t>
            </a: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lvl="1" algn="just"/>
            <a:endParaRPr lang="es-ES" sz="2000" cap="none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s-ES" sz="2000" cap="none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64" y="1154910"/>
            <a:ext cx="4827100" cy="34678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7" y="2772229"/>
            <a:ext cx="5192444" cy="37011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60264" y="5111734"/>
            <a:ext cx="48271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Decisión: Obviar los datos de dichos intervalos para realizar la comparación.</a:t>
            </a:r>
          </a:p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11288927" y="6290808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17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1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094169"/>
          </a:xfrm>
        </p:spPr>
        <p:txBody>
          <a:bodyPr>
            <a:normAutofit/>
          </a:bodyPr>
          <a:lstStyle/>
          <a:p>
            <a:r>
              <a:rPr lang="es-ES" sz="3200" dirty="0" err="1"/>
              <a:t>Kolmogorov-smirnov</a:t>
            </a:r>
            <a:r>
              <a:rPr lang="es-ES" sz="3200" dirty="0"/>
              <a:t> test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911288"/>
            <a:ext cx="10363826" cy="5763831"/>
          </a:xfrm>
        </p:spPr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El test de </a:t>
            </a:r>
            <a:r>
              <a:rPr lang="es-ES" sz="2200" cap="none" dirty="0" err="1">
                <a:latin typeface="Calibri" panose="020F0502020204030204" pitchFamily="34" charset="0"/>
              </a:rPr>
              <a:t>Kolmogorov-Smirnov</a:t>
            </a:r>
            <a:r>
              <a:rPr lang="es-ES" sz="2200" cap="none" dirty="0">
                <a:latin typeface="Calibri" panose="020F0502020204030204" pitchFamily="34" charset="0"/>
              </a:rPr>
              <a:t> intenta determinar si dos conjuntos de datos difieren significativamente. Para ello calcula la máxima diferencia entre las funciones de distribución de los conjuntos de datos a analizar.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Dicho test es un test de contraste de hipótesis, en el cual: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H</a:t>
            </a:r>
            <a:r>
              <a:rPr lang="es-ES" sz="2000" cap="none" baseline="-25000" dirty="0">
                <a:latin typeface="Calibri" panose="020F0502020204030204" pitchFamily="34" charset="0"/>
              </a:rPr>
              <a:t>0</a:t>
            </a:r>
            <a:r>
              <a:rPr lang="es-ES" sz="2000" cap="none" dirty="0">
                <a:latin typeface="Calibri" panose="020F0502020204030204" pitchFamily="34" charset="0"/>
              </a:rPr>
              <a:t> : Las muestras siguen la misma distribución.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H</a:t>
            </a:r>
            <a:r>
              <a:rPr lang="es-ES" sz="2000" cap="none" baseline="-25000" dirty="0">
                <a:latin typeface="Calibri" panose="020F0502020204030204" pitchFamily="34" charset="0"/>
              </a:rPr>
              <a:t>a</a:t>
            </a:r>
            <a:r>
              <a:rPr lang="es-ES" sz="2000" cap="none" dirty="0">
                <a:latin typeface="Calibri" panose="020F0502020204030204" pitchFamily="34" charset="0"/>
              </a:rPr>
              <a:t> : Las muestras no siguen la misma distribución.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En Python esta función esta implementada con el nombre ks_2samp(data1, data2):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Input: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data1, data2: Dos </a:t>
            </a:r>
            <a:r>
              <a:rPr lang="es-ES" sz="2000" cap="none" dirty="0" err="1">
                <a:latin typeface="Calibri" panose="020F0502020204030204" pitchFamily="34" charset="0"/>
              </a:rPr>
              <a:t>arrays</a:t>
            </a:r>
            <a:r>
              <a:rPr lang="es-ES" sz="2000" cap="none" dirty="0">
                <a:latin typeface="Calibri" panose="020F0502020204030204" pitchFamily="34" charset="0"/>
              </a:rPr>
              <a:t> con los datos de las muestras que pueden ser de distinto tamaño.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Output: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 KS </a:t>
            </a:r>
            <a:r>
              <a:rPr lang="es-ES" sz="2000" cap="none" dirty="0" err="1">
                <a:latin typeface="Calibri" panose="020F0502020204030204" pitchFamily="34" charset="0"/>
              </a:rPr>
              <a:t>statistic</a:t>
            </a:r>
            <a:r>
              <a:rPr lang="es-ES" sz="2000" cap="none" dirty="0">
                <a:latin typeface="Calibri" panose="020F0502020204030204" pitchFamily="34" charset="0"/>
              </a:rPr>
              <a:t>: Diferencia máxima entre las funciones de distribución de las muestras.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 p-</a:t>
            </a:r>
            <a:r>
              <a:rPr lang="es-ES" sz="2000" cap="none" dirty="0" err="1">
                <a:latin typeface="Calibri" panose="020F0502020204030204" pitchFamily="34" charset="0"/>
              </a:rPr>
              <a:t>value</a:t>
            </a:r>
            <a:r>
              <a:rPr lang="es-ES" sz="2000" cap="none" dirty="0">
                <a:latin typeface="Calibri" panose="020F0502020204030204" pitchFamily="34" charset="0"/>
              </a:rPr>
              <a:t>: Muestra la probabilidad de obtener el resultado que hemos obtenido suponiendo que la hipótesis nula es cierta.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600" y="6309994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18</a:t>
            </a:fld>
            <a:endParaRPr lang="es-ES" sz="1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457200"/>
            <a:ext cx="10363826" cy="598932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Para comparar las distribuciones de los datos creamos con Python el programa </a:t>
            </a:r>
            <a:r>
              <a:rPr lang="es-ES" sz="2200" cap="none" dirty="0" err="1">
                <a:latin typeface="Calibri" panose="020F0502020204030204" pitchFamily="34" charset="0"/>
              </a:rPr>
              <a:t>contrast</a:t>
            </a:r>
            <a:r>
              <a:rPr lang="es-ES" sz="2200" cap="none" dirty="0">
                <a:latin typeface="Calibri" panose="020F0502020204030204" pitchFamily="34" charset="0"/>
              </a:rPr>
              <a:t>(data1,data2,variable):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Input: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data1,data2: Dos </a:t>
            </a:r>
            <a:r>
              <a:rPr lang="es-ES" sz="2000" cap="none" dirty="0" err="1">
                <a:latin typeface="Calibri" panose="020F0502020204030204" pitchFamily="34" charset="0"/>
              </a:rPr>
              <a:t>arrays</a:t>
            </a:r>
            <a:r>
              <a:rPr lang="es-ES" sz="2000" cap="none" dirty="0">
                <a:latin typeface="Calibri" panose="020F0502020204030204" pitchFamily="34" charset="0"/>
              </a:rPr>
              <a:t> con los datos de las muestras que pueden ser de distinto tamaño.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variable: </a:t>
            </a:r>
            <a:r>
              <a:rPr lang="es-ES" sz="2000" cap="none" dirty="0" err="1">
                <a:latin typeface="Calibri" panose="020F0502020204030204" pitchFamily="34" charset="0"/>
              </a:rPr>
              <a:t>String</a:t>
            </a:r>
            <a:r>
              <a:rPr lang="es-ES" sz="2000" cap="none" dirty="0">
                <a:latin typeface="Calibri" panose="020F0502020204030204" pitchFamily="34" charset="0"/>
              </a:rPr>
              <a:t> con el nombre de la columna de datos a comparar.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Output: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Gráfica en la que aparecen los datos de ambas muestras a lo largo del tiempo.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Histograma de la probabilidad por segmentos de ambas muestras determinados por el valor máximo de la variable a analizar.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Gráfica con las funciones de distribución de ambas muestras.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ks_2samp(data1, data2), anteriormente visto.</a:t>
            </a:r>
          </a:p>
          <a:p>
            <a:pPr lvl="1" algn="just"/>
            <a:r>
              <a:rPr lang="es-ES" sz="2000" cap="none" dirty="0">
                <a:latin typeface="Calibri" panose="020F0502020204030204" pitchFamily="34" charset="0"/>
              </a:rPr>
              <a:t>Además en primer lugar el programa selecciona los datos de ambas muestras para que estén en el mismo rango de fechas.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s-ES" sz="1800" cap="none" dirty="0">
              <a:latin typeface="Calibri" panose="020F0502020204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277600" y="6263957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19</a:t>
            </a:fld>
            <a:endParaRPr lang="es-ES" sz="1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596178"/>
            <a:ext cx="10363826" cy="44946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HERRAMIENTAS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DESCRIPCIÓN AMT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SEPARACIÓN INICIAL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AMT PROFILE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</a:rPr>
              <a:t>Amt</a:t>
            </a:r>
            <a:r>
              <a:rPr lang="es-ES" sz="2800" dirty="0">
                <a:latin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</a:rPr>
              <a:t>profile</a:t>
            </a:r>
            <a:r>
              <a:rPr lang="es-ES" sz="2800" dirty="0">
                <a:latin typeface="Calibri" panose="020F0502020204030204" pitchFamily="34" charset="0"/>
              </a:rPr>
              <a:t> 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 comparación interanual amt0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Calibri" panose="020F0502020204030204" pitchFamily="34" charset="0"/>
              </a:rPr>
              <a:t>Comparación con otras estaciones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800" dirty="0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277600" y="6332725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2</a:t>
            </a:fld>
            <a:endParaRPr lang="es-ES" sz="1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8"/>
            <a:ext cx="898902" cy="1274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" y="182880"/>
            <a:ext cx="6217920" cy="294132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3200" dirty="0"/>
              <a:t>Amt0-Duero</a:t>
            </a:r>
          </a:p>
          <a:p>
            <a:pPr marL="457200" lvl="1" indent="0" algn="ctr">
              <a:buNone/>
            </a:pPr>
            <a:endParaRPr lang="es-ES" sz="2800" cap="none" dirty="0">
              <a:latin typeface="Calibri" panose="020F0502020204030204" pitchFamily="34" charset="0"/>
            </a:endParaRPr>
          </a:p>
          <a:p>
            <a:pPr lvl="1"/>
            <a:r>
              <a:rPr lang="es-ES" sz="2000" cap="none" dirty="0" err="1">
                <a:latin typeface="Calibri" panose="020F0502020204030204" pitchFamily="34" charset="0"/>
              </a:rPr>
              <a:t>contrast</a:t>
            </a:r>
            <a:r>
              <a:rPr lang="es-ES" sz="2000" cap="none" dirty="0">
                <a:latin typeface="Calibri" panose="020F0502020204030204" pitchFamily="34" charset="0"/>
              </a:rPr>
              <a:t>(AMT0,Duero,'temp') : Ks_2sampResult(</a:t>
            </a:r>
            <a:r>
              <a:rPr lang="es-ES" sz="2000" cap="none" dirty="0" err="1">
                <a:latin typeface="Calibri" panose="020F0502020204030204" pitchFamily="34" charset="0"/>
              </a:rPr>
              <a:t>statistic</a:t>
            </a:r>
            <a:r>
              <a:rPr lang="es-ES" sz="2000" cap="none" dirty="0">
                <a:latin typeface="Calibri" panose="020F0502020204030204" pitchFamily="34" charset="0"/>
              </a:rPr>
              <a:t>=0.099668334738005737, </a:t>
            </a:r>
            <a:r>
              <a:rPr lang="es-ES" sz="2000" cap="none" dirty="0" err="1">
                <a:latin typeface="Calibri" panose="020F0502020204030204" pitchFamily="34" charset="0"/>
              </a:rPr>
              <a:t>pvalue</a:t>
            </a:r>
            <a:r>
              <a:rPr lang="es-ES" sz="2000" cap="none" dirty="0">
                <a:latin typeface="Calibri" panose="020F0502020204030204" pitchFamily="34" charset="0"/>
              </a:rPr>
              <a:t>=1.704864064435813e-136)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04" y="-153997"/>
            <a:ext cx="4954129" cy="34249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3" y="3288486"/>
            <a:ext cx="5215967" cy="35695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04" y="3288487"/>
            <a:ext cx="4954129" cy="3569513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11273427" y="6332726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20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1376" cy="16044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884270" y="198120"/>
            <a:ext cx="6217920" cy="294132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3200" dirty="0"/>
              <a:t>Amt0-revinuesa</a:t>
            </a:r>
          </a:p>
          <a:p>
            <a:pPr marL="457200" lvl="1" indent="0" algn="ctr">
              <a:buNone/>
            </a:pPr>
            <a:endParaRPr lang="es-ES" sz="2800" cap="none" dirty="0">
              <a:latin typeface="Calibri" panose="020F0502020204030204" pitchFamily="34" charset="0"/>
            </a:endParaRPr>
          </a:p>
          <a:p>
            <a:pPr lvl="1"/>
            <a:r>
              <a:rPr lang="en-US" sz="2000" cap="none" dirty="0">
                <a:latin typeface="Calibri" panose="020F0502020204030204" pitchFamily="34" charset="0"/>
              </a:rPr>
              <a:t>contrast(AMT0,Revi,'temp'):  Ks_2sampResult(statistic=0.060132672589465141, </a:t>
            </a:r>
            <a:r>
              <a:rPr lang="en-US" sz="2000" cap="none" dirty="0" err="1">
                <a:latin typeface="Calibri" panose="020F0502020204030204" pitchFamily="34" charset="0"/>
              </a:rPr>
              <a:t>pvalue</a:t>
            </a:r>
            <a:r>
              <a:rPr lang="en-US" sz="2000" cap="none" dirty="0">
                <a:latin typeface="Calibri" panose="020F0502020204030204" pitchFamily="34" charset="0"/>
              </a:rPr>
              <a:t>=1.5648899519910118e-56)</a:t>
            </a:r>
            <a:endParaRPr lang="es-ES" sz="2000" cap="none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3" y="3288486"/>
            <a:ext cx="5215967" cy="35695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04" y="3288487"/>
            <a:ext cx="4954129" cy="35695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2" y="-191124"/>
            <a:ext cx="5215967" cy="3719807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11337975" y="6379220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21</a:t>
            </a:fld>
            <a:endParaRPr lang="es-ES" sz="18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" y="182880"/>
            <a:ext cx="6217920" cy="294132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3200" dirty="0"/>
              <a:t>Amt0-playa pita</a:t>
            </a:r>
          </a:p>
          <a:p>
            <a:pPr lvl="1"/>
            <a:endParaRPr lang="es-ES" sz="2000" cap="none" dirty="0">
              <a:latin typeface="Calibri" panose="020F0502020204030204" pitchFamily="34" charset="0"/>
            </a:endParaRPr>
          </a:p>
          <a:p>
            <a:pPr lvl="1"/>
            <a:r>
              <a:rPr lang="es-ES" sz="2000" cap="none" dirty="0" err="1">
                <a:latin typeface="Calibri" panose="020F0502020204030204" pitchFamily="34" charset="0"/>
              </a:rPr>
              <a:t>contrast</a:t>
            </a:r>
            <a:r>
              <a:rPr lang="es-ES" sz="2000" cap="none" dirty="0">
                <a:latin typeface="Calibri" panose="020F0502020204030204" pitchFamily="34" charset="0"/>
              </a:rPr>
              <a:t>(AMT0pita,Pita3,'temp'): Ks_2sampResult(</a:t>
            </a:r>
            <a:r>
              <a:rPr lang="es-ES" sz="2000" cap="none" dirty="0" err="1">
                <a:latin typeface="Calibri" panose="020F0502020204030204" pitchFamily="34" charset="0"/>
              </a:rPr>
              <a:t>statistic</a:t>
            </a:r>
            <a:r>
              <a:rPr lang="es-ES" sz="2000" cap="none" dirty="0">
                <a:latin typeface="Calibri" panose="020F0502020204030204" pitchFamily="34" charset="0"/>
              </a:rPr>
              <a:t>=0.14845684694577663, </a:t>
            </a:r>
            <a:r>
              <a:rPr lang="es-ES" sz="2000" cap="none" dirty="0" err="1">
                <a:latin typeface="Calibri" panose="020F0502020204030204" pitchFamily="34" charset="0"/>
              </a:rPr>
              <a:t>pvalue</a:t>
            </a:r>
            <a:r>
              <a:rPr lang="es-ES" sz="2000" cap="none" dirty="0">
                <a:latin typeface="Calibri" panose="020F0502020204030204" pitchFamily="34" charset="0"/>
              </a:rPr>
              <a:t>=5.8454287355588747e-285)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42" y="-153997"/>
            <a:ext cx="4928853" cy="34249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3" y="3288486"/>
            <a:ext cx="5215967" cy="35695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04" y="3288487"/>
            <a:ext cx="4954129" cy="3569513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11304424" y="6332726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22</a:t>
            </a:fld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10749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298885"/>
            <a:ext cx="10364451" cy="1596177"/>
          </a:xfrm>
        </p:spPr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895062"/>
            <a:ext cx="10363826" cy="4505738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400" cap="none" dirty="0">
                <a:latin typeface="Calibri" panose="020F0502020204030204" pitchFamily="34" charset="0"/>
              </a:rPr>
              <a:t>Uso de Python 3.5 con los paquetes:</a:t>
            </a:r>
          </a:p>
          <a:p>
            <a:pPr lvl="1" algn="just"/>
            <a:r>
              <a:rPr lang="es-ES" sz="2000" b="1" cap="none" dirty="0">
                <a:latin typeface="Calibri" panose="020F0502020204030204" pitchFamily="34" charset="0"/>
              </a:rPr>
              <a:t>Pandas</a:t>
            </a:r>
            <a:r>
              <a:rPr lang="es-ES" b="1" cap="none" dirty="0">
                <a:latin typeface="Calibri" panose="020F0502020204030204" pitchFamily="34" charset="0"/>
              </a:rPr>
              <a:t>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Facilita la lectura y guardado de archivos </a:t>
            </a:r>
            <a:r>
              <a:rPr lang="es-ES" sz="1800" cap="none" dirty="0" err="1">
                <a:latin typeface="Calibri" panose="020F0502020204030204" pitchFamily="34" charset="0"/>
              </a:rPr>
              <a:t>csv</a:t>
            </a:r>
            <a:r>
              <a:rPr lang="es-ES" sz="1800" cap="none" dirty="0">
                <a:latin typeface="Calibri" panose="020F0502020204030204" pitchFamily="34" charset="0"/>
              </a:rPr>
              <a:t> (</a:t>
            </a:r>
            <a:r>
              <a:rPr lang="es-ES" sz="1800" cap="none" dirty="0" err="1">
                <a:latin typeface="Calibri" panose="020F0502020204030204" pitchFamily="34" charset="0"/>
              </a:rPr>
              <a:t>pd.read_csv</a:t>
            </a:r>
            <a:r>
              <a:rPr lang="es-ES" sz="1800" cap="none" dirty="0">
                <a:latin typeface="Calibri" panose="020F0502020204030204" pitchFamily="34" charset="0"/>
              </a:rPr>
              <a:t>(),  </a:t>
            </a:r>
            <a:r>
              <a:rPr lang="es-ES" sz="1800" cap="none" dirty="0" err="1">
                <a:latin typeface="Calibri" panose="020F0502020204030204" pitchFamily="34" charset="0"/>
              </a:rPr>
              <a:t>pd.to_csv</a:t>
            </a:r>
            <a:r>
              <a:rPr lang="es-ES" sz="1800" cap="none" dirty="0">
                <a:latin typeface="Calibri" panose="020F0502020204030204" pitchFamily="34" charset="0"/>
              </a:rPr>
              <a:t>())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Útil para trabajar con tablas (</a:t>
            </a:r>
            <a:r>
              <a:rPr lang="es-ES" sz="1800" cap="none" dirty="0" err="1">
                <a:latin typeface="Calibri" panose="020F0502020204030204" pitchFamily="34" charset="0"/>
              </a:rPr>
              <a:t>pd.dataframe</a:t>
            </a:r>
            <a:r>
              <a:rPr lang="es-ES" sz="1800" cap="none" dirty="0">
                <a:latin typeface="Calibri" panose="020F0502020204030204" pitchFamily="34" charset="0"/>
              </a:rPr>
              <a:t>()). añadir o eliminar filas y columnas,  cambiar el índice de la tabla,</a:t>
            </a:r>
            <a:r>
              <a:rPr lang="es-ES" sz="1800" cap="none" dirty="0"/>
              <a:t> </a:t>
            </a:r>
            <a:r>
              <a:rPr lang="es-ES" sz="1800" cap="none" dirty="0">
                <a:latin typeface="Calibri" panose="020F0502020204030204" pitchFamily="34" charset="0"/>
              </a:rPr>
              <a:t>seleccionar elementos dependiendo de los valores de cada columna, etc.</a:t>
            </a:r>
          </a:p>
          <a:p>
            <a:pPr lvl="1" algn="just"/>
            <a:r>
              <a:rPr lang="es-ES" sz="2000" b="1" cap="none" dirty="0" err="1">
                <a:latin typeface="Calibri" panose="020F0502020204030204" pitchFamily="34" charset="0"/>
              </a:rPr>
              <a:t>Numpy</a:t>
            </a:r>
            <a:r>
              <a:rPr lang="es-ES" sz="2000" b="1" cap="none" dirty="0">
                <a:latin typeface="Calibri" panose="020F0502020204030204" pitchFamily="34" charset="0"/>
              </a:rPr>
              <a:t>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Útil a la hora de trabajar con </a:t>
            </a:r>
            <a:r>
              <a:rPr lang="es-ES" sz="1800" cap="none" dirty="0" err="1">
                <a:latin typeface="Calibri" panose="020F0502020204030204" pitchFamily="34" charset="0"/>
              </a:rPr>
              <a:t>arrays</a:t>
            </a:r>
            <a:r>
              <a:rPr lang="es-ES" sz="1800" cap="none" dirty="0">
                <a:latin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1" cap="none" dirty="0">
                <a:latin typeface="Calibri" panose="020F0502020204030204" pitchFamily="34" charset="0"/>
              </a:rPr>
              <a:t> </a:t>
            </a:r>
            <a:r>
              <a:rPr lang="es-ES" sz="2000" b="1" cap="none" dirty="0" err="1">
                <a:latin typeface="Calibri" panose="020F0502020204030204" pitchFamily="34" charset="0"/>
              </a:rPr>
              <a:t>Matplotlib.pyplot</a:t>
            </a:r>
            <a:r>
              <a:rPr lang="es-ES" sz="2000" b="1" cap="none" dirty="0">
                <a:latin typeface="Calibri" panose="020F0502020204030204" pitchFamily="34" charset="0"/>
              </a:rPr>
              <a:t>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1800" cap="none" dirty="0">
                <a:latin typeface="Calibri" panose="020F0502020204030204" pitchFamily="34" charset="0"/>
              </a:rPr>
              <a:t>Facilidad para crear y utilizar diferentes tipos de gráficas.</a:t>
            </a:r>
          </a:p>
          <a:p>
            <a:pPr lvl="1" algn="just"/>
            <a:endParaRPr lang="es-ES" dirty="0">
              <a:latin typeface="Calibri" panose="020F0502020204030204" pitchFamily="34" charset="0"/>
            </a:endParaRPr>
          </a:p>
          <a:p>
            <a:pPr marL="914400" lvl="2" indent="0" algn="just">
              <a:buNone/>
            </a:pPr>
            <a:endParaRPr lang="es-ES" dirty="0"/>
          </a:p>
          <a:p>
            <a:pPr lvl="2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600" y="6400800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3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144" t="12493" r="5189" b="4167"/>
          <a:stretch/>
        </p:blipFill>
        <p:spPr>
          <a:xfrm>
            <a:off x="5057866" y="1703532"/>
            <a:ext cx="7134134" cy="436230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4929" y="443428"/>
            <a:ext cx="5069619" cy="831377"/>
          </a:xfrm>
        </p:spPr>
        <p:txBody>
          <a:bodyPr anchor="b">
            <a:normAutofit/>
          </a:bodyPr>
          <a:lstStyle/>
          <a:p>
            <a:r>
              <a:rPr lang="es-ES" dirty="0"/>
              <a:t>DESCRIPCIÓN</a:t>
            </a:r>
            <a:r>
              <a:rPr lang="es-ES" sz="3200" dirty="0"/>
              <a:t> </a:t>
            </a:r>
            <a:r>
              <a:rPr lang="es-ES" dirty="0"/>
              <a:t>AMT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274806"/>
            <a:ext cx="3893978" cy="543596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ES" sz="2600" cap="none" dirty="0">
                <a:latin typeface="Calibri" panose="020F0502020204030204" pitchFamily="34" charset="0"/>
              </a:rPr>
              <a:t>El fichero AMT.csv contiene los siguientes datos: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datetime</a:t>
            </a:r>
            <a:r>
              <a:rPr lang="es-ES" sz="2200" cap="none" dirty="0">
                <a:latin typeface="Calibri" panose="020F0502020204030204" pitchFamily="34" charset="0"/>
              </a:rPr>
              <a:t> [</a:t>
            </a:r>
            <a:r>
              <a:rPr lang="es-ES" sz="2200" cap="none" dirty="0" err="1">
                <a:latin typeface="Calibri" panose="020F0502020204030204" pitchFamily="34" charset="0"/>
              </a:rPr>
              <a:t>yyyy</a:t>
            </a:r>
            <a:r>
              <a:rPr lang="es-ES" sz="2200" cap="none" dirty="0">
                <a:latin typeface="Calibri" panose="020F0502020204030204" pitchFamily="34" charset="0"/>
              </a:rPr>
              <a:t>-mm-</a:t>
            </a:r>
            <a:r>
              <a:rPr lang="es-ES" sz="2200" cap="none" dirty="0" err="1">
                <a:latin typeface="Calibri" panose="020F0502020204030204" pitchFamily="34" charset="0"/>
              </a:rPr>
              <a:t>dd</a:t>
            </a:r>
            <a:r>
              <a:rPr lang="es-ES" sz="2200" cap="none" dirty="0">
                <a:latin typeface="Calibri" panose="020F0502020204030204" pitchFamily="34" charset="0"/>
              </a:rPr>
              <a:t> </a:t>
            </a:r>
            <a:r>
              <a:rPr lang="es-ES" sz="2200" cap="none" dirty="0" err="1">
                <a:latin typeface="Calibri" panose="020F0502020204030204" pitchFamily="34" charset="0"/>
              </a:rPr>
              <a:t>hh:mm:ss</a:t>
            </a:r>
            <a:r>
              <a:rPr lang="es-ES" sz="2200" cap="none" dirty="0">
                <a:latin typeface="Calibri" panose="020F0502020204030204" pitchFamily="34" charset="0"/>
              </a:rPr>
              <a:t>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Location</a:t>
            </a:r>
            <a:endParaRPr lang="es-ES" sz="2200" cap="none" dirty="0">
              <a:latin typeface="Calibri" panose="020F0502020204030204" pitchFamily="34" charset="0"/>
            </a:endParaRP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temp</a:t>
            </a:r>
            <a:r>
              <a:rPr lang="es-ES" sz="2200" cap="none" dirty="0">
                <a:latin typeface="Calibri" panose="020F0502020204030204" pitchFamily="34" charset="0"/>
              </a:rPr>
              <a:t> [</a:t>
            </a:r>
            <a:r>
              <a:rPr lang="es-ES" sz="2200" cap="none" dirty="0" err="1">
                <a:latin typeface="Calibri" panose="020F0502020204030204" pitchFamily="34" charset="0"/>
              </a:rPr>
              <a:t>°c</a:t>
            </a:r>
            <a:r>
              <a:rPr lang="es-ES" sz="2200" cap="none" dirty="0">
                <a:latin typeface="Calibri" panose="020F0502020204030204" pitchFamily="34" charset="0"/>
              </a:rPr>
              <a:t>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press</a:t>
            </a:r>
            <a:r>
              <a:rPr lang="es-ES" sz="2200" cap="none" dirty="0">
                <a:latin typeface="Calibri" panose="020F0502020204030204" pitchFamily="34" charset="0"/>
              </a:rPr>
              <a:t> [</a:t>
            </a:r>
            <a:r>
              <a:rPr lang="es-ES" sz="2200" cap="none" dirty="0" err="1">
                <a:latin typeface="Calibri" panose="020F0502020204030204" pitchFamily="34" charset="0"/>
              </a:rPr>
              <a:t>dbar</a:t>
            </a:r>
            <a:r>
              <a:rPr lang="es-ES" sz="2200" cap="none" dirty="0">
                <a:latin typeface="Calibri" panose="020F0502020204030204" pitchFamily="34" charset="0"/>
              </a:rPr>
              <a:t>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depth</a:t>
            </a:r>
            <a:r>
              <a:rPr lang="es-ES" sz="2200" cap="none" dirty="0">
                <a:latin typeface="Calibri" panose="020F0502020204030204" pitchFamily="34" charset="0"/>
              </a:rPr>
              <a:t> [m]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cond</a:t>
            </a:r>
            <a:r>
              <a:rPr lang="es-ES" sz="2200" cap="none" dirty="0">
                <a:latin typeface="Calibri" panose="020F0502020204030204" pitchFamily="34" charset="0"/>
              </a:rPr>
              <a:t> [ms/cm]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salinity</a:t>
            </a:r>
            <a:r>
              <a:rPr lang="es-ES" sz="2200" cap="none" dirty="0">
                <a:latin typeface="Calibri" panose="020F0502020204030204" pitchFamily="34" charset="0"/>
              </a:rPr>
              <a:t> [</a:t>
            </a:r>
            <a:r>
              <a:rPr lang="es-ES" sz="2200" cap="none" dirty="0" err="1">
                <a:latin typeface="Calibri" panose="020F0502020204030204" pitchFamily="34" charset="0"/>
              </a:rPr>
              <a:t>psu</a:t>
            </a:r>
            <a:r>
              <a:rPr lang="es-ES" sz="2200" cap="none" dirty="0">
                <a:latin typeface="Calibri" panose="020F0502020204030204" pitchFamily="34" charset="0"/>
              </a:rPr>
              <a:t>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>
                <a:latin typeface="Calibri" panose="020F0502020204030204" pitchFamily="34" charset="0"/>
              </a:rPr>
              <a:t>do [mg/l]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>
                <a:latin typeface="Calibri" panose="020F0502020204030204" pitchFamily="34" charset="0"/>
              </a:rPr>
              <a:t>rawo2 [mv]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oxysat</a:t>
            </a:r>
            <a:r>
              <a:rPr lang="es-ES" sz="2200" cap="none" dirty="0">
                <a:latin typeface="Calibri" panose="020F0502020204030204" pitchFamily="34" charset="0"/>
              </a:rPr>
              <a:t> [%]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Ph</a:t>
            </a:r>
            <a:endParaRPr lang="es-ES" sz="2200" cap="none" dirty="0">
              <a:latin typeface="Calibri" panose="020F0502020204030204" pitchFamily="34" charset="0"/>
            </a:endParaRP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redox</a:t>
            </a:r>
            <a:r>
              <a:rPr lang="es-ES" sz="2200" cap="none" dirty="0">
                <a:latin typeface="Calibri" panose="020F0502020204030204" pitchFamily="34" charset="0"/>
              </a:rPr>
              <a:t> [mv]</a:t>
            </a:r>
          </a:p>
          <a:p>
            <a:pPr lvl="1" algn="ctr">
              <a:lnSpc>
                <a:spcPct val="100000"/>
              </a:lnSpc>
            </a:pPr>
            <a:r>
              <a:rPr lang="es-ES" sz="2200" cap="none" dirty="0" err="1">
                <a:latin typeface="Calibri" panose="020F0502020204030204" pitchFamily="34" charset="0"/>
              </a:rPr>
              <a:t>profile</a:t>
            </a:r>
            <a:r>
              <a:rPr lang="es-ES" sz="2200" dirty="0"/>
              <a:t> </a:t>
            </a:r>
            <a:endParaRPr lang="es-ES" sz="2200" cap="none" dirty="0">
              <a:latin typeface="Calibri" panose="020F0502020204030204" pitchFamily="34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16807" y="6345641"/>
            <a:ext cx="764215" cy="365125"/>
          </a:xfrm>
        </p:spPr>
        <p:txBody>
          <a:bodyPr>
            <a:noAutofit/>
          </a:bodyPr>
          <a:lstStyle/>
          <a:p>
            <a:fld id="{0945405F-A360-4AEA-9C2B-5B12C2DF1312}" type="slidenum">
              <a:rPr lang="es-ES" sz="1800" b="1" smtClean="0"/>
              <a:pPr/>
              <a:t>4</a:t>
            </a:fld>
            <a:endParaRPr lang="es-ES" sz="18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41440"/>
            <a:ext cx="10364451" cy="1303048"/>
          </a:xfrm>
        </p:spPr>
        <p:txBody>
          <a:bodyPr/>
          <a:lstStyle/>
          <a:p>
            <a:r>
              <a:rPr lang="es-ES" dirty="0"/>
              <a:t>Separación inicial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298713"/>
            <a:ext cx="10363826" cy="449248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400" cap="none" dirty="0">
                <a:latin typeface="Calibri" panose="020F0502020204030204" pitchFamily="34" charset="0"/>
              </a:rPr>
              <a:t>El archivo AMT.csv contiene 99359 entradas de datos que en primer lugar separamos en función del perfil (</a:t>
            </a:r>
            <a:r>
              <a:rPr lang="es-ES" sz="2400" cap="none" dirty="0" err="1">
                <a:latin typeface="Calibri" panose="020F0502020204030204" pitchFamily="34" charset="0"/>
              </a:rPr>
              <a:t>profile</a:t>
            </a:r>
            <a:r>
              <a:rPr lang="es-ES" sz="2400" cap="none" dirty="0">
                <a:latin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200" cap="none" dirty="0" err="1">
                <a:latin typeface="Calibri" panose="020F0502020204030204" pitchFamily="34" charset="0"/>
              </a:rPr>
              <a:t>Profile</a:t>
            </a:r>
            <a:r>
              <a:rPr lang="es-ES" sz="2200" cap="none" dirty="0">
                <a:latin typeface="Calibri" panose="020F0502020204030204" pitchFamily="34" charset="0"/>
              </a:rPr>
              <a:t> 0: Entradas cuando la boya esta situada a una posición estacionaria de profundidad alrededor de los 4 metros.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AMT[</a:t>
            </a:r>
            <a:r>
              <a:rPr lang="es-ES" sz="2000" cap="none" dirty="0" err="1">
                <a:latin typeface="Calibri" panose="020F0502020204030204" pitchFamily="34" charset="0"/>
              </a:rPr>
              <a:t>AMT.profile</a:t>
            </a:r>
            <a:r>
              <a:rPr lang="es-ES" sz="2000" cap="none" dirty="0">
                <a:latin typeface="Calibri" panose="020F0502020204030204" pitchFamily="34" charset="0"/>
              </a:rPr>
              <a:t> == 0]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Nº datos = 71868  </a:t>
            </a:r>
          </a:p>
          <a:p>
            <a:pPr lvl="1" algn="just"/>
            <a:r>
              <a:rPr lang="es-ES" sz="2200" cap="none" dirty="0" err="1">
                <a:latin typeface="Calibri" panose="020F0502020204030204" pitchFamily="34" charset="0"/>
              </a:rPr>
              <a:t>Profile</a:t>
            </a:r>
            <a:r>
              <a:rPr lang="es-ES" sz="2200" cap="none" dirty="0">
                <a:latin typeface="Calibri" panose="020F0502020204030204" pitchFamily="34" charset="0"/>
              </a:rPr>
              <a:t> 1: Entradas cuando la boya desciende hasta una profundidad alrededor de 25 m y asciende tomando mediciones cada minuto hasta la superficie.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AMT[</a:t>
            </a:r>
            <a:r>
              <a:rPr lang="es-ES" sz="2000" cap="none" dirty="0" err="1">
                <a:latin typeface="Calibri" panose="020F0502020204030204" pitchFamily="34" charset="0"/>
              </a:rPr>
              <a:t>AMT.profile</a:t>
            </a:r>
            <a:r>
              <a:rPr lang="es-ES" sz="2000" cap="none" dirty="0">
                <a:latin typeface="Calibri" panose="020F0502020204030204" pitchFamily="34" charset="0"/>
              </a:rPr>
              <a:t> == 1]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sz="2000" cap="none" dirty="0">
                <a:latin typeface="Calibri" panose="020F0502020204030204" pitchFamily="34" charset="0"/>
              </a:rPr>
              <a:t>Nº datos = 27491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cap="none" dirty="0">
              <a:latin typeface="Calibri" panose="020F050202020403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600" y="6410217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5</a:t>
            </a:fld>
            <a:endParaRPr lang="es-ES" sz="1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6796" y="213360"/>
            <a:ext cx="3935688" cy="624840"/>
          </a:xfrm>
        </p:spPr>
        <p:txBody>
          <a:bodyPr>
            <a:normAutofit/>
          </a:bodyPr>
          <a:lstStyle/>
          <a:p>
            <a:r>
              <a:rPr lang="es-ES" sz="3600" dirty="0" err="1"/>
              <a:t>Amt</a:t>
            </a:r>
            <a:r>
              <a:rPr lang="es-ES" sz="3600" dirty="0"/>
              <a:t> </a:t>
            </a:r>
            <a:r>
              <a:rPr lang="es-ES" sz="3600" dirty="0" err="1"/>
              <a:t>profile</a:t>
            </a:r>
            <a:r>
              <a:rPr lang="es-ES" sz="3600" dirty="0"/>
              <a:t> 1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2167677"/>
              </p:ext>
            </p:extLst>
          </p:nvPr>
        </p:nvGraphicFramePr>
        <p:xfrm>
          <a:off x="837571" y="1021080"/>
          <a:ext cx="482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806272342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0303021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libri" panose="020F0502020204030204" pitchFamily="34" charset="0"/>
                        </a:rPr>
                        <a:t>Depth</a:t>
                      </a:r>
                      <a:endParaRPr lang="es-E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3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2014-08-17 10:10:00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4.020564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529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2014-08-17 10:11:00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12.997152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55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24.542598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584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24.557540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43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24.563206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692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10:15:00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22.954181</a:t>
                      </a:r>
                      <a:r>
                        <a:rPr lang="es-ES" baseline="0" dirty="0">
                          <a:latin typeface="Calibri" panose="020F0502020204030204" pitchFamily="34" charset="0"/>
                        </a:rPr>
                        <a:t>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4669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10:16:00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22.951957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224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21.997689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168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10:18:00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22.003497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495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………………………..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………………………..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45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11:10:00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2.000267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202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</a:rPr>
                        <a:t>2014-08-17 11:11:00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</a:rPr>
                        <a:t>1.996418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508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2014-08-17 11:12:00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3.341449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03574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81" y="1836420"/>
            <a:ext cx="6168123" cy="45796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57981" y="1021080"/>
            <a:ext cx="6168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Calibri" panose="020F0502020204030204" pitchFamily="34" charset="0"/>
              </a:rPr>
              <a:t>¡Problema!: Datos en rojo estropean el perfil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261889" y="6416040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6</a:t>
            </a:fld>
            <a:endParaRPr lang="es-ES" sz="18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441960"/>
            <a:ext cx="10363826" cy="60045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200" dirty="0">
                <a:latin typeface="Calibri" panose="020F0502020204030204" pitchFamily="34" charset="0"/>
              </a:rPr>
              <a:t>S</a:t>
            </a:r>
            <a:r>
              <a:rPr lang="es-ES" sz="2200" cap="none" dirty="0">
                <a:latin typeface="Calibri" panose="020F0502020204030204" pitchFamily="34" charset="0"/>
              </a:rPr>
              <a:t>olución:</a:t>
            </a:r>
            <a:br>
              <a:rPr lang="es-ES" sz="2200" dirty="0">
                <a:latin typeface="Calibri" panose="020F0502020204030204" pitchFamily="34" charset="0"/>
              </a:rPr>
            </a:br>
            <a:endParaRPr lang="es-ES" sz="2200" cap="none" dirty="0">
              <a:latin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9540" r="31625" b="28656"/>
          <a:stretch/>
        </p:blipFill>
        <p:spPr>
          <a:xfrm>
            <a:off x="406981" y="1188720"/>
            <a:ext cx="11377412" cy="484632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277600" y="6446520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7</a:t>
            </a:fld>
            <a:endParaRPr lang="es-ES" sz="1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31520" y="365760"/>
            <a:ext cx="10546080" cy="62026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alibri" panose="020F0502020204030204" pitchFamily="34" charset="0"/>
              </a:rPr>
              <a:t>Siguiendo el documento “</a:t>
            </a:r>
            <a:r>
              <a:rPr lang="en-US" sz="2200" cap="none" dirty="0">
                <a:latin typeface="Calibri" panose="020F0502020204030204" pitchFamily="34" charset="0"/>
              </a:rPr>
              <a:t>Erratum: Chemical stratification in thermally stratified lakes: A chloride mass balance model” </a:t>
            </a:r>
            <a:endParaRPr lang="es-ES" sz="2200" cap="none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8501" t="39329" r="25551" b="13521"/>
          <a:stretch/>
        </p:blipFill>
        <p:spPr>
          <a:xfrm>
            <a:off x="4861035" y="1274805"/>
            <a:ext cx="6873765" cy="50687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1520" y="1305385"/>
            <a:ext cx="40296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2200" dirty="0">
                <a:latin typeface="Calibri" panose="020F0502020204030204" pitchFamily="34" charset="0"/>
              </a:rPr>
              <a:t>Hemos construido la función </a:t>
            </a:r>
            <a:r>
              <a:rPr lang="es-ES" sz="2200" dirty="0" err="1">
                <a:latin typeface="Calibri" panose="020F0502020204030204" pitchFamily="34" charset="0"/>
              </a:rPr>
              <a:t>fitprofile</a:t>
            </a:r>
            <a:r>
              <a:rPr lang="es-ES" sz="2200" dirty="0">
                <a:latin typeface="Calibri" panose="020F0502020204030204" pitchFamily="34" charset="0"/>
              </a:rPr>
              <a:t>(</a:t>
            </a:r>
            <a:r>
              <a:rPr lang="es-ES" sz="2200" dirty="0" err="1">
                <a:latin typeface="Calibri" panose="020F0502020204030204" pitchFamily="34" charset="0"/>
              </a:rPr>
              <a:t>day</a:t>
            </a:r>
            <a:r>
              <a:rPr lang="es-ES" sz="2200" dirty="0">
                <a:latin typeface="Calibri" panose="020F0502020204030204" pitchFamily="34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libri" panose="020F0502020204030204" pitchFamily="34" charset="0"/>
              </a:rPr>
              <a:t>Input: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s-ES" sz="2200" dirty="0" err="1">
                <a:latin typeface="Calibri" panose="020F0502020204030204" pitchFamily="34" charset="0"/>
              </a:rPr>
              <a:t>day</a:t>
            </a:r>
            <a:r>
              <a:rPr lang="es-ES" sz="2200" dirty="0">
                <a:latin typeface="Calibri" panose="020F0502020204030204" pitchFamily="34" charset="0"/>
              </a:rPr>
              <a:t>: </a:t>
            </a:r>
            <a:r>
              <a:rPr lang="es-ES" sz="2200" dirty="0" err="1">
                <a:latin typeface="Calibri" panose="020F0502020204030204" pitchFamily="34" charset="0"/>
              </a:rPr>
              <a:t>String</a:t>
            </a:r>
            <a:r>
              <a:rPr lang="es-ES" sz="2200" dirty="0">
                <a:latin typeface="Calibri" panose="020F0502020204030204" pitchFamily="34" charset="0"/>
              </a:rPr>
              <a:t> formado por el día del perfil a ajustar (‘</a:t>
            </a:r>
            <a:r>
              <a:rPr lang="es-ES" sz="2200" dirty="0" err="1">
                <a:latin typeface="Calibri" panose="020F0502020204030204" pitchFamily="34" charset="0"/>
              </a:rPr>
              <a:t>yyyy</a:t>
            </a:r>
            <a:r>
              <a:rPr lang="es-ES" sz="2200" dirty="0">
                <a:latin typeface="Calibri" panose="020F0502020204030204" pitchFamily="34" charset="0"/>
              </a:rPr>
              <a:t>-mm-</a:t>
            </a:r>
            <a:r>
              <a:rPr lang="es-ES" sz="2200" dirty="0" err="1">
                <a:latin typeface="Calibri" panose="020F0502020204030204" pitchFamily="34" charset="0"/>
              </a:rPr>
              <a:t>dd</a:t>
            </a:r>
            <a:r>
              <a:rPr lang="es-ES" sz="2200" dirty="0">
                <a:latin typeface="Calibri" panose="020F0502020204030204" pitchFamily="34" charset="0"/>
              </a:rPr>
              <a:t>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libri" panose="020F0502020204030204" pitchFamily="34" charset="0"/>
              </a:rPr>
              <a:t>Output: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s-ES" sz="2200" dirty="0" err="1">
                <a:latin typeface="Calibri" panose="020F0502020204030204" pitchFamily="34" charset="0"/>
              </a:rPr>
              <a:t>alpha</a:t>
            </a:r>
            <a:r>
              <a:rPr lang="es-ES" sz="2200" dirty="0">
                <a:latin typeface="Calibri" panose="020F0502020204030204" pitchFamily="34" charset="0"/>
              </a:rPr>
              <a:t>, n: Valores calculados con la función </a:t>
            </a:r>
            <a:r>
              <a:rPr lang="es-ES" sz="2200" dirty="0" err="1">
                <a:latin typeface="Calibri" panose="020F0502020204030204" pitchFamily="34" charset="0"/>
              </a:rPr>
              <a:t>curve_fit</a:t>
            </a:r>
            <a:r>
              <a:rPr lang="es-ES" sz="2200" dirty="0">
                <a:latin typeface="Calibri" panose="020F0502020204030204" pitchFamily="34" charset="0"/>
              </a:rPr>
              <a:t>()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s-ES" sz="2200" dirty="0">
                <a:latin typeface="Calibri" panose="020F0502020204030204" pitchFamily="34" charset="0"/>
              </a:rPr>
              <a:t>Gráfica en la que aparecen los datos reales del perfil y el ajuste correspondiente.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277600" y="6385876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8</a:t>
            </a:fld>
            <a:endParaRPr lang="es-ES" sz="1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457200"/>
            <a:ext cx="10363826" cy="59893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200" cap="none" dirty="0" err="1">
                <a:latin typeface="Calibri" panose="020F0502020204030204" pitchFamily="34" charset="0"/>
              </a:rPr>
              <a:t>fitprofile</a:t>
            </a:r>
            <a:r>
              <a:rPr lang="es-ES" sz="2200" cap="none" dirty="0">
                <a:latin typeface="Calibri" panose="020F0502020204030204" pitchFamily="34" charset="0"/>
              </a:rPr>
              <a:t>('2014-08-17'):</a:t>
            </a:r>
          </a:p>
          <a:p>
            <a:pPr lvl="1"/>
            <a:r>
              <a:rPr lang="es-ES" sz="2000" cap="none" dirty="0" err="1">
                <a:latin typeface="Calibri" panose="020F0502020204030204" pitchFamily="34" charset="0"/>
              </a:rPr>
              <a:t>alpha</a:t>
            </a:r>
            <a:r>
              <a:rPr lang="es-ES" sz="2000" cap="none" dirty="0">
                <a:latin typeface="Calibri" panose="020F0502020204030204" pitchFamily="34" charset="0"/>
              </a:rPr>
              <a:t>= 0.08288</a:t>
            </a:r>
          </a:p>
          <a:p>
            <a:pPr lvl="1"/>
            <a:r>
              <a:rPr lang="es-ES" sz="2000" cap="none" dirty="0">
                <a:latin typeface="Calibri" panose="020F0502020204030204" pitchFamily="34" charset="0"/>
              </a:rPr>
              <a:t> n= 5.8889</a:t>
            </a:r>
          </a:p>
          <a:p>
            <a:pPr marL="457200" lvl="1" indent="0">
              <a:buNone/>
            </a:pPr>
            <a:endParaRPr lang="es-ES" sz="2000" cap="none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82" y="1037197"/>
            <a:ext cx="7877098" cy="551600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600" y="6446520"/>
            <a:ext cx="764215" cy="365125"/>
          </a:xfrm>
        </p:spPr>
        <p:txBody>
          <a:bodyPr/>
          <a:lstStyle/>
          <a:p>
            <a:fld id="{0945405F-A360-4AEA-9C2B-5B12C2DF1312}" type="slidenum">
              <a:rPr lang="es-ES" sz="1800" b="1" smtClean="0"/>
              <a:t>9</a:t>
            </a:fld>
            <a:endParaRPr lang="es-ES" sz="1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02" cy="12748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30" y="0"/>
            <a:ext cx="986170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2877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1594</TotalTime>
  <Words>1935</Words>
  <Application>Microsoft Office PowerPoint</Application>
  <PresentationFormat>Panorámica</PresentationFormat>
  <Paragraphs>318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Tw Cen MT</vt:lpstr>
      <vt:lpstr>Wingdings</vt:lpstr>
      <vt:lpstr>Gota</vt:lpstr>
      <vt:lpstr>CURACIÓN DATOS AMT EMBALSE CUERDA DEL POZO</vt:lpstr>
      <vt:lpstr>ÍNDICE</vt:lpstr>
      <vt:lpstr>HERRAMIENTAS</vt:lpstr>
      <vt:lpstr>DESCRIPCIÓN AMT</vt:lpstr>
      <vt:lpstr>Separación inicial</vt:lpstr>
      <vt:lpstr>Amt profile 1</vt:lpstr>
      <vt:lpstr>Presentación de PowerPoint</vt:lpstr>
      <vt:lpstr>Presentación de PowerPoint</vt:lpstr>
      <vt:lpstr>Presentación de PowerPoint</vt:lpstr>
      <vt:lpstr>AMT PROFILE 0</vt:lpstr>
      <vt:lpstr>Presentación de PowerPoint</vt:lpstr>
      <vt:lpstr>Comparación interanual amt0</vt:lpstr>
      <vt:lpstr>Comparación con otras estaciones</vt:lpstr>
      <vt:lpstr>Presentación de PowerPoint</vt:lpstr>
      <vt:lpstr>Presentación de PowerPoint</vt:lpstr>
      <vt:lpstr>Presentación de PowerPoint</vt:lpstr>
      <vt:lpstr>Presentación de PowerPoint</vt:lpstr>
      <vt:lpstr>Kolmogorov-smirnov test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CURACIÓN DATOS AMT EMBALSE CUERDA DEL POZO</dc:title>
  <dc:creator>jorge gómez gonzález</dc:creator>
  <cp:lastModifiedBy>jorge gómez gonzález</cp:lastModifiedBy>
  <cp:revision>99</cp:revision>
  <dcterms:created xsi:type="dcterms:W3CDTF">2016-11-08T16:34:55Z</dcterms:created>
  <dcterms:modified xsi:type="dcterms:W3CDTF">2016-11-15T09:32:37Z</dcterms:modified>
</cp:coreProperties>
</file>