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d77cad7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d77cad7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d77cad7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d77cad7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d77cad70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d77cad70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d77cad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d77cad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d77cad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d77cad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d77cad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d77cad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d77cad7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d77cad7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d77cad70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ad77cad70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d77cad70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ad77cad70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d77cad7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d77cad7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d77ca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d77ca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d77cad70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d77cad70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d77cad70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ad77cad70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ad77cad7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ad77cad7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ad77cad7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ad77cad7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ad77cad70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ad77cad7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ad77cad70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ad77cad70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ad77cad70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ad77cad70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ad77cad7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ad77cad7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ad77cad70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ad77cad70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ad77cad7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ad77cad7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d77cad7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d77cad7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ad77cad7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ad77cad7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ad77cad7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ad77cad7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ad77cad7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ad77cad7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ad77cad70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ad77cad70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d77cad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d77cad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d77cad7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d77cad7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d77cad7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d77cad7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d77cad7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d77cad7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d77cad70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d77cad70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d77cad70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d77cad70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Clouds from Satellite Images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93075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Illinois Institute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30, 2021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959000" y="43181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Jorge Gonzalez - A20474413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Luis Cavanillas - A20474430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447750"/>
            <a:ext cx="85206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Images (and masks) have been resized to 256 x 256 pixels.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Masks have been created for each image as a binary map: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1 : When the pixel contains the cloud 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0 : When the pixel does not contain the cloud 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Pre-processing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6610899" y="1152488"/>
            <a:ext cx="1380500" cy="9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6534350" y="1061313"/>
            <a:ext cx="1533600" cy="1152600"/>
          </a:xfrm>
          <a:prstGeom prst="rect">
            <a:avLst/>
          </a:prstGeom>
          <a:solidFill>
            <a:srgbClr val="FFFFFF">
              <a:alpha val="7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7697025" y="1530063"/>
            <a:ext cx="8148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59485" l="0" r="0" t="19640"/>
          <a:stretch/>
        </p:blipFill>
        <p:spPr>
          <a:xfrm>
            <a:off x="6742300" y="2571746"/>
            <a:ext cx="1533600" cy="111892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897375" y="2645950"/>
            <a:ext cx="23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674EA7"/>
                </a:solidFill>
              </a:rPr>
              <a:t>1</a:t>
            </a:r>
            <a:endParaRPr b="1" sz="600">
              <a:solidFill>
                <a:srgbClr val="674EA7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987438" y="3196175"/>
            <a:ext cx="23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0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23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Image Generators and yield functions have been used.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53" name="Google Shape;153;p23"/>
          <p:cNvGrpSpPr/>
          <p:nvPr/>
        </p:nvGrpSpPr>
        <p:grpSpPr>
          <a:xfrm>
            <a:off x="5905410" y="970095"/>
            <a:ext cx="1181050" cy="860386"/>
            <a:chOff x="5915125" y="867375"/>
            <a:chExt cx="1543050" cy="1124100"/>
          </a:xfrm>
        </p:grpSpPr>
        <p:pic>
          <p:nvPicPr>
            <p:cNvPr id="154" name="Google Shape;15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2776" y="1074875"/>
              <a:ext cx="1035200" cy="690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5" name="Google Shape;155;p23"/>
            <p:cNvCxnSpPr/>
            <p:nvPr/>
          </p:nvCxnSpPr>
          <p:spPr>
            <a:xfrm>
              <a:off x="5915125" y="876900"/>
              <a:ext cx="1524000" cy="1047900"/>
            </a:xfrm>
            <a:prstGeom prst="straightConnector1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3"/>
            <p:cNvCxnSpPr/>
            <p:nvPr/>
          </p:nvCxnSpPr>
          <p:spPr>
            <a:xfrm flipH="1">
              <a:off x="5915275" y="867375"/>
              <a:ext cx="1542900" cy="1124100"/>
            </a:xfrm>
            <a:prstGeom prst="straightConnector1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Image Generators and yield functions have been used.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Results of hyper-parameter tuning: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Adam Optimizer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Output function: ‘Sigmoid’ (pixels normalized between 0 and 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Batch size: 16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Loss: binary cross entropy + dice loss (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measure of overlap between images)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Epochs: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Our model: 100 epochs (very long training time)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Pretrained model: 20 epochs.</a:t>
            </a:r>
            <a:endParaRPr sz="1500"/>
          </a:p>
        </p:txBody>
      </p:sp>
      <p:grpSp>
        <p:nvGrpSpPr>
          <p:cNvPr id="163" name="Google Shape;163;p24"/>
          <p:cNvGrpSpPr/>
          <p:nvPr/>
        </p:nvGrpSpPr>
        <p:grpSpPr>
          <a:xfrm>
            <a:off x="5905410" y="970095"/>
            <a:ext cx="1181050" cy="860386"/>
            <a:chOff x="5915125" y="867375"/>
            <a:chExt cx="1543050" cy="1124100"/>
          </a:xfrm>
        </p:grpSpPr>
        <p:pic>
          <p:nvPicPr>
            <p:cNvPr id="164" name="Google Shape;16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2776" y="1074875"/>
              <a:ext cx="1035200" cy="690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Google Shape;165;p24"/>
            <p:cNvCxnSpPr/>
            <p:nvPr/>
          </p:nvCxnSpPr>
          <p:spPr>
            <a:xfrm>
              <a:off x="5915125" y="876900"/>
              <a:ext cx="1524000" cy="1047900"/>
            </a:xfrm>
            <a:prstGeom prst="straightConnector1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4"/>
            <p:cNvCxnSpPr/>
            <p:nvPr/>
          </p:nvCxnSpPr>
          <p:spPr>
            <a:xfrm flipH="1">
              <a:off x="5915275" y="867375"/>
              <a:ext cx="1542900" cy="1124100"/>
            </a:xfrm>
            <a:prstGeom prst="straightConnector1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24"/>
          <p:cNvSpPr/>
          <p:nvPr/>
        </p:nvSpPr>
        <p:spPr>
          <a:xfrm>
            <a:off x="5705575" y="838800"/>
            <a:ext cx="1514400" cy="1181100"/>
          </a:xfrm>
          <a:prstGeom prst="rect">
            <a:avLst/>
          </a:prstGeom>
          <a:solidFill>
            <a:srgbClr val="FFFFFF">
              <a:alpha val="7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Network</a:t>
            </a:r>
            <a:endParaRPr sz="1500"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1211600" y="2159150"/>
            <a:ext cx="4505125" cy="879300"/>
            <a:chOff x="1211600" y="1888075"/>
            <a:chExt cx="4505125" cy="879300"/>
          </a:xfrm>
        </p:grpSpPr>
        <p:sp>
          <p:nvSpPr>
            <p:cNvPr id="175" name="Google Shape;175;p25"/>
            <p:cNvSpPr/>
            <p:nvPr/>
          </p:nvSpPr>
          <p:spPr>
            <a:xfrm>
              <a:off x="1491800" y="1888075"/>
              <a:ext cx="1110300" cy="5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Conv. (3x3)</a:t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2882175" y="1888075"/>
              <a:ext cx="1110300" cy="5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Conv. (3x3)</a:t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272550" y="1888075"/>
              <a:ext cx="1110300" cy="5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Max</a:t>
              </a:r>
              <a:r>
                <a:rPr lang="en"/>
                <a:t>. Pool   (2x2)</a:t>
              </a:r>
              <a:endParaRPr/>
            </a:p>
          </p:txBody>
        </p:sp>
        <p:cxnSp>
          <p:nvCxnSpPr>
            <p:cNvPr id="178" name="Google Shape;178;p25"/>
            <p:cNvCxnSpPr>
              <a:stCxn id="175" idx="3"/>
              <a:endCxn id="176" idx="1"/>
            </p:cNvCxnSpPr>
            <p:nvPr/>
          </p:nvCxnSpPr>
          <p:spPr>
            <a:xfrm>
              <a:off x="2602100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25"/>
            <p:cNvCxnSpPr/>
            <p:nvPr/>
          </p:nvCxnSpPr>
          <p:spPr>
            <a:xfrm>
              <a:off x="3992475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25"/>
            <p:cNvCxnSpPr/>
            <p:nvPr/>
          </p:nvCxnSpPr>
          <p:spPr>
            <a:xfrm>
              <a:off x="5382850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1211600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25"/>
            <p:cNvCxnSpPr>
              <a:stCxn id="176" idx="2"/>
            </p:cNvCxnSpPr>
            <p:nvPr/>
          </p:nvCxnSpPr>
          <p:spPr>
            <a:xfrm flipH="1" rot="-5400000">
              <a:off x="4405125" y="1455775"/>
              <a:ext cx="343800" cy="2279400"/>
            </a:xfrm>
            <a:prstGeom prst="bentConnector2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3" name="Google Shape;183;p25"/>
          <p:cNvGrpSpPr/>
          <p:nvPr/>
        </p:nvGrpSpPr>
        <p:grpSpPr>
          <a:xfrm>
            <a:off x="1211600" y="3779675"/>
            <a:ext cx="4451450" cy="535500"/>
            <a:chOff x="1211600" y="1888075"/>
            <a:chExt cx="4451450" cy="535500"/>
          </a:xfrm>
        </p:grpSpPr>
        <p:sp>
          <p:nvSpPr>
            <p:cNvPr id="184" name="Google Shape;184;p25"/>
            <p:cNvSpPr/>
            <p:nvPr/>
          </p:nvSpPr>
          <p:spPr>
            <a:xfrm>
              <a:off x="1491800" y="1888075"/>
              <a:ext cx="1110300" cy="5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</a:t>
              </a:r>
              <a:r>
                <a:rPr lang="en"/>
                <a:t>. Samp. (2x2)</a:t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882175" y="1888075"/>
              <a:ext cx="1110300" cy="5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Conv. (2x2)</a:t>
              </a:r>
              <a:endParaRPr/>
            </a:p>
          </p:txBody>
        </p:sp>
        <p:cxnSp>
          <p:nvCxnSpPr>
            <p:cNvPr id="186" name="Google Shape;186;p25"/>
            <p:cNvCxnSpPr>
              <a:stCxn id="184" idx="3"/>
              <a:endCxn id="185" idx="1"/>
            </p:cNvCxnSpPr>
            <p:nvPr/>
          </p:nvCxnSpPr>
          <p:spPr>
            <a:xfrm>
              <a:off x="2602100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25"/>
            <p:cNvCxnSpPr/>
            <p:nvPr/>
          </p:nvCxnSpPr>
          <p:spPr>
            <a:xfrm>
              <a:off x="3992475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25"/>
            <p:cNvCxnSpPr/>
            <p:nvPr/>
          </p:nvCxnSpPr>
          <p:spPr>
            <a:xfrm>
              <a:off x="5382850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25"/>
            <p:cNvCxnSpPr/>
            <p:nvPr/>
          </p:nvCxnSpPr>
          <p:spPr>
            <a:xfrm>
              <a:off x="1211600" y="2155825"/>
              <a:ext cx="2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0" name="Google Shape;190;p25"/>
          <p:cNvSpPr/>
          <p:nvPr/>
        </p:nvSpPr>
        <p:spPr>
          <a:xfrm>
            <a:off x="4272550" y="3779675"/>
            <a:ext cx="1110300" cy="5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Conv. (3x3)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5662925" y="3779675"/>
            <a:ext cx="1110300" cy="5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Conv. (3x3)</a:t>
            </a:r>
            <a:endParaRPr/>
          </a:p>
        </p:txBody>
      </p:sp>
      <p:cxnSp>
        <p:nvCxnSpPr>
          <p:cNvPr id="192" name="Google Shape;192;p25"/>
          <p:cNvCxnSpPr/>
          <p:nvPr/>
        </p:nvCxnSpPr>
        <p:spPr>
          <a:xfrm>
            <a:off x="6773225" y="3865525"/>
            <a:ext cx="2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5"/>
          <p:cNvCxnSpPr>
            <a:endCxn id="190" idx="2"/>
          </p:cNvCxnSpPr>
          <p:nvPr/>
        </p:nvCxnSpPr>
        <p:spPr>
          <a:xfrm flipH="1" rot="10800000">
            <a:off x="1197100" y="4315175"/>
            <a:ext cx="3630600" cy="199500"/>
          </a:xfrm>
          <a:prstGeom prst="bentConnector2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5"/>
          <p:cNvSpPr txBox="1"/>
          <p:nvPr/>
        </p:nvSpPr>
        <p:spPr>
          <a:xfrm>
            <a:off x="648575" y="1758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ownsampling (x4)</a:t>
            </a:r>
            <a:endParaRPr sz="1000"/>
          </a:p>
        </p:txBody>
      </p:sp>
      <p:sp>
        <p:nvSpPr>
          <p:cNvPr id="195" name="Google Shape;195;p25"/>
          <p:cNvSpPr txBox="1"/>
          <p:nvPr/>
        </p:nvSpPr>
        <p:spPr>
          <a:xfrm>
            <a:off x="648575" y="3406875"/>
            <a:ext cx="229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U</a:t>
            </a:r>
            <a:r>
              <a:rPr lang="en" sz="1500">
                <a:solidFill>
                  <a:schemeClr val="dk2"/>
                </a:solidFill>
              </a:rPr>
              <a:t>psampling (x4)</a:t>
            </a:r>
            <a:endParaRPr sz="1100"/>
          </a:p>
        </p:txBody>
      </p:sp>
      <p:sp>
        <p:nvSpPr>
          <p:cNvPr id="196" name="Google Shape;196;p25"/>
          <p:cNvSpPr txBox="1"/>
          <p:nvPr/>
        </p:nvSpPr>
        <p:spPr>
          <a:xfrm>
            <a:off x="6944800" y="284275"/>
            <a:ext cx="1887600" cy="159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Number of filters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[64, 128, 256, 512]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Padding: same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Activation: ‘ReLu’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2883450" y="2070000"/>
            <a:ext cx="34698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Results</a:t>
            </a:r>
            <a:endParaRPr sz="40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</a:t>
            </a:r>
            <a:r>
              <a:rPr lang="en"/>
              <a:t> Custom U-Net &amp; 1 mask</a:t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67279" l="0" r="0" t="0"/>
          <a:stretch/>
        </p:blipFill>
        <p:spPr>
          <a:xfrm>
            <a:off x="3074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33639" l="0" r="0" t="33639"/>
          <a:stretch/>
        </p:blipFill>
        <p:spPr>
          <a:xfrm>
            <a:off x="32963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-579" l="0" r="0" t="67858"/>
          <a:stretch/>
        </p:blipFill>
        <p:spPr>
          <a:xfrm>
            <a:off x="62852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3296375" y="1995038"/>
            <a:ext cx="56814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</a:t>
            </a:r>
            <a:r>
              <a:rPr lang="en"/>
              <a:t> Custom U-Net &amp; 1 mask</a:t>
            </a:r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373025" y="4353750"/>
            <a:ext cx="11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67279" l="0" r="0" t="0"/>
          <a:stretch/>
        </p:blipFill>
        <p:spPr>
          <a:xfrm>
            <a:off x="3074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33639" l="0" r="0" t="33639"/>
          <a:stretch/>
        </p:blipFill>
        <p:spPr>
          <a:xfrm>
            <a:off x="32963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-579" l="0" r="0" t="67858"/>
          <a:stretch/>
        </p:blipFill>
        <p:spPr>
          <a:xfrm>
            <a:off x="62852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8"/>
          <p:cNvCxnSpPr/>
          <p:nvPr/>
        </p:nvCxnSpPr>
        <p:spPr>
          <a:xfrm flipH="1" rot="10800000">
            <a:off x="3787913" y="3152250"/>
            <a:ext cx="195900" cy="120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8"/>
          <p:cNvCxnSpPr/>
          <p:nvPr/>
        </p:nvCxnSpPr>
        <p:spPr>
          <a:xfrm flipH="1" rot="10800000">
            <a:off x="3787913" y="2597550"/>
            <a:ext cx="1212900" cy="1756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8"/>
          <p:cNvSpPr/>
          <p:nvPr/>
        </p:nvSpPr>
        <p:spPr>
          <a:xfrm>
            <a:off x="282631" y="2087500"/>
            <a:ext cx="28356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215219" y="2029800"/>
            <a:ext cx="28356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</a:t>
            </a:r>
            <a:r>
              <a:rPr lang="en"/>
              <a:t> Custom U-Net &amp; 1 mask</a:t>
            </a:r>
            <a:endParaRPr/>
          </a:p>
        </p:txBody>
      </p:sp>
      <p:sp>
        <p:nvSpPr>
          <p:cNvPr id="231" name="Google Shape;231;p29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4902657" y="4353750"/>
            <a:ext cx="132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67279" l="0" r="0" t="0"/>
          <a:stretch/>
        </p:blipFill>
        <p:spPr>
          <a:xfrm>
            <a:off x="3074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33639" l="0" r="0" t="33639"/>
          <a:stretch/>
        </p:blipFill>
        <p:spPr>
          <a:xfrm>
            <a:off x="32963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-579" l="0" r="0" t="67858"/>
          <a:stretch/>
        </p:blipFill>
        <p:spPr>
          <a:xfrm>
            <a:off x="62852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9"/>
          <p:cNvCxnSpPr>
            <a:stCxn id="232" idx="0"/>
          </p:cNvCxnSpPr>
          <p:nvPr/>
        </p:nvCxnSpPr>
        <p:spPr>
          <a:xfrm rot="10800000">
            <a:off x="5420907" y="3350850"/>
            <a:ext cx="144300" cy="100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9"/>
          <p:cNvSpPr/>
          <p:nvPr/>
        </p:nvSpPr>
        <p:spPr>
          <a:xfrm>
            <a:off x="282631" y="2087500"/>
            <a:ext cx="28356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6215219" y="2038200"/>
            <a:ext cx="28356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</a:t>
            </a:r>
            <a:r>
              <a:rPr lang="en"/>
              <a:t> Custom U-Net &amp; 1 mask</a:t>
            </a:r>
            <a:endParaRPr/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30"/>
          <p:cNvSpPr txBox="1"/>
          <p:nvPr>
            <p:ph type="title"/>
          </p:nvPr>
        </p:nvSpPr>
        <p:spPr>
          <a:xfrm>
            <a:off x="3118235" y="4353750"/>
            <a:ext cx="15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67279" l="0" r="0" t="0"/>
          <a:stretch/>
        </p:blipFill>
        <p:spPr>
          <a:xfrm>
            <a:off x="3074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33639" l="0" r="0" t="33639"/>
          <a:stretch/>
        </p:blipFill>
        <p:spPr>
          <a:xfrm>
            <a:off x="32963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-579" l="0" r="0" t="67858"/>
          <a:stretch/>
        </p:blipFill>
        <p:spPr>
          <a:xfrm>
            <a:off x="62852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0"/>
          <p:cNvCxnSpPr>
            <a:stCxn id="245" idx="0"/>
          </p:cNvCxnSpPr>
          <p:nvPr/>
        </p:nvCxnSpPr>
        <p:spPr>
          <a:xfrm flipH="1" rot="10800000">
            <a:off x="3881736" y="2479950"/>
            <a:ext cx="169200" cy="187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0"/>
          <p:cNvSpPr/>
          <p:nvPr/>
        </p:nvSpPr>
        <p:spPr>
          <a:xfrm>
            <a:off x="282631" y="2087500"/>
            <a:ext cx="28356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6215219" y="2038200"/>
            <a:ext cx="28356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</a:t>
            </a:r>
            <a:r>
              <a:rPr lang="en"/>
              <a:t> Custom U-Net &amp; 1 mask</a:t>
            </a:r>
            <a:endParaRPr/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6799163" y="4321875"/>
            <a:ext cx="14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??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6842400" y="572700"/>
            <a:ext cx="2301600" cy="1218000"/>
          </a:xfrm>
          <a:prstGeom prst="rect">
            <a:avLst/>
          </a:prstGeom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Dice Loss</a:t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1.2450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67279" l="0" r="0" t="0"/>
          <a:stretch/>
        </p:blipFill>
        <p:spPr>
          <a:xfrm>
            <a:off x="3074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33639" l="0" r="0" t="33639"/>
          <a:stretch/>
        </p:blipFill>
        <p:spPr>
          <a:xfrm>
            <a:off x="32963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-579" l="0" r="0" t="67858"/>
          <a:stretch/>
        </p:blipFill>
        <p:spPr>
          <a:xfrm>
            <a:off x="6285275" y="2083800"/>
            <a:ext cx="2695475" cy="1902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1"/>
          <p:cNvCxnSpPr/>
          <p:nvPr/>
        </p:nvCxnSpPr>
        <p:spPr>
          <a:xfrm rot="10800000">
            <a:off x="7507613" y="3044175"/>
            <a:ext cx="0" cy="12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/>
          <p:nvPr/>
        </p:nvSpPr>
        <p:spPr>
          <a:xfrm>
            <a:off x="307475" y="1906263"/>
            <a:ext cx="5681400" cy="20805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Problem Statement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Build a deep learning to model to detect four types of shallow cloud formations in satellite images (</a:t>
            </a:r>
            <a:r>
              <a:rPr i="1" lang="en" sz="1600"/>
              <a:t>Sugar</a:t>
            </a:r>
            <a:r>
              <a:rPr lang="en" sz="1600"/>
              <a:t>, </a:t>
            </a:r>
            <a:r>
              <a:rPr i="1" lang="en" sz="1600"/>
              <a:t>Flower</a:t>
            </a:r>
            <a:r>
              <a:rPr lang="en" sz="1600"/>
              <a:t>, </a:t>
            </a:r>
            <a:r>
              <a:rPr i="1" lang="en" sz="1600"/>
              <a:t>Fish </a:t>
            </a:r>
            <a:r>
              <a:rPr lang="en" sz="1600"/>
              <a:t>and </a:t>
            </a:r>
            <a:r>
              <a:rPr i="1" lang="en" sz="1600"/>
              <a:t>Gravel</a:t>
            </a:r>
            <a:r>
              <a:rPr lang="en" sz="1600"/>
              <a:t>)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Motivation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Improve the physical understanding of cloud formations and help build better climate models.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  <p:sp>
        <p:nvSpPr>
          <p:cNvPr id="270" name="Google Shape;270;p32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  <p:sp>
        <p:nvSpPr>
          <p:cNvPr id="277" name="Google Shape;277;p33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 rotWithShape="1">
          <a:blip r:embed="rId4">
            <a:alphaModFix/>
          </a:blip>
          <a:srcRect b="36316" l="5704" r="0" t="34196"/>
          <a:stretch/>
        </p:blipFill>
        <p:spPr>
          <a:xfrm>
            <a:off x="3407250" y="854475"/>
            <a:ext cx="2611725" cy="17655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83" name="Google Shape;283;p33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5">
            <a:alphaModFix/>
          </a:blip>
          <a:srcRect b="59485" l="0" r="0" t="19640"/>
          <a:stretch/>
        </p:blipFill>
        <p:spPr>
          <a:xfrm>
            <a:off x="3510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5">
            <a:alphaModFix/>
          </a:blip>
          <a:srcRect b="39562" l="0" r="0" t="39562"/>
          <a:stretch/>
        </p:blipFill>
        <p:spPr>
          <a:xfrm>
            <a:off x="2521438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5">
            <a:alphaModFix/>
          </a:blip>
          <a:srcRect b="19757" l="0" r="0" t="59368"/>
          <a:stretch/>
        </p:blipFill>
        <p:spPr>
          <a:xfrm>
            <a:off x="46918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5">
            <a:alphaModFix/>
          </a:blip>
          <a:srcRect b="-498" l="0" r="0" t="79624"/>
          <a:stretch/>
        </p:blipFill>
        <p:spPr>
          <a:xfrm>
            <a:off x="68622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/>
          <p:nvPr/>
        </p:nvSpPr>
        <p:spPr>
          <a:xfrm>
            <a:off x="3504693" y="1017631"/>
            <a:ext cx="2013900" cy="366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96" name="Google Shape;296;p34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97" name="Google Shape;297;p34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98" name="Google Shape;298;p34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4">
            <a:alphaModFix/>
          </a:blip>
          <a:srcRect b="59485" l="0" r="0" t="19640"/>
          <a:stretch/>
        </p:blipFill>
        <p:spPr>
          <a:xfrm>
            <a:off x="3510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 rotWithShape="1">
          <a:blip r:embed="rId4">
            <a:alphaModFix/>
          </a:blip>
          <a:srcRect b="39562" l="0" r="0" t="39562"/>
          <a:stretch/>
        </p:blipFill>
        <p:spPr>
          <a:xfrm>
            <a:off x="2521438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4">
            <a:alphaModFix/>
          </a:blip>
          <a:srcRect b="19757" l="0" r="0" t="59368"/>
          <a:stretch/>
        </p:blipFill>
        <p:spPr>
          <a:xfrm>
            <a:off x="46918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4">
            <a:alphaModFix/>
          </a:blip>
          <a:srcRect b="-498" l="0" r="0" t="79624"/>
          <a:stretch/>
        </p:blipFill>
        <p:spPr>
          <a:xfrm>
            <a:off x="68622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/>
          <p:nvPr/>
        </p:nvSpPr>
        <p:spPr>
          <a:xfrm>
            <a:off x="2504600" y="3034550"/>
            <a:ext cx="6404100" cy="20340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5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11" name="Google Shape;311;p35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3">
            <a:alphaModFix/>
          </a:blip>
          <a:srcRect b="59485" l="0" r="0" t="19640"/>
          <a:stretch/>
        </p:blipFill>
        <p:spPr>
          <a:xfrm>
            <a:off x="3510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39562" l="0" r="0" t="39562"/>
          <a:stretch/>
        </p:blipFill>
        <p:spPr>
          <a:xfrm>
            <a:off x="2521438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 b="19757" l="0" r="0" t="59368"/>
          <a:stretch/>
        </p:blipFill>
        <p:spPr>
          <a:xfrm>
            <a:off x="46918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5"/>
          <p:cNvPicPr preferRelativeResize="0"/>
          <p:nvPr/>
        </p:nvPicPr>
        <p:blipFill rotWithShape="1">
          <a:blip r:embed="rId3">
            <a:alphaModFix/>
          </a:blip>
          <a:srcRect b="-498" l="0" r="0" t="79624"/>
          <a:stretch/>
        </p:blipFill>
        <p:spPr>
          <a:xfrm>
            <a:off x="68622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/>
          <p:nvPr/>
        </p:nvSpPr>
        <p:spPr>
          <a:xfrm>
            <a:off x="4614125" y="3034550"/>
            <a:ext cx="4294500" cy="20340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19625" y="3034550"/>
            <a:ext cx="2154300" cy="20340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/>
          <p:nvPr/>
        </p:nvSpPr>
        <p:spPr>
          <a:xfrm>
            <a:off x="4925050" y="1696350"/>
            <a:ext cx="1014900" cy="8754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28" name="Google Shape;328;p36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29" name="Google Shape;329;p36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30" name="Google Shape;330;p36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31" name="Google Shape;331;p36"/>
          <p:cNvPicPr preferRelativeResize="0"/>
          <p:nvPr/>
        </p:nvPicPr>
        <p:blipFill rotWithShape="1">
          <a:blip r:embed="rId3">
            <a:alphaModFix/>
          </a:blip>
          <a:srcRect b="59485" l="0" r="0" t="19640"/>
          <a:stretch/>
        </p:blipFill>
        <p:spPr>
          <a:xfrm>
            <a:off x="3510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 rotWithShape="1">
          <a:blip r:embed="rId3">
            <a:alphaModFix/>
          </a:blip>
          <a:srcRect b="39562" l="0" r="0" t="39562"/>
          <a:stretch/>
        </p:blipFill>
        <p:spPr>
          <a:xfrm>
            <a:off x="2521438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19757" l="0" r="0" t="59368"/>
          <a:stretch/>
        </p:blipFill>
        <p:spPr>
          <a:xfrm>
            <a:off x="46918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-498" l="0" r="0" t="79624"/>
          <a:stretch/>
        </p:blipFill>
        <p:spPr>
          <a:xfrm>
            <a:off x="68622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/>
          <p:nvPr/>
        </p:nvSpPr>
        <p:spPr>
          <a:xfrm>
            <a:off x="6782450" y="3034550"/>
            <a:ext cx="2126100" cy="20340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19625" y="3034550"/>
            <a:ext cx="4252500" cy="20340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45" name="Google Shape;345;p37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46" name="Google Shape;346;p37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47" name="Google Shape;347;p37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48" name="Google Shape;348;p37"/>
          <p:cNvPicPr preferRelativeResize="0"/>
          <p:nvPr/>
        </p:nvPicPr>
        <p:blipFill rotWithShape="1">
          <a:blip r:embed="rId3">
            <a:alphaModFix/>
          </a:blip>
          <a:srcRect b="59485" l="0" r="0" t="19640"/>
          <a:stretch/>
        </p:blipFill>
        <p:spPr>
          <a:xfrm>
            <a:off x="3510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3">
            <a:alphaModFix/>
          </a:blip>
          <a:srcRect b="39562" l="0" r="0" t="39562"/>
          <a:stretch/>
        </p:blipFill>
        <p:spPr>
          <a:xfrm>
            <a:off x="2521438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 rotWithShape="1">
          <a:blip r:embed="rId3">
            <a:alphaModFix/>
          </a:blip>
          <a:srcRect b="19757" l="0" r="0" t="59368"/>
          <a:stretch/>
        </p:blipFill>
        <p:spPr>
          <a:xfrm>
            <a:off x="46918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 rotWithShape="1">
          <a:blip r:embed="rId3">
            <a:alphaModFix/>
          </a:blip>
          <a:srcRect b="-498" l="0" r="0" t="79624"/>
          <a:stretch/>
        </p:blipFill>
        <p:spPr>
          <a:xfrm>
            <a:off x="68622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/>
          <p:nvPr/>
        </p:nvSpPr>
        <p:spPr>
          <a:xfrm>
            <a:off x="319625" y="3034550"/>
            <a:ext cx="6378900" cy="2034000"/>
          </a:xfrm>
          <a:prstGeom prst="rect">
            <a:avLst/>
          </a:prstGeom>
          <a:solidFill>
            <a:srgbClr val="FFFFFF">
              <a:alpha val="5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/>
          <p:nvPr/>
        </p:nvSpPr>
        <p:spPr>
          <a:xfrm>
            <a:off x="3450550" y="1454500"/>
            <a:ext cx="951600" cy="1092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452175" y="1164425"/>
            <a:ext cx="1185900" cy="373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63" name="Google Shape;363;p38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64" name="Google Shape;364;p38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65" name="Google Shape;365;p38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66" name="Google Shape;366;p38"/>
          <p:cNvPicPr preferRelativeResize="0"/>
          <p:nvPr/>
        </p:nvPicPr>
        <p:blipFill rotWithShape="1">
          <a:blip r:embed="rId3">
            <a:alphaModFix/>
          </a:blip>
          <a:srcRect b="59485" l="0" r="0" t="19640"/>
          <a:stretch/>
        </p:blipFill>
        <p:spPr>
          <a:xfrm>
            <a:off x="3510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8"/>
          <p:cNvPicPr preferRelativeResize="0"/>
          <p:nvPr/>
        </p:nvPicPr>
        <p:blipFill rotWithShape="1">
          <a:blip r:embed="rId3">
            <a:alphaModFix/>
          </a:blip>
          <a:srcRect b="39562" l="0" r="0" t="39562"/>
          <a:stretch/>
        </p:blipFill>
        <p:spPr>
          <a:xfrm>
            <a:off x="2521438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8"/>
          <p:cNvPicPr preferRelativeResize="0"/>
          <p:nvPr/>
        </p:nvPicPr>
        <p:blipFill rotWithShape="1">
          <a:blip r:embed="rId3">
            <a:alphaModFix/>
          </a:blip>
          <a:srcRect b="19757" l="0" r="0" t="59368"/>
          <a:stretch/>
        </p:blipFill>
        <p:spPr>
          <a:xfrm>
            <a:off x="46918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-498" l="0" r="0" t="79624"/>
          <a:stretch/>
        </p:blipFill>
        <p:spPr>
          <a:xfrm>
            <a:off x="68622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  <p:pic>
        <p:nvPicPr>
          <p:cNvPr id="378" name="Google Shape;378;p39"/>
          <p:cNvPicPr preferRelativeResize="0"/>
          <p:nvPr/>
        </p:nvPicPr>
        <p:blipFill rotWithShape="1">
          <a:blip r:embed="rId3">
            <a:alphaModFix/>
          </a:blip>
          <a:srcRect b="60333" l="0" r="0" t="19721"/>
          <a:stretch/>
        </p:blipFill>
        <p:spPr>
          <a:xfrm>
            <a:off x="403250" y="3515000"/>
            <a:ext cx="1959236" cy="13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40027" l="0" r="0" t="40027"/>
          <a:stretch/>
        </p:blipFill>
        <p:spPr>
          <a:xfrm>
            <a:off x="2588987" y="3556422"/>
            <a:ext cx="1959236" cy="13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b="20008" l="0" r="0" t="60046"/>
          <a:stretch/>
        </p:blipFill>
        <p:spPr>
          <a:xfrm>
            <a:off x="4719144" y="3556414"/>
            <a:ext cx="1959236" cy="13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9"/>
          <p:cNvPicPr preferRelativeResize="0"/>
          <p:nvPr/>
        </p:nvPicPr>
        <p:blipFill rotWithShape="1">
          <a:blip r:embed="rId3">
            <a:alphaModFix/>
          </a:blip>
          <a:srcRect b="40027" l="0" r="0" t="40027"/>
          <a:stretch/>
        </p:blipFill>
        <p:spPr>
          <a:xfrm>
            <a:off x="6813490" y="3556413"/>
            <a:ext cx="1959235" cy="136591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9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83" name="Google Shape;383;p39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84" name="Google Shape;384;p39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85" name="Google Shape;385;p39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86" name="Google Shape;386;p39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39"/>
          <p:cNvSpPr txBox="1"/>
          <p:nvPr>
            <p:ph type="title"/>
          </p:nvPr>
        </p:nvSpPr>
        <p:spPr>
          <a:xfrm>
            <a:off x="6842400" y="572700"/>
            <a:ext cx="2301600" cy="1218000"/>
          </a:xfrm>
          <a:prstGeom prst="rect">
            <a:avLst/>
          </a:prstGeom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Dice Loss</a:t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1.2595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r>
              <a:rPr lang="en"/>
              <a:t> Custom U-Net &amp; 4 masks</a:t>
            </a:r>
            <a:endParaRPr/>
          </a:p>
        </p:txBody>
      </p:sp>
      <p:pic>
        <p:nvPicPr>
          <p:cNvPr id="394" name="Google Shape;394;p40"/>
          <p:cNvPicPr preferRelativeResize="0"/>
          <p:nvPr/>
        </p:nvPicPr>
        <p:blipFill rotWithShape="1">
          <a:blip r:embed="rId3">
            <a:alphaModFix/>
          </a:blip>
          <a:srcRect b="60333" l="0" r="0" t="19721"/>
          <a:stretch/>
        </p:blipFill>
        <p:spPr>
          <a:xfrm>
            <a:off x="403238" y="3508650"/>
            <a:ext cx="1968077" cy="137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 rotWithShape="1">
          <a:blip r:embed="rId3">
            <a:alphaModFix/>
          </a:blip>
          <a:srcRect b="40027" l="0" r="0" t="40027"/>
          <a:stretch/>
        </p:blipFill>
        <p:spPr>
          <a:xfrm>
            <a:off x="2598836" y="3550258"/>
            <a:ext cx="1968077" cy="137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0"/>
          <p:cNvPicPr preferRelativeResize="0"/>
          <p:nvPr/>
        </p:nvPicPr>
        <p:blipFill rotWithShape="1">
          <a:blip r:embed="rId3">
            <a:alphaModFix/>
          </a:blip>
          <a:srcRect b="20008" l="0" r="0" t="60046"/>
          <a:stretch/>
        </p:blipFill>
        <p:spPr>
          <a:xfrm>
            <a:off x="4738605" y="3550251"/>
            <a:ext cx="1968077" cy="137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0"/>
          <p:cNvPicPr preferRelativeResize="0"/>
          <p:nvPr/>
        </p:nvPicPr>
        <p:blipFill rotWithShape="1">
          <a:blip r:embed="rId3">
            <a:alphaModFix/>
          </a:blip>
          <a:srcRect b="40027" l="0" r="0" t="40027"/>
          <a:stretch/>
        </p:blipFill>
        <p:spPr>
          <a:xfrm>
            <a:off x="6842411" y="3550262"/>
            <a:ext cx="1968077" cy="13720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99" name="Google Shape;399;p40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00" name="Google Shape;400;p40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01" name="Google Shape;401;p40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02" name="Google Shape;402;p40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40"/>
          <p:cNvSpPr txBox="1"/>
          <p:nvPr>
            <p:ph type="title"/>
          </p:nvPr>
        </p:nvSpPr>
        <p:spPr>
          <a:xfrm>
            <a:off x="6842400" y="572700"/>
            <a:ext cx="2301600" cy="1218000"/>
          </a:xfrm>
          <a:prstGeom prst="rect">
            <a:avLst/>
          </a:prstGeom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Dice Loss</a:t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1.2595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404" name="Google Shape;404;p40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0"/>
          <p:cNvSpPr/>
          <p:nvPr/>
        </p:nvSpPr>
        <p:spPr>
          <a:xfrm>
            <a:off x="373900" y="698125"/>
            <a:ext cx="8798400" cy="4370400"/>
          </a:xfrm>
          <a:prstGeom prst="rect">
            <a:avLst/>
          </a:prstGeom>
          <a:solidFill>
            <a:srgbClr val="FFFFFF">
              <a:alpha val="7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6521925" y="-47550"/>
            <a:ext cx="2679600" cy="745800"/>
          </a:xfrm>
          <a:prstGeom prst="rect">
            <a:avLst/>
          </a:prstGeom>
          <a:solidFill>
            <a:srgbClr val="FFFFFF">
              <a:alpha val="7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 txBox="1"/>
          <p:nvPr>
            <p:ph type="title"/>
          </p:nvPr>
        </p:nvSpPr>
        <p:spPr>
          <a:xfrm>
            <a:off x="311700" y="25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rgbClr val="6AA84F"/>
                </a:solidFill>
                <a:highlight>
                  <a:srgbClr val="FFFFFF"/>
                </a:highlight>
              </a:rPr>
              <a:t>At least it predicts which clouds are present!</a:t>
            </a:r>
            <a:endParaRPr sz="2920">
              <a:solidFill>
                <a:srgbClr val="6AA84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3" name="Google Shape;413;p41"/>
          <p:cNvSpPr txBox="1"/>
          <p:nvPr>
            <p:ph type="title"/>
          </p:nvPr>
        </p:nvSpPr>
        <p:spPr>
          <a:xfrm>
            <a:off x="0" y="0"/>
            <a:ext cx="632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3</a:t>
            </a:r>
            <a:r>
              <a:rPr lang="en"/>
              <a:t>: Pre-Trained U-Net &amp; 4 masks</a:t>
            </a:r>
            <a:endParaRPr/>
          </a:p>
        </p:txBody>
      </p:sp>
      <p:pic>
        <p:nvPicPr>
          <p:cNvPr id="414" name="Google Shape;414;p41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 materials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Main Source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17"/>
              <a:t>Rasp, S., Schulz, H., Bony, S., &amp;amp; Stevens, B. (2020). Combining crowdsourcing and deep learning to explore the mesoscale organization of shallow convection. Bulletin of the American Meteorological Society, 101(11). doi:10.1175/bams-d-19-0324.1</a:t>
            </a:r>
            <a:endParaRPr i="1" sz="10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32"/>
              <a:t>Two different approaches for cloud detection:</a:t>
            </a:r>
            <a:endParaRPr sz="1132"/>
          </a:p>
          <a:p>
            <a:pPr indent="-300499" lvl="0" marL="457200" rtl="0" algn="l">
              <a:spcBef>
                <a:spcPts val="1200"/>
              </a:spcBef>
              <a:spcAft>
                <a:spcPts val="0"/>
              </a:spcAft>
              <a:buSzPts val="1132"/>
              <a:buAutoNum type="arabicPeriod"/>
            </a:pPr>
            <a:r>
              <a:rPr lang="en" sz="1132"/>
              <a:t>Object detection: draws bounding boxes around the cloud formations.</a:t>
            </a:r>
            <a:endParaRPr sz="1132"/>
          </a:p>
          <a:p>
            <a:pPr indent="-300499" lvl="0" marL="457200" rtl="0" algn="l">
              <a:spcBef>
                <a:spcPts val="0"/>
              </a:spcBef>
              <a:spcAft>
                <a:spcPts val="0"/>
              </a:spcAft>
              <a:buSzPts val="1132"/>
              <a:buAutoNum type="arabicPeriod"/>
            </a:pPr>
            <a:r>
              <a:rPr lang="en" sz="1132"/>
              <a:t>Semantic segmentation: classifies every pixel of the image, assigning them a category depending on the cloud formation.</a:t>
            </a:r>
            <a:endParaRPr sz="1132"/>
          </a:p>
          <a:p>
            <a:pPr indent="-300499" lvl="1" marL="1371600" rtl="0" algn="l">
              <a:spcBef>
                <a:spcPts val="0"/>
              </a:spcBef>
              <a:spcAft>
                <a:spcPts val="0"/>
              </a:spcAft>
              <a:buSzPts val="1132"/>
              <a:buChar char="○"/>
            </a:pPr>
            <a:r>
              <a:rPr lang="en" sz="932"/>
              <a:t>The model used is a U-Net with a ResNet50 backbone</a:t>
            </a:r>
            <a:r>
              <a:rPr lang="en" sz="1600"/>
              <a:t>.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35" u="sng"/>
              <a:t>Secondary source</a:t>
            </a:r>
            <a:endParaRPr sz="1535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17"/>
              <a:t>Ronneberger, O., Fischer, P., &amp;amp; Brox, T. (2015). U-Net: Convolutional networks for biomedical image segmentation. Lecture Notes in Computer Science, 234-241. doi:10.1007/978-3-319-24574-4_28</a:t>
            </a:r>
            <a:endParaRPr i="1" sz="10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They design and describe a model network used for semantic segmentation: U-Net. 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20" name="Google Shape;420;p42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21" name="Google Shape;421;p42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22" name="Google Shape;422;p42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 b="59485" l="0" r="0" t="19640"/>
          <a:stretch/>
        </p:blipFill>
        <p:spPr>
          <a:xfrm>
            <a:off x="3510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 rotWithShape="1">
          <a:blip r:embed="rId3">
            <a:alphaModFix/>
          </a:blip>
          <a:srcRect b="39562" l="0" r="0" t="39562"/>
          <a:stretch/>
        </p:blipFill>
        <p:spPr>
          <a:xfrm>
            <a:off x="2521438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2"/>
          <p:cNvPicPr preferRelativeResize="0"/>
          <p:nvPr/>
        </p:nvPicPr>
        <p:blipFill rotWithShape="1">
          <a:blip r:embed="rId3">
            <a:alphaModFix/>
          </a:blip>
          <a:srcRect b="19757" l="0" r="0" t="59368"/>
          <a:stretch/>
        </p:blipFill>
        <p:spPr>
          <a:xfrm>
            <a:off x="46918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2"/>
          <p:cNvPicPr preferRelativeResize="0"/>
          <p:nvPr/>
        </p:nvPicPr>
        <p:blipFill rotWithShape="1">
          <a:blip r:embed="rId3">
            <a:alphaModFix/>
          </a:blip>
          <a:srcRect b="-498" l="0" r="0" t="79624"/>
          <a:stretch/>
        </p:blipFill>
        <p:spPr>
          <a:xfrm>
            <a:off x="6862225" y="3526750"/>
            <a:ext cx="1930725" cy="14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2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masks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8" name="Google Shape;428;p42"/>
          <p:cNvSpPr txBox="1"/>
          <p:nvPr>
            <p:ph type="title"/>
          </p:nvPr>
        </p:nvSpPr>
        <p:spPr>
          <a:xfrm>
            <a:off x="0" y="0"/>
            <a:ext cx="632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3</a:t>
            </a:r>
            <a:r>
              <a:rPr lang="en"/>
              <a:t>: Pre-Trained U-Net &amp; 4 masks</a:t>
            </a:r>
            <a:endParaRPr/>
          </a:p>
        </p:txBody>
      </p:sp>
      <p:pic>
        <p:nvPicPr>
          <p:cNvPr id="429" name="Google Shape;429;p42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972363" y="3034700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Fish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35" name="Google Shape;435;p43"/>
          <p:cNvSpPr txBox="1"/>
          <p:nvPr>
            <p:ph type="title"/>
          </p:nvPr>
        </p:nvSpPr>
        <p:spPr>
          <a:xfrm>
            <a:off x="2989925" y="303470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Flower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36" name="Google Shape;436;p43"/>
          <p:cNvSpPr txBox="1"/>
          <p:nvPr>
            <p:ph type="title"/>
          </p:nvPr>
        </p:nvSpPr>
        <p:spPr>
          <a:xfrm>
            <a:off x="5163588" y="3076750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Gravel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37" name="Google Shape;437;p43"/>
          <p:cNvSpPr txBox="1"/>
          <p:nvPr>
            <p:ph type="title"/>
          </p:nvPr>
        </p:nvSpPr>
        <p:spPr>
          <a:xfrm>
            <a:off x="7337275" y="3034700"/>
            <a:ext cx="1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Sugar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38" name="Google Shape;438;p43"/>
          <p:cNvSpPr txBox="1"/>
          <p:nvPr>
            <p:ph type="title"/>
          </p:nvPr>
        </p:nvSpPr>
        <p:spPr>
          <a:xfrm>
            <a:off x="6842400" y="0"/>
            <a:ext cx="2301600" cy="572700"/>
          </a:xfrm>
          <a:prstGeom prst="rect">
            <a:avLst/>
          </a:prstGeom>
          <a:solidFill>
            <a:srgbClr val="6AA84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9" name="Google Shape;439;p43"/>
          <p:cNvPicPr preferRelativeResize="0"/>
          <p:nvPr/>
        </p:nvPicPr>
        <p:blipFill rotWithShape="1">
          <a:blip r:embed="rId3">
            <a:alphaModFix/>
          </a:blip>
          <a:srcRect b="59852" l="0" r="0" t="19871"/>
          <a:stretch/>
        </p:blipFill>
        <p:spPr>
          <a:xfrm>
            <a:off x="352600" y="3531785"/>
            <a:ext cx="1956182" cy="13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3"/>
          <p:cNvPicPr preferRelativeResize="0"/>
          <p:nvPr/>
        </p:nvPicPr>
        <p:blipFill rotWithShape="1">
          <a:blip r:embed="rId3">
            <a:alphaModFix/>
          </a:blip>
          <a:srcRect b="39861" l="0" r="0" t="39861"/>
          <a:stretch/>
        </p:blipFill>
        <p:spPr>
          <a:xfrm>
            <a:off x="2513469" y="3531775"/>
            <a:ext cx="1956182" cy="13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3"/>
          <p:cNvPicPr preferRelativeResize="0"/>
          <p:nvPr/>
        </p:nvPicPr>
        <p:blipFill rotWithShape="1">
          <a:blip r:embed="rId3">
            <a:alphaModFix/>
          </a:blip>
          <a:srcRect b="20049" l="0" r="0" t="59673"/>
          <a:stretch/>
        </p:blipFill>
        <p:spPr>
          <a:xfrm>
            <a:off x="4674350" y="3531775"/>
            <a:ext cx="1956182" cy="13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3"/>
          <p:cNvPicPr preferRelativeResize="0"/>
          <p:nvPr/>
        </p:nvPicPr>
        <p:blipFill rotWithShape="1">
          <a:blip r:embed="rId3">
            <a:alphaModFix/>
          </a:blip>
          <a:srcRect b="0" l="0" r="0" t="79723"/>
          <a:stretch/>
        </p:blipFill>
        <p:spPr>
          <a:xfrm>
            <a:off x="6835243" y="3531775"/>
            <a:ext cx="1956182" cy="138639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3"/>
          <p:cNvSpPr txBox="1"/>
          <p:nvPr>
            <p:ph type="title"/>
          </p:nvPr>
        </p:nvSpPr>
        <p:spPr>
          <a:xfrm>
            <a:off x="0" y="0"/>
            <a:ext cx="632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3</a:t>
            </a:r>
            <a:r>
              <a:rPr lang="en"/>
              <a:t>: Pre-Trained U-Net &amp; 4 masks</a:t>
            </a:r>
            <a:endParaRPr/>
          </a:p>
        </p:txBody>
      </p:sp>
      <p:pic>
        <p:nvPicPr>
          <p:cNvPr id="444" name="Google Shape;444;p43"/>
          <p:cNvPicPr preferRelativeResize="0"/>
          <p:nvPr/>
        </p:nvPicPr>
        <p:blipFill rotWithShape="1">
          <a:blip r:embed="rId4">
            <a:alphaModFix/>
          </a:blip>
          <a:srcRect b="79891" l="0" r="0" t="0"/>
          <a:stretch/>
        </p:blipFill>
        <p:spPr>
          <a:xfrm>
            <a:off x="3125012" y="807725"/>
            <a:ext cx="2893964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3"/>
          <p:cNvSpPr txBox="1"/>
          <p:nvPr>
            <p:ph type="title"/>
          </p:nvPr>
        </p:nvSpPr>
        <p:spPr>
          <a:xfrm>
            <a:off x="6842400" y="572700"/>
            <a:ext cx="2301600" cy="1218000"/>
          </a:xfrm>
          <a:prstGeom prst="rect">
            <a:avLst/>
          </a:prstGeom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Dice Loss</a:t>
            </a:r>
            <a:endParaRPr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0.2734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446" name="Google Shape;446;p43"/>
          <p:cNvSpPr txBox="1"/>
          <p:nvPr>
            <p:ph type="title"/>
          </p:nvPr>
        </p:nvSpPr>
        <p:spPr>
          <a:xfrm>
            <a:off x="6842400" y="1790700"/>
            <a:ext cx="2301600" cy="1218000"/>
          </a:xfrm>
          <a:prstGeom prst="rect">
            <a:avLst/>
          </a:prstGeom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Before</a:t>
            </a:r>
            <a:endParaRPr>
              <a:solidFill>
                <a:srgbClr val="76A5A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6A5AF"/>
                </a:solidFill>
              </a:rPr>
              <a:t>1.2</a:t>
            </a:r>
            <a:r>
              <a:rPr b="1" lang="en">
                <a:solidFill>
                  <a:srgbClr val="76A5AF"/>
                </a:solidFill>
              </a:rPr>
              <a:t>595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52" name="Google Shape;45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data before training (pre-processing)!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multiple image masks in semantic segmentation!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generators and yield functions to prevent RAM overflow!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is a great solution when limited resources are available.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2057400"/>
            <a:ext cx="8520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 sz="1900"/>
              <a:t>hank you for your time !</a:t>
            </a:r>
            <a:endParaRPr b="1" sz="1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Any questions?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24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Semantic s</a:t>
            </a:r>
            <a:r>
              <a:rPr lang="en" sz="1600" u="sng"/>
              <a:t>egmentation</a:t>
            </a:r>
            <a:r>
              <a:rPr lang="en" sz="1600"/>
              <a:t>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It is a form of pixel-level prediction by </a:t>
            </a:r>
            <a:r>
              <a:rPr lang="en" sz="1600"/>
              <a:t>clustering parts of an image together which belong to the same object class.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mask is a representation of the </a:t>
            </a:r>
            <a:r>
              <a:rPr lang="en" sz="1600"/>
              <a:t>target </a:t>
            </a:r>
            <a:r>
              <a:rPr lang="en" sz="1600"/>
              <a:t>as an image where a specific class is present.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Initially a single mask overlaying all the clouds in an image was designed.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6094" l="55803" r="0" t="0"/>
          <a:stretch/>
        </p:blipFill>
        <p:spPr>
          <a:xfrm>
            <a:off x="5765750" y="2551300"/>
            <a:ext cx="3190951" cy="21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6410" l="3256" r="52793" t="0"/>
          <a:stretch/>
        </p:blipFill>
        <p:spPr>
          <a:xfrm>
            <a:off x="5765750" y="338075"/>
            <a:ext cx="3153900" cy="21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3991425" y="2018775"/>
            <a:ext cx="5150738" cy="3018325"/>
            <a:chOff x="3991425" y="2018775"/>
            <a:chExt cx="5150738" cy="3018325"/>
          </a:xfrm>
        </p:grpSpPr>
        <p:grpSp>
          <p:nvGrpSpPr>
            <p:cNvPr id="82" name="Google Shape;82;p17"/>
            <p:cNvGrpSpPr/>
            <p:nvPr/>
          </p:nvGrpSpPr>
          <p:grpSpPr>
            <a:xfrm>
              <a:off x="3991425" y="2212233"/>
              <a:ext cx="4903675" cy="2824867"/>
              <a:chOff x="1618650" y="2148333"/>
              <a:chExt cx="4903675" cy="2824867"/>
            </a:xfrm>
          </p:grpSpPr>
          <p:pic>
            <p:nvPicPr>
              <p:cNvPr id="83" name="Google Shape;83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18650" y="2183025"/>
                <a:ext cx="4903675" cy="2790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Google Shape;84;p17"/>
              <p:cNvSpPr/>
              <p:nvPr/>
            </p:nvSpPr>
            <p:spPr>
              <a:xfrm rot="-1395685">
                <a:off x="1986046" y="3274950"/>
                <a:ext cx="251439" cy="7055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 rot="-1395685">
                <a:off x="2708296" y="3029425"/>
                <a:ext cx="251439" cy="7055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 rot="-985387">
                <a:off x="3410854" y="2763220"/>
                <a:ext cx="375626" cy="7071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 rot="-985387">
                <a:off x="4226454" y="2507870"/>
                <a:ext cx="375626" cy="7071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 rot="-1047245">
                <a:off x="4826848" y="2226814"/>
                <a:ext cx="543106" cy="12713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sp>
          <p:nvSpPr>
            <p:cNvPr id="89" name="Google Shape;89;p17"/>
            <p:cNvSpPr/>
            <p:nvPr/>
          </p:nvSpPr>
          <p:spPr>
            <a:xfrm rot="2143121">
              <a:off x="6701144" y="2676165"/>
              <a:ext cx="2472739" cy="69072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5410382">
              <a:off x="7913923" y="3466300"/>
              <a:ext cx="894004" cy="79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58128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Due to the poor initial results obtained: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Further research on segmentation models and the development of a mask with a depth of 4 channels, one for each type of cloud.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Therefore, a total of 4 masks are generated for each model.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298" y="1328875"/>
            <a:ext cx="4793651" cy="29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42650"/>
            <a:ext cx="41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proposed in the paper: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u="sng"/>
              <a:t>U-Net with a Resnet50 Backbone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11700" y="2517250"/>
            <a:ext cx="3803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We have built and trained the original U-Net from scratch.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We have trained and used the  pretrained U-Net with the Resnet50 Backbone.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Multiple results have been obtained and compared.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989150" y="4170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downsampling</a:t>
            </a:r>
            <a:endParaRPr sz="1000"/>
          </a:p>
        </p:txBody>
      </p:sp>
      <p:sp>
        <p:nvSpPr>
          <p:cNvPr id="102" name="Google Shape;102;p18"/>
          <p:cNvSpPr txBox="1"/>
          <p:nvPr/>
        </p:nvSpPr>
        <p:spPr>
          <a:xfrm>
            <a:off x="6253850" y="4163275"/>
            <a:ext cx="229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up</a:t>
            </a:r>
            <a:r>
              <a:rPr lang="en" sz="1500">
                <a:solidFill>
                  <a:schemeClr val="dk2"/>
                </a:solidFill>
              </a:rPr>
              <a:t>sampling</a:t>
            </a:r>
            <a:endParaRPr sz="1100"/>
          </a:p>
        </p:txBody>
      </p:sp>
      <p:cxnSp>
        <p:nvCxnSpPr>
          <p:cNvPr id="103" name="Google Shape;103;p18"/>
          <p:cNvCxnSpPr/>
          <p:nvPr/>
        </p:nvCxnSpPr>
        <p:spPr>
          <a:xfrm>
            <a:off x="4429325" y="42234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rot="10800000">
            <a:off x="6696275" y="4231375"/>
            <a:ext cx="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 analysis of the data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50" y="1772650"/>
            <a:ext cx="3421775" cy="23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725" y="1794425"/>
            <a:ext cx="3381400" cy="2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225" y="1797550"/>
            <a:ext cx="5325550" cy="28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 analysis of the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447750"/>
            <a:ext cx="85206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Images (and masks) have been resized to 256 x 256 pixels.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Masks have been created for each image as a binary map: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1 : When the pixel contains the cloud 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0 : When the pixel does not contain the cloud 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Pre-processing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6610899" y="1152488"/>
            <a:ext cx="1380500" cy="9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6534350" y="1061313"/>
            <a:ext cx="1533600" cy="1152600"/>
          </a:xfrm>
          <a:prstGeom prst="rect">
            <a:avLst/>
          </a:prstGeom>
          <a:solidFill>
            <a:srgbClr val="FFFFFF">
              <a:alpha val="7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79891" l="0" r="0" t="0"/>
          <a:stretch/>
        </p:blipFill>
        <p:spPr>
          <a:xfrm>
            <a:off x="7697025" y="1530063"/>
            <a:ext cx="8148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59485" l="0" r="0" t="19640"/>
          <a:stretch/>
        </p:blipFill>
        <p:spPr>
          <a:xfrm>
            <a:off x="6742300" y="2571746"/>
            <a:ext cx="1533600" cy="111892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6897375" y="2645950"/>
            <a:ext cx="23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674EA7"/>
                </a:solidFill>
              </a:rPr>
              <a:t>1</a:t>
            </a:r>
            <a:endParaRPr b="1" sz="600">
              <a:solidFill>
                <a:srgbClr val="674EA7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987438" y="3196175"/>
            <a:ext cx="23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0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771625" y="2486625"/>
            <a:ext cx="7867800" cy="15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