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6"/>
  </p:notesMasterIdLst>
  <p:sldIdLst>
    <p:sldId id="258" r:id="rId2"/>
    <p:sldId id="260" r:id="rId3"/>
    <p:sldId id="265" r:id="rId4"/>
    <p:sldId id="261" r:id="rId5"/>
    <p:sldId id="282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80" r:id="rId14"/>
    <p:sldId id="281" r:id="rId15"/>
    <p:sldId id="266" r:id="rId16"/>
    <p:sldId id="284" r:id="rId17"/>
    <p:sldId id="296" r:id="rId18"/>
    <p:sldId id="297" r:id="rId19"/>
    <p:sldId id="291" r:id="rId20"/>
    <p:sldId id="263" r:id="rId21"/>
    <p:sldId id="292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9"/>
  </p:normalViewPr>
  <p:slideViewPr>
    <p:cSldViewPr snapToGrid="0" snapToObjects="1" showGuide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1E19-8777-4B8F-90D0-14DED1280789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90FB7-E78E-40F3-A34A-53AE84BF7C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8836090" y="1937475"/>
            <a:ext cx="2706590" cy="1678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5"/>
          <p:cNvSpPr>
            <a:spLocks noGrp="1"/>
          </p:cNvSpPr>
          <p:nvPr>
            <p:ph type="pic" sz="quarter" idx="12"/>
          </p:nvPr>
        </p:nvSpPr>
        <p:spPr>
          <a:xfrm>
            <a:off x="8836090" y="3811021"/>
            <a:ext cx="2706590" cy="1678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7493000" cy="38560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36CCD4D-DC15-0B48-B071-D34F114D6F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200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1A2C63-BA90-584B-85F7-7176ABEAA0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4800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9515CA-6E36-F646-8F74-738D8ADB98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5786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3E9C0-D0A5-D844-8A69-47FF9D6E45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4276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0208C3-A9AC-B34E-8B11-C0149AD5A22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257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B046DB-AF63-5544-8B92-79C837D81B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020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F93D30-A776-4840-A5EC-BB68D5EE5C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8503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4BE5A4-BA5F-6642-8B5A-D6916CB63F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352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906463" y="2671639"/>
            <a:ext cx="5184775" cy="2337684"/>
          </a:xfrm>
        </p:spPr>
        <p:txBody>
          <a:bodyPr/>
          <a:lstStyle>
            <a:lvl1pPr>
              <a:defRPr sz="4800" b="1" baseline="0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8C6BA789-7ACE-6047-ABEA-C5133F28FA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6618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3"/>
          <p:cNvSpPr>
            <a:spLocks noGrp="1"/>
          </p:cNvSpPr>
          <p:nvPr>
            <p:ph type="title"/>
          </p:nvPr>
        </p:nvSpPr>
        <p:spPr>
          <a:xfrm>
            <a:off x="1870457" y="2397968"/>
            <a:ext cx="8682465" cy="972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1862139" y="3444875"/>
            <a:ext cx="8690784" cy="2262188"/>
          </a:xfrm>
        </p:spPr>
        <p:txBody>
          <a:bodyPr/>
          <a:lstStyle>
            <a:lvl2pPr>
              <a:defRPr>
                <a:solidFill>
                  <a:srgbClr val="2ADAC0"/>
                </a:solidFill>
              </a:defRPr>
            </a:lvl2pPr>
            <a:lvl3pPr>
              <a:defRPr>
                <a:solidFill>
                  <a:srgbClr val="2ADAC0"/>
                </a:solidFill>
              </a:defRPr>
            </a:lvl3pPr>
            <a:lvl4pPr>
              <a:defRPr>
                <a:solidFill>
                  <a:srgbClr val="2ADAC0"/>
                </a:solidFill>
              </a:defRPr>
            </a:lvl4pPr>
            <a:lvl5pPr>
              <a:defRPr>
                <a:solidFill>
                  <a:srgbClr val="2ADAC0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564897-5AC9-864F-9AD0-18C38466D9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chemeClr val="bg1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2666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3"/>
          <p:cNvSpPr>
            <a:spLocks noGrp="1"/>
          </p:cNvSpPr>
          <p:nvPr>
            <p:ph type="title"/>
          </p:nvPr>
        </p:nvSpPr>
        <p:spPr>
          <a:xfrm>
            <a:off x="1870457" y="2397968"/>
            <a:ext cx="8682465" cy="972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1862139" y="3444875"/>
            <a:ext cx="8690784" cy="2262188"/>
          </a:xfrm>
        </p:spPr>
        <p:txBody>
          <a:bodyPr/>
          <a:lstStyle>
            <a:lvl1pPr>
              <a:defRPr>
                <a:solidFill>
                  <a:srgbClr val="FF627B"/>
                </a:solidFill>
              </a:defRPr>
            </a:lvl1pPr>
            <a:lvl2pPr>
              <a:defRPr>
                <a:solidFill>
                  <a:srgbClr val="2ADAC0"/>
                </a:solidFill>
              </a:defRPr>
            </a:lvl2pPr>
            <a:lvl3pPr>
              <a:defRPr>
                <a:solidFill>
                  <a:srgbClr val="2ADAC0"/>
                </a:solidFill>
              </a:defRPr>
            </a:lvl3pPr>
            <a:lvl4pPr>
              <a:defRPr>
                <a:solidFill>
                  <a:srgbClr val="2ADAC0"/>
                </a:solidFill>
              </a:defRPr>
            </a:lvl4pPr>
            <a:lvl5pPr>
              <a:defRPr>
                <a:solidFill>
                  <a:srgbClr val="2ADAC0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49DF34-48F6-3645-B505-891C37B532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chemeClr val="bg1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66872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2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27">
          <p15:clr>
            <a:srgbClr val="FBAE40"/>
          </p15:clr>
        </p15:guide>
        <p15:guide id="4" pos="370">
          <p15:clr>
            <a:srgbClr val="FBAE40"/>
          </p15:clr>
        </p15:guide>
        <p15:guide id="5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8836090" y="1937475"/>
            <a:ext cx="2706590" cy="1678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5"/>
          <p:cNvSpPr>
            <a:spLocks noGrp="1"/>
          </p:cNvSpPr>
          <p:nvPr>
            <p:ph type="pic" sz="quarter" idx="12"/>
          </p:nvPr>
        </p:nvSpPr>
        <p:spPr>
          <a:xfrm>
            <a:off x="8836090" y="3811021"/>
            <a:ext cx="2706590" cy="1678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7493000" cy="38560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274A6D80-CB92-AD4D-918C-94AE522750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7685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9FE3F4E-070E-B745-9886-1A529EB5EE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67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093A48C6-BDE2-5544-BE1C-2FB51A982F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70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A4B6C1F0-1717-1949-B7CC-F1E9682D63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9889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A36449A3-5EA6-9645-B1A9-48530E21B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712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B7394D7B-AE34-004D-924D-FE62FED2DE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55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C02AEA1F-6BEC-C14C-8146-C7EBCD4E4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0339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12EB2-F495-EE45-933C-C031127AC4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48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ítulo 3"/>
          <p:cNvSpPr>
            <a:spLocks noGrp="1"/>
          </p:cNvSpPr>
          <p:nvPr>
            <p:ph type="title"/>
          </p:nvPr>
        </p:nvSpPr>
        <p:spPr>
          <a:xfrm>
            <a:off x="1870457" y="2397968"/>
            <a:ext cx="8682465" cy="972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Tema 1.</a:t>
            </a:r>
            <a:br>
              <a:rPr lang="es-ES" dirty="0"/>
            </a:br>
            <a:r>
              <a:rPr lang="es-ES" dirty="0"/>
              <a:t>Nombre del tema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870457" y="3640262"/>
            <a:ext cx="8682465" cy="2667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 dirty="0"/>
              <a:t>Breve descripción del tema / subtítulo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45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bg1"/>
          </a:solidFill>
          <a:latin typeface="Titillium Web" panose="00000500000000000000" pitchFamily="2" charset="0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None/>
        <a:defRPr sz="2000" b="0" kern="1200" baseline="0">
          <a:solidFill>
            <a:srgbClr val="2ADAC0"/>
          </a:solidFill>
          <a:latin typeface="Titillium Web" panose="00000500000000000000" pitchFamily="2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00" b="0" kern="1200">
          <a:solidFill>
            <a:srgbClr val="FF627B"/>
          </a:solidFill>
          <a:latin typeface="Titillium Web SemiBold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00" b="0" kern="1200">
          <a:solidFill>
            <a:srgbClr val="FF627B"/>
          </a:solidFill>
          <a:latin typeface="Titillium Web SemiBold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00" b="0" kern="1200">
          <a:solidFill>
            <a:srgbClr val="FF627B"/>
          </a:solidFill>
          <a:latin typeface="Titillium Web SemiBold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00" b="0" kern="1200">
          <a:solidFill>
            <a:srgbClr val="FF627B"/>
          </a:solidFill>
          <a:latin typeface="Titillium Web SemiBold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6D509-C9E1-8D49-A01D-3EAD2B8C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FINAL 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9799A19-D73B-1A41-9C16-5FB6276FB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Jorge González Piedra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28F61-3A82-394C-96CD-C94E4873A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4165858" cy="431800"/>
          </a:xfrm>
        </p:spPr>
        <p:txBody>
          <a:bodyPr/>
          <a:lstStyle/>
          <a:p>
            <a:r>
              <a:rPr lang="es-E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6274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1047F9-26DD-818C-6432-BEF7182A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94" y="2379117"/>
            <a:ext cx="4573047" cy="4374219"/>
          </a:xfrm>
          <a:prstGeom prst="rect">
            <a:avLst/>
          </a:prstGeom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B136BF7-62CB-C25D-79BA-DF9FAFD37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57788"/>
              </p:ext>
            </p:extLst>
          </p:nvPr>
        </p:nvGraphicFramePr>
        <p:xfrm>
          <a:off x="3552385" y="1015634"/>
          <a:ext cx="5669810" cy="104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05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834905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25570">
                <a:tc gridSpan="2">
                  <a:txBody>
                    <a:bodyPr/>
                    <a:lstStyle/>
                    <a:p>
                      <a:r>
                        <a:rPr lang="es-ES" dirty="0"/>
                        <a:t>Terminal–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586026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International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sp>
        <p:nvSpPr>
          <p:cNvPr id="16" name="Título 1">
            <a:extLst>
              <a:ext uri="{FF2B5EF4-FFF2-40B4-BE49-F238E27FC236}">
                <a16:creationId xmlns:a16="http://schemas.microsoft.com/office/drawing/2014/main" id="{F10F05BF-3D3B-7345-B9A7-DC182584120D}"/>
              </a:ext>
            </a:extLst>
          </p:cNvPr>
          <p:cNvSpPr txBox="1">
            <a:spLocks/>
          </p:cNvSpPr>
          <p:nvPr/>
        </p:nvSpPr>
        <p:spPr>
          <a:xfrm>
            <a:off x="9577224" y="2347307"/>
            <a:ext cx="1776994" cy="458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Porcentaje de pasajeros que recibe cada terminal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D1C56B-7489-E5DE-FC8B-8FF25EFC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54" y="2505928"/>
            <a:ext cx="4215746" cy="412059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22A7DE8-1633-32F2-0060-480B7594F626}"/>
              </a:ext>
            </a:extLst>
          </p:cNvPr>
          <p:cNvSpPr txBox="1">
            <a:spLocks/>
          </p:cNvSpPr>
          <p:nvPr/>
        </p:nvSpPr>
        <p:spPr>
          <a:xfrm>
            <a:off x="2183678" y="2201955"/>
            <a:ext cx="1932498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Vuelos totales por terminal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664554-E7C3-4420-889E-4C03EFEB5167}"/>
              </a:ext>
            </a:extLst>
          </p:cNvPr>
          <p:cNvSpPr txBox="1"/>
          <p:nvPr/>
        </p:nvSpPr>
        <p:spPr>
          <a:xfrm>
            <a:off x="4955464" y="2671700"/>
            <a:ext cx="2309402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mayoría de vuelos salen desde la </a:t>
            </a:r>
            <a:r>
              <a:rPr lang="es-ES" b="1" dirty="0">
                <a:solidFill>
                  <a:srgbClr val="C00000"/>
                </a:solidFill>
              </a:rPr>
              <a:t>terminal International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5F0685-DC09-02CB-BE64-64D79C03A499}"/>
              </a:ext>
            </a:extLst>
          </p:cNvPr>
          <p:cNvSpPr txBox="1"/>
          <p:nvPr/>
        </p:nvSpPr>
        <p:spPr>
          <a:xfrm>
            <a:off x="5552778" y="5318029"/>
            <a:ext cx="2196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b="1" dirty="0">
                <a:solidFill>
                  <a:srgbClr val="FFC000"/>
                </a:solidFill>
              </a:rPr>
              <a:t>terminal 3</a:t>
            </a:r>
            <a:r>
              <a:rPr lang="es-ES" dirty="0"/>
              <a:t> es la terminal por la que más pasajeros pasan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BC1B4FB-7932-A913-F32E-3F4A95FCEC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748778" y="5918193"/>
            <a:ext cx="1336499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A633C6C4-5C44-E650-3806-1647B482CAA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2587" y="3271865"/>
            <a:ext cx="2032877" cy="600164"/>
          </a:xfrm>
          <a:prstGeom prst="bentConnector3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3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Boarding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6EC5C4-79F8-5250-C22F-B0C68C93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1" y="2512104"/>
            <a:ext cx="4719643" cy="4345896"/>
          </a:xfrm>
          <a:prstGeom prst="rect">
            <a:avLst/>
          </a:prstGeom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8063ACBD-CE93-D2B5-2978-54A9C0665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71452"/>
              </p:ext>
            </p:extLst>
          </p:nvPr>
        </p:nvGraphicFramePr>
        <p:xfrm>
          <a:off x="3655698" y="818355"/>
          <a:ext cx="5669810" cy="104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05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834905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25570">
                <a:tc gridSpan="2">
                  <a:txBody>
                    <a:bodyPr/>
                    <a:lstStyle/>
                    <a:p>
                      <a:r>
                        <a:rPr lang="es-ES" dirty="0"/>
                        <a:t>Zona de embarque–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586026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2FE49DF4-3E98-C179-E8A7-7ED0FDA848E0}"/>
              </a:ext>
            </a:extLst>
          </p:cNvPr>
          <p:cNvSpPr txBox="1">
            <a:spLocks/>
          </p:cNvSpPr>
          <p:nvPr/>
        </p:nvSpPr>
        <p:spPr>
          <a:xfrm>
            <a:off x="8407493" y="2205618"/>
            <a:ext cx="2406477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Porcentaje de pasajeros que pasan por cada zona de embarque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1BC5BD-5FD2-2C67-99E2-126B799D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12" y="2590053"/>
            <a:ext cx="4670426" cy="414539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37B30C6-3E18-86FA-042B-17F2799DFF48}"/>
              </a:ext>
            </a:extLst>
          </p:cNvPr>
          <p:cNvSpPr txBox="1">
            <a:spLocks/>
          </p:cNvSpPr>
          <p:nvPr/>
        </p:nvSpPr>
        <p:spPr>
          <a:xfrm>
            <a:off x="2186924" y="2270869"/>
            <a:ext cx="2254802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Vuelos totales por zona de embarque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187BE5-2066-1566-FBDD-BAF79AD0E591}"/>
              </a:ext>
            </a:extLst>
          </p:cNvPr>
          <p:cNvSpPr txBox="1"/>
          <p:nvPr/>
        </p:nvSpPr>
        <p:spPr>
          <a:xfrm>
            <a:off x="5008201" y="2656886"/>
            <a:ext cx="2406476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la mayor parte de los vuelos se embarca por la </a:t>
            </a:r>
            <a:r>
              <a:rPr lang="es-ES" b="1" dirty="0">
                <a:solidFill>
                  <a:srgbClr val="C00000"/>
                </a:solidFill>
              </a:rPr>
              <a:t>zona 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9F1498F-2D8D-F0A3-ADF8-51633B069694}"/>
              </a:ext>
            </a:extLst>
          </p:cNvPr>
          <p:cNvSpPr txBox="1"/>
          <p:nvPr/>
        </p:nvSpPr>
        <p:spPr>
          <a:xfrm>
            <a:off x="5246987" y="5493709"/>
            <a:ext cx="2406476" cy="92333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zona F</a:t>
            </a:r>
            <a:r>
              <a:rPr lang="es-ES" dirty="0"/>
              <a:t> es la zona de embarque por la que mas pasajeros pasan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B6DED49-DBBA-DCAE-5FD6-6F7CF9E65788}"/>
              </a:ext>
            </a:extLst>
          </p:cNvPr>
          <p:cNvCxnSpPr/>
          <p:nvPr/>
        </p:nvCxnSpPr>
        <p:spPr>
          <a:xfrm>
            <a:off x="7653463" y="5947794"/>
            <a:ext cx="1456981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1229651-6334-B117-0993-FF5E35647BF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25380" y="3118551"/>
            <a:ext cx="11828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5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Passenger </a:t>
            </a:r>
            <a:r>
              <a:rPr lang="es-ES" dirty="0" err="1"/>
              <a:t>count</a:t>
            </a:r>
            <a:r>
              <a:rPr lang="es-ES" dirty="0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F8B9E8-87A6-F5A3-ED0A-74E7599E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28" y="2391449"/>
            <a:ext cx="6871599" cy="3474720"/>
          </a:xfrm>
          <a:prstGeom prst="rect">
            <a:avLst/>
          </a:prstGeom>
        </p:spPr>
      </p:pic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6DD9C734-8B38-4268-5673-72272B6BC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84145"/>
              </p:ext>
            </p:extLst>
          </p:nvPr>
        </p:nvGraphicFramePr>
        <p:xfrm>
          <a:off x="1030223" y="2322422"/>
          <a:ext cx="39025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251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1951251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05440">
                <a:tc gridSpan="2">
                  <a:txBody>
                    <a:bodyPr/>
                    <a:lstStyle/>
                    <a:p>
                      <a:r>
                        <a:rPr lang="es-ES" dirty="0"/>
                        <a:t>Periodo de actividad 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169689">
                <a:tc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64788"/>
                  </a:ext>
                </a:extLst>
              </a:tr>
              <a:tr h="169689">
                <a:tc>
                  <a:txBody>
                    <a:bodyPr/>
                    <a:lstStyle/>
                    <a:p>
                      <a:r>
                        <a:rPr lang="es-ES" b="1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29331.9171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75910"/>
                  </a:ext>
                </a:extLst>
              </a:tr>
              <a:tr h="305440">
                <a:tc>
                  <a:txBody>
                    <a:bodyPr/>
                    <a:lstStyle/>
                    <a:p>
                      <a:r>
                        <a:rPr lang="es-ES" b="1" dirty="0"/>
                        <a:t>Desviación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58284.1822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374"/>
                  </a:ext>
                </a:extLst>
              </a:tr>
              <a:tr h="169689">
                <a:tc>
                  <a:txBody>
                    <a:bodyPr/>
                    <a:lstStyle/>
                    <a:p>
                      <a:r>
                        <a:rPr lang="es-ES" b="1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0710"/>
                  </a:ext>
                </a:extLst>
              </a:tr>
              <a:tr h="169689">
                <a:tc>
                  <a:txBody>
                    <a:bodyPr/>
                    <a:lstStyle/>
                    <a:p>
                      <a:r>
                        <a:rPr lang="es-ES" b="1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1070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CF9B9C1F-62FC-00C8-E687-A19721A7115F}"/>
              </a:ext>
            </a:extLst>
          </p:cNvPr>
          <p:cNvSpPr txBox="1">
            <a:spLocks/>
          </p:cNvSpPr>
          <p:nvPr/>
        </p:nvSpPr>
        <p:spPr>
          <a:xfrm>
            <a:off x="6765947" y="2053834"/>
            <a:ext cx="4068660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Evolución del numero de pasajeros (2005-2016)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839F2DE-95EC-7D1B-E476-9DDD16A722EE}"/>
              </a:ext>
            </a:extLst>
          </p:cNvPr>
          <p:cNvSpPr/>
          <p:nvPr/>
        </p:nvSpPr>
        <p:spPr>
          <a:xfrm>
            <a:off x="10326848" y="5848813"/>
            <a:ext cx="1442906" cy="3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88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Year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28C6E9E7-382B-2A05-88BF-D1EEF243D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27944"/>
              </p:ext>
            </p:extLst>
          </p:nvPr>
        </p:nvGraphicFramePr>
        <p:xfrm>
          <a:off x="1114425" y="2381145"/>
          <a:ext cx="386863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318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1934318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05440">
                <a:tc gridSpan="2">
                  <a:txBody>
                    <a:bodyPr/>
                    <a:lstStyle/>
                    <a:p>
                      <a:r>
                        <a:rPr lang="es-ES" dirty="0"/>
                        <a:t>Periodo de actividad 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169689">
                <a:tc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64788"/>
                  </a:ext>
                </a:extLst>
              </a:tr>
              <a:tr h="169689">
                <a:tc>
                  <a:txBody>
                    <a:bodyPr/>
                    <a:lstStyle/>
                    <a:p>
                      <a:r>
                        <a:rPr lang="es-ES" b="1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2010.38522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75910"/>
                  </a:ext>
                </a:extLst>
              </a:tr>
              <a:tr h="305440">
                <a:tc>
                  <a:txBody>
                    <a:bodyPr/>
                    <a:lstStyle/>
                    <a:p>
                      <a:r>
                        <a:rPr lang="es-ES" b="1" dirty="0"/>
                        <a:t>Desviación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3.13758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374"/>
                  </a:ext>
                </a:extLst>
              </a:tr>
              <a:tr h="169689">
                <a:tc>
                  <a:txBody>
                    <a:bodyPr/>
                    <a:lstStyle/>
                    <a:p>
                      <a:r>
                        <a:rPr lang="es-ES" b="1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0710"/>
                  </a:ext>
                </a:extLst>
              </a:tr>
              <a:tr h="169689">
                <a:tc>
                  <a:txBody>
                    <a:bodyPr/>
                    <a:lstStyle/>
                    <a:p>
                      <a:r>
                        <a:rPr lang="es-ES" b="1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1070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6FF53931-1AC2-F615-C949-3D9A6B315413}"/>
              </a:ext>
            </a:extLst>
          </p:cNvPr>
          <p:cNvSpPr txBox="1">
            <a:spLocks/>
          </p:cNvSpPr>
          <p:nvPr/>
        </p:nvSpPr>
        <p:spPr>
          <a:xfrm>
            <a:off x="6817367" y="2231339"/>
            <a:ext cx="4068660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Numero de vuelos totales por año (2005-2016)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DADB9D-C80F-EFE4-DEF6-60981118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061" y="2583441"/>
            <a:ext cx="7147293" cy="349667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C668DA7-C0D4-E811-AADA-D0B88CF0F86F}"/>
              </a:ext>
            </a:extLst>
          </p:cNvPr>
          <p:cNvSpPr/>
          <p:nvPr/>
        </p:nvSpPr>
        <p:spPr>
          <a:xfrm>
            <a:off x="10326848" y="5939406"/>
            <a:ext cx="1384183" cy="354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85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Month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FED394F-A57D-8D25-8923-D1DFD41E3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91865"/>
              </p:ext>
            </p:extLst>
          </p:nvPr>
        </p:nvGraphicFramePr>
        <p:xfrm>
          <a:off x="4310745" y="640131"/>
          <a:ext cx="4615228" cy="14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14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307614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25570">
                <a:tc gridSpan="2">
                  <a:txBody>
                    <a:bodyPr/>
                    <a:lstStyle/>
                    <a:p>
                      <a:r>
                        <a:rPr lang="es-ES" dirty="0"/>
                        <a:t>Mes de vuelo–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586026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Agosto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C76807FE-26EC-2027-AEF0-68AC9B83905B}"/>
              </a:ext>
            </a:extLst>
          </p:cNvPr>
          <p:cNvSpPr txBox="1">
            <a:spLocks/>
          </p:cNvSpPr>
          <p:nvPr/>
        </p:nvSpPr>
        <p:spPr>
          <a:xfrm>
            <a:off x="7249842" y="2371468"/>
            <a:ext cx="4292838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Porcentaje de pasajeros que han viajado cada mes (2005-2016)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91F85C2-3C86-26B5-FCB8-0ED5C72E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143" y="2636873"/>
            <a:ext cx="4670426" cy="40907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A1FDEB-5A22-C4CA-FB24-97A3CD373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9" y="2636874"/>
            <a:ext cx="4844745" cy="409076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32F4F2F-8EC4-A251-BE92-52995428CB38}"/>
              </a:ext>
            </a:extLst>
          </p:cNvPr>
          <p:cNvSpPr txBox="1">
            <a:spLocks/>
          </p:cNvSpPr>
          <p:nvPr/>
        </p:nvSpPr>
        <p:spPr>
          <a:xfrm>
            <a:off x="1432345" y="2314852"/>
            <a:ext cx="4292838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Porcentaje de vuelos realizados cada mes (2005-2016)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1DFD3E-9319-8D9D-D209-7FC3A9646C98}"/>
              </a:ext>
            </a:extLst>
          </p:cNvPr>
          <p:cNvSpPr txBox="1"/>
          <p:nvPr/>
        </p:nvSpPr>
        <p:spPr>
          <a:xfrm>
            <a:off x="5010815" y="5758140"/>
            <a:ext cx="2117869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Los vuelos están repartidos muy equitativamente entre todos los meses del año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3F2A88-4CF3-1EE4-5817-A1966EDECEFB}"/>
              </a:ext>
            </a:extLst>
          </p:cNvPr>
          <p:cNvSpPr txBox="1"/>
          <p:nvPr/>
        </p:nvSpPr>
        <p:spPr>
          <a:xfrm>
            <a:off x="5329807" y="2808794"/>
            <a:ext cx="1626336" cy="11695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7030A0"/>
                </a:solidFill>
              </a:rPr>
              <a:t>Febrero</a:t>
            </a:r>
            <a:r>
              <a:rPr lang="es-ES" sz="1400" dirty="0"/>
              <a:t> es el mes en el que menos pasajeros pasan por nuestro aeropuerto.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834C671-0084-65A1-96CA-B6911033A6F2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6142975" y="2746540"/>
            <a:ext cx="2115080" cy="62254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D343503-988A-8723-B815-6F512D9952CB}"/>
              </a:ext>
            </a:extLst>
          </p:cNvPr>
          <p:cNvCxnSpPr>
            <a:endCxn id="9" idx="1"/>
          </p:cNvCxnSpPr>
          <p:nvPr/>
        </p:nvCxnSpPr>
        <p:spPr>
          <a:xfrm>
            <a:off x="3229761" y="4655729"/>
            <a:ext cx="1781054" cy="15794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1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57E02-2FB9-399E-55FD-09C3CD9F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correlación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B5A83-0534-479D-8940-66ED6245C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Realizaremos una matriz de correlación y estudiaremos aquellas correlaciones mas fuertes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810CF0-1762-E623-4D26-782E7CEC96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3651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83DC51-15D0-70D1-FEB2-2D99656EFD8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3204450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F60AD3-7CEE-FBBE-80E9-9C53F359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5" y="1906225"/>
            <a:ext cx="11738208" cy="350467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5C4E82B-CF4A-5A8B-A56E-5B4078AA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17" y="1323699"/>
            <a:ext cx="10310780" cy="375072"/>
          </a:xfrm>
        </p:spPr>
        <p:txBody>
          <a:bodyPr/>
          <a:lstStyle/>
          <a:p>
            <a:r>
              <a:rPr lang="es-ES" dirty="0"/>
              <a:t>Análisis de correlación</a:t>
            </a:r>
          </a:p>
        </p:txBody>
      </p:sp>
    </p:spTree>
    <p:extLst>
      <p:ext uri="{BB962C8B-B14F-4D97-AF65-F5344CB8AC3E}">
        <p14:creationId xmlns:p14="http://schemas.microsoft.com/office/powerpoint/2010/main" val="126436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1CD08-B07B-6763-E050-D7D9D794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más fuertes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CCB40-1F21-7374-F4CA-B88D316CDB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3011503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DA648897-ADC9-1988-2030-9DC5A028B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43984"/>
              </p:ext>
            </p:extLst>
          </p:nvPr>
        </p:nvGraphicFramePr>
        <p:xfrm>
          <a:off x="1231900" y="2227067"/>
          <a:ext cx="10672078" cy="4481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039">
                  <a:extLst>
                    <a:ext uri="{9D8B030D-6E8A-4147-A177-3AD203B41FA5}">
                      <a16:colId xmlns:a16="http://schemas.microsoft.com/office/drawing/2014/main" val="814132135"/>
                    </a:ext>
                  </a:extLst>
                </a:gridCol>
                <a:gridCol w="5336039">
                  <a:extLst>
                    <a:ext uri="{9D8B030D-6E8A-4147-A177-3AD203B41FA5}">
                      <a16:colId xmlns:a16="http://schemas.microsoft.com/office/drawing/2014/main" val="1814291461"/>
                    </a:ext>
                  </a:extLst>
                </a:gridCol>
              </a:tblGrid>
              <a:tr h="379764">
                <a:tc>
                  <a:txBody>
                    <a:bodyPr/>
                    <a:lstStyle/>
                    <a:p>
                      <a:r>
                        <a:rPr lang="es-ES" sz="1600" dirty="0"/>
                        <a:t>Correlación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32784"/>
                  </a:ext>
                </a:extLst>
              </a:tr>
              <a:tr h="987387">
                <a:tc>
                  <a:txBody>
                    <a:bodyPr/>
                    <a:lstStyle/>
                    <a:p>
                      <a:r>
                        <a:rPr lang="es-ES" sz="1600" b="1" dirty="0"/>
                        <a:t>GEO </a:t>
                      </a:r>
                      <a:r>
                        <a:rPr lang="es-ES" sz="1600" b="1" dirty="0" err="1"/>
                        <a:t>Summary</a:t>
                      </a:r>
                      <a:r>
                        <a:rPr lang="es-ES" sz="1600" dirty="0"/>
                        <a:t> </a:t>
                      </a:r>
                      <a:r>
                        <a:rPr lang="es-ES" sz="1600" i="1" dirty="0"/>
                        <a:t>(</a:t>
                      </a:r>
                      <a:r>
                        <a:rPr lang="es-ES" sz="1600" i="1" dirty="0" err="1"/>
                        <a:t>Domestic</a:t>
                      </a:r>
                      <a:r>
                        <a:rPr lang="es-ES" sz="1600" i="1" dirty="0"/>
                        <a:t>, International)</a:t>
                      </a:r>
                      <a:r>
                        <a:rPr lang="es-ES" sz="1600" dirty="0"/>
                        <a:t> – </a:t>
                      </a:r>
                      <a:r>
                        <a:rPr lang="es-ES" sz="1600" b="1" dirty="0"/>
                        <a:t>Price </a:t>
                      </a:r>
                      <a:r>
                        <a:rPr lang="es-ES" sz="1600" b="1" dirty="0" err="1"/>
                        <a:t>category</a:t>
                      </a:r>
                      <a:r>
                        <a:rPr lang="es-ES" sz="1600" dirty="0"/>
                        <a:t> </a:t>
                      </a:r>
                      <a:r>
                        <a:rPr lang="es-ES" sz="1600" i="1" dirty="0"/>
                        <a:t>(Low </a:t>
                      </a:r>
                      <a:r>
                        <a:rPr lang="es-ES" sz="1600" i="1" dirty="0" err="1"/>
                        <a:t>fare</a:t>
                      </a:r>
                      <a:r>
                        <a:rPr lang="es-ES" sz="1600" i="1" dirty="0"/>
                        <a:t>, </a:t>
                      </a:r>
                      <a:r>
                        <a:rPr lang="es-ES" sz="1600" i="1" dirty="0" err="1"/>
                        <a:t>Other</a:t>
                      </a:r>
                      <a:r>
                        <a:rPr lang="es-ES" sz="16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0.4114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85271"/>
                  </a:ext>
                </a:extLst>
              </a:tr>
              <a:tr h="683576">
                <a:tc>
                  <a:txBody>
                    <a:bodyPr/>
                    <a:lstStyle/>
                    <a:p>
                      <a:r>
                        <a:rPr lang="es-ES" sz="1600" b="1" dirty="0"/>
                        <a:t>GEO </a:t>
                      </a:r>
                      <a:r>
                        <a:rPr lang="es-ES" sz="1600" b="1" dirty="0" err="1"/>
                        <a:t>Summary</a:t>
                      </a:r>
                      <a:r>
                        <a:rPr lang="es-ES" sz="1600" dirty="0"/>
                        <a:t> </a:t>
                      </a:r>
                      <a:r>
                        <a:rPr lang="es-ES" sz="1600" i="1" dirty="0"/>
                        <a:t>(</a:t>
                      </a:r>
                      <a:r>
                        <a:rPr lang="es-ES" sz="1600" i="1" dirty="0" err="1"/>
                        <a:t>Domestic</a:t>
                      </a:r>
                      <a:r>
                        <a:rPr lang="es-ES" sz="1600" i="1" dirty="0"/>
                        <a:t>, International)</a:t>
                      </a:r>
                      <a:r>
                        <a:rPr lang="es-ES" sz="1600" dirty="0"/>
                        <a:t> – </a:t>
                      </a:r>
                      <a:r>
                        <a:rPr lang="es-ES" sz="1600" b="1" dirty="0"/>
                        <a:t>GEO </a:t>
                      </a:r>
                      <a:r>
                        <a:rPr lang="es-ES" sz="1600" b="1" dirty="0" err="1"/>
                        <a:t>Region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-0.8718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73630"/>
                  </a:ext>
                </a:extLst>
              </a:tr>
              <a:tr h="379764">
                <a:tc>
                  <a:txBody>
                    <a:bodyPr/>
                    <a:lstStyle/>
                    <a:p>
                      <a:r>
                        <a:rPr lang="es-ES" sz="1600" b="1" dirty="0"/>
                        <a:t>GEO </a:t>
                      </a:r>
                      <a:r>
                        <a:rPr lang="es-ES" sz="1600" b="1" dirty="0" err="1"/>
                        <a:t>Region</a:t>
                      </a:r>
                      <a:r>
                        <a:rPr lang="es-ES" sz="1600" dirty="0"/>
                        <a:t> – </a:t>
                      </a:r>
                      <a:r>
                        <a:rPr lang="es-ES" sz="1600" b="1" dirty="0"/>
                        <a:t>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28587"/>
                  </a:ext>
                </a:extLst>
              </a:tr>
              <a:tr h="683576">
                <a:tc>
                  <a:txBody>
                    <a:bodyPr/>
                    <a:lstStyle/>
                    <a:p>
                      <a:r>
                        <a:rPr lang="es-ES" sz="1600" b="1" dirty="0"/>
                        <a:t>GEO </a:t>
                      </a:r>
                      <a:r>
                        <a:rPr lang="es-ES" sz="1600" b="1" dirty="0" err="1"/>
                        <a:t>Region</a:t>
                      </a:r>
                      <a:r>
                        <a:rPr lang="es-ES" sz="1600" dirty="0"/>
                        <a:t> – </a:t>
                      </a:r>
                      <a:r>
                        <a:rPr lang="es-ES" sz="1600" b="1" dirty="0"/>
                        <a:t>Price </a:t>
                      </a:r>
                      <a:r>
                        <a:rPr lang="es-ES" sz="1600" b="1" dirty="0" err="1"/>
                        <a:t>category</a:t>
                      </a:r>
                      <a:r>
                        <a:rPr lang="es-ES" sz="1600" dirty="0"/>
                        <a:t> </a:t>
                      </a:r>
                      <a:r>
                        <a:rPr lang="es-ES" sz="1600" i="1" dirty="0"/>
                        <a:t>(Low </a:t>
                      </a:r>
                      <a:r>
                        <a:rPr lang="es-ES" sz="1600" i="1" dirty="0" err="1"/>
                        <a:t>fare</a:t>
                      </a:r>
                      <a:r>
                        <a:rPr lang="es-ES" sz="1600" i="1" dirty="0"/>
                        <a:t>, </a:t>
                      </a:r>
                      <a:r>
                        <a:rPr lang="es-ES" sz="1600" i="1" dirty="0" err="1"/>
                        <a:t>Other</a:t>
                      </a:r>
                      <a:r>
                        <a:rPr lang="es-ES" sz="16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-0.3828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78947"/>
                  </a:ext>
                </a:extLst>
              </a:tr>
              <a:tr h="683576">
                <a:tc>
                  <a:txBody>
                    <a:bodyPr/>
                    <a:lstStyle/>
                    <a:p>
                      <a:r>
                        <a:rPr lang="es-ES" sz="1600" b="1" dirty="0"/>
                        <a:t>Passenger </a:t>
                      </a:r>
                      <a:r>
                        <a:rPr lang="es-ES" sz="1600" b="1" dirty="0" err="1"/>
                        <a:t>count</a:t>
                      </a:r>
                      <a:r>
                        <a:rPr lang="es-ES" sz="1600" dirty="0"/>
                        <a:t> – </a:t>
                      </a:r>
                      <a:r>
                        <a:rPr lang="es-ES" sz="1600" b="1" dirty="0"/>
                        <a:t>GEO </a:t>
                      </a:r>
                      <a:r>
                        <a:rPr lang="es-ES" sz="1600" b="1" dirty="0" err="1"/>
                        <a:t>Region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 0.3369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58869"/>
                  </a:ext>
                </a:extLst>
              </a:tr>
              <a:tr h="683576">
                <a:tc>
                  <a:txBody>
                    <a:bodyPr/>
                    <a:lstStyle/>
                    <a:p>
                      <a:r>
                        <a:rPr lang="es-ES" sz="1600" b="1" dirty="0"/>
                        <a:t>Passenger </a:t>
                      </a:r>
                      <a:r>
                        <a:rPr lang="es-ES" sz="1600" b="1" dirty="0" err="1"/>
                        <a:t>count</a:t>
                      </a:r>
                      <a:r>
                        <a:rPr lang="es-ES" sz="1600" b="1" dirty="0"/>
                        <a:t> </a:t>
                      </a:r>
                      <a:r>
                        <a:rPr lang="es-ES" sz="1600" dirty="0"/>
                        <a:t>- </a:t>
                      </a:r>
                      <a:r>
                        <a:rPr lang="es-ES" sz="1600" b="1" dirty="0"/>
                        <a:t>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0.4306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91979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158A3AA5-7C9D-1C50-AE2E-7A5C3CED4940}"/>
              </a:ext>
            </a:extLst>
          </p:cNvPr>
          <p:cNvSpPr txBox="1"/>
          <p:nvPr/>
        </p:nvSpPr>
        <p:spPr>
          <a:xfrm>
            <a:off x="1231900" y="1734763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Observamos las correlaciones mas fuertes.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6594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1CD08-B07B-6763-E050-D7D9D794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dicotómicas – </a:t>
            </a:r>
            <a:r>
              <a:rPr lang="es-ES" dirty="0" err="1"/>
              <a:t>Metodo</a:t>
            </a:r>
            <a:r>
              <a:rPr lang="es-ES" dirty="0"/>
              <a:t> Point-</a:t>
            </a:r>
            <a:r>
              <a:rPr lang="es-ES" dirty="0" err="1"/>
              <a:t>Biserial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CCB40-1F21-7374-F4CA-B88D316CDB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3011503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48BEC3-C446-7573-106D-E0533A445E4F}"/>
              </a:ext>
            </a:extLst>
          </p:cNvPr>
          <p:cNvSpPr txBox="1"/>
          <p:nvPr/>
        </p:nvSpPr>
        <p:spPr>
          <a:xfrm>
            <a:off x="1231900" y="2041265"/>
            <a:ext cx="821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estudiar de manera más precisa la correlación entre las variables dicotómicas GEO </a:t>
            </a: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i="1" dirty="0"/>
              <a:t>(</a:t>
            </a:r>
            <a:r>
              <a:rPr lang="es-ES" i="1" dirty="0" err="1"/>
              <a:t>Domestic</a:t>
            </a:r>
            <a:r>
              <a:rPr lang="es-ES" i="1" dirty="0"/>
              <a:t>, International)</a:t>
            </a:r>
            <a:r>
              <a:rPr lang="es-ES" dirty="0"/>
              <a:t> y Price </a:t>
            </a:r>
            <a:r>
              <a:rPr lang="es-ES" dirty="0" err="1"/>
              <a:t>category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i="1" dirty="0"/>
              <a:t>(Low </a:t>
            </a:r>
            <a:r>
              <a:rPr lang="es-ES" i="1" dirty="0" err="1"/>
              <a:t>fare</a:t>
            </a:r>
            <a:r>
              <a:rPr lang="es-ES" i="1" dirty="0"/>
              <a:t>, </a:t>
            </a:r>
            <a:r>
              <a:rPr lang="es-ES" i="1" dirty="0" err="1"/>
              <a:t>Other</a:t>
            </a:r>
            <a:r>
              <a:rPr lang="es-ES" i="1" dirty="0"/>
              <a:t>)</a:t>
            </a:r>
            <a:r>
              <a:rPr lang="es-ES" dirty="0"/>
              <a:t> con el número de pasajeros, utilizaremos el </a:t>
            </a:r>
            <a:r>
              <a:rPr lang="es-ES" b="1" dirty="0"/>
              <a:t>método</a:t>
            </a:r>
            <a:r>
              <a:rPr lang="es-ES" dirty="0"/>
              <a:t> </a:t>
            </a:r>
            <a:r>
              <a:rPr lang="es-ES" b="1" dirty="0"/>
              <a:t>Point-</a:t>
            </a:r>
            <a:r>
              <a:rPr lang="es-ES" b="1" dirty="0" err="1"/>
              <a:t>Biserial</a:t>
            </a:r>
            <a:r>
              <a:rPr lang="es-ES" dirty="0"/>
              <a:t>.</a:t>
            </a:r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8C0BD292-556B-EA0B-6578-992CB389B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20343"/>
              </p:ext>
            </p:extLst>
          </p:nvPr>
        </p:nvGraphicFramePr>
        <p:xfrm>
          <a:off x="1291442" y="3602051"/>
          <a:ext cx="9068962" cy="231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481">
                  <a:extLst>
                    <a:ext uri="{9D8B030D-6E8A-4147-A177-3AD203B41FA5}">
                      <a16:colId xmlns:a16="http://schemas.microsoft.com/office/drawing/2014/main" val="1694919997"/>
                    </a:ext>
                  </a:extLst>
                </a:gridCol>
                <a:gridCol w="4534481">
                  <a:extLst>
                    <a:ext uri="{9D8B030D-6E8A-4147-A177-3AD203B41FA5}">
                      <a16:colId xmlns:a16="http://schemas.microsoft.com/office/drawing/2014/main" val="3329764277"/>
                    </a:ext>
                  </a:extLst>
                </a:gridCol>
              </a:tblGrid>
              <a:tr h="502650">
                <a:tc>
                  <a:txBody>
                    <a:bodyPr/>
                    <a:lstStyle/>
                    <a:p>
                      <a:r>
                        <a:rPr lang="es-ES" dirty="0"/>
                        <a:t>Correlación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735385"/>
                  </a:ext>
                </a:extLst>
              </a:tr>
              <a:tr h="904769">
                <a:tc>
                  <a:txBody>
                    <a:bodyPr/>
                    <a:lstStyle/>
                    <a:p>
                      <a:r>
                        <a:rPr lang="es-ES" b="1" dirty="0"/>
                        <a:t>GEO </a:t>
                      </a:r>
                      <a:r>
                        <a:rPr lang="es-ES" b="1" dirty="0" err="1"/>
                        <a:t>Summary</a:t>
                      </a:r>
                      <a:r>
                        <a:rPr lang="es-ES" b="1" dirty="0"/>
                        <a:t> –Passenger </a:t>
                      </a:r>
                      <a:r>
                        <a:rPr lang="es-ES" b="1" dirty="0" err="1"/>
                        <a:t>count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27801"/>
                  </a:ext>
                </a:extLst>
              </a:tr>
              <a:tr h="904769">
                <a:tc>
                  <a:txBody>
                    <a:bodyPr/>
                    <a:lstStyle/>
                    <a:p>
                      <a:r>
                        <a:rPr lang="es-ES" b="1" dirty="0"/>
                        <a:t>Price </a:t>
                      </a:r>
                      <a:r>
                        <a:rPr lang="es-ES" b="1" dirty="0" err="1"/>
                        <a:t>category</a:t>
                      </a:r>
                      <a:r>
                        <a:rPr lang="es-ES" b="1" dirty="0"/>
                        <a:t> – Passenger </a:t>
                      </a:r>
                      <a:r>
                        <a:rPr lang="es-ES" b="1" dirty="0" err="1"/>
                        <a:t>count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-0.0646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4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544B-D9A4-1117-7C84-219E46CA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B10249-F855-E814-C9E7-D8F6882E3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Realizaremos una regresión lineal para, a partir de los datos que tenemos, estudiar como variará el número de pasajeros que pasarán por nuestro aeropuerto en el futuro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244E7-9A96-3E84-3816-E776E813B4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2843723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</p:spTree>
    <p:extLst>
      <p:ext uri="{BB962C8B-B14F-4D97-AF65-F5344CB8AC3E}">
        <p14:creationId xmlns:p14="http://schemas.microsoft.com/office/powerpoint/2010/main" val="21002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FEB42EC-BE60-CF41-9D8E-D8F53A187A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983495"/>
          </a:xfrm>
        </p:spPr>
        <p:txBody>
          <a:bodyPr/>
          <a:lstStyle/>
          <a:p>
            <a:r>
              <a:rPr lang="es-ES" sz="1800" dirty="0">
                <a:solidFill>
                  <a:schemeClr val="tx1"/>
                </a:solidFill>
              </a:rPr>
              <a:t>Realizaremos un estudio analizando los datos obtenidos de nuestro aeropuerto en San Francisco en el periodo Jul. 2005- Mar. 2016. </a:t>
            </a:r>
          </a:p>
          <a:p>
            <a:r>
              <a:rPr lang="es-ES" sz="1800" dirty="0">
                <a:solidFill>
                  <a:schemeClr val="tx1"/>
                </a:solidFill>
              </a:rPr>
              <a:t>Los datos que estudiaremos son los siguientes.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E6F802D-7D6E-BD72-5AFF-7F17910A1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25464"/>
              </p:ext>
            </p:extLst>
          </p:nvPr>
        </p:nvGraphicFramePr>
        <p:xfrm>
          <a:off x="1231900" y="2834191"/>
          <a:ext cx="10567798" cy="392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804">
                  <a:extLst>
                    <a:ext uri="{9D8B030D-6E8A-4147-A177-3AD203B41FA5}">
                      <a16:colId xmlns:a16="http://schemas.microsoft.com/office/drawing/2014/main" val="1497364623"/>
                    </a:ext>
                  </a:extLst>
                </a:gridCol>
                <a:gridCol w="8690994">
                  <a:extLst>
                    <a:ext uri="{9D8B030D-6E8A-4147-A177-3AD203B41FA5}">
                      <a16:colId xmlns:a16="http://schemas.microsoft.com/office/drawing/2014/main" val="2515198608"/>
                    </a:ext>
                  </a:extLst>
                </a:gridCol>
              </a:tblGrid>
              <a:tr h="196193">
                <a:tc>
                  <a:txBody>
                    <a:bodyPr/>
                    <a:lstStyle/>
                    <a:p>
                      <a:r>
                        <a:rPr lang="es-ES" sz="800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Explicación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28321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Periodo de actividad. A cada periodo le corresponde un Mes/Año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6545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Aerolinea</a:t>
                      </a:r>
                      <a:r>
                        <a:rPr lang="es-ES" sz="800" dirty="0"/>
                        <a:t> que ha operado el vuelo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084924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IATA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Codigo</a:t>
                      </a:r>
                      <a:r>
                        <a:rPr lang="es-ES" sz="800" dirty="0"/>
                        <a:t> IATA que ha operado el vuelo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38159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Aerolinea</a:t>
                      </a:r>
                      <a:r>
                        <a:rPr lang="es-ES" sz="800" dirty="0"/>
                        <a:t> publicada para el pueblo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20548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IATA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Codigo</a:t>
                      </a:r>
                      <a:r>
                        <a:rPr lang="es-ES" sz="800" dirty="0"/>
                        <a:t> IATA publicada para el vuelo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24446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Tipo de vuelo, doméstico o internacional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26450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Region</a:t>
                      </a:r>
                      <a:r>
                        <a:rPr lang="es-ES" sz="800" dirty="0"/>
                        <a:t> geográfica del vuelo (US, Europa, Asia….</a:t>
                      </a:r>
                      <a:r>
                        <a:rPr lang="es-ES" sz="800" dirty="0" err="1"/>
                        <a:t>etc</a:t>
                      </a:r>
                      <a:r>
                        <a:rPr lang="es-ES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12339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Tipo de actividad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02192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Tipo de tarifa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13711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Terminal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Terminal del vuelo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60331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Boarding</a:t>
                      </a:r>
                      <a:r>
                        <a:rPr lang="es-E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Zona de embarque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76403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dirty="0"/>
                        <a:t>Passenger </a:t>
                      </a:r>
                      <a:r>
                        <a:rPr lang="es-ES" sz="800" dirty="0" err="1"/>
                        <a:t>count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Número de pasajeros para el vuelo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00318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dirty="0" err="1"/>
                        <a:t>Adjusted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Activity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type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code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Tipo de actividad, ajustada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686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dirty="0" err="1"/>
                        <a:t>Adjusted</a:t>
                      </a:r>
                      <a:r>
                        <a:rPr lang="es-ES" sz="800" dirty="0"/>
                        <a:t> Passenger </a:t>
                      </a:r>
                      <a:r>
                        <a:rPr lang="es-ES" sz="800" dirty="0" err="1"/>
                        <a:t>count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Número de pasajeros para el vuelo, ajustado</a:t>
                      </a:r>
                    </a:p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85686"/>
                  </a:ext>
                </a:extLst>
              </a:tr>
              <a:tr h="196193">
                <a:tc>
                  <a:txBody>
                    <a:bodyPr/>
                    <a:lstStyle/>
                    <a:p>
                      <a:r>
                        <a:rPr lang="es-ES" sz="800" dirty="0" err="1"/>
                        <a:t>Year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Año del vuelo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12195"/>
                  </a:ext>
                </a:extLst>
              </a:tr>
              <a:tr h="392385">
                <a:tc>
                  <a:txBody>
                    <a:bodyPr/>
                    <a:lstStyle/>
                    <a:p>
                      <a:r>
                        <a:rPr lang="es-ES" sz="800" dirty="0" err="1"/>
                        <a:t>Month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Mes del vuelo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3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7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lineal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724968-A901-4168-3DB1-86CA4CF9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09" y="2713253"/>
            <a:ext cx="11127716" cy="37086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6F8F442-10BF-4A63-8018-3E757FB8211C}"/>
              </a:ext>
            </a:extLst>
          </p:cNvPr>
          <p:cNvSpPr txBox="1"/>
          <p:nvPr/>
        </p:nvSpPr>
        <p:spPr>
          <a:xfrm>
            <a:off x="1542292" y="1755473"/>
            <a:ext cx="950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un primer análisis visual podemos observar un </a:t>
            </a:r>
            <a:r>
              <a:rPr lang="es-ES" b="1" dirty="0"/>
              <a:t>patrón</a:t>
            </a:r>
            <a:r>
              <a:rPr lang="es-ES" dirty="0"/>
              <a:t> en el número de pasajeros que pasan por nuestro aeropuerto a lo largo del tiempo.</a:t>
            </a:r>
          </a:p>
        </p:txBody>
      </p:sp>
    </p:spTree>
    <p:extLst>
      <p:ext uri="{BB962C8B-B14F-4D97-AF65-F5344CB8AC3E}">
        <p14:creationId xmlns:p14="http://schemas.microsoft.com/office/powerpoint/2010/main" val="365414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lineal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00AF7E2-B04E-BD10-9B9B-DDBCED5E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80" y="2065063"/>
            <a:ext cx="10930855" cy="4511906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4DA8CBB-EB3C-261E-61AA-93A29547DD07}"/>
              </a:ext>
            </a:extLst>
          </p:cNvPr>
          <p:cNvSpPr/>
          <p:nvPr/>
        </p:nvSpPr>
        <p:spPr>
          <a:xfrm>
            <a:off x="3229761" y="4488110"/>
            <a:ext cx="176169" cy="159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121D8EC-EA84-3729-1823-1E8FB35500FB}"/>
              </a:ext>
            </a:extLst>
          </p:cNvPr>
          <p:cNvSpPr/>
          <p:nvPr/>
        </p:nvSpPr>
        <p:spPr>
          <a:xfrm>
            <a:off x="5328407" y="4161625"/>
            <a:ext cx="176169" cy="159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1B3B48B-6137-C5A7-BB00-5CF5ED190CD3}"/>
              </a:ext>
            </a:extLst>
          </p:cNvPr>
          <p:cNvSpPr/>
          <p:nvPr/>
        </p:nvSpPr>
        <p:spPr>
          <a:xfrm>
            <a:off x="7242495" y="3877798"/>
            <a:ext cx="176169" cy="159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873FDDB-C453-9699-095C-973346D41DA9}"/>
              </a:ext>
            </a:extLst>
          </p:cNvPr>
          <p:cNvSpPr/>
          <p:nvPr/>
        </p:nvSpPr>
        <p:spPr>
          <a:xfrm>
            <a:off x="9181750" y="3832344"/>
            <a:ext cx="176169" cy="159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CA9381-F079-BDC4-EA02-4480061D4CA7}"/>
              </a:ext>
            </a:extLst>
          </p:cNvPr>
          <p:cNvSpPr/>
          <p:nvPr/>
        </p:nvSpPr>
        <p:spPr>
          <a:xfrm>
            <a:off x="11097237" y="3633092"/>
            <a:ext cx="176169" cy="159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2CA75DC-6E59-E875-0559-27A637CF04F1}"/>
              </a:ext>
            </a:extLst>
          </p:cNvPr>
          <p:cNvSpPr/>
          <p:nvPr/>
        </p:nvSpPr>
        <p:spPr>
          <a:xfrm>
            <a:off x="2442594" y="6024693"/>
            <a:ext cx="176169" cy="159391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105C6C9-BBA7-BA2B-E3B2-DE45CC1EDE4C}"/>
              </a:ext>
            </a:extLst>
          </p:cNvPr>
          <p:cNvSpPr/>
          <p:nvPr/>
        </p:nvSpPr>
        <p:spPr>
          <a:xfrm>
            <a:off x="4381849" y="5891867"/>
            <a:ext cx="176169" cy="159391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194DD50-BF54-68F3-AAC4-2264DC48805C}"/>
              </a:ext>
            </a:extLst>
          </p:cNvPr>
          <p:cNvSpPr/>
          <p:nvPr/>
        </p:nvSpPr>
        <p:spPr>
          <a:xfrm>
            <a:off x="6293139" y="5461890"/>
            <a:ext cx="176169" cy="159391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8D04D54-1561-6478-883E-5E69BDF955FD}"/>
              </a:ext>
            </a:extLst>
          </p:cNvPr>
          <p:cNvSpPr/>
          <p:nvPr/>
        </p:nvSpPr>
        <p:spPr>
          <a:xfrm>
            <a:off x="8232394" y="5812171"/>
            <a:ext cx="176169" cy="159391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7BA8CB2-911D-1665-0506-32FDF81252E6}"/>
              </a:ext>
            </a:extLst>
          </p:cNvPr>
          <p:cNvSpPr/>
          <p:nvPr/>
        </p:nvSpPr>
        <p:spPr>
          <a:xfrm>
            <a:off x="10154871" y="5607299"/>
            <a:ext cx="176169" cy="159391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17CCD6-24A8-025E-06D5-30F68E995EA1}"/>
              </a:ext>
            </a:extLst>
          </p:cNvPr>
          <p:cNvSpPr txBox="1"/>
          <p:nvPr/>
        </p:nvSpPr>
        <p:spPr>
          <a:xfrm>
            <a:off x="2105891" y="2585437"/>
            <a:ext cx="365874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b="1" dirty="0">
                <a:solidFill>
                  <a:srgbClr val="FF0000"/>
                </a:solidFill>
              </a:rPr>
              <a:t>mayor</a:t>
            </a:r>
            <a:r>
              <a:rPr lang="es-ES" dirty="0"/>
              <a:t> numero de pasajeros cada año se da en Julio / Agosto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B78620D-A11A-532D-BBF1-E969C4BCC78C}"/>
              </a:ext>
            </a:extLst>
          </p:cNvPr>
          <p:cNvSpPr txBox="1"/>
          <p:nvPr/>
        </p:nvSpPr>
        <p:spPr>
          <a:xfrm>
            <a:off x="7510719" y="2581242"/>
            <a:ext cx="386418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b="1" dirty="0">
                <a:solidFill>
                  <a:srgbClr val="002060"/>
                </a:solidFill>
              </a:rPr>
              <a:t>menor</a:t>
            </a:r>
            <a:r>
              <a:rPr lang="es-ES" dirty="0"/>
              <a:t> número de pasajeros cada año se da en Febrero</a:t>
            </a:r>
          </a:p>
        </p:txBody>
      </p:sp>
    </p:spTree>
    <p:extLst>
      <p:ext uri="{BB962C8B-B14F-4D97-AF65-F5344CB8AC3E}">
        <p14:creationId xmlns:p14="http://schemas.microsoft.com/office/powerpoint/2010/main" val="295966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lineal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70CB84-F263-1510-2C6A-0442FA063653}"/>
              </a:ext>
            </a:extLst>
          </p:cNvPr>
          <p:cNvSpPr txBox="1"/>
          <p:nvPr/>
        </p:nvSpPr>
        <p:spPr>
          <a:xfrm>
            <a:off x="1422049" y="1724996"/>
            <a:ext cx="6396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Observamos que existe una </a:t>
            </a:r>
            <a:r>
              <a:rPr lang="es-ES" b="1" dirty="0"/>
              <a:t>fuerte correlación positiva </a:t>
            </a:r>
            <a:r>
              <a:rPr lang="es-ES" dirty="0"/>
              <a:t>entre el número de pasajeros y la fecha, es decir, a medida que aumenta la fecha, crece también el número de pasajeros.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564CCB-6581-AAFB-2F21-E4FE0133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920909"/>
            <a:ext cx="10495909" cy="36609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27CD27-BC26-7DFF-D00C-0ADD6DB1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6" y="3160552"/>
            <a:ext cx="3875655" cy="7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lineal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CEAD13F-864E-3A77-4606-EC72D8A3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52" y="2780371"/>
            <a:ext cx="10686875" cy="372598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5AAE0DE-F76C-A55C-5C14-2082E01CE02D}"/>
              </a:ext>
            </a:extLst>
          </p:cNvPr>
          <p:cNvSpPr txBox="1"/>
          <p:nvPr/>
        </p:nvSpPr>
        <p:spPr>
          <a:xfrm>
            <a:off x="1231900" y="1772438"/>
            <a:ext cx="840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Vemos que la tendencia del número de pasajeros ha sido </a:t>
            </a:r>
            <a:r>
              <a:rPr lang="es-ES" b="1" dirty="0"/>
              <a:t>ascendente</a:t>
            </a:r>
            <a:r>
              <a:rPr lang="es-ES" dirty="0"/>
              <a:t> de </a:t>
            </a:r>
            <a:r>
              <a:rPr lang="es-ES" b="1" dirty="0"/>
              <a:t>forma lineal</a:t>
            </a:r>
            <a:r>
              <a:rPr lang="es-ES" dirty="0"/>
              <a:t> desde Julio 2005 hasta Marzo 2016.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2B8D94-5F58-42C9-1A66-C2A5E5A18618}"/>
              </a:ext>
            </a:extLst>
          </p:cNvPr>
          <p:cNvSpPr txBox="1"/>
          <p:nvPr/>
        </p:nvSpPr>
        <p:spPr>
          <a:xfrm>
            <a:off x="9638950" y="5490476"/>
            <a:ext cx="154414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5"/>
                </a:solidFill>
              </a:rPr>
              <a:t>SCORE = 0,589077089</a:t>
            </a:r>
          </a:p>
        </p:txBody>
      </p:sp>
    </p:spTree>
    <p:extLst>
      <p:ext uri="{BB962C8B-B14F-4D97-AF65-F5344CB8AC3E}">
        <p14:creationId xmlns:p14="http://schemas.microsoft.com/office/powerpoint/2010/main" val="187144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lineal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AAE0DE-F76C-A55C-5C14-2082E01CE02D}"/>
              </a:ext>
            </a:extLst>
          </p:cNvPr>
          <p:cNvSpPr txBox="1"/>
          <p:nvPr/>
        </p:nvSpPr>
        <p:spPr>
          <a:xfrm>
            <a:off x="1231900" y="1639193"/>
            <a:ext cx="10512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comprobamos la predicción para datos futuros (para todo el año 2016) vemos que esta tendencia ascendente se mantiene. </a:t>
            </a:r>
          </a:p>
          <a:p>
            <a:endParaRPr lang="es-ES" dirty="0"/>
          </a:p>
          <a:p>
            <a:r>
              <a:rPr lang="es-ES" dirty="0"/>
              <a:t>Sin embargo debemos </a:t>
            </a:r>
            <a:r>
              <a:rPr lang="es-ES" b="1" dirty="0"/>
              <a:t>tener en cuenta</a:t>
            </a:r>
            <a:r>
              <a:rPr lang="es-ES" dirty="0"/>
              <a:t>, mirando los </a:t>
            </a:r>
            <a:r>
              <a:rPr lang="es-ES" b="1" dirty="0"/>
              <a:t>datos de años anteriores</a:t>
            </a:r>
            <a:r>
              <a:rPr lang="es-ES" dirty="0"/>
              <a:t>, que en </a:t>
            </a:r>
            <a:r>
              <a:rPr lang="es-ES" b="1" dirty="0">
                <a:solidFill>
                  <a:srgbClr val="C00000"/>
                </a:solidFill>
              </a:rPr>
              <a:t>Agosto</a:t>
            </a:r>
            <a:r>
              <a:rPr lang="es-ES" dirty="0"/>
              <a:t> es previsibles que se alcance el </a:t>
            </a:r>
            <a:r>
              <a:rPr lang="es-ES" b="1" dirty="0">
                <a:solidFill>
                  <a:srgbClr val="C00000"/>
                </a:solidFill>
              </a:rPr>
              <a:t>valor máximo</a:t>
            </a:r>
            <a:r>
              <a:rPr lang="es-ES" dirty="0"/>
              <a:t> y en los meses posteriores haya un descenso brusco hasta </a:t>
            </a:r>
            <a:r>
              <a:rPr lang="es-ES" b="1" dirty="0">
                <a:solidFill>
                  <a:schemeClr val="accent5"/>
                </a:solidFill>
              </a:rPr>
              <a:t>Febrero</a:t>
            </a:r>
            <a:r>
              <a:rPr lang="es-ES" dirty="0"/>
              <a:t> del año siguiente donde se alcanzará el </a:t>
            </a:r>
            <a:r>
              <a:rPr lang="es-ES" b="1" dirty="0">
                <a:solidFill>
                  <a:schemeClr val="accent5"/>
                </a:solidFill>
              </a:rPr>
              <a:t>valor mínimo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8D003F-38B9-45A1-AC3B-2C2F3B6E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31" y="3420921"/>
            <a:ext cx="10755835" cy="322707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BE36235C-C6CA-7FF6-3898-F17946C94BDE}"/>
              </a:ext>
            </a:extLst>
          </p:cNvPr>
          <p:cNvSpPr/>
          <p:nvPr/>
        </p:nvSpPr>
        <p:spPr>
          <a:xfrm rot="1967125">
            <a:off x="7837668" y="6345454"/>
            <a:ext cx="176254" cy="2851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36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57E02-2FB9-399E-55FD-09C3CD9F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descriptivo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B5A83-0534-479D-8940-66ED6245C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Realizaremos un análisis descriptivos de todas nuestras variables, mostrando media, desviación estándar y moda para las variables numéricas y la moda para las variables categóricas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810CF0-1762-E623-4D26-782E7CEC96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06187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r>
              <a:rPr lang="es-ES" dirty="0"/>
              <a:t> </a:t>
            </a:r>
            <a:r>
              <a:rPr lang="es-ES" dirty="0" err="1"/>
              <a:t>period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2558258A-51BF-19FD-4C7C-92EC7C81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247"/>
              </p:ext>
            </p:extLst>
          </p:nvPr>
        </p:nvGraphicFramePr>
        <p:xfrm>
          <a:off x="1231900" y="1828800"/>
          <a:ext cx="651288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443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3256443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Periodo de actividad 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6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201045.0733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Desviación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313.3361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201603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E16EAA8-EE0B-1E06-C47A-0818403895CE}"/>
              </a:ext>
            </a:extLst>
          </p:cNvPr>
          <p:cNvSpPr txBox="1"/>
          <p:nvPr/>
        </p:nvSpPr>
        <p:spPr>
          <a:xfrm>
            <a:off x="8167056" y="4247189"/>
            <a:ext cx="382608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El periodo de actividad donde se realizaron más vuelos fue el periodo 200807. Correspondiente a </a:t>
            </a:r>
            <a:r>
              <a:rPr lang="es-ES" b="1" dirty="0"/>
              <a:t>Julio 2008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C37D8E71-1E3A-C219-032A-753FBBA8B97D}"/>
              </a:ext>
            </a:extLst>
          </p:cNvPr>
          <p:cNvCxnSpPr>
            <a:cxnSpLocks/>
          </p:cNvCxnSpPr>
          <p:nvPr/>
        </p:nvCxnSpPr>
        <p:spPr>
          <a:xfrm>
            <a:off x="5257800" y="4907560"/>
            <a:ext cx="2909256" cy="437807"/>
          </a:xfrm>
          <a:prstGeom prst="bentConnector3">
            <a:avLst>
              <a:gd name="adj1" fmla="val 1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6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236719"/>
            <a:ext cx="3096819" cy="375072"/>
          </a:xfrm>
        </p:spPr>
        <p:txBody>
          <a:bodyPr/>
          <a:lstStyle/>
          <a:p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airline</a:t>
            </a:r>
            <a:r>
              <a:rPr lang="es-ES" dirty="0"/>
              <a:t> / IATA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17A2F74-A6E0-C171-3CA3-C1C67D6DB6A5}"/>
              </a:ext>
            </a:extLst>
          </p:cNvPr>
          <p:cNvSpPr txBox="1">
            <a:spLocks/>
          </p:cNvSpPr>
          <p:nvPr/>
        </p:nvSpPr>
        <p:spPr>
          <a:xfrm>
            <a:off x="7038480" y="1238887"/>
            <a:ext cx="3096819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dirty="0" err="1"/>
              <a:t>Published</a:t>
            </a:r>
            <a:r>
              <a:rPr lang="es-ES" dirty="0"/>
              <a:t> </a:t>
            </a:r>
            <a:r>
              <a:rPr lang="es-ES" dirty="0" err="1"/>
              <a:t>airline</a:t>
            </a:r>
            <a:r>
              <a:rPr lang="es-ES" dirty="0"/>
              <a:t> / IATA </a:t>
            </a:r>
            <a:r>
              <a:rPr lang="es-ES" dirty="0" err="1"/>
              <a:t>code</a:t>
            </a:r>
            <a:endParaRPr lang="es-ES" dirty="0"/>
          </a:p>
        </p:txBody>
      </p:sp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275DA212-A200-A43E-A582-A464385D0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6258"/>
              </p:ext>
            </p:extLst>
          </p:nvPr>
        </p:nvGraphicFramePr>
        <p:xfrm>
          <a:off x="1231900" y="1925797"/>
          <a:ext cx="441389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946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206946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s-ES" dirty="0"/>
                        <a:t>Aerolínea operadora–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586026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United</a:t>
                      </a:r>
                      <a:r>
                        <a:rPr lang="es-ES" dirty="0"/>
                        <a:t> Airlines – Pre 07/01/2013 (UA)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5FF199AF-6506-2C6F-0035-F11279FB2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24332"/>
              </p:ext>
            </p:extLst>
          </p:nvPr>
        </p:nvGraphicFramePr>
        <p:xfrm>
          <a:off x="6747547" y="1926902"/>
          <a:ext cx="4413892" cy="239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946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206946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830766">
                <a:tc gridSpan="2">
                  <a:txBody>
                    <a:bodyPr/>
                    <a:lstStyle/>
                    <a:p>
                      <a:r>
                        <a:rPr lang="es-ES" dirty="0"/>
                        <a:t>Aerolínea publicada–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1569226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United</a:t>
                      </a:r>
                      <a:r>
                        <a:rPr lang="es-ES" dirty="0"/>
                        <a:t> Airlines – Pre 07/01/2013 (UA)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91E27230-4529-0BE9-9808-01658291715F}"/>
              </a:ext>
            </a:extLst>
          </p:cNvPr>
          <p:cNvSpPr txBox="1"/>
          <p:nvPr/>
        </p:nvSpPr>
        <p:spPr>
          <a:xfrm>
            <a:off x="4328719" y="5108817"/>
            <a:ext cx="4093649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United</a:t>
            </a:r>
            <a:r>
              <a:rPr lang="es-ES" b="1" dirty="0"/>
              <a:t> Airlines</a:t>
            </a:r>
            <a:r>
              <a:rPr lang="es-ES" dirty="0"/>
              <a:t> es la </a:t>
            </a:r>
            <a:r>
              <a:rPr lang="es-ES" i="1" dirty="0"/>
              <a:t>aerolínea operadora</a:t>
            </a:r>
            <a:r>
              <a:rPr lang="es-ES" dirty="0"/>
              <a:t> y la </a:t>
            </a:r>
            <a:r>
              <a:rPr lang="es-ES" i="1" dirty="0"/>
              <a:t>aerolínea publicada</a:t>
            </a:r>
            <a:r>
              <a:rPr lang="es-ES" dirty="0"/>
              <a:t> con más vuelos realizados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A27455F8-B059-FF62-AE26-E9FEB061C695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3342446" y="4584208"/>
            <a:ext cx="1267245" cy="70530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23093C2B-53B9-6865-FF89-F53669B6D00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422368" y="4303237"/>
            <a:ext cx="969460" cy="126724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7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 </a:t>
            </a:r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BCCAFD-EDD0-B757-4E66-4EF16ADA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390" y="3429000"/>
            <a:ext cx="3601876" cy="3213649"/>
          </a:xfrm>
          <a:prstGeom prst="rect">
            <a:avLst/>
          </a:prstGeom>
        </p:spPr>
      </p:pic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C54AFD32-618E-4880-8A5E-F1815DB9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58241"/>
              </p:ext>
            </p:extLst>
          </p:nvPr>
        </p:nvGraphicFramePr>
        <p:xfrm>
          <a:off x="4044251" y="1209544"/>
          <a:ext cx="410349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749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051749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530017">
                <a:tc gridSpan="2">
                  <a:txBody>
                    <a:bodyPr/>
                    <a:lstStyle/>
                    <a:p>
                      <a:r>
                        <a:rPr lang="es-ES" dirty="0"/>
                        <a:t>Tipo de vuelo 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294454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International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sp>
        <p:nvSpPr>
          <p:cNvPr id="23" name="Título 1">
            <a:extLst>
              <a:ext uri="{FF2B5EF4-FFF2-40B4-BE49-F238E27FC236}">
                <a16:creationId xmlns:a16="http://schemas.microsoft.com/office/drawing/2014/main" id="{98F68797-9B1A-6B90-7CD6-2DA5655424C5}"/>
              </a:ext>
            </a:extLst>
          </p:cNvPr>
          <p:cNvSpPr txBox="1">
            <a:spLocks/>
          </p:cNvSpPr>
          <p:nvPr/>
        </p:nvSpPr>
        <p:spPr>
          <a:xfrm>
            <a:off x="10254499" y="3007966"/>
            <a:ext cx="1665211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Porcentaje de pasajeros por tipo de vuelo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87F240-E7A8-960A-518F-54932731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67" y="3195502"/>
            <a:ext cx="3507879" cy="34931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7F10490-9350-C679-6E67-50A6C8F4E7B4}"/>
              </a:ext>
            </a:extLst>
          </p:cNvPr>
          <p:cNvSpPr txBox="1">
            <a:spLocks/>
          </p:cNvSpPr>
          <p:nvPr/>
        </p:nvSpPr>
        <p:spPr>
          <a:xfrm>
            <a:off x="1104895" y="3007966"/>
            <a:ext cx="1665211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Porcentaje de vuelos totales por tipo de vuelo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F47558-2FFB-DA47-6F17-496ED9344314}"/>
              </a:ext>
            </a:extLst>
          </p:cNvPr>
          <p:cNvSpPr txBox="1"/>
          <p:nvPr/>
        </p:nvSpPr>
        <p:spPr>
          <a:xfrm>
            <a:off x="4299588" y="3337416"/>
            <a:ext cx="3089684" cy="64633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mayor parte de los vuelos son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internacionales</a:t>
            </a:r>
            <a:r>
              <a:rPr lang="es-ES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6A0704-E684-AA5E-5E6A-B2762465EAC6}"/>
              </a:ext>
            </a:extLst>
          </p:cNvPr>
          <p:cNvSpPr txBox="1"/>
          <p:nvPr/>
        </p:nvSpPr>
        <p:spPr>
          <a:xfrm>
            <a:off x="5377343" y="5269228"/>
            <a:ext cx="2770407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Los vuelos </a:t>
            </a:r>
            <a:r>
              <a:rPr lang="es-ES" b="1" dirty="0">
                <a:solidFill>
                  <a:srgbClr val="C00000"/>
                </a:solidFill>
              </a:rPr>
              <a:t>domésticos</a:t>
            </a:r>
            <a:r>
              <a:rPr lang="es-ES" dirty="0"/>
              <a:t> transportan a la mayoría de los pasajeros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985FCAD4-56E2-BEE9-1E0E-E54490EFB9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51677" y="4014838"/>
            <a:ext cx="1429584" cy="1367405"/>
          </a:xfrm>
          <a:prstGeom prst="bentConnector3">
            <a:avLst>
              <a:gd name="adj1" fmla="val 12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FE242142-6688-BB5A-8896-3DB0D66B1C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4645" y="4756553"/>
            <a:ext cx="1938964" cy="520121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 </a:t>
            </a:r>
            <a:r>
              <a:rPr lang="es-ES" dirty="0" err="1"/>
              <a:t>region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5EFDDB8C-6EC5-DC02-153A-2C245DC61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7328"/>
              </p:ext>
            </p:extLst>
          </p:nvPr>
        </p:nvGraphicFramePr>
        <p:xfrm>
          <a:off x="3756983" y="1543449"/>
          <a:ext cx="5669810" cy="104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05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834905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25570">
                <a:tc gridSpan="2">
                  <a:txBody>
                    <a:bodyPr/>
                    <a:lstStyle/>
                    <a:p>
                      <a:r>
                        <a:rPr lang="es-ES" dirty="0"/>
                        <a:t>Región–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586026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 (</a:t>
                      </a:r>
                      <a:r>
                        <a:rPr lang="es-ES" dirty="0" err="1"/>
                        <a:t>United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States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1529E8AA-737B-F506-2476-2727F891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4" y="2929344"/>
            <a:ext cx="10947829" cy="367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54B1F4-9683-9653-C34F-F035A33AE475}"/>
              </a:ext>
            </a:extLst>
          </p:cNvPr>
          <p:cNvSpPr txBox="1"/>
          <p:nvPr/>
        </p:nvSpPr>
        <p:spPr>
          <a:xfrm>
            <a:off x="1522457" y="3452175"/>
            <a:ext cx="238297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US</a:t>
            </a:r>
            <a:r>
              <a:rPr lang="es-ES" dirty="0"/>
              <a:t> es la región que más vuelos recibe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37432-0CC7-A67E-7B20-28A85C97A234}"/>
              </a:ext>
            </a:extLst>
          </p:cNvPr>
          <p:cNvSpPr txBox="1"/>
          <p:nvPr/>
        </p:nvSpPr>
        <p:spPr>
          <a:xfrm>
            <a:off x="6096000" y="3904228"/>
            <a:ext cx="44236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Sin embargo, la mayoría de vuelos son </a:t>
            </a:r>
            <a:r>
              <a:rPr lang="es-ES" b="1" dirty="0"/>
              <a:t>internacionales</a:t>
            </a:r>
            <a:r>
              <a:rPr lang="es-ES" dirty="0"/>
              <a:t>, ya que la suma de vuelos a regiones extranjeras es mayor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AE9854F7-9E58-7A5E-A795-31EC015DA1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2713943" y="4098506"/>
            <a:ext cx="1340182" cy="370944"/>
          </a:xfrm>
          <a:prstGeom prst="bentConnector2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8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34A1F085-882F-7212-7911-E66913557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74707"/>
              </p:ext>
            </p:extLst>
          </p:nvPr>
        </p:nvGraphicFramePr>
        <p:xfrm>
          <a:off x="6556991" y="3514671"/>
          <a:ext cx="445583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918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227918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25570">
                <a:tc gridSpan="2">
                  <a:txBody>
                    <a:bodyPr/>
                    <a:lstStyle/>
                    <a:p>
                      <a:r>
                        <a:rPr lang="es-ES" dirty="0"/>
                        <a:t>Actividad–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586026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Deplaned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Desplanificado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A478F1ED-C640-2260-2BA7-7A2C4EC6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83" y="2703688"/>
            <a:ext cx="4009940" cy="363331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4C0D069-84A1-3B22-DCDA-7228A82E11B9}"/>
              </a:ext>
            </a:extLst>
          </p:cNvPr>
          <p:cNvSpPr txBox="1">
            <a:spLocks/>
          </p:cNvSpPr>
          <p:nvPr/>
        </p:nvSpPr>
        <p:spPr>
          <a:xfrm>
            <a:off x="1179173" y="2188159"/>
            <a:ext cx="4357561" cy="3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Porcentaje de vuelos planificados/</a:t>
            </a:r>
            <a:r>
              <a:rPr lang="es-ES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desplanificados</a:t>
            </a:r>
            <a:endParaRPr lang="es-ES" sz="1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8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Price </a:t>
            </a:r>
            <a:r>
              <a:rPr lang="es-ES" dirty="0" err="1"/>
              <a:t>category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923BD6E-D33A-94CD-21C1-980DC8A3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39627"/>
              </p:ext>
            </p:extLst>
          </p:nvPr>
        </p:nvGraphicFramePr>
        <p:xfrm>
          <a:off x="6535545" y="3429000"/>
          <a:ext cx="4766228" cy="104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114">
                  <a:extLst>
                    <a:ext uri="{9D8B030D-6E8A-4147-A177-3AD203B41FA5}">
                      <a16:colId xmlns:a16="http://schemas.microsoft.com/office/drawing/2014/main" val="495213061"/>
                    </a:ext>
                  </a:extLst>
                </a:gridCol>
                <a:gridCol w="2383114">
                  <a:extLst>
                    <a:ext uri="{9D8B030D-6E8A-4147-A177-3AD203B41FA5}">
                      <a16:colId xmlns:a16="http://schemas.microsoft.com/office/drawing/2014/main" val="2279473680"/>
                    </a:ext>
                  </a:extLst>
                </a:gridCol>
              </a:tblGrid>
              <a:tr h="325570">
                <a:tc gridSpan="2">
                  <a:txBody>
                    <a:bodyPr/>
                    <a:lstStyle/>
                    <a:p>
                      <a:r>
                        <a:rPr lang="es-ES" dirty="0"/>
                        <a:t>Tipo de tarifa– análisis descriptivo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6228"/>
                  </a:ext>
                </a:extLst>
              </a:tr>
              <a:tr h="586026">
                <a:tc>
                  <a:txBody>
                    <a:bodyPr/>
                    <a:lstStyle/>
                    <a:p>
                      <a:r>
                        <a:rPr lang="es-ES" b="1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Other</a:t>
                      </a:r>
                      <a:r>
                        <a:rPr lang="es-ES" dirty="0"/>
                        <a:t> (Otro)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8699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4AFA41B1-2017-A506-5B2F-3DD94414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89" y="2944280"/>
            <a:ext cx="4013111" cy="333907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7A8B0CB-DF5D-E143-51A2-9F5AC4163576}"/>
              </a:ext>
            </a:extLst>
          </p:cNvPr>
          <p:cNvSpPr txBox="1">
            <a:spLocks/>
          </p:cNvSpPr>
          <p:nvPr/>
        </p:nvSpPr>
        <p:spPr>
          <a:xfrm>
            <a:off x="1244689" y="1976393"/>
            <a:ext cx="4134957" cy="874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rgbClr val="101BA0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s-E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Porcentaje de vuelos totales por tipo de tarifa</a:t>
            </a:r>
          </a:p>
        </p:txBody>
      </p:sp>
    </p:spTree>
    <p:extLst>
      <p:ext uri="{BB962C8B-B14F-4D97-AF65-F5344CB8AC3E}">
        <p14:creationId xmlns:p14="http://schemas.microsoft.com/office/powerpoint/2010/main" val="1847287054"/>
      </p:ext>
    </p:extLst>
  </p:cSld>
  <p:clrMapOvr>
    <a:masterClrMapping/>
  </p:clrMapOvr>
</p:sld>
</file>

<file path=ppt/theme/theme1.xml><?xml version="1.0" encoding="utf-8"?>
<a:theme xmlns:a="http://schemas.openxmlformats.org/drawingml/2006/main" name="baseBlanco">
  <a:themeElements>
    <a:clrScheme name="Personalizado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OKIO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eBlanco" id="{764957BF-EB6A-B247-B875-3EB081A05306}" vid="{789B481A-B6BC-5343-878F-E199639F40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baseBlanco</Template>
  <TotalTime>1079</TotalTime>
  <Words>1070</Words>
  <Application>Microsoft Office PowerPoint</Application>
  <PresentationFormat>Panorámica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Circular Std Black</vt:lpstr>
      <vt:lpstr>Titillium Web</vt:lpstr>
      <vt:lpstr>Titillium Web SemiBold</vt:lpstr>
      <vt:lpstr>baseBlanco</vt:lpstr>
      <vt:lpstr>PROYECTO FINAL </vt:lpstr>
      <vt:lpstr>Introducción</vt:lpstr>
      <vt:lpstr>Análisis descriptivo</vt:lpstr>
      <vt:lpstr>Activity period</vt:lpstr>
      <vt:lpstr>Operating airline / IATA code</vt:lpstr>
      <vt:lpstr>GEO summary</vt:lpstr>
      <vt:lpstr>GEO region</vt:lpstr>
      <vt:lpstr>Activity type code</vt:lpstr>
      <vt:lpstr>Price category code</vt:lpstr>
      <vt:lpstr>Terminal</vt:lpstr>
      <vt:lpstr>Boarding area</vt:lpstr>
      <vt:lpstr>Passenger count </vt:lpstr>
      <vt:lpstr>Year</vt:lpstr>
      <vt:lpstr>Month</vt:lpstr>
      <vt:lpstr>Análisis de correlación</vt:lpstr>
      <vt:lpstr>Análisis de correlación</vt:lpstr>
      <vt:lpstr>Correlación más fuertes</vt:lpstr>
      <vt:lpstr>Variables dicotómicas – Metodo Point-Biserial</vt:lpstr>
      <vt:lpstr>Regresión lineal</vt:lpstr>
      <vt:lpstr>Regresión lineal</vt:lpstr>
      <vt:lpstr>Regresión lineal</vt:lpstr>
      <vt:lpstr>Regresión lineal</vt:lpstr>
      <vt:lpstr>Regresión lineal</vt:lpstr>
      <vt:lpstr>Regresión lineal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VersusPC</cp:lastModifiedBy>
  <cp:revision>31</cp:revision>
  <dcterms:created xsi:type="dcterms:W3CDTF">2018-09-06T12:45:46Z</dcterms:created>
  <dcterms:modified xsi:type="dcterms:W3CDTF">2023-02-05T07:52:35Z</dcterms:modified>
</cp:coreProperties>
</file>