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11" r:id="rId4"/>
    <p:sldId id="452" r:id="rId5"/>
    <p:sldId id="495" r:id="rId6"/>
    <p:sldId id="496" r:id="rId7"/>
    <p:sldId id="497" r:id="rId8"/>
    <p:sldId id="498" r:id="rId9"/>
    <p:sldId id="499" r:id="rId10"/>
    <p:sldId id="500" r:id="rId11"/>
    <p:sldId id="501" r:id="rId12"/>
    <p:sldId id="491"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9" r:id="rId28"/>
    <p:sldId id="287" r:id="rId29"/>
  </p:sldIdLst>
  <p:sldSz cx="9144000" cy="5149850"/>
  <p:notesSz cx="9144000" cy="514985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94660"/>
  </p:normalViewPr>
  <p:slideViewPr>
    <p:cSldViewPr>
      <p:cViewPr varScale="1">
        <p:scale>
          <a:sx n="142" d="100"/>
          <a:sy n="142" d="100"/>
        </p:scale>
        <p:origin x="94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D0C52E9E-1E4D-4851-B229-3821C34DA551}" type="datetimeFigureOut">
              <a:rPr lang="es-PE" smtClean="0"/>
              <a:t>24/03/2024</a:t>
            </a:fld>
            <a:endParaRPr lang="es-PE"/>
          </a:p>
        </p:txBody>
      </p:sp>
      <p:sp>
        <p:nvSpPr>
          <p:cNvPr id="4" name="Marcador de imagen de diapositiva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71813AF5-0A51-4617-B38A-251E7206BF8D}" type="slidenum">
              <a:rPr lang="es-PE" smtClean="0"/>
              <a:t>‹Nº›</a:t>
            </a:fld>
            <a:endParaRPr lang="es-PE"/>
          </a:p>
        </p:txBody>
      </p:sp>
    </p:spTree>
    <p:extLst>
      <p:ext uri="{BB962C8B-B14F-4D97-AF65-F5344CB8AC3E}">
        <p14:creationId xmlns:p14="http://schemas.microsoft.com/office/powerpoint/2010/main" val="2958459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2301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255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2894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4847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7872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27816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4698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7586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46910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3427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868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13021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5195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3409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41238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901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8082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0167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9332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500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35083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1515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35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397205"/>
            <a:ext cx="8362899" cy="6661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006FC0"/>
                </a:solidFill>
                <a:latin typeface="Noto Sans"/>
                <a:cs typeface="Noto Sans"/>
              </a:defRPr>
            </a:lvl1pPr>
          </a:lstStyle>
          <a:p>
            <a:pPr marL="12700">
              <a:lnSpc>
                <a:spcPct val="100000"/>
              </a:lnSpc>
              <a:spcBef>
                <a:spcPts val="175"/>
              </a:spcBef>
            </a:pPr>
            <a:r>
              <a:rPr spc="-15" dirty="0"/>
              <a:t>Programación </a:t>
            </a:r>
            <a:r>
              <a:rPr spc="-5" dirty="0"/>
              <a:t>Competitiva</a:t>
            </a:r>
            <a:r>
              <a:rPr spc="-114" dirty="0"/>
              <a:t> </a:t>
            </a:r>
            <a:r>
              <a:rPr spc="-15" dirty="0"/>
              <a:t>UNI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6" name="Holder 6"/>
          <p:cNvSpPr>
            <a:spLocks noGrp="1"/>
          </p:cNvSpPr>
          <p:nvPr>
            <p:ph type="sldNum" sz="quarter" idx="7"/>
          </p:nvPr>
        </p:nvSpPr>
        <p:spPr/>
        <p:txBody>
          <a:bodyPr lIns="0" tIns="0" rIns="0" bIns="0"/>
          <a:lstStyle>
            <a:lvl1pPr>
              <a:defRPr sz="1000" b="0" i="0">
                <a:solidFill>
                  <a:srgbClr val="006FC0"/>
                </a:solidFill>
                <a:latin typeface="Noto Sans"/>
                <a:cs typeface="Noto Sans"/>
              </a:defRPr>
            </a:lvl1pPr>
          </a:lstStyle>
          <a:p>
            <a:pPr marL="38100">
              <a:lnSpc>
                <a:spcPct val="100000"/>
              </a:lnSpc>
              <a:spcBef>
                <a:spcPts val="175"/>
              </a:spcBef>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1154CC"/>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006FC0"/>
                </a:solidFill>
                <a:latin typeface="Noto Sans"/>
                <a:cs typeface="Noto Sans"/>
              </a:defRPr>
            </a:lvl1pPr>
          </a:lstStyle>
          <a:p>
            <a:pPr marL="12700">
              <a:lnSpc>
                <a:spcPct val="100000"/>
              </a:lnSpc>
              <a:spcBef>
                <a:spcPts val="175"/>
              </a:spcBef>
            </a:pPr>
            <a:r>
              <a:rPr spc="-15" dirty="0"/>
              <a:t>Programación </a:t>
            </a:r>
            <a:r>
              <a:rPr spc="-5" dirty="0"/>
              <a:t>Competitiva</a:t>
            </a:r>
            <a:r>
              <a:rPr spc="-114" dirty="0"/>
              <a:t> </a:t>
            </a:r>
            <a:r>
              <a:rPr spc="-15" dirty="0"/>
              <a:t>UNI</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6" name="Holder 6"/>
          <p:cNvSpPr>
            <a:spLocks noGrp="1"/>
          </p:cNvSpPr>
          <p:nvPr>
            <p:ph type="sldNum" sz="quarter" idx="7"/>
          </p:nvPr>
        </p:nvSpPr>
        <p:spPr/>
        <p:txBody>
          <a:bodyPr lIns="0" tIns="0" rIns="0" bIns="0"/>
          <a:lstStyle>
            <a:lvl1pPr>
              <a:defRPr sz="1000" b="0" i="0">
                <a:solidFill>
                  <a:srgbClr val="006FC0"/>
                </a:solidFill>
                <a:latin typeface="Noto Sans"/>
                <a:cs typeface="Noto Sans"/>
              </a:defRPr>
            </a:lvl1pPr>
          </a:lstStyle>
          <a:p>
            <a:pPr marL="38100">
              <a:lnSpc>
                <a:spcPct val="100000"/>
              </a:lnSpc>
              <a:spcBef>
                <a:spcPts val="175"/>
              </a:spcBef>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1154CC"/>
                </a:solidFill>
                <a:latin typeface="Trebuchet MS"/>
                <a:cs typeface="Trebuchet MS"/>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006FC0"/>
                </a:solidFill>
                <a:latin typeface="Noto Sans"/>
                <a:cs typeface="Noto Sans"/>
              </a:defRPr>
            </a:lvl1pPr>
          </a:lstStyle>
          <a:p>
            <a:pPr marL="12700">
              <a:lnSpc>
                <a:spcPct val="100000"/>
              </a:lnSpc>
              <a:spcBef>
                <a:spcPts val="175"/>
              </a:spcBef>
            </a:pPr>
            <a:r>
              <a:rPr spc="-15" dirty="0"/>
              <a:t>Programación </a:t>
            </a:r>
            <a:r>
              <a:rPr spc="-5" dirty="0"/>
              <a:t>Competitiva</a:t>
            </a:r>
            <a:r>
              <a:rPr spc="-114" dirty="0"/>
              <a:t> </a:t>
            </a:r>
            <a:r>
              <a:rPr spc="-15" dirty="0"/>
              <a:t>UNI</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7" name="Holder 7"/>
          <p:cNvSpPr>
            <a:spLocks noGrp="1"/>
          </p:cNvSpPr>
          <p:nvPr>
            <p:ph type="sldNum" sz="quarter" idx="7"/>
          </p:nvPr>
        </p:nvSpPr>
        <p:spPr/>
        <p:txBody>
          <a:bodyPr lIns="0" tIns="0" rIns="0" bIns="0"/>
          <a:lstStyle>
            <a:lvl1pPr>
              <a:defRPr sz="1000" b="0" i="0">
                <a:solidFill>
                  <a:srgbClr val="006FC0"/>
                </a:solidFill>
                <a:latin typeface="Noto Sans"/>
                <a:cs typeface="Noto Sans"/>
              </a:defRPr>
            </a:lvl1pPr>
          </a:lstStyle>
          <a:p>
            <a:pPr marL="38100">
              <a:lnSpc>
                <a:spcPct val="100000"/>
              </a:lnSpc>
              <a:spcBef>
                <a:spcPts val="175"/>
              </a:spcBef>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a:solidFill>
                  <a:srgbClr val="1154CC"/>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006FC0"/>
                </a:solidFill>
                <a:latin typeface="Noto Sans"/>
                <a:cs typeface="Noto Sans"/>
              </a:defRPr>
            </a:lvl1pPr>
          </a:lstStyle>
          <a:p>
            <a:pPr marL="12700">
              <a:lnSpc>
                <a:spcPct val="100000"/>
              </a:lnSpc>
              <a:spcBef>
                <a:spcPts val="175"/>
              </a:spcBef>
            </a:pPr>
            <a:r>
              <a:rPr spc="-15" dirty="0"/>
              <a:t>Programación </a:t>
            </a:r>
            <a:r>
              <a:rPr spc="-5" dirty="0"/>
              <a:t>Competitiva</a:t>
            </a:r>
            <a:r>
              <a:rPr spc="-114" dirty="0"/>
              <a:t> </a:t>
            </a:r>
            <a:r>
              <a:rPr spc="-15" dirty="0"/>
              <a:t>UNI</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5" name="Holder 5"/>
          <p:cNvSpPr>
            <a:spLocks noGrp="1"/>
          </p:cNvSpPr>
          <p:nvPr>
            <p:ph type="sldNum" sz="quarter" idx="7"/>
          </p:nvPr>
        </p:nvSpPr>
        <p:spPr/>
        <p:txBody>
          <a:bodyPr lIns="0" tIns="0" rIns="0" bIns="0"/>
          <a:lstStyle>
            <a:lvl1pPr>
              <a:defRPr sz="1000" b="0" i="0">
                <a:solidFill>
                  <a:srgbClr val="006FC0"/>
                </a:solidFill>
                <a:latin typeface="Noto Sans"/>
                <a:cs typeface="Noto Sans"/>
              </a:defRPr>
            </a:lvl1pPr>
          </a:lstStyle>
          <a:p>
            <a:pPr marL="38100">
              <a:lnSpc>
                <a:spcPct val="100000"/>
              </a:lnSpc>
              <a:spcBef>
                <a:spcPts val="175"/>
              </a:spcBef>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006FC0"/>
                </a:solidFill>
                <a:latin typeface="Noto Sans"/>
                <a:cs typeface="Noto Sans"/>
              </a:defRPr>
            </a:lvl1pPr>
          </a:lstStyle>
          <a:p>
            <a:pPr marL="12700">
              <a:lnSpc>
                <a:spcPct val="100000"/>
              </a:lnSpc>
              <a:spcBef>
                <a:spcPts val="175"/>
              </a:spcBef>
            </a:pPr>
            <a:r>
              <a:rPr spc="-15" dirty="0"/>
              <a:t>Programación </a:t>
            </a:r>
            <a:r>
              <a:rPr spc="-5" dirty="0"/>
              <a:t>Competitiva</a:t>
            </a:r>
            <a:r>
              <a:rPr spc="-114" dirty="0"/>
              <a:t> </a:t>
            </a:r>
            <a:r>
              <a:rPr spc="-15" dirty="0"/>
              <a:t>UNI</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4" name="Holder 4"/>
          <p:cNvSpPr>
            <a:spLocks noGrp="1"/>
          </p:cNvSpPr>
          <p:nvPr>
            <p:ph type="sldNum" sz="quarter" idx="7"/>
          </p:nvPr>
        </p:nvSpPr>
        <p:spPr/>
        <p:txBody>
          <a:bodyPr lIns="0" tIns="0" rIns="0" bIns="0"/>
          <a:lstStyle>
            <a:lvl1pPr>
              <a:defRPr sz="1000" b="0" i="0">
                <a:solidFill>
                  <a:srgbClr val="006FC0"/>
                </a:solidFill>
                <a:latin typeface="Noto Sans"/>
                <a:cs typeface="Noto Sans"/>
              </a:defRPr>
            </a:lvl1pPr>
          </a:lstStyle>
          <a:p>
            <a:pPr marL="38100">
              <a:lnSpc>
                <a:spcPct val="100000"/>
              </a:lnSpc>
              <a:spcBef>
                <a:spcPts val="175"/>
              </a:spcBef>
            </a:pPr>
            <a:fld id="{81D60167-4931-47E6-BA6A-407CBD079E47}" type="slidenum">
              <a:rPr dirty="0"/>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51929"/>
            <a:ext cx="9144000" cy="97921"/>
          </a:xfrm>
          <a:prstGeom prst="rect">
            <a:avLst/>
          </a:prstGeom>
          <a:solidFill>
            <a:srgbClr val="4A86E8"/>
          </a:solidFill>
          <a:ln>
            <a:noFill/>
          </a:ln>
        </p:spPr>
        <p:txBody>
          <a:bodyPr lIns="91425" tIns="91425" rIns="91425" bIns="91425" anchor="ctr" anchorCtr="0">
            <a:noAutofit/>
          </a:bodyPr>
          <a:lstStyle/>
          <a:p>
            <a:pPr lvl="0">
              <a:spcBef>
                <a:spcPts val="0"/>
              </a:spcBef>
              <a:buNone/>
            </a:pPr>
            <a:endParaRPr sz="1800"/>
          </a:p>
        </p:txBody>
      </p:sp>
      <p:sp>
        <p:nvSpPr>
          <p:cNvPr id="20" name="Shape 20"/>
          <p:cNvSpPr txBox="1">
            <a:spLocks noGrp="1"/>
          </p:cNvSpPr>
          <p:nvPr>
            <p:ph type="title"/>
          </p:nvPr>
        </p:nvSpPr>
        <p:spPr>
          <a:xfrm>
            <a:off x="311700" y="316315"/>
            <a:ext cx="8520600" cy="832326"/>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body" idx="1"/>
          </p:nvPr>
        </p:nvSpPr>
        <p:spPr>
          <a:xfrm>
            <a:off x="311700" y="1226737"/>
            <a:ext cx="8520600" cy="461635"/>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 name="Shape 22"/>
          <p:cNvSpPr txBox="1">
            <a:spLocks/>
          </p:cNvSpPr>
          <p:nvPr userDrawn="1"/>
        </p:nvSpPr>
        <p:spPr>
          <a:xfrm>
            <a:off x="2843808" y="4784219"/>
            <a:ext cx="4032448" cy="31409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lang="es-PE" sz="1000" b="0" i="0" u="none" strike="noStrike" cap="none" smtClean="0">
                <a:solidFill>
                  <a:srgbClr val="0070C0"/>
                </a:solidFill>
                <a:latin typeface="Open Sans"/>
                <a:ea typeface="Open Sans"/>
                <a:cs typeface="Open Sans"/>
                <a:sym typeface="Open Sans"/>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s-PE" sz="1000" dirty="0">
                <a:sym typeface="Arial"/>
              </a:rPr>
              <a:t>Programación Competitiva - Teoría de Grafos I</a:t>
            </a:r>
          </a:p>
        </p:txBody>
      </p:sp>
      <p:sp>
        <p:nvSpPr>
          <p:cNvPr id="7" name="Shape 22"/>
          <p:cNvSpPr txBox="1">
            <a:spLocks/>
          </p:cNvSpPr>
          <p:nvPr userDrawn="1"/>
        </p:nvSpPr>
        <p:spPr>
          <a:xfrm>
            <a:off x="8760490" y="4784219"/>
            <a:ext cx="420023" cy="31409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lang="es-PE" sz="1000" b="0" i="0" u="none" strike="noStrike" cap="none" smtClean="0">
                <a:solidFill>
                  <a:srgbClr val="0070C0"/>
                </a:solidFill>
                <a:latin typeface="Open Sans"/>
                <a:ea typeface="Open Sans"/>
                <a:cs typeface="Open Sans"/>
                <a:sym typeface="Open Sans"/>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E3AC2779-1BFE-4869-98C5-F618120ABD0A}" type="slidenum">
              <a:rPr lang="es-PE" sz="1000" smtClean="0"/>
              <a:pPr/>
              <a:t>‹Nº›</a:t>
            </a:fld>
            <a:endParaRPr lang="es-PE" sz="1000" dirty="0">
              <a:sym typeface="Arial"/>
            </a:endParaRPr>
          </a:p>
        </p:txBody>
      </p:sp>
    </p:spTree>
    <p:extLst>
      <p:ext uri="{BB962C8B-B14F-4D97-AF65-F5344CB8AC3E}">
        <p14:creationId xmlns:p14="http://schemas.microsoft.com/office/powerpoint/2010/main" val="2255105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44439"/>
            <a:ext cx="9144000" cy="100965"/>
          </a:xfrm>
          <a:custGeom>
            <a:avLst/>
            <a:gdLst/>
            <a:ahLst/>
            <a:cxnLst/>
            <a:rect l="l" t="t" r="r" b="b"/>
            <a:pathLst>
              <a:path w="9144000" h="100964">
                <a:moveTo>
                  <a:pt x="9144000" y="0"/>
                </a:moveTo>
                <a:lnTo>
                  <a:pt x="0" y="0"/>
                </a:lnTo>
                <a:lnTo>
                  <a:pt x="0" y="100584"/>
                </a:lnTo>
                <a:lnTo>
                  <a:pt x="9144000" y="100584"/>
                </a:lnTo>
                <a:lnTo>
                  <a:pt x="9144000" y="0"/>
                </a:lnTo>
                <a:close/>
              </a:path>
            </a:pathLst>
          </a:custGeom>
          <a:solidFill>
            <a:srgbClr val="4985E8"/>
          </a:solidFill>
        </p:spPr>
        <p:txBody>
          <a:bodyPr wrap="square" lIns="0" tIns="0" rIns="0" bIns="0" rtlCol="0"/>
          <a:lstStyle/>
          <a:p>
            <a:endParaRPr/>
          </a:p>
        </p:txBody>
      </p:sp>
      <p:sp>
        <p:nvSpPr>
          <p:cNvPr id="2" name="Holder 2"/>
          <p:cNvSpPr>
            <a:spLocks noGrp="1"/>
          </p:cNvSpPr>
          <p:nvPr>
            <p:ph type="title"/>
          </p:nvPr>
        </p:nvSpPr>
        <p:spPr>
          <a:xfrm>
            <a:off x="390550" y="397205"/>
            <a:ext cx="2624455" cy="666115"/>
          </a:xfrm>
          <a:prstGeom prst="rect">
            <a:avLst/>
          </a:prstGeom>
        </p:spPr>
        <p:txBody>
          <a:bodyPr wrap="square" lIns="0" tIns="0" rIns="0" bIns="0">
            <a:spAutoFit/>
          </a:bodyPr>
          <a:lstStyle>
            <a:lvl1pPr>
              <a:defRPr sz="4200" b="0" i="0">
                <a:solidFill>
                  <a:srgbClr val="1154CC"/>
                </a:solidFill>
                <a:latin typeface="Trebuchet MS"/>
                <a:cs typeface="Trebuchet MS"/>
              </a:defRPr>
            </a:lvl1pPr>
          </a:lstStyle>
          <a:p>
            <a:endParaRPr/>
          </a:p>
        </p:txBody>
      </p:sp>
      <p:sp>
        <p:nvSpPr>
          <p:cNvPr id="3" name="Holder 3"/>
          <p:cNvSpPr>
            <a:spLocks noGrp="1"/>
          </p:cNvSpPr>
          <p:nvPr>
            <p:ph type="body" idx="1"/>
          </p:nvPr>
        </p:nvSpPr>
        <p:spPr>
          <a:xfrm>
            <a:off x="733412" y="1693544"/>
            <a:ext cx="6115684" cy="18669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931411" y="4834255"/>
            <a:ext cx="1858010" cy="200025"/>
          </a:xfrm>
          <a:prstGeom prst="rect">
            <a:avLst/>
          </a:prstGeom>
        </p:spPr>
        <p:txBody>
          <a:bodyPr wrap="square" lIns="0" tIns="0" rIns="0" bIns="0">
            <a:spAutoFit/>
          </a:bodyPr>
          <a:lstStyle>
            <a:lvl1pPr>
              <a:defRPr sz="1000" b="0" i="0">
                <a:solidFill>
                  <a:srgbClr val="006FC0"/>
                </a:solidFill>
                <a:latin typeface="Noto Sans"/>
                <a:cs typeface="Noto Sans"/>
              </a:defRPr>
            </a:lvl1pPr>
          </a:lstStyle>
          <a:p>
            <a:pPr marL="12700">
              <a:lnSpc>
                <a:spcPct val="100000"/>
              </a:lnSpc>
              <a:spcBef>
                <a:spcPts val="175"/>
              </a:spcBef>
            </a:pPr>
            <a:r>
              <a:rPr spc="-15" dirty="0"/>
              <a:t>Programación </a:t>
            </a:r>
            <a:r>
              <a:rPr spc="-5" dirty="0"/>
              <a:t>Competitiva</a:t>
            </a:r>
            <a:r>
              <a:rPr spc="-114" dirty="0"/>
              <a:t> </a:t>
            </a:r>
            <a:r>
              <a:rPr spc="-15" dirty="0"/>
              <a:t>UNI</a:t>
            </a: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3/24/2024</a:t>
            </a:fld>
            <a:endParaRPr lang="en-US"/>
          </a:p>
        </p:txBody>
      </p:sp>
      <p:sp>
        <p:nvSpPr>
          <p:cNvPr id="6" name="Holder 6"/>
          <p:cNvSpPr>
            <a:spLocks noGrp="1"/>
          </p:cNvSpPr>
          <p:nvPr>
            <p:ph type="sldNum" sz="quarter" idx="7"/>
          </p:nvPr>
        </p:nvSpPr>
        <p:spPr>
          <a:xfrm>
            <a:off x="8816593" y="4831207"/>
            <a:ext cx="222884" cy="200025"/>
          </a:xfrm>
          <a:prstGeom prst="rect">
            <a:avLst/>
          </a:prstGeom>
        </p:spPr>
        <p:txBody>
          <a:bodyPr wrap="square" lIns="0" tIns="0" rIns="0" bIns="0">
            <a:spAutoFit/>
          </a:bodyPr>
          <a:lstStyle>
            <a:lvl1pPr>
              <a:defRPr sz="1000" b="0" i="0">
                <a:solidFill>
                  <a:srgbClr val="006FC0"/>
                </a:solidFill>
                <a:latin typeface="Noto Sans"/>
                <a:cs typeface="Noto Sans"/>
              </a:defRPr>
            </a:lvl1pPr>
          </a:lstStyle>
          <a:p>
            <a:pPr marL="38100">
              <a:lnSpc>
                <a:spcPct val="100000"/>
              </a:lnSpc>
              <a:spcBef>
                <a:spcPts val="175"/>
              </a:spcBef>
            </a:pPr>
            <a:fld id="{81D60167-4931-47E6-BA6A-407CBD079E47}" type="slidenum">
              <a:rPr dirty="0"/>
              <a:t>‹Nº›</a:t>
            </a:fld>
            <a:endParaRPr dirty="0"/>
          </a:p>
        </p:txBody>
      </p:sp>
      <p:sp>
        <p:nvSpPr>
          <p:cNvPr id="8" name="CuadroTexto 7">
            <a:extLst>
              <a:ext uri="{FF2B5EF4-FFF2-40B4-BE49-F238E27FC236}">
                <a16:creationId xmlns:a16="http://schemas.microsoft.com/office/drawing/2014/main" id="{D850A668-6B7B-D154-20C3-B0568FBD1937}"/>
              </a:ext>
            </a:extLst>
          </p:cNvPr>
          <p:cNvSpPr txBox="1"/>
          <p:nvPr userDrawn="1">
            <p:extLst>
              <p:ext uri="{1162E1C5-73C7-4A58-AE30-91384D911F3F}">
                <p184:classification xmlns:p184="http://schemas.microsoft.com/office/powerpoint/2018/4/main" val="ftr"/>
              </p:ext>
            </p:extLst>
          </p:nvPr>
        </p:nvSpPr>
        <p:spPr>
          <a:xfrm>
            <a:off x="3681413" y="4964430"/>
            <a:ext cx="1803400" cy="121920"/>
          </a:xfrm>
          <a:prstGeom prst="rect">
            <a:avLst/>
          </a:prstGeom>
        </p:spPr>
        <p:txBody>
          <a:bodyPr horzOverflow="overflow" lIns="0" tIns="0" rIns="0" bIns="0">
            <a:spAutoFit/>
          </a:bodyPr>
          <a:lstStyle/>
          <a:p>
            <a:pPr algn="l"/>
            <a:r>
              <a:rPr lang="es-PE" sz="800">
                <a:solidFill>
                  <a:srgbClr val="0000FF"/>
                </a:solidFill>
                <a:latin typeface="Calibri" panose="020F0502020204030204" pitchFamily="34" charset="0"/>
                <a:cs typeface="Calibri" panose="020F0502020204030204" pitchFamily="34" charset="0"/>
              </a:rPr>
              <a:t>Datos elaborados por BCP para uso Interno</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codeforces.com/problemset/problem/126/B"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041525"/>
            <a:ext cx="6400800" cy="689291"/>
          </a:xfrm>
          <a:prstGeom prst="rect">
            <a:avLst/>
          </a:prstGeom>
        </p:spPr>
        <p:txBody>
          <a:bodyPr vert="horz" wrap="square" lIns="0" tIns="12065" rIns="0" bIns="0" rtlCol="0">
            <a:spAutoFit/>
          </a:bodyPr>
          <a:lstStyle/>
          <a:p>
            <a:pPr marL="12700">
              <a:lnSpc>
                <a:spcPct val="100000"/>
              </a:lnSpc>
              <a:spcBef>
                <a:spcPts val="95"/>
              </a:spcBef>
            </a:pPr>
            <a:r>
              <a:rPr lang="es-ES" sz="4400" spc="-150" dirty="0" err="1"/>
              <a:t>Strings</a:t>
            </a:r>
            <a:endParaRPr sz="4400" spc="-150" dirty="0">
              <a:latin typeface="Arial"/>
              <a:cs typeface="Arial"/>
            </a:endParaRPr>
          </a:p>
        </p:txBody>
      </p:sp>
      <p:sp>
        <p:nvSpPr>
          <p:cNvPr id="3" name="object 3"/>
          <p:cNvSpPr/>
          <p:nvPr/>
        </p:nvSpPr>
        <p:spPr>
          <a:xfrm>
            <a:off x="7010400" y="1203325"/>
            <a:ext cx="914400" cy="648335"/>
          </a:xfrm>
          <a:custGeom>
            <a:avLst/>
            <a:gdLst/>
            <a:ahLst/>
            <a:cxnLst/>
            <a:rect l="l" t="t" r="r" b="b"/>
            <a:pathLst>
              <a:path w="914400" h="648335">
                <a:moveTo>
                  <a:pt x="0" y="6096"/>
                </a:moveTo>
                <a:lnTo>
                  <a:pt x="914400" y="6096"/>
                </a:lnTo>
              </a:path>
              <a:path w="914400" h="648335">
                <a:moveTo>
                  <a:pt x="914400" y="0"/>
                </a:moveTo>
                <a:lnTo>
                  <a:pt x="914400" y="647953"/>
                </a:lnTo>
              </a:path>
            </a:pathLst>
          </a:custGeom>
          <a:ln w="18288">
            <a:solidFill>
              <a:srgbClr val="006FC0"/>
            </a:solidFill>
          </a:ln>
        </p:spPr>
        <p:txBody>
          <a:bodyPr wrap="square" lIns="0" tIns="0" rIns="0" bIns="0" rtlCol="0"/>
          <a:lstStyle/>
          <a:p>
            <a:endParaRPr/>
          </a:p>
        </p:txBody>
      </p:sp>
      <p:sp>
        <p:nvSpPr>
          <p:cNvPr id="4" name="object 4"/>
          <p:cNvSpPr/>
          <p:nvPr/>
        </p:nvSpPr>
        <p:spPr>
          <a:xfrm>
            <a:off x="1143000" y="2879725"/>
            <a:ext cx="920750" cy="648335"/>
          </a:xfrm>
          <a:custGeom>
            <a:avLst/>
            <a:gdLst/>
            <a:ahLst/>
            <a:cxnLst/>
            <a:rect l="l" t="t" r="r" b="b"/>
            <a:pathLst>
              <a:path w="920750" h="648335">
                <a:moveTo>
                  <a:pt x="6095" y="640080"/>
                </a:moveTo>
                <a:lnTo>
                  <a:pt x="920495" y="640080"/>
                </a:lnTo>
              </a:path>
              <a:path w="920750" h="648335">
                <a:moveTo>
                  <a:pt x="0" y="0"/>
                </a:moveTo>
                <a:lnTo>
                  <a:pt x="0" y="647954"/>
                </a:lnTo>
              </a:path>
            </a:pathLst>
          </a:custGeom>
          <a:ln w="18288">
            <a:solidFill>
              <a:srgbClr val="006FC0"/>
            </a:solidFill>
          </a:ln>
        </p:spPr>
        <p:txBody>
          <a:bodyPr wrap="square" lIns="0" tIns="0" rIns="0" bIns="0" rtlCol="0"/>
          <a:lstStyle/>
          <a:p>
            <a:endParaRPr/>
          </a:p>
        </p:txBody>
      </p:sp>
      <p:sp>
        <p:nvSpPr>
          <p:cNvPr id="5" name="object 5"/>
          <p:cNvSpPr/>
          <p:nvPr/>
        </p:nvSpPr>
        <p:spPr>
          <a:xfrm>
            <a:off x="412104" y="517428"/>
            <a:ext cx="1004773" cy="89900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077200" cy="1200329"/>
          </a:xfrm>
          <a:prstGeom prst="rect">
            <a:avLst/>
          </a:prstGeom>
          <a:noFill/>
        </p:spPr>
        <p:txBody>
          <a:bodyPr wrap="square" rtlCol="0">
            <a:spAutoFit/>
          </a:bodyPr>
          <a:lstStyle/>
          <a:p>
            <a:r>
              <a:rPr lang="es-ES" dirty="0"/>
              <a:t>Un borde es un String que es prefijo y sufijo.</a:t>
            </a:r>
          </a:p>
          <a:p>
            <a:endParaRPr lang="es-ES" dirty="0"/>
          </a:p>
          <a:p>
            <a:r>
              <a:rPr lang="es-ES" dirty="0"/>
              <a:t>String S = ABACABA</a:t>
            </a:r>
          </a:p>
          <a:p>
            <a:r>
              <a:rPr lang="es-ES" dirty="0"/>
              <a:t>bordes = {A,ABA,ABACABA}</a:t>
            </a:r>
          </a:p>
        </p:txBody>
      </p:sp>
    </p:spTree>
    <p:extLst>
      <p:ext uri="{BB962C8B-B14F-4D97-AF65-F5344CB8AC3E}">
        <p14:creationId xmlns:p14="http://schemas.microsoft.com/office/powerpoint/2010/main" val="232568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Ordenamiento </a:t>
            </a:r>
            <a:r>
              <a:rPr lang="es-ES" dirty="0" err="1">
                <a:solidFill>
                  <a:srgbClr val="3D85C6"/>
                </a:solidFill>
              </a:rPr>
              <a:t>lexicografico</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1477328"/>
          </a:xfrm>
          <a:prstGeom prst="rect">
            <a:avLst/>
          </a:prstGeom>
          <a:noFill/>
        </p:spPr>
        <p:txBody>
          <a:bodyPr wrap="square" rtlCol="0">
            <a:spAutoFit/>
          </a:bodyPr>
          <a:lstStyle/>
          <a:p>
            <a:r>
              <a:rPr lang="es-ES" dirty="0"/>
              <a:t>Usualmente los String son ordenados de forma lexicográfica es decir es orden alfabético.</a:t>
            </a:r>
          </a:p>
          <a:p>
            <a:endParaRPr lang="es-ES" dirty="0"/>
          </a:p>
          <a:p>
            <a:r>
              <a:rPr lang="es-ES" dirty="0"/>
              <a:t>String x es menor al String y si x es un prefijo de y o existe algún k tal que</a:t>
            </a:r>
          </a:p>
          <a:p>
            <a:r>
              <a:rPr lang="es-ES" dirty="0"/>
              <a:t>x[0..k-1] == y[0..k-1] y x[k]&lt;y[k]</a:t>
            </a:r>
          </a:p>
        </p:txBody>
      </p:sp>
    </p:spTree>
    <p:extLst>
      <p:ext uri="{BB962C8B-B14F-4D97-AF65-F5344CB8AC3E}">
        <p14:creationId xmlns:p14="http://schemas.microsoft.com/office/powerpoint/2010/main" val="78400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a 21">
            <a:extLst>
              <a:ext uri="{FF2B5EF4-FFF2-40B4-BE49-F238E27FC236}">
                <a16:creationId xmlns:a16="http://schemas.microsoft.com/office/drawing/2014/main" id="{6AEDD163-A12F-4FD1-B64C-567D53DDF491}"/>
              </a:ext>
            </a:extLst>
          </p:cNvPr>
          <p:cNvGraphicFramePr>
            <a:graphicFrameLocks noGrp="1"/>
          </p:cNvGraphicFramePr>
          <p:nvPr>
            <p:extLst>
              <p:ext uri="{D42A27DB-BD31-4B8C-83A1-F6EECF244321}">
                <p14:modId xmlns:p14="http://schemas.microsoft.com/office/powerpoint/2010/main" val="2771145325"/>
              </p:ext>
            </p:extLst>
          </p:nvPr>
        </p:nvGraphicFramePr>
        <p:xfrm>
          <a:off x="762000" y="1396236"/>
          <a:ext cx="6858000" cy="2274063"/>
        </p:xfrm>
        <a:graphic>
          <a:graphicData uri="http://schemas.openxmlformats.org/drawingml/2006/table">
            <a:tbl>
              <a:tblPr>
                <a:solidFill>
                  <a:srgbClr val="FF0000"/>
                </a:solidFill>
                <a:tableStyleId>{5C22544A-7EE6-4342-B048-85BDC9FD1C3A}</a:tableStyleId>
              </a:tblPr>
              <a:tblGrid>
                <a:gridCol w="5577840">
                  <a:extLst>
                    <a:ext uri="{9D8B030D-6E8A-4147-A177-3AD203B41FA5}">
                      <a16:colId xmlns:a16="http://schemas.microsoft.com/office/drawing/2014/main" val="1363260487"/>
                    </a:ext>
                  </a:extLst>
                </a:gridCol>
                <a:gridCol w="1280160">
                  <a:extLst>
                    <a:ext uri="{9D8B030D-6E8A-4147-A177-3AD203B41FA5}">
                      <a16:colId xmlns:a16="http://schemas.microsoft.com/office/drawing/2014/main" val="966776686"/>
                    </a:ext>
                  </a:extLst>
                </a:gridCol>
              </a:tblGrid>
              <a:tr h="501023">
                <a:tc>
                  <a:txBody>
                    <a:bodyPr/>
                    <a:lstStyle/>
                    <a:p>
                      <a:r>
                        <a:rPr lang="es-ES" dirty="0"/>
                        <a:t>1. Conceptos básicos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36152"/>
                  </a:ext>
                </a:extLst>
              </a:tr>
              <a:tr h="443260">
                <a:tc>
                  <a:txBody>
                    <a:bodyPr/>
                    <a:lstStyle/>
                    <a:p>
                      <a:pPr marL="0"/>
                      <a:r>
                        <a:rPr lang="es-ES" dirty="0">
                          <a:solidFill>
                            <a:schemeClr val="dk1"/>
                          </a:solidFill>
                          <a:latin typeface="+mn-lt"/>
                          <a:ea typeface="+mn-ea"/>
                          <a:cs typeface="+mn-cs"/>
                        </a:rPr>
                        <a:t>2. </a:t>
                      </a:r>
                      <a:r>
                        <a:rPr lang="es-ES" dirty="0" err="1">
                          <a:solidFill>
                            <a:schemeClr val="dk1"/>
                          </a:solidFill>
                          <a:latin typeface="+mn-lt"/>
                          <a:ea typeface="+mn-ea"/>
                          <a:cs typeface="+mn-cs"/>
                        </a:rPr>
                        <a:t>Kuth</a:t>
                      </a:r>
                      <a:r>
                        <a:rPr lang="es-ES" dirty="0">
                          <a:solidFill>
                            <a:schemeClr val="dk1"/>
                          </a:solidFill>
                          <a:latin typeface="+mn-lt"/>
                          <a:ea typeface="+mn-ea"/>
                          <a:cs typeface="+mn-cs"/>
                        </a:rPr>
                        <a:t>-Morris-Pratt (KMP)</a:t>
                      </a:r>
                      <a:endParaRPr lang="es-PE"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endParaRPr lang="es-PE"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49964297"/>
                  </a:ext>
                </a:extLst>
              </a:tr>
              <a:tr h="443260">
                <a:tc>
                  <a:txBody>
                    <a:bodyPr/>
                    <a:lstStyle/>
                    <a:p>
                      <a:r>
                        <a:rPr lang="es-ES" dirty="0"/>
                        <a:t>3. Z-</a:t>
                      </a:r>
                      <a:r>
                        <a:rPr lang="es-ES" dirty="0" err="1"/>
                        <a:t>algorithm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6075021"/>
                  </a:ext>
                </a:extLst>
              </a:tr>
              <a:tr h="443260">
                <a:tc>
                  <a:txBody>
                    <a:bodyPr/>
                    <a:lstStyle/>
                    <a:p>
                      <a:r>
                        <a:rPr lang="es-ES" dirty="0"/>
                        <a:t>4. </a:t>
                      </a:r>
                      <a:r>
                        <a:rPr lang="es-ES" dirty="0" err="1"/>
                        <a:t>Manacher</a:t>
                      </a:r>
                      <a:r>
                        <a:rPr lang="es-ES" dirty="0"/>
                        <a:t> </a:t>
                      </a:r>
                      <a:r>
                        <a:rPr lang="es-ES" dirty="0" err="1"/>
                        <a:t>Algorithm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6003592"/>
                  </a:ext>
                </a:extLst>
              </a:tr>
              <a:tr h="443260">
                <a:tc>
                  <a:txBody>
                    <a:bodyPr/>
                    <a:lstStyle/>
                    <a:p>
                      <a:r>
                        <a:rPr lang="es-ES" dirty="0"/>
                        <a:t>5. </a:t>
                      </a:r>
                      <a:r>
                        <a:rPr lang="es-ES" dirty="0" err="1"/>
                        <a:t>Hashing</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1720475"/>
                  </a:ext>
                </a:extLst>
              </a:tr>
            </a:tbl>
          </a:graphicData>
        </a:graphic>
      </p:graphicFrame>
      <p:sp>
        <p:nvSpPr>
          <p:cNvPr id="2" name="object 2"/>
          <p:cNvSpPr txBox="1">
            <a:spLocks noGrp="1"/>
          </p:cNvSpPr>
          <p:nvPr>
            <p:ph type="title"/>
          </p:nvPr>
        </p:nvSpPr>
        <p:spPr>
          <a:xfrm>
            <a:off x="390550" y="397205"/>
            <a:ext cx="2428850" cy="666115"/>
          </a:xfrm>
          <a:prstGeom prst="rect">
            <a:avLst/>
          </a:prstGeom>
        </p:spPr>
        <p:txBody>
          <a:bodyPr vert="horz" wrap="square" lIns="0" tIns="12700" rIns="0" bIns="0" rtlCol="0">
            <a:spAutoFit/>
          </a:bodyPr>
          <a:lstStyle/>
          <a:p>
            <a:pPr marL="12700">
              <a:lnSpc>
                <a:spcPct val="100000"/>
              </a:lnSpc>
              <a:spcBef>
                <a:spcPts val="100"/>
              </a:spcBef>
            </a:pPr>
            <a:r>
              <a:rPr spc="-300" dirty="0"/>
              <a:t>Contenido</a:t>
            </a:r>
          </a:p>
        </p:txBody>
      </p:sp>
      <p:grpSp>
        <p:nvGrpSpPr>
          <p:cNvPr id="4" name="object 4"/>
          <p:cNvGrpSpPr/>
          <p:nvPr/>
        </p:nvGrpSpPr>
        <p:grpSpPr>
          <a:xfrm>
            <a:off x="6817614" y="1994398"/>
            <a:ext cx="396240" cy="231775"/>
            <a:chOff x="6291071" y="1758695"/>
            <a:chExt cx="396240" cy="231775"/>
          </a:xfrm>
        </p:grpSpPr>
        <p:sp>
          <p:nvSpPr>
            <p:cNvPr id="5" name="object 5"/>
            <p:cNvSpPr/>
            <p:nvPr/>
          </p:nvSpPr>
          <p:spPr>
            <a:xfrm>
              <a:off x="6303263" y="1770887"/>
              <a:ext cx="372110" cy="207645"/>
            </a:xfrm>
            <a:custGeom>
              <a:avLst/>
              <a:gdLst/>
              <a:ahLst/>
              <a:cxnLst/>
              <a:rect l="l" t="t" r="r" b="b"/>
              <a:pathLst>
                <a:path w="372109" h="207644">
                  <a:moveTo>
                    <a:pt x="268224" y="0"/>
                  </a:moveTo>
                  <a:lnTo>
                    <a:pt x="268224" y="51815"/>
                  </a:lnTo>
                  <a:lnTo>
                    <a:pt x="0" y="51815"/>
                  </a:lnTo>
                  <a:lnTo>
                    <a:pt x="0" y="155448"/>
                  </a:lnTo>
                  <a:lnTo>
                    <a:pt x="268224" y="155448"/>
                  </a:lnTo>
                  <a:lnTo>
                    <a:pt x="268224" y="207263"/>
                  </a:lnTo>
                  <a:lnTo>
                    <a:pt x="371856" y="103632"/>
                  </a:lnTo>
                  <a:lnTo>
                    <a:pt x="268224" y="0"/>
                  </a:lnTo>
                  <a:close/>
                </a:path>
              </a:pathLst>
            </a:custGeom>
            <a:solidFill>
              <a:srgbClr val="006FC0"/>
            </a:solidFill>
          </p:spPr>
          <p:txBody>
            <a:bodyPr wrap="square" lIns="0" tIns="0" rIns="0" bIns="0" rtlCol="0"/>
            <a:lstStyle/>
            <a:p>
              <a:endParaRPr/>
            </a:p>
          </p:txBody>
        </p:sp>
        <p:sp>
          <p:nvSpPr>
            <p:cNvPr id="6" name="object 6"/>
            <p:cNvSpPr/>
            <p:nvPr/>
          </p:nvSpPr>
          <p:spPr>
            <a:xfrm>
              <a:off x="6303263" y="1770887"/>
              <a:ext cx="372110" cy="207645"/>
            </a:xfrm>
            <a:custGeom>
              <a:avLst/>
              <a:gdLst/>
              <a:ahLst/>
              <a:cxnLst/>
              <a:rect l="l" t="t" r="r" b="b"/>
              <a:pathLst>
                <a:path w="372109" h="207644">
                  <a:moveTo>
                    <a:pt x="0" y="51815"/>
                  </a:moveTo>
                  <a:lnTo>
                    <a:pt x="268224" y="51815"/>
                  </a:lnTo>
                  <a:lnTo>
                    <a:pt x="268224" y="0"/>
                  </a:lnTo>
                  <a:lnTo>
                    <a:pt x="371856" y="103632"/>
                  </a:lnTo>
                  <a:lnTo>
                    <a:pt x="268224" y="207263"/>
                  </a:lnTo>
                  <a:lnTo>
                    <a:pt x="268224" y="155448"/>
                  </a:lnTo>
                  <a:lnTo>
                    <a:pt x="0" y="155448"/>
                  </a:lnTo>
                  <a:lnTo>
                    <a:pt x="0" y="51815"/>
                  </a:lnTo>
                  <a:close/>
                </a:path>
              </a:pathLst>
            </a:custGeom>
            <a:ln w="24384">
              <a:solidFill>
                <a:srgbClr val="000000"/>
              </a:solidFill>
            </a:ln>
          </p:spPr>
          <p:txBody>
            <a:bodyPr wrap="square" lIns="0" tIns="0" rIns="0" bIns="0" rtlCol="0"/>
            <a:lstStyle/>
            <a:p>
              <a:endParaRPr/>
            </a:p>
          </p:txBody>
        </p:sp>
      </p:grpSp>
      <p:grpSp>
        <p:nvGrpSpPr>
          <p:cNvPr id="7" name="object 7"/>
          <p:cNvGrpSpPr/>
          <p:nvPr/>
        </p:nvGrpSpPr>
        <p:grpSpPr>
          <a:xfrm>
            <a:off x="6802501" y="2388821"/>
            <a:ext cx="399415" cy="228600"/>
            <a:chOff x="6300215" y="2115311"/>
            <a:chExt cx="399415" cy="228600"/>
          </a:xfrm>
        </p:grpSpPr>
        <p:sp>
          <p:nvSpPr>
            <p:cNvPr id="8" name="object 8"/>
            <p:cNvSpPr/>
            <p:nvPr/>
          </p:nvSpPr>
          <p:spPr>
            <a:xfrm>
              <a:off x="6312407" y="2127503"/>
              <a:ext cx="375285" cy="204470"/>
            </a:xfrm>
            <a:custGeom>
              <a:avLst/>
              <a:gdLst/>
              <a:ahLst/>
              <a:cxnLst/>
              <a:rect l="l" t="t" r="r" b="b"/>
              <a:pathLst>
                <a:path w="375284" h="204469">
                  <a:moveTo>
                    <a:pt x="272795" y="0"/>
                  </a:moveTo>
                  <a:lnTo>
                    <a:pt x="272795" y="51053"/>
                  </a:lnTo>
                  <a:lnTo>
                    <a:pt x="0" y="51053"/>
                  </a:lnTo>
                  <a:lnTo>
                    <a:pt x="0" y="153162"/>
                  </a:lnTo>
                  <a:lnTo>
                    <a:pt x="272795" y="153162"/>
                  </a:lnTo>
                  <a:lnTo>
                    <a:pt x="272795" y="204215"/>
                  </a:lnTo>
                  <a:lnTo>
                    <a:pt x="374903" y="102107"/>
                  </a:lnTo>
                  <a:lnTo>
                    <a:pt x="272795" y="0"/>
                  </a:lnTo>
                  <a:close/>
                </a:path>
              </a:pathLst>
            </a:custGeom>
            <a:solidFill>
              <a:srgbClr val="006FC0"/>
            </a:solidFill>
          </p:spPr>
          <p:txBody>
            <a:bodyPr wrap="square" lIns="0" tIns="0" rIns="0" bIns="0" rtlCol="0"/>
            <a:lstStyle/>
            <a:p>
              <a:endParaRPr/>
            </a:p>
          </p:txBody>
        </p:sp>
        <p:sp>
          <p:nvSpPr>
            <p:cNvPr id="9" name="object 9"/>
            <p:cNvSpPr/>
            <p:nvPr/>
          </p:nvSpPr>
          <p:spPr>
            <a:xfrm>
              <a:off x="6312407" y="2127503"/>
              <a:ext cx="375285" cy="204470"/>
            </a:xfrm>
            <a:custGeom>
              <a:avLst/>
              <a:gdLst/>
              <a:ahLst/>
              <a:cxnLst/>
              <a:rect l="l" t="t" r="r" b="b"/>
              <a:pathLst>
                <a:path w="375284" h="204469">
                  <a:moveTo>
                    <a:pt x="0" y="51053"/>
                  </a:moveTo>
                  <a:lnTo>
                    <a:pt x="272795" y="51053"/>
                  </a:lnTo>
                  <a:lnTo>
                    <a:pt x="272795" y="0"/>
                  </a:lnTo>
                  <a:lnTo>
                    <a:pt x="374903" y="102107"/>
                  </a:lnTo>
                  <a:lnTo>
                    <a:pt x="272795" y="204215"/>
                  </a:lnTo>
                  <a:lnTo>
                    <a:pt x="272795" y="153162"/>
                  </a:lnTo>
                  <a:lnTo>
                    <a:pt x="0" y="153162"/>
                  </a:lnTo>
                  <a:lnTo>
                    <a:pt x="0" y="51053"/>
                  </a:lnTo>
                  <a:close/>
                </a:path>
              </a:pathLst>
            </a:custGeom>
            <a:ln w="24384">
              <a:solidFill>
                <a:srgbClr val="000000"/>
              </a:solidFill>
            </a:ln>
          </p:spPr>
          <p:txBody>
            <a:bodyPr wrap="square" lIns="0" tIns="0" rIns="0" bIns="0" rtlCol="0"/>
            <a:lstStyle/>
            <a:p>
              <a:endParaRPr/>
            </a:p>
          </p:txBody>
        </p:sp>
      </p:grpSp>
      <p:grpSp>
        <p:nvGrpSpPr>
          <p:cNvPr id="10" name="object 10"/>
          <p:cNvGrpSpPr/>
          <p:nvPr/>
        </p:nvGrpSpPr>
        <p:grpSpPr>
          <a:xfrm>
            <a:off x="6805676" y="2906115"/>
            <a:ext cx="396240" cy="231775"/>
            <a:chOff x="6291071" y="2508503"/>
            <a:chExt cx="396240" cy="231775"/>
          </a:xfrm>
        </p:grpSpPr>
        <p:sp>
          <p:nvSpPr>
            <p:cNvPr id="11" name="object 11"/>
            <p:cNvSpPr/>
            <p:nvPr/>
          </p:nvSpPr>
          <p:spPr>
            <a:xfrm>
              <a:off x="6303263" y="2520695"/>
              <a:ext cx="372110" cy="207645"/>
            </a:xfrm>
            <a:custGeom>
              <a:avLst/>
              <a:gdLst/>
              <a:ahLst/>
              <a:cxnLst/>
              <a:rect l="l" t="t" r="r" b="b"/>
              <a:pathLst>
                <a:path w="372109" h="207644">
                  <a:moveTo>
                    <a:pt x="268224" y="0"/>
                  </a:moveTo>
                  <a:lnTo>
                    <a:pt x="268224" y="51815"/>
                  </a:lnTo>
                  <a:lnTo>
                    <a:pt x="0" y="51815"/>
                  </a:lnTo>
                  <a:lnTo>
                    <a:pt x="0" y="155447"/>
                  </a:lnTo>
                  <a:lnTo>
                    <a:pt x="268224" y="155447"/>
                  </a:lnTo>
                  <a:lnTo>
                    <a:pt x="268224" y="207263"/>
                  </a:lnTo>
                  <a:lnTo>
                    <a:pt x="371856" y="103631"/>
                  </a:lnTo>
                  <a:lnTo>
                    <a:pt x="268224" y="0"/>
                  </a:lnTo>
                  <a:close/>
                </a:path>
              </a:pathLst>
            </a:custGeom>
            <a:solidFill>
              <a:srgbClr val="006FC0"/>
            </a:solidFill>
          </p:spPr>
          <p:txBody>
            <a:bodyPr wrap="square" lIns="0" tIns="0" rIns="0" bIns="0" rtlCol="0"/>
            <a:lstStyle/>
            <a:p>
              <a:endParaRPr/>
            </a:p>
          </p:txBody>
        </p:sp>
        <p:sp>
          <p:nvSpPr>
            <p:cNvPr id="12" name="object 12"/>
            <p:cNvSpPr/>
            <p:nvPr/>
          </p:nvSpPr>
          <p:spPr>
            <a:xfrm>
              <a:off x="6303263" y="2520695"/>
              <a:ext cx="372110" cy="207645"/>
            </a:xfrm>
            <a:custGeom>
              <a:avLst/>
              <a:gdLst/>
              <a:ahLst/>
              <a:cxnLst/>
              <a:rect l="l" t="t" r="r" b="b"/>
              <a:pathLst>
                <a:path w="372109" h="207644">
                  <a:moveTo>
                    <a:pt x="0" y="51815"/>
                  </a:moveTo>
                  <a:lnTo>
                    <a:pt x="268224" y="51815"/>
                  </a:lnTo>
                  <a:lnTo>
                    <a:pt x="268224" y="0"/>
                  </a:lnTo>
                  <a:lnTo>
                    <a:pt x="371856" y="103631"/>
                  </a:lnTo>
                  <a:lnTo>
                    <a:pt x="268224" y="207263"/>
                  </a:lnTo>
                  <a:lnTo>
                    <a:pt x="268224" y="155447"/>
                  </a:lnTo>
                  <a:lnTo>
                    <a:pt x="0" y="155447"/>
                  </a:lnTo>
                  <a:lnTo>
                    <a:pt x="0" y="51815"/>
                  </a:lnTo>
                  <a:close/>
                </a:path>
              </a:pathLst>
            </a:custGeom>
            <a:ln w="24384">
              <a:solidFill>
                <a:srgbClr val="000000"/>
              </a:solidFill>
            </a:ln>
          </p:spPr>
          <p:txBody>
            <a:bodyPr wrap="square" lIns="0" tIns="0" rIns="0" bIns="0" rtlCol="0"/>
            <a:lstStyle/>
            <a:p>
              <a:endParaRPr/>
            </a:p>
          </p:txBody>
        </p:sp>
      </p:grpSp>
      <p:grpSp>
        <p:nvGrpSpPr>
          <p:cNvPr id="13" name="object 13"/>
          <p:cNvGrpSpPr/>
          <p:nvPr/>
        </p:nvGrpSpPr>
        <p:grpSpPr>
          <a:xfrm>
            <a:off x="6814693" y="3360267"/>
            <a:ext cx="396240" cy="231775"/>
            <a:chOff x="6294120" y="2880359"/>
            <a:chExt cx="396240" cy="231775"/>
          </a:xfrm>
        </p:grpSpPr>
        <p:sp>
          <p:nvSpPr>
            <p:cNvPr id="14" name="object 14"/>
            <p:cNvSpPr/>
            <p:nvPr/>
          </p:nvSpPr>
          <p:spPr>
            <a:xfrm>
              <a:off x="6306312" y="2892551"/>
              <a:ext cx="372110" cy="207645"/>
            </a:xfrm>
            <a:custGeom>
              <a:avLst/>
              <a:gdLst/>
              <a:ahLst/>
              <a:cxnLst/>
              <a:rect l="l" t="t" r="r" b="b"/>
              <a:pathLst>
                <a:path w="372109" h="207644">
                  <a:moveTo>
                    <a:pt x="268223" y="0"/>
                  </a:moveTo>
                  <a:lnTo>
                    <a:pt x="268223" y="51816"/>
                  </a:lnTo>
                  <a:lnTo>
                    <a:pt x="0" y="51816"/>
                  </a:lnTo>
                  <a:lnTo>
                    <a:pt x="0" y="155448"/>
                  </a:lnTo>
                  <a:lnTo>
                    <a:pt x="268223" y="155448"/>
                  </a:lnTo>
                  <a:lnTo>
                    <a:pt x="268223" y="207264"/>
                  </a:lnTo>
                  <a:lnTo>
                    <a:pt x="371856" y="103632"/>
                  </a:lnTo>
                  <a:lnTo>
                    <a:pt x="268223" y="0"/>
                  </a:lnTo>
                  <a:close/>
                </a:path>
              </a:pathLst>
            </a:custGeom>
            <a:solidFill>
              <a:srgbClr val="006FC0"/>
            </a:solidFill>
          </p:spPr>
          <p:txBody>
            <a:bodyPr wrap="square" lIns="0" tIns="0" rIns="0" bIns="0" rtlCol="0"/>
            <a:lstStyle/>
            <a:p>
              <a:endParaRPr/>
            </a:p>
          </p:txBody>
        </p:sp>
        <p:sp>
          <p:nvSpPr>
            <p:cNvPr id="15" name="object 15"/>
            <p:cNvSpPr/>
            <p:nvPr/>
          </p:nvSpPr>
          <p:spPr>
            <a:xfrm>
              <a:off x="6306312" y="2892551"/>
              <a:ext cx="372110" cy="207645"/>
            </a:xfrm>
            <a:custGeom>
              <a:avLst/>
              <a:gdLst/>
              <a:ahLst/>
              <a:cxnLst/>
              <a:rect l="l" t="t" r="r" b="b"/>
              <a:pathLst>
                <a:path w="372109" h="207644">
                  <a:moveTo>
                    <a:pt x="0" y="51816"/>
                  </a:moveTo>
                  <a:lnTo>
                    <a:pt x="268223" y="51816"/>
                  </a:lnTo>
                  <a:lnTo>
                    <a:pt x="268223" y="0"/>
                  </a:lnTo>
                  <a:lnTo>
                    <a:pt x="371856" y="103632"/>
                  </a:lnTo>
                  <a:lnTo>
                    <a:pt x="268223" y="207264"/>
                  </a:lnTo>
                  <a:lnTo>
                    <a:pt x="268223" y="155448"/>
                  </a:lnTo>
                  <a:lnTo>
                    <a:pt x="0" y="155448"/>
                  </a:lnTo>
                  <a:lnTo>
                    <a:pt x="0" y="51816"/>
                  </a:lnTo>
                  <a:close/>
                </a:path>
              </a:pathLst>
            </a:custGeom>
            <a:ln w="24384">
              <a:solidFill>
                <a:srgbClr val="000000"/>
              </a:solidFill>
            </a:ln>
          </p:spPr>
          <p:txBody>
            <a:bodyPr wrap="square" lIns="0" tIns="0" rIns="0" bIns="0" rtlCol="0"/>
            <a:lstStyle/>
            <a:p>
              <a:endParaRPr/>
            </a:p>
          </p:txBody>
        </p:sp>
      </p:grpSp>
      <p:grpSp>
        <p:nvGrpSpPr>
          <p:cNvPr id="16" name="object 16"/>
          <p:cNvGrpSpPr/>
          <p:nvPr/>
        </p:nvGrpSpPr>
        <p:grpSpPr>
          <a:xfrm>
            <a:off x="6829806" y="1559043"/>
            <a:ext cx="372110" cy="204470"/>
            <a:chOff x="6303263" y="3313175"/>
            <a:chExt cx="372110" cy="204470"/>
          </a:xfrm>
        </p:grpSpPr>
        <p:sp>
          <p:nvSpPr>
            <p:cNvPr id="17" name="object 17"/>
            <p:cNvSpPr/>
            <p:nvPr/>
          </p:nvSpPr>
          <p:spPr>
            <a:xfrm>
              <a:off x="6303263" y="3313175"/>
              <a:ext cx="372110" cy="204470"/>
            </a:xfrm>
            <a:custGeom>
              <a:avLst/>
              <a:gdLst/>
              <a:ahLst/>
              <a:cxnLst/>
              <a:rect l="l" t="t" r="r" b="b"/>
              <a:pathLst>
                <a:path w="372109" h="204470">
                  <a:moveTo>
                    <a:pt x="269747" y="0"/>
                  </a:moveTo>
                  <a:lnTo>
                    <a:pt x="269747" y="51054"/>
                  </a:lnTo>
                  <a:lnTo>
                    <a:pt x="0" y="51054"/>
                  </a:lnTo>
                  <a:lnTo>
                    <a:pt x="0" y="153162"/>
                  </a:lnTo>
                  <a:lnTo>
                    <a:pt x="269747" y="153162"/>
                  </a:lnTo>
                  <a:lnTo>
                    <a:pt x="269747" y="204216"/>
                  </a:lnTo>
                  <a:lnTo>
                    <a:pt x="371856" y="102108"/>
                  </a:lnTo>
                  <a:lnTo>
                    <a:pt x="269747" y="0"/>
                  </a:lnTo>
                  <a:close/>
                </a:path>
              </a:pathLst>
            </a:custGeom>
            <a:solidFill>
              <a:srgbClr val="006FC0"/>
            </a:solidFill>
          </p:spPr>
          <p:txBody>
            <a:bodyPr wrap="square" lIns="0" tIns="0" rIns="0" bIns="0" rtlCol="0"/>
            <a:lstStyle/>
            <a:p>
              <a:endParaRPr/>
            </a:p>
          </p:txBody>
        </p:sp>
        <p:sp>
          <p:nvSpPr>
            <p:cNvPr id="18" name="object 18"/>
            <p:cNvSpPr/>
            <p:nvPr/>
          </p:nvSpPr>
          <p:spPr>
            <a:xfrm>
              <a:off x="6303263" y="3313175"/>
              <a:ext cx="372110" cy="204470"/>
            </a:xfrm>
            <a:custGeom>
              <a:avLst/>
              <a:gdLst/>
              <a:ahLst/>
              <a:cxnLst/>
              <a:rect l="l" t="t" r="r" b="b"/>
              <a:pathLst>
                <a:path w="372109" h="204470">
                  <a:moveTo>
                    <a:pt x="0" y="51054"/>
                  </a:moveTo>
                  <a:lnTo>
                    <a:pt x="269747" y="51054"/>
                  </a:lnTo>
                  <a:lnTo>
                    <a:pt x="269747" y="0"/>
                  </a:lnTo>
                  <a:lnTo>
                    <a:pt x="371856" y="102108"/>
                  </a:lnTo>
                  <a:lnTo>
                    <a:pt x="269747" y="204216"/>
                  </a:lnTo>
                  <a:lnTo>
                    <a:pt x="269747" y="153162"/>
                  </a:lnTo>
                  <a:lnTo>
                    <a:pt x="0" y="153162"/>
                  </a:lnTo>
                  <a:lnTo>
                    <a:pt x="0" y="51054"/>
                  </a:lnTo>
                  <a:close/>
                </a:path>
              </a:pathLst>
            </a:custGeom>
            <a:ln w="24384">
              <a:solidFill>
                <a:srgbClr val="000000"/>
              </a:solidFill>
            </a:ln>
          </p:spPr>
          <p:txBody>
            <a:bodyPr wrap="square" lIns="0" tIns="0" rIns="0" bIns="0" rtlCol="0"/>
            <a:lstStyle/>
            <a:p>
              <a:endParaRPr/>
            </a:p>
          </p:txBody>
        </p:sp>
      </p:grpSp>
      <p:sp>
        <p:nvSpPr>
          <p:cNvPr id="19" name="object 1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dirty="0"/>
              <a:t>12</a:t>
            </a:fld>
            <a:endParaRPr dirty="0"/>
          </a:p>
        </p:txBody>
      </p:sp>
      <p:sp>
        <p:nvSpPr>
          <p:cNvPr id="20" name="object 2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spc="-15" dirty="0"/>
              <a:t>Programación </a:t>
            </a:r>
            <a:r>
              <a:rPr spc="-5" dirty="0"/>
              <a:t>Competitiva</a:t>
            </a:r>
            <a:r>
              <a:rPr spc="-114" dirty="0"/>
              <a:t> </a:t>
            </a:r>
            <a:r>
              <a:rPr spc="-15" dirty="0"/>
              <a:t>UNI</a:t>
            </a:r>
          </a:p>
        </p:txBody>
      </p:sp>
    </p:spTree>
    <p:extLst>
      <p:ext uri="{BB962C8B-B14F-4D97-AF65-F5344CB8AC3E}">
        <p14:creationId xmlns:p14="http://schemas.microsoft.com/office/powerpoint/2010/main" val="73636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Pattern</a:t>
            </a:r>
            <a:r>
              <a:rPr lang="es-ES" dirty="0">
                <a:solidFill>
                  <a:srgbClr val="3D85C6"/>
                </a:solidFill>
              </a:rPr>
              <a:t> </a:t>
            </a:r>
            <a:r>
              <a:rPr lang="es-ES" dirty="0" err="1">
                <a:solidFill>
                  <a:srgbClr val="3D85C6"/>
                </a:solidFill>
              </a:rPr>
              <a:t>matching</a:t>
            </a:r>
            <a:r>
              <a:rPr lang="es-ES" dirty="0">
                <a:solidFill>
                  <a:srgbClr val="3D85C6"/>
                </a:solidFill>
              </a:rPr>
              <a:t> </a:t>
            </a:r>
            <a:r>
              <a:rPr lang="es-ES" dirty="0" err="1">
                <a:solidFill>
                  <a:srgbClr val="3D85C6"/>
                </a:solidFill>
              </a:rPr>
              <a:t>problem</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2031325"/>
          </a:xfrm>
          <a:prstGeom prst="rect">
            <a:avLst/>
          </a:prstGeom>
          <a:noFill/>
        </p:spPr>
        <p:txBody>
          <a:bodyPr wrap="square" rtlCol="0">
            <a:spAutoFit/>
          </a:bodyPr>
          <a:lstStyle/>
          <a:p>
            <a:r>
              <a:rPr lang="es-ES" dirty="0"/>
              <a:t>Dado un String de tamaño n y un </a:t>
            </a:r>
            <a:r>
              <a:rPr lang="es-ES" dirty="0" err="1"/>
              <a:t>patron</a:t>
            </a:r>
            <a:r>
              <a:rPr lang="es-ES" dirty="0"/>
              <a:t> de tamaño m, se le pide encontrar las ocurrencias del </a:t>
            </a:r>
            <a:r>
              <a:rPr lang="es-ES" dirty="0" err="1"/>
              <a:t>patron</a:t>
            </a:r>
            <a:r>
              <a:rPr lang="es-ES" dirty="0"/>
              <a:t> en el String.</a:t>
            </a:r>
          </a:p>
          <a:p>
            <a:endParaRPr lang="es-ES" dirty="0"/>
          </a:p>
          <a:p>
            <a:r>
              <a:rPr lang="es-ES" dirty="0"/>
              <a:t>String S = {ABABCBABC}</a:t>
            </a:r>
          </a:p>
          <a:p>
            <a:r>
              <a:rPr lang="es-ES" dirty="0" err="1"/>
              <a:t>Patron</a:t>
            </a:r>
            <a:r>
              <a:rPr lang="es-ES" dirty="0"/>
              <a:t> P = {ABC}</a:t>
            </a:r>
          </a:p>
          <a:p>
            <a:endParaRPr lang="es-ES" dirty="0"/>
          </a:p>
          <a:p>
            <a:r>
              <a:rPr lang="es-ES" dirty="0" err="1"/>
              <a:t>Ocurencias</a:t>
            </a:r>
            <a:r>
              <a:rPr lang="es-ES" dirty="0"/>
              <a:t> = S[2..4] , S[6..8]</a:t>
            </a:r>
          </a:p>
        </p:txBody>
      </p:sp>
    </p:spTree>
    <p:extLst>
      <p:ext uri="{BB962C8B-B14F-4D97-AF65-F5344CB8AC3E}">
        <p14:creationId xmlns:p14="http://schemas.microsoft.com/office/powerpoint/2010/main" val="34396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Algoritmo del 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3416320"/>
          </a:xfrm>
          <a:prstGeom prst="rect">
            <a:avLst/>
          </a:prstGeom>
          <a:noFill/>
        </p:spPr>
        <p:txBody>
          <a:bodyPr wrap="square" rtlCol="0">
            <a:spAutoFit/>
          </a:bodyPr>
          <a:lstStyle/>
          <a:p>
            <a:r>
              <a:rPr lang="es-ES" dirty="0"/>
              <a:t>Se define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 como la longitud del borde </a:t>
            </a:r>
            <a:r>
              <a:rPr lang="es-PE" b="0" i="0" u="none" strike="noStrike" dirty="0" err="1">
                <a:solidFill>
                  <a:srgbClr val="333333"/>
                </a:solidFill>
                <a:effectLst/>
                <a:latin typeface="MathJax_Main"/>
              </a:rPr>
              <a:t>maximal</a:t>
            </a:r>
            <a:r>
              <a:rPr lang="es-PE" b="0" i="0" u="none" strike="noStrike" dirty="0">
                <a:solidFill>
                  <a:srgbClr val="333333"/>
                </a:solidFill>
                <a:effectLst/>
                <a:latin typeface="MathJax_Main"/>
              </a:rPr>
              <a:t> del </a:t>
            </a:r>
            <a:r>
              <a:rPr lang="es-PE" b="0" i="0" u="none" strike="noStrike" dirty="0" err="1">
                <a:solidFill>
                  <a:srgbClr val="333333"/>
                </a:solidFill>
                <a:effectLst/>
                <a:latin typeface="MathJax_Main"/>
              </a:rPr>
              <a:t>substring</a:t>
            </a:r>
            <a:r>
              <a:rPr lang="es-PE" b="0" i="0" u="none" strike="noStrike" dirty="0">
                <a:solidFill>
                  <a:srgbClr val="333333"/>
                </a:solidFill>
                <a:effectLst/>
                <a:latin typeface="MathJax_Main"/>
              </a:rPr>
              <a:t> S[0..i].</a:t>
            </a:r>
          </a:p>
          <a:p>
            <a:endParaRPr lang="es-PE" dirty="0">
              <a:solidFill>
                <a:srgbClr val="333333"/>
              </a:solidFill>
              <a:latin typeface="MathJax_Main"/>
            </a:endParaRPr>
          </a:p>
          <a:p>
            <a:r>
              <a:rPr lang="es-PE" dirty="0">
                <a:solidFill>
                  <a:srgbClr val="333333"/>
                </a:solidFill>
                <a:latin typeface="MathJax_Main"/>
              </a:rPr>
              <a:t>Por definición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dirty="0">
                <a:solidFill>
                  <a:srgbClr val="333333"/>
                </a:solidFill>
                <a:latin typeface="MathJax_Math-italic"/>
              </a:rPr>
              <a:t>0</a:t>
            </a:r>
            <a:r>
              <a:rPr lang="es-PE" b="0" i="0" u="none" strike="noStrike" dirty="0">
                <a:solidFill>
                  <a:srgbClr val="333333"/>
                </a:solidFill>
                <a:effectLst/>
                <a:latin typeface="MathJax_Main"/>
              </a:rPr>
              <a:t>]  = 0</a:t>
            </a:r>
          </a:p>
          <a:p>
            <a:endParaRPr lang="es-PE" dirty="0">
              <a:solidFill>
                <a:srgbClr val="333333"/>
              </a:solidFill>
              <a:latin typeface="MathJax_Main"/>
            </a:endParaRPr>
          </a:p>
          <a:p>
            <a:r>
              <a:rPr lang="es-PE" dirty="0">
                <a:solidFill>
                  <a:srgbClr val="333333"/>
                </a:solidFill>
                <a:latin typeface="MathJax_Main"/>
              </a:rPr>
              <a:t>Sea S=ABCABCD</a:t>
            </a:r>
          </a:p>
          <a:p>
            <a:endParaRPr lang="es-PE" dirty="0">
              <a:solidFill>
                <a:srgbClr val="333333"/>
              </a:solidFill>
              <a:latin typeface="MathJax_Main"/>
            </a:endParaRPr>
          </a:p>
          <a:p>
            <a:r>
              <a:rPr lang="el-GR" b="0" i="0" u="none" strike="noStrike" dirty="0">
                <a:solidFill>
                  <a:srgbClr val="333333"/>
                </a:solidFill>
                <a:effectLst/>
                <a:latin typeface="MathJax_Math-italic"/>
              </a:rPr>
              <a:t>π</a:t>
            </a:r>
            <a:r>
              <a:rPr lang="es-ES" b="0" i="0" u="none" strike="noStrike" dirty="0">
                <a:solidFill>
                  <a:srgbClr val="333333"/>
                </a:solidFill>
                <a:effectLst/>
                <a:latin typeface="MathJax_Math-italic"/>
              </a:rPr>
              <a:t> = [0,0,0,1,2,3,0], [{},{},{},{A},{AB},{ABC},{}]</a:t>
            </a:r>
          </a:p>
          <a:p>
            <a:endParaRPr lang="es-PE" dirty="0">
              <a:solidFill>
                <a:srgbClr val="333333"/>
              </a:solidFill>
              <a:latin typeface="MathJax_Main"/>
            </a:endParaRPr>
          </a:p>
          <a:p>
            <a:r>
              <a:rPr lang="es-PE" dirty="0">
                <a:solidFill>
                  <a:srgbClr val="333333"/>
                </a:solidFill>
                <a:latin typeface="MathJax_Main"/>
              </a:rPr>
              <a:t>Sea S=AABAAAB</a:t>
            </a:r>
          </a:p>
          <a:p>
            <a:endParaRPr lang="es-PE" dirty="0">
              <a:solidFill>
                <a:srgbClr val="333333"/>
              </a:solidFill>
              <a:latin typeface="MathJax_Main"/>
            </a:endParaRPr>
          </a:p>
          <a:p>
            <a:r>
              <a:rPr lang="el-GR" b="0" i="0" u="none" strike="noStrike" dirty="0">
                <a:solidFill>
                  <a:srgbClr val="333333"/>
                </a:solidFill>
                <a:effectLst/>
                <a:latin typeface="MathJax_Math-italic"/>
              </a:rPr>
              <a:t>π</a:t>
            </a:r>
            <a:r>
              <a:rPr lang="es-ES" b="0" i="0" u="none" strike="noStrike" dirty="0">
                <a:solidFill>
                  <a:srgbClr val="333333"/>
                </a:solidFill>
                <a:effectLst/>
                <a:latin typeface="MathJax_Math-italic"/>
              </a:rPr>
              <a:t> = [0,1,0,1,2,2,3], [{},{A},{},{A},{AA},{AA},{AAB}]</a:t>
            </a:r>
            <a:endParaRPr lang="es-ES" dirty="0"/>
          </a:p>
          <a:p>
            <a:endParaRPr lang="es-ES" dirty="0"/>
          </a:p>
        </p:txBody>
      </p:sp>
    </p:spTree>
    <p:extLst>
      <p:ext uri="{BB962C8B-B14F-4D97-AF65-F5344CB8AC3E}">
        <p14:creationId xmlns:p14="http://schemas.microsoft.com/office/powerpoint/2010/main" val="426591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Algoritmo del 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340275" y="1142291"/>
            <a:ext cx="8375100" cy="3970318"/>
          </a:xfrm>
          <a:prstGeom prst="rect">
            <a:avLst/>
          </a:prstGeom>
          <a:noFill/>
        </p:spPr>
        <p:txBody>
          <a:bodyPr wrap="square" rtlCol="0">
            <a:spAutoFit/>
          </a:bodyPr>
          <a:lstStyle/>
          <a:p>
            <a:r>
              <a:rPr lang="es-ES" b="1" dirty="0"/>
              <a:t>Algoritmo trivial</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O(n^3)</a:t>
            </a:r>
          </a:p>
          <a:p>
            <a:endParaRPr lang="es-ES" dirty="0"/>
          </a:p>
        </p:txBody>
      </p:sp>
      <p:pic>
        <p:nvPicPr>
          <p:cNvPr id="4" name="Imagen 3">
            <a:extLst>
              <a:ext uri="{FF2B5EF4-FFF2-40B4-BE49-F238E27FC236}">
                <a16:creationId xmlns:a16="http://schemas.microsoft.com/office/drawing/2014/main" id="{AE2F96AD-0E20-460C-BF6B-C034A7697C07}"/>
              </a:ext>
            </a:extLst>
          </p:cNvPr>
          <p:cNvPicPr>
            <a:picLocks noChangeAspect="1"/>
          </p:cNvPicPr>
          <p:nvPr/>
        </p:nvPicPr>
        <p:blipFill>
          <a:blip r:embed="rId3"/>
          <a:stretch>
            <a:fillRect/>
          </a:stretch>
        </p:blipFill>
        <p:spPr>
          <a:xfrm>
            <a:off x="838200" y="1521534"/>
            <a:ext cx="5800725" cy="2486025"/>
          </a:xfrm>
          <a:prstGeom prst="rect">
            <a:avLst/>
          </a:prstGeom>
        </p:spPr>
      </p:pic>
    </p:spTree>
    <p:extLst>
      <p:ext uri="{BB962C8B-B14F-4D97-AF65-F5344CB8AC3E}">
        <p14:creationId xmlns:p14="http://schemas.microsoft.com/office/powerpoint/2010/main" val="40987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7525" y="61391"/>
            <a:ext cx="8520600" cy="832326"/>
          </a:xfrm>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Algoritmo del 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340275" y="1142291"/>
            <a:ext cx="8375100" cy="4247317"/>
          </a:xfrm>
          <a:prstGeom prst="rect">
            <a:avLst/>
          </a:prstGeom>
          <a:noFill/>
        </p:spPr>
        <p:txBody>
          <a:bodyPr wrap="square" rtlCol="0">
            <a:spAutoFit/>
          </a:bodyPr>
          <a:lstStyle/>
          <a:p>
            <a:r>
              <a:rPr lang="es-ES" dirty="0"/>
              <a:t>OBS1: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i+1</a:t>
            </a:r>
            <a:r>
              <a:rPr lang="es-PE" b="0" i="0" u="none" strike="noStrike" dirty="0">
                <a:solidFill>
                  <a:srgbClr val="333333"/>
                </a:solidFill>
                <a:effectLst/>
                <a:latin typeface="MathJax_Main"/>
              </a:rPr>
              <a:t>] &lt;=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 + 1</a:t>
            </a:r>
          </a:p>
          <a:p>
            <a:endParaRPr lang="es-PE" dirty="0">
              <a:solidFill>
                <a:srgbClr val="333333"/>
              </a:solidFill>
              <a:latin typeface="MathJax_Main"/>
            </a:endParaRPr>
          </a:p>
          <a:p>
            <a:r>
              <a:rPr lang="es-PE" dirty="0">
                <a:solidFill>
                  <a:srgbClr val="333333"/>
                </a:solidFill>
                <a:latin typeface="MathJax_Main"/>
              </a:rPr>
              <a:t>El borde a lo sumo puede incrementar en 1.</a:t>
            </a:r>
            <a:r>
              <a:rPr lang="es-ES" dirty="0"/>
              <a:t> </a:t>
            </a:r>
          </a:p>
          <a:p>
            <a:endParaRPr lang="es-ES" dirty="0"/>
          </a:p>
          <a:p>
            <a:r>
              <a:rPr lang="es-ES" b="1" dirty="0"/>
              <a:t>Demostración:</a:t>
            </a:r>
          </a:p>
          <a:p>
            <a:endParaRPr lang="es-ES" b="1" dirty="0"/>
          </a:p>
          <a:p>
            <a:endParaRPr lang="es-ES" b="1" dirty="0"/>
          </a:p>
          <a:p>
            <a:endParaRPr lang="es-ES" b="1" dirty="0"/>
          </a:p>
          <a:p>
            <a:endParaRPr lang="es-ES" b="1" dirty="0"/>
          </a:p>
          <a:p>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]=2 	: s[0..1] = s[i-1..i]</a:t>
            </a:r>
          </a:p>
          <a:p>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i+1</a:t>
            </a:r>
            <a:r>
              <a:rPr lang="es-PE" b="0" i="0" u="none" strike="noStrike" dirty="0">
                <a:solidFill>
                  <a:srgbClr val="333333"/>
                </a:solidFill>
                <a:effectLst/>
                <a:latin typeface="MathJax_Main"/>
              </a:rPr>
              <a:t>]=4 	: s[0...3] = s[i-2..i+1], entonces s[0..2] = s[i-2..i]</a:t>
            </a:r>
          </a:p>
          <a:p>
            <a:endParaRPr lang="es-PE" dirty="0">
              <a:solidFill>
                <a:srgbClr val="333333"/>
              </a:solidFill>
              <a:latin typeface="MathJax_Main"/>
            </a:endParaRPr>
          </a:p>
          <a:p>
            <a:r>
              <a:rPr lang="es-PE" b="0" i="0" u="none" strike="noStrike" dirty="0">
                <a:solidFill>
                  <a:srgbClr val="333333"/>
                </a:solidFill>
                <a:effectLst/>
                <a:latin typeface="MathJax_Main"/>
              </a:rPr>
              <a:t>Entonces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]=3, así que contradicción.</a:t>
            </a:r>
          </a:p>
          <a:p>
            <a:endParaRPr lang="es-ES" dirty="0"/>
          </a:p>
          <a:p>
            <a:endParaRPr lang="es-ES" dirty="0"/>
          </a:p>
        </p:txBody>
      </p:sp>
      <p:pic>
        <p:nvPicPr>
          <p:cNvPr id="5" name="Imagen 4">
            <a:extLst>
              <a:ext uri="{FF2B5EF4-FFF2-40B4-BE49-F238E27FC236}">
                <a16:creationId xmlns:a16="http://schemas.microsoft.com/office/drawing/2014/main" id="{081A30D9-6F7C-491B-B46F-98573A642D2E}"/>
              </a:ext>
            </a:extLst>
          </p:cNvPr>
          <p:cNvPicPr>
            <a:picLocks noChangeAspect="1"/>
          </p:cNvPicPr>
          <p:nvPr/>
        </p:nvPicPr>
        <p:blipFill>
          <a:blip r:embed="rId3"/>
          <a:stretch>
            <a:fillRect/>
          </a:stretch>
        </p:blipFill>
        <p:spPr>
          <a:xfrm>
            <a:off x="1143000" y="2727325"/>
            <a:ext cx="5876925" cy="828675"/>
          </a:xfrm>
          <a:prstGeom prst="rect">
            <a:avLst/>
          </a:prstGeom>
        </p:spPr>
      </p:pic>
    </p:spTree>
    <p:extLst>
      <p:ext uri="{BB962C8B-B14F-4D97-AF65-F5344CB8AC3E}">
        <p14:creationId xmlns:p14="http://schemas.microsoft.com/office/powerpoint/2010/main" val="2449723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7525" y="61391"/>
            <a:ext cx="8520600" cy="832326"/>
          </a:xfrm>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Algoritmo del 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340275" y="1142291"/>
            <a:ext cx="8375100" cy="2308324"/>
          </a:xfrm>
          <a:prstGeom prst="rect">
            <a:avLst/>
          </a:prstGeom>
          <a:noFill/>
        </p:spPr>
        <p:txBody>
          <a:bodyPr wrap="square" rtlCol="0">
            <a:spAutoFit/>
          </a:bodyPr>
          <a:lstStyle/>
          <a:p>
            <a:r>
              <a:rPr lang="es-ES" dirty="0"/>
              <a:t>OBS2: En que casos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i+1</a:t>
            </a:r>
            <a:r>
              <a:rPr lang="es-PE" b="0" i="0" u="none" strike="noStrike" dirty="0">
                <a:solidFill>
                  <a:srgbClr val="333333"/>
                </a:solidFill>
                <a:effectLst/>
                <a:latin typeface="MathJax_Main"/>
              </a:rPr>
              <a:t>] =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 + 1</a:t>
            </a:r>
          </a:p>
          <a:p>
            <a:endParaRPr lang="es-PE" dirty="0">
              <a:solidFill>
                <a:srgbClr val="333333"/>
              </a:solidFill>
              <a:latin typeface="MathJax_Main"/>
            </a:endParaRPr>
          </a:p>
          <a:p>
            <a:endParaRPr lang="es-PE" dirty="0">
              <a:solidFill>
                <a:srgbClr val="333333"/>
              </a:solidFill>
              <a:latin typeface="MathJax_Main"/>
            </a:endParaRPr>
          </a:p>
          <a:p>
            <a:endParaRPr lang="es-PE" dirty="0">
              <a:solidFill>
                <a:srgbClr val="333333"/>
              </a:solidFill>
              <a:latin typeface="MathJax_Main"/>
            </a:endParaRPr>
          </a:p>
          <a:p>
            <a:endParaRPr lang="es-PE" dirty="0">
              <a:solidFill>
                <a:srgbClr val="333333"/>
              </a:solidFill>
              <a:latin typeface="MathJax_Main"/>
            </a:endParaRPr>
          </a:p>
          <a:p>
            <a:r>
              <a:rPr lang="es-PE" dirty="0">
                <a:solidFill>
                  <a:srgbClr val="333333"/>
                </a:solidFill>
                <a:latin typeface="MathJax_Main"/>
              </a:rPr>
              <a:t>s[</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a:t>
            </a:r>
            <a:r>
              <a:rPr lang="es-PE" dirty="0">
                <a:solidFill>
                  <a:srgbClr val="333333"/>
                </a:solidFill>
                <a:latin typeface="MathJax_Main"/>
              </a:rPr>
              <a:t>] = s[i+1]</a:t>
            </a:r>
          </a:p>
          <a:p>
            <a:endParaRPr lang="es-ES" dirty="0"/>
          </a:p>
          <a:p>
            <a:endParaRPr lang="es-ES" dirty="0"/>
          </a:p>
        </p:txBody>
      </p:sp>
      <p:pic>
        <p:nvPicPr>
          <p:cNvPr id="4" name="Imagen 3">
            <a:extLst>
              <a:ext uri="{FF2B5EF4-FFF2-40B4-BE49-F238E27FC236}">
                <a16:creationId xmlns:a16="http://schemas.microsoft.com/office/drawing/2014/main" id="{8D2E1351-A143-4C27-BA54-39B930849220}"/>
              </a:ext>
            </a:extLst>
          </p:cNvPr>
          <p:cNvPicPr>
            <a:picLocks noChangeAspect="1"/>
          </p:cNvPicPr>
          <p:nvPr/>
        </p:nvPicPr>
        <p:blipFill>
          <a:blip r:embed="rId3"/>
          <a:stretch>
            <a:fillRect/>
          </a:stretch>
        </p:blipFill>
        <p:spPr>
          <a:xfrm>
            <a:off x="736875" y="1508125"/>
            <a:ext cx="7581900" cy="933450"/>
          </a:xfrm>
          <a:prstGeom prst="rect">
            <a:avLst/>
          </a:prstGeom>
        </p:spPr>
      </p:pic>
    </p:spTree>
    <p:extLst>
      <p:ext uri="{BB962C8B-B14F-4D97-AF65-F5344CB8AC3E}">
        <p14:creationId xmlns:p14="http://schemas.microsoft.com/office/powerpoint/2010/main" val="2430267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7525" y="61391"/>
            <a:ext cx="8520600" cy="832326"/>
          </a:xfrm>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Algoritmo del 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340275" y="1142291"/>
            <a:ext cx="8375100" cy="2862322"/>
          </a:xfrm>
          <a:prstGeom prst="rect">
            <a:avLst/>
          </a:prstGeom>
          <a:noFill/>
        </p:spPr>
        <p:txBody>
          <a:bodyPr wrap="square" rtlCol="0">
            <a:spAutoFit/>
          </a:bodyPr>
          <a:lstStyle/>
          <a:p>
            <a:r>
              <a:rPr lang="es-ES" dirty="0"/>
              <a:t>OBS3: </a:t>
            </a:r>
            <a:r>
              <a:rPr lang="es-PE" dirty="0">
                <a:solidFill>
                  <a:srgbClr val="333333"/>
                </a:solidFill>
                <a:latin typeface="MathJax_Main"/>
              </a:rPr>
              <a:t>s[</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a:t>
            </a:r>
            <a:r>
              <a:rPr lang="es-PE" dirty="0">
                <a:solidFill>
                  <a:srgbClr val="333333"/>
                </a:solidFill>
                <a:latin typeface="MathJax_Main"/>
              </a:rPr>
              <a:t>] != s[i+1]</a:t>
            </a:r>
          </a:p>
          <a:p>
            <a:endParaRPr lang="es-PE" b="0" i="0" u="none" strike="noStrike" dirty="0">
              <a:solidFill>
                <a:srgbClr val="333333"/>
              </a:solidFill>
              <a:effectLst/>
              <a:latin typeface="MathJax_Main"/>
            </a:endParaRPr>
          </a:p>
          <a:p>
            <a:r>
              <a:rPr lang="es-PE" dirty="0">
                <a:solidFill>
                  <a:srgbClr val="333333"/>
                </a:solidFill>
                <a:latin typeface="MathJax_Main"/>
              </a:rPr>
              <a:t>Entonces </a:t>
            </a:r>
            <a:r>
              <a:rPr lang="es-ES" dirty="0">
                <a:solidFill>
                  <a:srgbClr val="333333"/>
                </a:solidFill>
                <a:latin typeface="MathJax_Main"/>
              </a:rPr>
              <a:t>necesitamos buscar el mayor j, tal que j&lt;</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 y s[j] = s[i+1] y s[0..j] es un borde del String s[0..i].</a:t>
            </a:r>
          </a:p>
          <a:p>
            <a:endParaRPr lang="es-PE" dirty="0">
              <a:solidFill>
                <a:srgbClr val="333333"/>
              </a:solidFill>
              <a:latin typeface="MathJax_Main"/>
            </a:endParaRPr>
          </a:p>
          <a:p>
            <a:endParaRPr lang="es-PE" dirty="0">
              <a:solidFill>
                <a:srgbClr val="333333"/>
              </a:solidFill>
              <a:latin typeface="MathJax_Main"/>
            </a:endParaRPr>
          </a:p>
          <a:p>
            <a:endParaRPr lang="es-PE" dirty="0">
              <a:solidFill>
                <a:srgbClr val="333333"/>
              </a:solidFill>
              <a:latin typeface="MathJax_Main"/>
            </a:endParaRPr>
          </a:p>
          <a:p>
            <a:endParaRPr lang="es-PE" dirty="0">
              <a:solidFill>
                <a:srgbClr val="333333"/>
              </a:solidFill>
              <a:latin typeface="MathJax_Main"/>
            </a:endParaRPr>
          </a:p>
          <a:p>
            <a:r>
              <a:rPr lang="es-PE" dirty="0">
                <a:solidFill>
                  <a:srgbClr val="333333"/>
                </a:solidFill>
                <a:latin typeface="MathJax_Main"/>
              </a:rPr>
              <a:t>K necesariamente debe ser un borde del </a:t>
            </a:r>
            <a:r>
              <a:rPr lang="es-PE" dirty="0" err="1">
                <a:solidFill>
                  <a:srgbClr val="333333"/>
                </a:solidFill>
                <a:latin typeface="MathJax_Main"/>
              </a:rPr>
              <a:t>substring</a:t>
            </a:r>
            <a:r>
              <a:rPr lang="es-PE" dirty="0">
                <a:solidFill>
                  <a:srgbClr val="333333"/>
                </a:solidFill>
                <a:latin typeface="MathJax_Main"/>
              </a:rPr>
              <a:t> s[0..j-1], es decir k =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dirty="0">
                <a:solidFill>
                  <a:srgbClr val="333333"/>
                </a:solidFill>
                <a:latin typeface="MathJax_Math-italic"/>
              </a:rPr>
              <a:t>j-1</a:t>
            </a:r>
            <a:r>
              <a:rPr lang="es-PE" b="0" i="0" u="none" strike="noStrike" dirty="0">
                <a:solidFill>
                  <a:srgbClr val="333333"/>
                </a:solidFill>
                <a:effectLst/>
                <a:latin typeface="MathJax_Main"/>
              </a:rPr>
              <a:t>]</a:t>
            </a:r>
            <a:endParaRPr lang="es-ES" dirty="0"/>
          </a:p>
          <a:p>
            <a:endParaRPr lang="es-ES" dirty="0"/>
          </a:p>
        </p:txBody>
      </p:sp>
      <p:pic>
        <p:nvPicPr>
          <p:cNvPr id="7" name="Imagen 6">
            <a:extLst>
              <a:ext uri="{FF2B5EF4-FFF2-40B4-BE49-F238E27FC236}">
                <a16:creationId xmlns:a16="http://schemas.microsoft.com/office/drawing/2014/main" id="{E715ED00-E217-417E-B3E5-3000458E532B}"/>
              </a:ext>
            </a:extLst>
          </p:cNvPr>
          <p:cNvPicPr>
            <a:picLocks noChangeAspect="1"/>
          </p:cNvPicPr>
          <p:nvPr/>
        </p:nvPicPr>
        <p:blipFill>
          <a:blip r:embed="rId3"/>
          <a:stretch>
            <a:fillRect/>
          </a:stretch>
        </p:blipFill>
        <p:spPr>
          <a:xfrm>
            <a:off x="2286000" y="2346325"/>
            <a:ext cx="4191000" cy="857250"/>
          </a:xfrm>
          <a:prstGeom prst="rect">
            <a:avLst/>
          </a:prstGeom>
        </p:spPr>
      </p:pic>
    </p:spTree>
    <p:extLst>
      <p:ext uri="{BB962C8B-B14F-4D97-AF65-F5344CB8AC3E}">
        <p14:creationId xmlns:p14="http://schemas.microsoft.com/office/powerpoint/2010/main" val="100351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7525" y="61391"/>
            <a:ext cx="8520600" cy="832326"/>
          </a:xfrm>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Algoritmo del borde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340275" y="1142291"/>
            <a:ext cx="8375100" cy="646331"/>
          </a:xfrm>
          <a:prstGeom prst="rect">
            <a:avLst/>
          </a:prstGeom>
          <a:noFill/>
        </p:spPr>
        <p:txBody>
          <a:bodyPr wrap="square" rtlCol="0">
            <a:spAutoFit/>
          </a:bodyPr>
          <a:lstStyle/>
          <a:p>
            <a:r>
              <a:rPr lang="es-ES" dirty="0" err="1"/>
              <a:t>Codigo</a:t>
            </a:r>
            <a:r>
              <a:rPr lang="es-ES" dirty="0"/>
              <a:t> Final</a:t>
            </a:r>
          </a:p>
          <a:p>
            <a:endParaRPr lang="es-ES" dirty="0"/>
          </a:p>
        </p:txBody>
      </p:sp>
      <p:pic>
        <p:nvPicPr>
          <p:cNvPr id="4" name="Imagen 3">
            <a:extLst>
              <a:ext uri="{FF2B5EF4-FFF2-40B4-BE49-F238E27FC236}">
                <a16:creationId xmlns:a16="http://schemas.microsoft.com/office/drawing/2014/main" id="{89611DFC-7930-4E25-8FA2-78CFE5A97059}"/>
              </a:ext>
            </a:extLst>
          </p:cNvPr>
          <p:cNvPicPr>
            <a:picLocks noChangeAspect="1"/>
          </p:cNvPicPr>
          <p:nvPr/>
        </p:nvPicPr>
        <p:blipFill>
          <a:blip r:embed="rId3"/>
          <a:stretch>
            <a:fillRect/>
          </a:stretch>
        </p:blipFill>
        <p:spPr>
          <a:xfrm>
            <a:off x="1995487" y="1142291"/>
            <a:ext cx="5153025" cy="3280788"/>
          </a:xfrm>
          <a:prstGeom prst="rect">
            <a:avLst/>
          </a:prstGeom>
        </p:spPr>
      </p:pic>
    </p:spTree>
    <p:extLst>
      <p:ext uri="{BB962C8B-B14F-4D97-AF65-F5344CB8AC3E}">
        <p14:creationId xmlns:p14="http://schemas.microsoft.com/office/powerpoint/2010/main" val="23137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a 21">
            <a:extLst>
              <a:ext uri="{FF2B5EF4-FFF2-40B4-BE49-F238E27FC236}">
                <a16:creationId xmlns:a16="http://schemas.microsoft.com/office/drawing/2014/main" id="{6AEDD163-A12F-4FD1-B64C-567D53DDF491}"/>
              </a:ext>
            </a:extLst>
          </p:cNvPr>
          <p:cNvGraphicFramePr>
            <a:graphicFrameLocks noGrp="1"/>
          </p:cNvGraphicFramePr>
          <p:nvPr>
            <p:extLst>
              <p:ext uri="{D42A27DB-BD31-4B8C-83A1-F6EECF244321}">
                <p14:modId xmlns:p14="http://schemas.microsoft.com/office/powerpoint/2010/main" val="4140112223"/>
              </p:ext>
            </p:extLst>
          </p:nvPr>
        </p:nvGraphicFramePr>
        <p:xfrm>
          <a:off x="762000" y="1396236"/>
          <a:ext cx="6858000" cy="2274063"/>
        </p:xfrm>
        <a:graphic>
          <a:graphicData uri="http://schemas.openxmlformats.org/drawingml/2006/table">
            <a:tbl>
              <a:tblPr>
                <a:solidFill>
                  <a:srgbClr val="FF0000"/>
                </a:solidFill>
                <a:tableStyleId>{5C22544A-7EE6-4342-B048-85BDC9FD1C3A}</a:tableStyleId>
              </a:tblPr>
              <a:tblGrid>
                <a:gridCol w="5577840">
                  <a:extLst>
                    <a:ext uri="{9D8B030D-6E8A-4147-A177-3AD203B41FA5}">
                      <a16:colId xmlns:a16="http://schemas.microsoft.com/office/drawing/2014/main" val="1363260487"/>
                    </a:ext>
                  </a:extLst>
                </a:gridCol>
                <a:gridCol w="1280160">
                  <a:extLst>
                    <a:ext uri="{9D8B030D-6E8A-4147-A177-3AD203B41FA5}">
                      <a16:colId xmlns:a16="http://schemas.microsoft.com/office/drawing/2014/main" val="966776686"/>
                    </a:ext>
                  </a:extLst>
                </a:gridCol>
              </a:tblGrid>
              <a:tr h="501023">
                <a:tc>
                  <a:txBody>
                    <a:bodyPr/>
                    <a:lstStyle/>
                    <a:p>
                      <a:r>
                        <a:rPr lang="es-ES" dirty="0"/>
                        <a:t>1. Conceptos básicos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36152"/>
                  </a:ext>
                </a:extLst>
              </a:tr>
              <a:tr h="443260">
                <a:tc>
                  <a:txBody>
                    <a:bodyPr/>
                    <a:lstStyle/>
                    <a:p>
                      <a:r>
                        <a:rPr lang="es-ES" dirty="0"/>
                        <a:t>2. </a:t>
                      </a:r>
                      <a:r>
                        <a:rPr lang="es-ES" dirty="0" err="1"/>
                        <a:t>Kuth</a:t>
                      </a:r>
                      <a:r>
                        <a:rPr lang="es-ES" dirty="0"/>
                        <a:t>-Morris-Pratt (KMP)</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964297"/>
                  </a:ext>
                </a:extLst>
              </a:tr>
              <a:tr h="443260">
                <a:tc>
                  <a:txBody>
                    <a:bodyPr/>
                    <a:lstStyle/>
                    <a:p>
                      <a:r>
                        <a:rPr lang="es-ES" dirty="0"/>
                        <a:t>3. Z-</a:t>
                      </a:r>
                      <a:r>
                        <a:rPr lang="es-ES" dirty="0" err="1"/>
                        <a:t>algorithm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6075021"/>
                  </a:ext>
                </a:extLst>
              </a:tr>
              <a:tr h="443260">
                <a:tc>
                  <a:txBody>
                    <a:bodyPr/>
                    <a:lstStyle/>
                    <a:p>
                      <a:r>
                        <a:rPr lang="es-ES" dirty="0"/>
                        <a:t>4. </a:t>
                      </a:r>
                      <a:r>
                        <a:rPr lang="es-ES" dirty="0" err="1"/>
                        <a:t>Manacher</a:t>
                      </a:r>
                      <a:r>
                        <a:rPr lang="es-ES" dirty="0"/>
                        <a:t> </a:t>
                      </a:r>
                      <a:r>
                        <a:rPr lang="es-ES" dirty="0" err="1"/>
                        <a:t>Algorithm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6003592"/>
                  </a:ext>
                </a:extLst>
              </a:tr>
              <a:tr h="443260">
                <a:tc>
                  <a:txBody>
                    <a:bodyPr/>
                    <a:lstStyle/>
                    <a:p>
                      <a:r>
                        <a:rPr lang="es-ES" dirty="0"/>
                        <a:t>5. </a:t>
                      </a:r>
                      <a:r>
                        <a:rPr lang="es-ES" dirty="0" err="1"/>
                        <a:t>Hashing</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1720475"/>
                  </a:ext>
                </a:extLst>
              </a:tr>
            </a:tbl>
          </a:graphicData>
        </a:graphic>
      </p:graphicFrame>
      <p:sp>
        <p:nvSpPr>
          <p:cNvPr id="2" name="object 2"/>
          <p:cNvSpPr txBox="1">
            <a:spLocks noGrp="1"/>
          </p:cNvSpPr>
          <p:nvPr>
            <p:ph type="title"/>
          </p:nvPr>
        </p:nvSpPr>
        <p:spPr>
          <a:xfrm>
            <a:off x="390550" y="397205"/>
            <a:ext cx="2428850" cy="666115"/>
          </a:xfrm>
          <a:prstGeom prst="rect">
            <a:avLst/>
          </a:prstGeom>
        </p:spPr>
        <p:txBody>
          <a:bodyPr vert="horz" wrap="square" lIns="0" tIns="12700" rIns="0" bIns="0" rtlCol="0">
            <a:spAutoFit/>
          </a:bodyPr>
          <a:lstStyle/>
          <a:p>
            <a:pPr marL="12700">
              <a:lnSpc>
                <a:spcPct val="100000"/>
              </a:lnSpc>
              <a:spcBef>
                <a:spcPts val="100"/>
              </a:spcBef>
            </a:pPr>
            <a:r>
              <a:rPr spc="-300" dirty="0"/>
              <a:t>Contenido</a:t>
            </a:r>
          </a:p>
        </p:txBody>
      </p:sp>
      <p:grpSp>
        <p:nvGrpSpPr>
          <p:cNvPr id="4" name="object 4"/>
          <p:cNvGrpSpPr/>
          <p:nvPr/>
        </p:nvGrpSpPr>
        <p:grpSpPr>
          <a:xfrm>
            <a:off x="6817614" y="1994398"/>
            <a:ext cx="396240" cy="231775"/>
            <a:chOff x="6291071" y="1758695"/>
            <a:chExt cx="396240" cy="231775"/>
          </a:xfrm>
        </p:grpSpPr>
        <p:sp>
          <p:nvSpPr>
            <p:cNvPr id="5" name="object 5"/>
            <p:cNvSpPr/>
            <p:nvPr/>
          </p:nvSpPr>
          <p:spPr>
            <a:xfrm>
              <a:off x="6303263" y="1770887"/>
              <a:ext cx="372110" cy="207645"/>
            </a:xfrm>
            <a:custGeom>
              <a:avLst/>
              <a:gdLst/>
              <a:ahLst/>
              <a:cxnLst/>
              <a:rect l="l" t="t" r="r" b="b"/>
              <a:pathLst>
                <a:path w="372109" h="207644">
                  <a:moveTo>
                    <a:pt x="268224" y="0"/>
                  </a:moveTo>
                  <a:lnTo>
                    <a:pt x="268224" y="51815"/>
                  </a:lnTo>
                  <a:lnTo>
                    <a:pt x="0" y="51815"/>
                  </a:lnTo>
                  <a:lnTo>
                    <a:pt x="0" y="155448"/>
                  </a:lnTo>
                  <a:lnTo>
                    <a:pt x="268224" y="155448"/>
                  </a:lnTo>
                  <a:lnTo>
                    <a:pt x="268224" y="207263"/>
                  </a:lnTo>
                  <a:lnTo>
                    <a:pt x="371856" y="103632"/>
                  </a:lnTo>
                  <a:lnTo>
                    <a:pt x="268224" y="0"/>
                  </a:lnTo>
                  <a:close/>
                </a:path>
              </a:pathLst>
            </a:custGeom>
            <a:solidFill>
              <a:srgbClr val="006FC0"/>
            </a:solidFill>
          </p:spPr>
          <p:txBody>
            <a:bodyPr wrap="square" lIns="0" tIns="0" rIns="0" bIns="0" rtlCol="0"/>
            <a:lstStyle/>
            <a:p>
              <a:endParaRPr/>
            </a:p>
          </p:txBody>
        </p:sp>
        <p:sp>
          <p:nvSpPr>
            <p:cNvPr id="6" name="object 6"/>
            <p:cNvSpPr/>
            <p:nvPr/>
          </p:nvSpPr>
          <p:spPr>
            <a:xfrm>
              <a:off x="6303263" y="1770887"/>
              <a:ext cx="372110" cy="207645"/>
            </a:xfrm>
            <a:custGeom>
              <a:avLst/>
              <a:gdLst/>
              <a:ahLst/>
              <a:cxnLst/>
              <a:rect l="l" t="t" r="r" b="b"/>
              <a:pathLst>
                <a:path w="372109" h="207644">
                  <a:moveTo>
                    <a:pt x="0" y="51815"/>
                  </a:moveTo>
                  <a:lnTo>
                    <a:pt x="268224" y="51815"/>
                  </a:lnTo>
                  <a:lnTo>
                    <a:pt x="268224" y="0"/>
                  </a:lnTo>
                  <a:lnTo>
                    <a:pt x="371856" y="103632"/>
                  </a:lnTo>
                  <a:lnTo>
                    <a:pt x="268224" y="207263"/>
                  </a:lnTo>
                  <a:lnTo>
                    <a:pt x="268224" y="155448"/>
                  </a:lnTo>
                  <a:lnTo>
                    <a:pt x="0" y="155448"/>
                  </a:lnTo>
                  <a:lnTo>
                    <a:pt x="0" y="51815"/>
                  </a:lnTo>
                  <a:close/>
                </a:path>
              </a:pathLst>
            </a:custGeom>
            <a:ln w="24384">
              <a:solidFill>
                <a:srgbClr val="000000"/>
              </a:solidFill>
            </a:ln>
          </p:spPr>
          <p:txBody>
            <a:bodyPr wrap="square" lIns="0" tIns="0" rIns="0" bIns="0" rtlCol="0"/>
            <a:lstStyle/>
            <a:p>
              <a:endParaRPr/>
            </a:p>
          </p:txBody>
        </p:sp>
      </p:grpSp>
      <p:grpSp>
        <p:nvGrpSpPr>
          <p:cNvPr id="7" name="object 7"/>
          <p:cNvGrpSpPr/>
          <p:nvPr/>
        </p:nvGrpSpPr>
        <p:grpSpPr>
          <a:xfrm>
            <a:off x="6802501" y="2388821"/>
            <a:ext cx="399415" cy="228600"/>
            <a:chOff x="6300215" y="2115311"/>
            <a:chExt cx="399415" cy="228600"/>
          </a:xfrm>
        </p:grpSpPr>
        <p:sp>
          <p:nvSpPr>
            <p:cNvPr id="8" name="object 8"/>
            <p:cNvSpPr/>
            <p:nvPr/>
          </p:nvSpPr>
          <p:spPr>
            <a:xfrm>
              <a:off x="6312407" y="2127503"/>
              <a:ext cx="375285" cy="204470"/>
            </a:xfrm>
            <a:custGeom>
              <a:avLst/>
              <a:gdLst/>
              <a:ahLst/>
              <a:cxnLst/>
              <a:rect l="l" t="t" r="r" b="b"/>
              <a:pathLst>
                <a:path w="375284" h="204469">
                  <a:moveTo>
                    <a:pt x="272795" y="0"/>
                  </a:moveTo>
                  <a:lnTo>
                    <a:pt x="272795" y="51053"/>
                  </a:lnTo>
                  <a:lnTo>
                    <a:pt x="0" y="51053"/>
                  </a:lnTo>
                  <a:lnTo>
                    <a:pt x="0" y="153162"/>
                  </a:lnTo>
                  <a:lnTo>
                    <a:pt x="272795" y="153162"/>
                  </a:lnTo>
                  <a:lnTo>
                    <a:pt x="272795" y="204215"/>
                  </a:lnTo>
                  <a:lnTo>
                    <a:pt x="374903" y="102107"/>
                  </a:lnTo>
                  <a:lnTo>
                    <a:pt x="272795" y="0"/>
                  </a:lnTo>
                  <a:close/>
                </a:path>
              </a:pathLst>
            </a:custGeom>
            <a:solidFill>
              <a:srgbClr val="006FC0"/>
            </a:solidFill>
          </p:spPr>
          <p:txBody>
            <a:bodyPr wrap="square" lIns="0" tIns="0" rIns="0" bIns="0" rtlCol="0"/>
            <a:lstStyle/>
            <a:p>
              <a:endParaRPr/>
            </a:p>
          </p:txBody>
        </p:sp>
        <p:sp>
          <p:nvSpPr>
            <p:cNvPr id="9" name="object 9"/>
            <p:cNvSpPr/>
            <p:nvPr/>
          </p:nvSpPr>
          <p:spPr>
            <a:xfrm>
              <a:off x="6312407" y="2127503"/>
              <a:ext cx="375285" cy="204470"/>
            </a:xfrm>
            <a:custGeom>
              <a:avLst/>
              <a:gdLst/>
              <a:ahLst/>
              <a:cxnLst/>
              <a:rect l="l" t="t" r="r" b="b"/>
              <a:pathLst>
                <a:path w="375284" h="204469">
                  <a:moveTo>
                    <a:pt x="0" y="51053"/>
                  </a:moveTo>
                  <a:lnTo>
                    <a:pt x="272795" y="51053"/>
                  </a:lnTo>
                  <a:lnTo>
                    <a:pt x="272795" y="0"/>
                  </a:lnTo>
                  <a:lnTo>
                    <a:pt x="374903" y="102107"/>
                  </a:lnTo>
                  <a:lnTo>
                    <a:pt x="272795" y="204215"/>
                  </a:lnTo>
                  <a:lnTo>
                    <a:pt x="272795" y="153162"/>
                  </a:lnTo>
                  <a:lnTo>
                    <a:pt x="0" y="153162"/>
                  </a:lnTo>
                  <a:lnTo>
                    <a:pt x="0" y="51053"/>
                  </a:lnTo>
                  <a:close/>
                </a:path>
              </a:pathLst>
            </a:custGeom>
            <a:ln w="24384">
              <a:solidFill>
                <a:srgbClr val="000000"/>
              </a:solidFill>
            </a:ln>
          </p:spPr>
          <p:txBody>
            <a:bodyPr wrap="square" lIns="0" tIns="0" rIns="0" bIns="0" rtlCol="0"/>
            <a:lstStyle/>
            <a:p>
              <a:endParaRPr/>
            </a:p>
          </p:txBody>
        </p:sp>
      </p:grpSp>
      <p:grpSp>
        <p:nvGrpSpPr>
          <p:cNvPr id="10" name="object 10"/>
          <p:cNvGrpSpPr/>
          <p:nvPr/>
        </p:nvGrpSpPr>
        <p:grpSpPr>
          <a:xfrm>
            <a:off x="6805676" y="2906115"/>
            <a:ext cx="396240" cy="231775"/>
            <a:chOff x="6291071" y="2508503"/>
            <a:chExt cx="396240" cy="231775"/>
          </a:xfrm>
        </p:grpSpPr>
        <p:sp>
          <p:nvSpPr>
            <p:cNvPr id="11" name="object 11"/>
            <p:cNvSpPr/>
            <p:nvPr/>
          </p:nvSpPr>
          <p:spPr>
            <a:xfrm>
              <a:off x="6303263" y="2520695"/>
              <a:ext cx="372110" cy="207645"/>
            </a:xfrm>
            <a:custGeom>
              <a:avLst/>
              <a:gdLst/>
              <a:ahLst/>
              <a:cxnLst/>
              <a:rect l="l" t="t" r="r" b="b"/>
              <a:pathLst>
                <a:path w="372109" h="207644">
                  <a:moveTo>
                    <a:pt x="268224" y="0"/>
                  </a:moveTo>
                  <a:lnTo>
                    <a:pt x="268224" y="51815"/>
                  </a:lnTo>
                  <a:lnTo>
                    <a:pt x="0" y="51815"/>
                  </a:lnTo>
                  <a:lnTo>
                    <a:pt x="0" y="155447"/>
                  </a:lnTo>
                  <a:lnTo>
                    <a:pt x="268224" y="155447"/>
                  </a:lnTo>
                  <a:lnTo>
                    <a:pt x="268224" y="207263"/>
                  </a:lnTo>
                  <a:lnTo>
                    <a:pt x="371856" y="103631"/>
                  </a:lnTo>
                  <a:lnTo>
                    <a:pt x="268224" y="0"/>
                  </a:lnTo>
                  <a:close/>
                </a:path>
              </a:pathLst>
            </a:custGeom>
            <a:solidFill>
              <a:srgbClr val="006FC0"/>
            </a:solidFill>
          </p:spPr>
          <p:txBody>
            <a:bodyPr wrap="square" lIns="0" tIns="0" rIns="0" bIns="0" rtlCol="0"/>
            <a:lstStyle/>
            <a:p>
              <a:endParaRPr/>
            </a:p>
          </p:txBody>
        </p:sp>
        <p:sp>
          <p:nvSpPr>
            <p:cNvPr id="12" name="object 12"/>
            <p:cNvSpPr/>
            <p:nvPr/>
          </p:nvSpPr>
          <p:spPr>
            <a:xfrm>
              <a:off x="6303263" y="2520695"/>
              <a:ext cx="372110" cy="207645"/>
            </a:xfrm>
            <a:custGeom>
              <a:avLst/>
              <a:gdLst/>
              <a:ahLst/>
              <a:cxnLst/>
              <a:rect l="l" t="t" r="r" b="b"/>
              <a:pathLst>
                <a:path w="372109" h="207644">
                  <a:moveTo>
                    <a:pt x="0" y="51815"/>
                  </a:moveTo>
                  <a:lnTo>
                    <a:pt x="268224" y="51815"/>
                  </a:lnTo>
                  <a:lnTo>
                    <a:pt x="268224" y="0"/>
                  </a:lnTo>
                  <a:lnTo>
                    <a:pt x="371856" y="103631"/>
                  </a:lnTo>
                  <a:lnTo>
                    <a:pt x="268224" y="207263"/>
                  </a:lnTo>
                  <a:lnTo>
                    <a:pt x="268224" y="155447"/>
                  </a:lnTo>
                  <a:lnTo>
                    <a:pt x="0" y="155447"/>
                  </a:lnTo>
                  <a:lnTo>
                    <a:pt x="0" y="51815"/>
                  </a:lnTo>
                  <a:close/>
                </a:path>
              </a:pathLst>
            </a:custGeom>
            <a:ln w="24384">
              <a:solidFill>
                <a:srgbClr val="000000"/>
              </a:solidFill>
            </a:ln>
          </p:spPr>
          <p:txBody>
            <a:bodyPr wrap="square" lIns="0" tIns="0" rIns="0" bIns="0" rtlCol="0"/>
            <a:lstStyle/>
            <a:p>
              <a:endParaRPr/>
            </a:p>
          </p:txBody>
        </p:sp>
      </p:grpSp>
      <p:grpSp>
        <p:nvGrpSpPr>
          <p:cNvPr id="13" name="object 13"/>
          <p:cNvGrpSpPr/>
          <p:nvPr/>
        </p:nvGrpSpPr>
        <p:grpSpPr>
          <a:xfrm>
            <a:off x="6814693" y="3360267"/>
            <a:ext cx="396240" cy="231775"/>
            <a:chOff x="6294120" y="2880359"/>
            <a:chExt cx="396240" cy="231775"/>
          </a:xfrm>
        </p:grpSpPr>
        <p:sp>
          <p:nvSpPr>
            <p:cNvPr id="14" name="object 14"/>
            <p:cNvSpPr/>
            <p:nvPr/>
          </p:nvSpPr>
          <p:spPr>
            <a:xfrm>
              <a:off x="6306312" y="2892551"/>
              <a:ext cx="372110" cy="207645"/>
            </a:xfrm>
            <a:custGeom>
              <a:avLst/>
              <a:gdLst/>
              <a:ahLst/>
              <a:cxnLst/>
              <a:rect l="l" t="t" r="r" b="b"/>
              <a:pathLst>
                <a:path w="372109" h="207644">
                  <a:moveTo>
                    <a:pt x="268223" y="0"/>
                  </a:moveTo>
                  <a:lnTo>
                    <a:pt x="268223" y="51816"/>
                  </a:lnTo>
                  <a:lnTo>
                    <a:pt x="0" y="51816"/>
                  </a:lnTo>
                  <a:lnTo>
                    <a:pt x="0" y="155448"/>
                  </a:lnTo>
                  <a:lnTo>
                    <a:pt x="268223" y="155448"/>
                  </a:lnTo>
                  <a:lnTo>
                    <a:pt x="268223" y="207264"/>
                  </a:lnTo>
                  <a:lnTo>
                    <a:pt x="371856" y="103632"/>
                  </a:lnTo>
                  <a:lnTo>
                    <a:pt x="268223" y="0"/>
                  </a:lnTo>
                  <a:close/>
                </a:path>
              </a:pathLst>
            </a:custGeom>
            <a:solidFill>
              <a:srgbClr val="006FC0"/>
            </a:solidFill>
          </p:spPr>
          <p:txBody>
            <a:bodyPr wrap="square" lIns="0" tIns="0" rIns="0" bIns="0" rtlCol="0"/>
            <a:lstStyle/>
            <a:p>
              <a:endParaRPr/>
            </a:p>
          </p:txBody>
        </p:sp>
        <p:sp>
          <p:nvSpPr>
            <p:cNvPr id="15" name="object 15"/>
            <p:cNvSpPr/>
            <p:nvPr/>
          </p:nvSpPr>
          <p:spPr>
            <a:xfrm>
              <a:off x="6306312" y="2892551"/>
              <a:ext cx="372110" cy="207645"/>
            </a:xfrm>
            <a:custGeom>
              <a:avLst/>
              <a:gdLst/>
              <a:ahLst/>
              <a:cxnLst/>
              <a:rect l="l" t="t" r="r" b="b"/>
              <a:pathLst>
                <a:path w="372109" h="207644">
                  <a:moveTo>
                    <a:pt x="0" y="51816"/>
                  </a:moveTo>
                  <a:lnTo>
                    <a:pt x="268223" y="51816"/>
                  </a:lnTo>
                  <a:lnTo>
                    <a:pt x="268223" y="0"/>
                  </a:lnTo>
                  <a:lnTo>
                    <a:pt x="371856" y="103632"/>
                  </a:lnTo>
                  <a:lnTo>
                    <a:pt x="268223" y="207264"/>
                  </a:lnTo>
                  <a:lnTo>
                    <a:pt x="268223" y="155448"/>
                  </a:lnTo>
                  <a:lnTo>
                    <a:pt x="0" y="155448"/>
                  </a:lnTo>
                  <a:lnTo>
                    <a:pt x="0" y="51816"/>
                  </a:lnTo>
                  <a:close/>
                </a:path>
              </a:pathLst>
            </a:custGeom>
            <a:ln w="24384">
              <a:solidFill>
                <a:srgbClr val="000000"/>
              </a:solidFill>
            </a:ln>
          </p:spPr>
          <p:txBody>
            <a:bodyPr wrap="square" lIns="0" tIns="0" rIns="0" bIns="0" rtlCol="0"/>
            <a:lstStyle/>
            <a:p>
              <a:endParaRPr/>
            </a:p>
          </p:txBody>
        </p:sp>
      </p:grpSp>
      <p:grpSp>
        <p:nvGrpSpPr>
          <p:cNvPr id="16" name="object 16"/>
          <p:cNvGrpSpPr/>
          <p:nvPr/>
        </p:nvGrpSpPr>
        <p:grpSpPr>
          <a:xfrm>
            <a:off x="6829806" y="1559043"/>
            <a:ext cx="372110" cy="204470"/>
            <a:chOff x="6303263" y="3313175"/>
            <a:chExt cx="372110" cy="204470"/>
          </a:xfrm>
        </p:grpSpPr>
        <p:sp>
          <p:nvSpPr>
            <p:cNvPr id="17" name="object 17"/>
            <p:cNvSpPr/>
            <p:nvPr/>
          </p:nvSpPr>
          <p:spPr>
            <a:xfrm>
              <a:off x="6303263" y="3313175"/>
              <a:ext cx="372110" cy="204470"/>
            </a:xfrm>
            <a:custGeom>
              <a:avLst/>
              <a:gdLst/>
              <a:ahLst/>
              <a:cxnLst/>
              <a:rect l="l" t="t" r="r" b="b"/>
              <a:pathLst>
                <a:path w="372109" h="204470">
                  <a:moveTo>
                    <a:pt x="269747" y="0"/>
                  </a:moveTo>
                  <a:lnTo>
                    <a:pt x="269747" y="51054"/>
                  </a:lnTo>
                  <a:lnTo>
                    <a:pt x="0" y="51054"/>
                  </a:lnTo>
                  <a:lnTo>
                    <a:pt x="0" y="153162"/>
                  </a:lnTo>
                  <a:lnTo>
                    <a:pt x="269747" y="153162"/>
                  </a:lnTo>
                  <a:lnTo>
                    <a:pt x="269747" y="204216"/>
                  </a:lnTo>
                  <a:lnTo>
                    <a:pt x="371856" y="102108"/>
                  </a:lnTo>
                  <a:lnTo>
                    <a:pt x="269747" y="0"/>
                  </a:lnTo>
                  <a:close/>
                </a:path>
              </a:pathLst>
            </a:custGeom>
            <a:solidFill>
              <a:srgbClr val="006FC0"/>
            </a:solidFill>
          </p:spPr>
          <p:txBody>
            <a:bodyPr wrap="square" lIns="0" tIns="0" rIns="0" bIns="0" rtlCol="0"/>
            <a:lstStyle/>
            <a:p>
              <a:endParaRPr/>
            </a:p>
          </p:txBody>
        </p:sp>
        <p:sp>
          <p:nvSpPr>
            <p:cNvPr id="18" name="object 18"/>
            <p:cNvSpPr/>
            <p:nvPr/>
          </p:nvSpPr>
          <p:spPr>
            <a:xfrm>
              <a:off x="6303263" y="3313175"/>
              <a:ext cx="372110" cy="204470"/>
            </a:xfrm>
            <a:custGeom>
              <a:avLst/>
              <a:gdLst/>
              <a:ahLst/>
              <a:cxnLst/>
              <a:rect l="l" t="t" r="r" b="b"/>
              <a:pathLst>
                <a:path w="372109" h="204470">
                  <a:moveTo>
                    <a:pt x="0" y="51054"/>
                  </a:moveTo>
                  <a:lnTo>
                    <a:pt x="269747" y="51054"/>
                  </a:lnTo>
                  <a:lnTo>
                    <a:pt x="269747" y="0"/>
                  </a:lnTo>
                  <a:lnTo>
                    <a:pt x="371856" y="102108"/>
                  </a:lnTo>
                  <a:lnTo>
                    <a:pt x="269747" y="204216"/>
                  </a:lnTo>
                  <a:lnTo>
                    <a:pt x="269747" y="153162"/>
                  </a:lnTo>
                  <a:lnTo>
                    <a:pt x="0" y="153162"/>
                  </a:lnTo>
                  <a:lnTo>
                    <a:pt x="0" y="51054"/>
                  </a:lnTo>
                  <a:close/>
                </a:path>
              </a:pathLst>
            </a:custGeom>
            <a:ln w="24384">
              <a:solidFill>
                <a:srgbClr val="000000"/>
              </a:solidFill>
            </a:ln>
          </p:spPr>
          <p:txBody>
            <a:bodyPr wrap="square" lIns="0" tIns="0" rIns="0" bIns="0" rtlCol="0"/>
            <a:lstStyle/>
            <a:p>
              <a:endParaRPr/>
            </a:p>
          </p:txBody>
        </p:sp>
      </p:grpSp>
      <p:sp>
        <p:nvSpPr>
          <p:cNvPr id="19" name="object 1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dirty="0"/>
              <a:t>2</a:t>
            </a:fld>
            <a:endParaRPr dirty="0"/>
          </a:p>
        </p:txBody>
      </p:sp>
      <p:sp>
        <p:nvSpPr>
          <p:cNvPr id="20" name="object 2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spc="-15" dirty="0"/>
              <a:t>Programación </a:t>
            </a:r>
            <a:r>
              <a:rPr spc="-5" dirty="0"/>
              <a:t>Competitiva</a:t>
            </a:r>
            <a:r>
              <a:rPr spc="-114" dirty="0"/>
              <a:t> </a:t>
            </a:r>
            <a:r>
              <a:rPr spc="-15" dirty="0"/>
              <a:t>UNI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7525" y="61391"/>
            <a:ext cx="8520600" cy="832326"/>
          </a:xfrm>
          <a:prstGeom prst="rect">
            <a:avLst/>
          </a:prstGeom>
        </p:spPr>
        <p:txBody>
          <a:bodyPr wrap="square" lIns="91425" tIns="91425" rIns="91425" bIns="91425" anchor="b" anchorCtr="0">
            <a:noAutofit/>
          </a:bodyPr>
          <a:lstStyle/>
          <a:p>
            <a:pPr algn="l">
              <a:buClr>
                <a:schemeClr val="dk1"/>
              </a:buClr>
              <a:buSzPct val="26190"/>
            </a:pPr>
            <a:r>
              <a:rPr lang="es-PE" dirty="0">
                <a:solidFill>
                  <a:srgbClr val="3D85C6"/>
                </a:solidFill>
              </a:rPr>
              <a:t>Knuth-Morris-Pratt </a:t>
            </a:r>
            <a:r>
              <a:rPr lang="es-PE" dirty="0" err="1">
                <a:solidFill>
                  <a:srgbClr val="3D85C6"/>
                </a:solidFill>
              </a:rPr>
              <a:t>algorithm</a:t>
            </a:r>
            <a:endParaRPr lang="es-PE" dirty="0">
              <a:solidFill>
                <a:srgbClr val="3D85C6"/>
              </a:solidFill>
            </a:endParaRPr>
          </a:p>
        </p:txBody>
      </p:sp>
      <p:sp>
        <p:nvSpPr>
          <p:cNvPr id="5" name="CuadroTexto 4">
            <a:extLst>
              <a:ext uri="{FF2B5EF4-FFF2-40B4-BE49-F238E27FC236}">
                <a16:creationId xmlns:a16="http://schemas.microsoft.com/office/drawing/2014/main" id="{3B5539DE-906A-4422-A724-2E7FEEA49511}"/>
              </a:ext>
            </a:extLst>
          </p:cNvPr>
          <p:cNvSpPr txBox="1"/>
          <p:nvPr/>
        </p:nvSpPr>
        <p:spPr>
          <a:xfrm>
            <a:off x="340275" y="1142291"/>
            <a:ext cx="8375100" cy="2585323"/>
          </a:xfrm>
          <a:prstGeom prst="rect">
            <a:avLst/>
          </a:prstGeom>
          <a:noFill/>
        </p:spPr>
        <p:txBody>
          <a:bodyPr wrap="square" rtlCol="0">
            <a:spAutoFit/>
          </a:bodyPr>
          <a:lstStyle/>
          <a:p>
            <a:r>
              <a:rPr lang="es-ES" dirty="0"/>
              <a:t>Supongamos tenemos el String: </a:t>
            </a:r>
          </a:p>
          <a:p>
            <a:endParaRPr lang="es-ES" dirty="0"/>
          </a:p>
          <a:p>
            <a:pPr algn="ctr"/>
            <a:r>
              <a:rPr lang="es-ES" dirty="0"/>
              <a:t>W = P + S</a:t>
            </a:r>
          </a:p>
          <a:p>
            <a:endParaRPr lang="es-ES" dirty="0"/>
          </a:p>
          <a:p>
            <a:r>
              <a:rPr lang="es-ES" dirty="0"/>
              <a:t>¿Qué sucede si calculamos el algoritmo de borde?</a:t>
            </a:r>
          </a:p>
          <a:p>
            <a:endParaRPr lang="es-ES" dirty="0"/>
          </a:p>
          <a:p>
            <a:r>
              <a:rPr lang="es-ES" dirty="0"/>
              <a:t>Si </a:t>
            </a:r>
            <a:r>
              <a:rPr lang="el-GR" b="0" i="0" u="none" strike="noStrike" dirty="0">
                <a:solidFill>
                  <a:srgbClr val="333333"/>
                </a:solidFill>
                <a:effectLst/>
                <a:latin typeface="MathJax_Math-italic"/>
              </a:rPr>
              <a:t>π</a:t>
            </a:r>
            <a:r>
              <a:rPr lang="el-GR" b="0" i="0" u="none" strike="noStrike" dirty="0">
                <a:solidFill>
                  <a:srgbClr val="333333"/>
                </a:solidFill>
                <a:effectLst/>
                <a:latin typeface="MathJax_Main"/>
              </a:rPr>
              <a:t>[</a:t>
            </a:r>
            <a:r>
              <a:rPr lang="es-PE" b="0" i="0" u="none" strike="noStrike" dirty="0">
                <a:solidFill>
                  <a:srgbClr val="333333"/>
                </a:solidFill>
                <a:effectLst/>
                <a:latin typeface="MathJax_Math-italic"/>
              </a:rPr>
              <a:t>i</a:t>
            </a:r>
            <a:r>
              <a:rPr lang="es-PE" b="0" i="0" u="none" strike="noStrike" dirty="0">
                <a:solidFill>
                  <a:srgbClr val="333333"/>
                </a:solidFill>
                <a:effectLst/>
                <a:latin typeface="MathJax_Main"/>
              </a:rPr>
              <a:t>] = </a:t>
            </a:r>
            <a:r>
              <a:rPr lang="es-PE" dirty="0" err="1">
                <a:solidFill>
                  <a:srgbClr val="333333"/>
                </a:solidFill>
                <a:latin typeface="MathJax_Main"/>
              </a:rPr>
              <a:t>len</a:t>
            </a:r>
            <a:r>
              <a:rPr lang="es-PE" dirty="0">
                <a:solidFill>
                  <a:srgbClr val="333333"/>
                </a:solidFill>
                <a:latin typeface="MathJax_Main"/>
              </a:rPr>
              <a:t>(P), entonces existe se encontró a P como </a:t>
            </a:r>
            <a:r>
              <a:rPr lang="es-PE" dirty="0" err="1">
                <a:solidFill>
                  <a:srgbClr val="333333"/>
                </a:solidFill>
                <a:latin typeface="MathJax_Main"/>
              </a:rPr>
              <a:t>substring</a:t>
            </a:r>
            <a:r>
              <a:rPr lang="es-PE" dirty="0">
                <a:solidFill>
                  <a:srgbClr val="333333"/>
                </a:solidFill>
                <a:latin typeface="MathJax_Main"/>
              </a:rPr>
              <a:t> de S.</a:t>
            </a:r>
          </a:p>
          <a:p>
            <a:endParaRPr lang="es-PE" dirty="0">
              <a:solidFill>
                <a:srgbClr val="333333"/>
              </a:solidFill>
              <a:latin typeface="MathJax_Main"/>
            </a:endParaRPr>
          </a:p>
          <a:p>
            <a:r>
              <a:rPr lang="es-PE" dirty="0">
                <a:solidFill>
                  <a:srgbClr val="333333"/>
                </a:solidFill>
                <a:latin typeface="MathJax_Main"/>
              </a:rPr>
              <a:t>S[i-2*</a:t>
            </a:r>
            <a:r>
              <a:rPr lang="es-PE" dirty="0" err="1">
                <a:solidFill>
                  <a:srgbClr val="333333"/>
                </a:solidFill>
                <a:latin typeface="MathJax_Main"/>
              </a:rPr>
              <a:t>len</a:t>
            </a:r>
            <a:r>
              <a:rPr lang="es-PE" dirty="0">
                <a:solidFill>
                  <a:srgbClr val="333333"/>
                </a:solidFill>
                <a:latin typeface="MathJax_Main"/>
              </a:rPr>
              <a:t>(P) .. i - </a:t>
            </a:r>
            <a:r>
              <a:rPr lang="es-PE" dirty="0" err="1">
                <a:solidFill>
                  <a:srgbClr val="333333"/>
                </a:solidFill>
                <a:latin typeface="MathJax_Main"/>
              </a:rPr>
              <a:t>len</a:t>
            </a:r>
            <a:r>
              <a:rPr lang="es-PE" dirty="0">
                <a:solidFill>
                  <a:srgbClr val="333333"/>
                </a:solidFill>
                <a:latin typeface="MathJax_Main"/>
              </a:rPr>
              <a:t>(P)-1] == P</a:t>
            </a:r>
          </a:p>
        </p:txBody>
      </p:sp>
    </p:spTree>
    <p:extLst>
      <p:ext uri="{BB962C8B-B14F-4D97-AF65-F5344CB8AC3E}">
        <p14:creationId xmlns:p14="http://schemas.microsoft.com/office/powerpoint/2010/main" val="398432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67525" y="61391"/>
            <a:ext cx="8520600" cy="832326"/>
          </a:xfrm>
          <a:prstGeom prst="rect">
            <a:avLst/>
          </a:prstGeom>
        </p:spPr>
        <p:txBody>
          <a:bodyPr wrap="square" lIns="91425" tIns="91425" rIns="91425" bIns="91425" anchor="b" anchorCtr="0">
            <a:noAutofit/>
          </a:bodyPr>
          <a:lstStyle/>
          <a:p>
            <a:pPr algn="l">
              <a:buClr>
                <a:schemeClr val="dk1"/>
              </a:buClr>
              <a:buSzPct val="26190"/>
            </a:pPr>
            <a:r>
              <a:rPr lang="es-PE" dirty="0">
                <a:solidFill>
                  <a:srgbClr val="3D85C6"/>
                </a:solidFill>
              </a:rPr>
              <a:t>Knuth-Morris-Pratt </a:t>
            </a:r>
            <a:r>
              <a:rPr lang="es-PE" dirty="0" err="1">
                <a:solidFill>
                  <a:srgbClr val="3D85C6"/>
                </a:solidFill>
              </a:rPr>
              <a:t>algorithm</a:t>
            </a:r>
            <a:endParaRPr lang="es-PE" dirty="0">
              <a:solidFill>
                <a:srgbClr val="3D85C6"/>
              </a:solidFill>
            </a:endParaRPr>
          </a:p>
        </p:txBody>
      </p:sp>
      <p:sp>
        <p:nvSpPr>
          <p:cNvPr id="5" name="CuadroTexto 4">
            <a:extLst>
              <a:ext uri="{FF2B5EF4-FFF2-40B4-BE49-F238E27FC236}">
                <a16:creationId xmlns:a16="http://schemas.microsoft.com/office/drawing/2014/main" id="{3B5539DE-906A-4422-A724-2E7FEEA49511}"/>
              </a:ext>
            </a:extLst>
          </p:cNvPr>
          <p:cNvSpPr txBox="1"/>
          <p:nvPr/>
        </p:nvSpPr>
        <p:spPr>
          <a:xfrm>
            <a:off x="340275" y="978155"/>
            <a:ext cx="8375100" cy="369332"/>
          </a:xfrm>
          <a:prstGeom prst="rect">
            <a:avLst/>
          </a:prstGeom>
          <a:noFill/>
        </p:spPr>
        <p:txBody>
          <a:bodyPr wrap="square" rtlCol="0">
            <a:spAutoFit/>
          </a:bodyPr>
          <a:lstStyle/>
          <a:p>
            <a:r>
              <a:rPr lang="es-PE" dirty="0" err="1">
                <a:solidFill>
                  <a:srgbClr val="333333"/>
                </a:solidFill>
                <a:latin typeface="MathJax_Main"/>
              </a:rPr>
              <a:t>Codigo</a:t>
            </a:r>
            <a:r>
              <a:rPr lang="es-PE" dirty="0">
                <a:solidFill>
                  <a:srgbClr val="333333"/>
                </a:solidFill>
                <a:latin typeface="MathJax_Main"/>
              </a:rPr>
              <a:t>, versión simple:  O(</a:t>
            </a:r>
            <a:r>
              <a:rPr lang="es-PE" dirty="0" err="1">
                <a:solidFill>
                  <a:srgbClr val="333333"/>
                </a:solidFill>
                <a:latin typeface="MathJax_Main"/>
              </a:rPr>
              <a:t>n+m</a:t>
            </a:r>
            <a:r>
              <a:rPr lang="es-PE" dirty="0">
                <a:solidFill>
                  <a:srgbClr val="333333"/>
                </a:solidFill>
                <a:latin typeface="MathJax_Main"/>
              </a:rPr>
              <a:t>)</a:t>
            </a:r>
          </a:p>
        </p:txBody>
      </p:sp>
      <p:pic>
        <p:nvPicPr>
          <p:cNvPr id="3" name="Imagen 2">
            <a:extLst>
              <a:ext uri="{FF2B5EF4-FFF2-40B4-BE49-F238E27FC236}">
                <a16:creationId xmlns:a16="http://schemas.microsoft.com/office/drawing/2014/main" id="{0CEC6C4E-2631-456F-8641-5F048B51FC69}"/>
              </a:ext>
            </a:extLst>
          </p:cNvPr>
          <p:cNvPicPr>
            <a:picLocks noChangeAspect="1"/>
          </p:cNvPicPr>
          <p:nvPr/>
        </p:nvPicPr>
        <p:blipFill>
          <a:blip r:embed="rId3"/>
          <a:stretch>
            <a:fillRect/>
          </a:stretch>
        </p:blipFill>
        <p:spPr>
          <a:xfrm>
            <a:off x="990600" y="1431925"/>
            <a:ext cx="6591300" cy="3324815"/>
          </a:xfrm>
          <a:prstGeom prst="rect">
            <a:avLst/>
          </a:prstGeom>
        </p:spPr>
      </p:pic>
    </p:spTree>
    <p:extLst>
      <p:ext uri="{BB962C8B-B14F-4D97-AF65-F5344CB8AC3E}">
        <p14:creationId xmlns:p14="http://schemas.microsoft.com/office/powerpoint/2010/main" val="371555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6315"/>
            <a:ext cx="8756100" cy="832326"/>
          </a:xfrm>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Pattern</a:t>
            </a:r>
            <a:r>
              <a:rPr lang="es-ES" dirty="0">
                <a:solidFill>
                  <a:srgbClr val="3D85C6"/>
                </a:solidFill>
              </a:rPr>
              <a:t> </a:t>
            </a:r>
            <a:r>
              <a:rPr lang="es-ES" dirty="0" err="1">
                <a:solidFill>
                  <a:srgbClr val="3D85C6"/>
                </a:solidFill>
              </a:rPr>
              <a:t>matching</a:t>
            </a:r>
            <a:r>
              <a:rPr lang="es-ES" dirty="0">
                <a:solidFill>
                  <a:srgbClr val="3D85C6"/>
                </a:solidFill>
              </a:rPr>
              <a:t> problema general</a:t>
            </a:r>
            <a:endParaRPr lang="en" dirty="0">
              <a:solidFill>
                <a:srgbClr val="3D85C6"/>
              </a:solidFill>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3139321"/>
              </a:xfrm>
              <a:prstGeom prst="rect">
                <a:avLst/>
              </a:prstGeom>
              <a:noFill/>
            </p:spPr>
            <p:txBody>
              <a:bodyPr wrap="square" rtlCol="0">
                <a:spAutoFit/>
              </a:bodyPr>
              <a:lstStyle/>
              <a:p>
                <a:r>
                  <a:rPr lang="es-ES" dirty="0"/>
                  <a:t>Dado un </a:t>
                </a:r>
                <a:r>
                  <a:rPr lang="es-ES" dirty="0" err="1"/>
                  <a:t>patron</a:t>
                </a:r>
                <a:r>
                  <a:rPr lang="es-ES" dirty="0"/>
                  <a:t> T, se te pide evaluar en n distintos String Si la cantidad de ocurrencias.</a:t>
                </a:r>
              </a:p>
              <a:p>
                <a:endParaRPr lang="es-ES" dirty="0"/>
              </a:p>
              <a:p>
                <a:pPr algn="ctr"/>
                <a14:m>
                  <m:oMath xmlns:m="http://schemas.openxmlformats.org/officeDocument/2006/math">
                    <m:nary>
                      <m:naryPr>
                        <m:chr m:val="∑"/>
                        <m:ctrlPr>
                          <a:rPr lang="pt-BR" sz="1600" i="1" smtClean="0">
                            <a:latin typeface="Cambria Math" panose="02040503050406030204" pitchFamily="18" charset="0"/>
                          </a:rPr>
                        </m:ctrlPr>
                      </m:naryPr>
                      <m:sub>
                        <m:r>
                          <m:rPr>
                            <m:brk m:alnAt="23"/>
                          </m:rPr>
                          <a:rPr lang="es-PE" sz="1600" b="0" i="1" smtClean="0">
                            <a:latin typeface="Cambria Math" panose="02040503050406030204" pitchFamily="18" charset="0"/>
                          </a:rPr>
                          <m:t>𝑖</m:t>
                        </m:r>
                        <m:r>
                          <a:rPr lang="pt-BR" sz="1600" i="1" smtClean="0">
                            <a:latin typeface="Cambria Math" panose="02040503050406030204" pitchFamily="18" charset="0"/>
                          </a:rPr>
                          <m:t>=</m:t>
                        </m:r>
                        <m:r>
                          <a:rPr lang="es-PE" sz="1600" b="0" i="1" smtClean="0">
                            <a:latin typeface="Cambria Math" panose="02040503050406030204" pitchFamily="18" charset="0"/>
                          </a:rPr>
                          <m:t>1</m:t>
                        </m:r>
                      </m:sub>
                      <m:sup>
                        <m:r>
                          <a:rPr lang="es-PE" sz="1600" b="0" i="1" smtClean="0">
                            <a:latin typeface="Cambria Math" panose="02040503050406030204" pitchFamily="18" charset="0"/>
                          </a:rPr>
                          <m:t>𝑛</m:t>
                        </m:r>
                      </m:sup>
                      <m:e>
                        <m:r>
                          <a:rPr lang="es-PE" sz="1600" b="0" i="1" smtClean="0">
                            <a:latin typeface="Cambria Math" panose="02040503050406030204" pitchFamily="18" charset="0"/>
                          </a:rPr>
                          <m:t>𝑙𝑒𝑛</m:t>
                        </m:r>
                        <m:r>
                          <a:rPr lang="es-PE" sz="1600" b="0" i="1" smtClean="0">
                            <a:latin typeface="Cambria Math" panose="02040503050406030204" pitchFamily="18" charset="0"/>
                          </a:rPr>
                          <m:t>(</m:t>
                        </m:r>
                        <m:r>
                          <m:rPr>
                            <m:nor/>
                          </m:rPr>
                          <a:rPr lang="es-PE" sz="1600" b="0" i="0" smtClean="0">
                            <a:latin typeface="Cambria Math" panose="02040503050406030204" pitchFamily="18" charset="0"/>
                          </a:rPr>
                          <m:t>S</m:t>
                        </m:r>
                        <m:r>
                          <m:rPr>
                            <m:nor/>
                          </m:rPr>
                          <a:rPr lang="es-ES" sz="1050" dirty="0"/>
                          <m:t>i</m:t>
                        </m:r>
                        <m:r>
                          <a:rPr lang="es-PE" sz="1600" b="0" i="1" smtClean="0">
                            <a:latin typeface="Cambria Math" panose="02040503050406030204" pitchFamily="18" charset="0"/>
                          </a:rPr>
                          <m:t>)</m:t>
                        </m:r>
                      </m:e>
                    </m:nary>
                  </m:oMath>
                </a14:m>
                <a:r>
                  <a:rPr lang="es-ES" dirty="0"/>
                  <a:t> &lt;= 10^5</a:t>
                </a:r>
              </a:p>
              <a:p>
                <a:pPr algn="ctr"/>
                <a:r>
                  <a:rPr lang="es-ES" dirty="0"/>
                  <a:t>n&lt;=10^5</a:t>
                </a:r>
              </a:p>
              <a:p>
                <a:pPr algn="ctr"/>
                <a:endParaRPr lang="es-ES" dirty="0"/>
              </a:p>
              <a:p>
                <a:r>
                  <a:rPr lang="es-ES" dirty="0"/>
                  <a:t>Si aplicamos el algoritmo de KMP visto anteriormente la complejidad final será:</a:t>
                </a:r>
              </a:p>
              <a:p>
                <a:endParaRPr lang="es-ES" dirty="0"/>
              </a:p>
              <a:p>
                <a:r>
                  <a:rPr lang="es-ES" dirty="0"/>
                  <a:t>O(n*</a:t>
                </a:r>
                <a:r>
                  <a:rPr lang="es-ES" dirty="0" err="1"/>
                  <a:t>len</a:t>
                </a:r>
                <a:r>
                  <a:rPr lang="es-ES" dirty="0"/>
                  <a:t>(T) + </a:t>
                </a:r>
                <a14:m>
                  <m:oMath xmlns:m="http://schemas.openxmlformats.org/officeDocument/2006/math">
                    <m:nary>
                      <m:naryPr>
                        <m:chr m:val="∑"/>
                        <m:ctrlPr>
                          <a:rPr lang="pt-BR" sz="1800" i="1" smtClean="0">
                            <a:latin typeface="Cambria Math" panose="02040503050406030204" pitchFamily="18" charset="0"/>
                          </a:rPr>
                        </m:ctrlPr>
                      </m:naryPr>
                      <m:sub>
                        <m:r>
                          <a:rPr lang="es-PE" sz="1800" b="0" i="1" smtClean="0">
                            <a:latin typeface="Cambria Math" panose="02040503050406030204" pitchFamily="18" charset="0"/>
                          </a:rPr>
                          <m:t>𝑖</m:t>
                        </m:r>
                        <m:r>
                          <a:rPr lang="pt-BR" sz="1800" i="1" smtClean="0">
                            <a:latin typeface="Cambria Math" panose="02040503050406030204" pitchFamily="18" charset="0"/>
                          </a:rPr>
                          <m:t>=1</m:t>
                        </m:r>
                      </m:sub>
                      <m:sup>
                        <m:r>
                          <a:rPr lang="es-PE" sz="1800" b="0" i="1" smtClean="0">
                            <a:latin typeface="Cambria Math" panose="02040503050406030204" pitchFamily="18" charset="0"/>
                          </a:rPr>
                          <m:t>𝑛</m:t>
                        </m:r>
                      </m:sup>
                      <m:e>
                        <m:r>
                          <a:rPr lang="es-PE" sz="1800" b="0" i="1" smtClean="0">
                            <a:latin typeface="Cambria Math" panose="02040503050406030204" pitchFamily="18" charset="0"/>
                          </a:rPr>
                          <m:t>𝑙𝑒𝑛</m:t>
                        </m:r>
                        <m:r>
                          <a:rPr lang="es-PE" sz="1800" b="0" i="1" smtClean="0">
                            <a:latin typeface="Cambria Math" panose="02040503050406030204" pitchFamily="18" charset="0"/>
                          </a:rPr>
                          <m:t>(</m:t>
                        </m:r>
                        <m:r>
                          <m:rPr>
                            <m:nor/>
                          </m:rPr>
                          <a:rPr lang="es-PE" sz="1800" b="0" i="0" smtClean="0">
                            <a:latin typeface="Cambria Math" panose="02040503050406030204" pitchFamily="18" charset="0"/>
                          </a:rPr>
                          <m:t>S</m:t>
                        </m:r>
                        <m:r>
                          <m:rPr>
                            <m:nor/>
                          </m:rPr>
                          <a:rPr lang="es-ES" sz="1100" dirty="0"/>
                          <m:t>i</m:t>
                        </m:r>
                        <m:r>
                          <a:rPr lang="es-PE" sz="1800" b="0" i="1" smtClean="0">
                            <a:latin typeface="Cambria Math" panose="02040503050406030204" pitchFamily="18" charset="0"/>
                          </a:rPr>
                          <m:t>)</m:t>
                        </m:r>
                      </m:e>
                    </m:nary>
                  </m:oMath>
                </a14:m>
                <a:r>
                  <a:rPr lang="es-ES" dirty="0"/>
                  <a:t>)</a:t>
                </a:r>
              </a:p>
              <a:p>
                <a:endParaRPr lang="es-ES" dirty="0"/>
              </a:p>
              <a:p>
                <a:r>
                  <a:rPr lang="es-ES" dirty="0"/>
                  <a:t>En el peor de los casos en que cada query es de un String tamaño 1, entonces n llega a ser 10^5 y la complejidad finalmente llegaría a 10^10, TLE.</a:t>
                </a:r>
              </a:p>
            </p:txBody>
          </p:sp>
        </mc:Choice>
        <mc:Fallback xmlns="">
          <p:sp>
            <p:nvSpPr>
              <p:cNvPr id="3" name="CuadroTexto 2">
                <a:extLst>
                  <a:ext uri="{FF2B5EF4-FFF2-40B4-BE49-F238E27FC236}">
                    <a16:creationId xmlns:a16="http://schemas.microsoft.com/office/drawing/2014/main" id="{360DCB61-C39D-47E3-88A3-A40E6CD66B5D}"/>
                  </a:ext>
                </a:extLst>
              </p:cNvPr>
              <p:cNvSpPr txBox="1">
                <a:spLocks noRot="1" noChangeAspect="1" noMove="1" noResize="1" noEditPoints="1" noAdjustHandles="1" noChangeArrowheads="1" noChangeShapeType="1" noTextEdit="1"/>
              </p:cNvSpPr>
              <p:nvPr/>
            </p:nvSpPr>
            <p:spPr>
              <a:xfrm>
                <a:off x="457200" y="1279525"/>
                <a:ext cx="8375100" cy="3139321"/>
              </a:xfrm>
              <a:prstGeom prst="rect">
                <a:avLst/>
              </a:prstGeom>
              <a:blipFill>
                <a:blip r:embed="rId3"/>
                <a:stretch>
                  <a:fillRect l="-582" t="-1165" b="-2136"/>
                </a:stretch>
              </a:blipFill>
            </p:spPr>
            <p:txBody>
              <a:bodyPr/>
              <a:lstStyle/>
              <a:p>
                <a:r>
                  <a:rPr lang="es-PE">
                    <a:noFill/>
                  </a:rPr>
                  <a:t> </a:t>
                </a:r>
              </a:p>
            </p:txBody>
          </p:sp>
        </mc:Fallback>
      </mc:AlternateContent>
    </p:spTree>
    <p:extLst>
      <p:ext uri="{BB962C8B-B14F-4D97-AF65-F5344CB8AC3E}">
        <p14:creationId xmlns:p14="http://schemas.microsoft.com/office/powerpoint/2010/main" val="200242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6315"/>
            <a:ext cx="8756100" cy="832326"/>
          </a:xfrm>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Pattern</a:t>
            </a:r>
            <a:r>
              <a:rPr lang="es-ES" dirty="0">
                <a:solidFill>
                  <a:srgbClr val="3D85C6"/>
                </a:solidFill>
              </a:rPr>
              <a:t> </a:t>
            </a:r>
            <a:r>
              <a:rPr lang="es-ES" dirty="0" err="1">
                <a:solidFill>
                  <a:srgbClr val="3D85C6"/>
                </a:solidFill>
              </a:rPr>
              <a:t>matching</a:t>
            </a:r>
            <a:r>
              <a:rPr lang="es-ES" dirty="0">
                <a:solidFill>
                  <a:srgbClr val="3D85C6"/>
                </a:solidFill>
              </a:rPr>
              <a:t> problema general</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923330"/>
          </a:xfrm>
          <a:prstGeom prst="rect">
            <a:avLst/>
          </a:prstGeom>
          <a:noFill/>
        </p:spPr>
        <p:txBody>
          <a:bodyPr wrap="square" rtlCol="0">
            <a:spAutoFit/>
          </a:bodyPr>
          <a:lstStyle/>
          <a:p>
            <a:r>
              <a:rPr lang="es-PE" dirty="0"/>
              <a:t>¿Es necesario volver a calcular el algoritmo del borde para los primeros </a:t>
            </a:r>
            <a:r>
              <a:rPr lang="es-PE" dirty="0" err="1"/>
              <a:t>len</a:t>
            </a:r>
            <a:r>
              <a:rPr lang="es-PE" dirty="0"/>
              <a:t>(T)?</a:t>
            </a:r>
          </a:p>
          <a:p>
            <a:endParaRPr lang="es-PE" dirty="0"/>
          </a:p>
          <a:p>
            <a:r>
              <a:rPr lang="es-PE" dirty="0"/>
              <a:t>NO, solo es necesario ejecutarlo 1 vez porque no variaría por cada query.</a:t>
            </a:r>
            <a:endParaRPr lang="es-ES" dirty="0"/>
          </a:p>
        </p:txBody>
      </p:sp>
    </p:spTree>
    <p:extLst>
      <p:ext uri="{BB962C8B-B14F-4D97-AF65-F5344CB8AC3E}">
        <p14:creationId xmlns:p14="http://schemas.microsoft.com/office/powerpoint/2010/main" val="68547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16315"/>
            <a:ext cx="8756100" cy="832326"/>
          </a:xfrm>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Pattern</a:t>
            </a:r>
            <a:r>
              <a:rPr lang="es-ES" dirty="0">
                <a:solidFill>
                  <a:srgbClr val="3D85C6"/>
                </a:solidFill>
              </a:rPr>
              <a:t> </a:t>
            </a:r>
            <a:r>
              <a:rPr lang="es-ES" dirty="0" err="1">
                <a:solidFill>
                  <a:srgbClr val="3D85C6"/>
                </a:solidFill>
              </a:rPr>
              <a:t>matching</a:t>
            </a:r>
            <a:r>
              <a:rPr lang="es-ES" dirty="0">
                <a:solidFill>
                  <a:srgbClr val="3D85C6"/>
                </a:solidFill>
              </a:rPr>
              <a:t> problema general</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369332"/>
          </a:xfrm>
          <a:prstGeom prst="rect">
            <a:avLst/>
          </a:prstGeom>
          <a:noFill/>
        </p:spPr>
        <p:txBody>
          <a:bodyPr wrap="square" rtlCol="0">
            <a:spAutoFit/>
          </a:bodyPr>
          <a:lstStyle/>
          <a:p>
            <a:r>
              <a:rPr lang="es-PE" dirty="0" err="1"/>
              <a:t>Codigo</a:t>
            </a:r>
            <a:r>
              <a:rPr lang="es-PE" dirty="0"/>
              <a:t> </a:t>
            </a:r>
            <a:endParaRPr lang="es-ES" dirty="0"/>
          </a:p>
        </p:txBody>
      </p:sp>
      <p:pic>
        <p:nvPicPr>
          <p:cNvPr id="4" name="Imagen 3">
            <a:extLst>
              <a:ext uri="{FF2B5EF4-FFF2-40B4-BE49-F238E27FC236}">
                <a16:creationId xmlns:a16="http://schemas.microsoft.com/office/drawing/2014/main" id="{EBE015E3-5A4F-42E9-A954-72A766E8F1CC}"/>
              </a:ext>
            </a:extLst>
          </p:cNvPr>
          <p:cNvPicPr>
            <a:picLocks noChangeAspect="1"/>
          </p:cNvPicPr>
          <p:nvPr/>
        </p:nvPicPr>
        <p:blipFill>
          <a:blip r:embed="rId3"/>
          <a:stretch>
            <a:fillRect/>
          </a:stretch>
        </p:blipFill>
        <p:spPr>
          <a:xfrm>
            <a:off x="1905000" y="1468456"/>
            <a:ext cx="4343400" cy="3365079"/>
          </a:xfrm>
          <a:prstGeom prst="rect">
            <a:avLst/>
          </a:prstGeom>
        </p:spPr>
      </p:pic>
    </p:spTree>
    <p:extLst>
      <p:ext uri="{BB962C8B-B14F-4D97-AF65-F5344CB8AC3E}">
        <p14:creationId xmlns:p14="http://schemas.microsoft.com/office/powerpoint/2010/main" val="123794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193950" y="60325"/>
            <a:ext cx="8756100" cy="832326"/>
          </a:xfrm>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Pattern</a:t>
            </a:r>
            <a:r>
              <a:rPr lang="es-ES" dirty="0">
                <a:solidFill>
                  <a:srgbClr val="3D85C6"/>
                </a:solidFill>
              </a:rPr>
              <a:t> </a:t>
            </a:r>
            <a:r>
              <a:rPr lang="es-ES" dirty="0" err="1">
                <a:solidFill>
                  <a:srgbClr val="3D85C6"/>
                </a:solidFill>
              </a:rPr>
              <a:t>matching</a:t>
            </a:r>
            <a:r>
              <a:rPr lang="es-ES" dirty="0">
                <a:solidFill>
                  <a:srgbClr val="3D85C6"/>
                </a:solidFill>
              </a:rPr>
              <a:t> problema general</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228600" y="888082"/>
            <a:ext cx="8375100" cy="369332"/>
          </a:xfrm>
          <a:prstGeom prst="rect">
            <a:avLst/>
          </a:prstGeom>
          <a:noFill/>
        </p:spPr>
        <p:txBody>
          <a:bodyPr wrap="square" rtlCol="0">
            <a:spAutoFit/>
          </a:bodyPr>
          <a:lstStyle/>
          <a:p>
            <a:r>
              <a:rPr lang="es-PE" dirty="0" err="1"/>
              <a:t>Codigo</a:t>
            </a:r>
            <a:r>
              <a:rPr lang="es-PE" dirty="0"/>
              <a:t> simplificado de KMP </a:t>
            </a:r>
            <a:endParaRPr lang="es-ES" dirty="0"/>
          </a:p>
        </p:txBody>
      </p:sp>
      <p:pic>
        <p:nvPicPr>
          <p:cNvPr id="5" name="Imagen 4">
            <a:extLst>
              <a:ext uri="{FF2B5EF4-FFF2-40B4-BE49-F238E27FC236}">
                <a16:creationId xmlns:a16="http://schemas.microsoft.com/office/drawing/2014/main" id="{3376170B-03F0-4A50-B6A4-DFE5CD2AF5BE}"/>
              </a:ext>
            </a:extLst>
          </p:cNvPr>
          <p:cNvPicPr>
            <a:picLocks noChangeAspect="1"/>
          </p:cNvPicPr>
          <p:nvPr/>
        </p:nvPicPr>
        <p:blipFill>
          <a:blip r:embed="rId3"/>
          <a:stretch>
            <a:fillRect/>
          </a:stretch>
        </p:blipFill>
        <p:spPr>
          <a:xfrm>
            <a:off x="2438399" y="1257414"/>
            <a:ext cx="6105525" cy="3770198"/>
          </a:xfrm>
          <a:prstGeom prst="rect">
            <a:avLst/>
          </a:prstGeom>
        </p:spPr>
      </p:pic>
    </p:spTree>
    <p:extLst>
      <p:ext uri="{BB962C8B-B14F-4D97-AF65-F5344CB8AC3E}">
        <p14:creationId xmlns:p14="http://schemas.microsoft.com/office/powerpoint/2010/main" val="408686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Rotation</a:t>
            </a:r>
            <a:r>
              <a:rPr lang="es-ES" dirty="0">
                <a:solidFill>
                  <a:srgbClr val="3D85C6"/>
                </a:solidFill>
              </a:rPr>
              <a:t> </a:t>
            </a:r>
            <a:r>
              <a:rPr lang="es-ES" dirty="0" err="1">
                <a:solidFill>
                  <a:srgbClr val="3D85C6"/>
                </a:solidFill>
              </a:rPr>
              <a:t>Problem</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375100" cy="3416320"/>
          </a:xfrm>
          <a:prstGeom prst="rect">
            <a:avLst/>
          </a:prstGeom>
          <a:noFill/>
        </p:spPr>
        <p:txBody>
          <a:bodyPr wrap="square" rtlCol="0">
            <a:spAutoFit/>
          </a:bodyPr>
          <a:lstStyle/>
          <a:p>
            <a:r>
              <a:rPr lang="es-ES" dirty="0"/>
              <a:t>Dado 2 </a:t>
            </a:r>
            <a:r>
              <a:rPr lang="es-ES" dirty="0" err="1"/>
              <a:t>strings</a:t>
            </a:r>
            <a:r>
              <a:rPr lang="es-ES" dirty="0"/>
              <a:t> S1 y S2 de tamaño n, se te pide responder si S1 es una rotación de S2.</a:t>
            </a:r>
          </a:p>
          <a:p>
            <a:endParaRPr lang="es-ES" dirty="0"/>
          </a:p>
          <a:p>
            <a:r>
              <a:rPr lang="es-ES" dirty="0"/>
              <a:t>String S1 = {ABABCBABC}</a:t>
            </a:r>
          </a:p>
          <a:p>
            <a:r>
              <a:rPr lang="es-ES" dirty="0"/>
              <a:t>String S2 = {ABCABABCB}</a:t>
            </a:r>
          </a:p>
          <a:p>
            <a:endParaRPr lang="es-ES" dirty="0"/>
          </a:p>
          <a:p>
            <a:r>
              <a:rPr lang="es-ES" dirty="0"/>
              <a:t>Respuesta = True</a:t>
            </a:r>
          </a:p>
          <a:p>
            <a:endParaRPr lang="es-ES" dirty="0"/>
          </a:p>
          <a:p>
            <a:r>
              <a:rPr lang="es-ES" dirty="0"/>
              <a:t>String S1 = {ABABCBABC}</a:t>
            </a:r>
          </a:p>
          <a:p>
            <a:r>
              <a:rPr lang="es-ES" dirty="0"/>
              <a:t>String S2 = {ABCABABCC}</a:t>
            </a:r>
          </a:p>
          <a:p>
            <a:endParaRPr lang="es-ES" dirty="0"/>
          </a:p>
          <a:p>
            <a:r>
              <a:rPr lang="es-ES" dirty="0"/>
              <a:t>Respuesta = False</a:t>
            </a:r>
          </a:p>
          <a:p>
            <a:endParaRPr lang="es-ES" dirty="0"/>
          </a:p>
        </p:txBody>
      </p:sp>
    </p:spTree>
    <p:extLst>
      <p:ext uri="{BB962C8B-B14F-4D97-AF65-F5344CB8AC3E}">
        <p14:creationId xmlns:p14="http://schemas.microsoft.com/office/powerpoint/2010/main" val="134784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Problems</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152400" y="1147053"/>
            <a:ext cx="8375100" cy="369332"/>
          </a:xfrm>
          <a:prstGeom prst="rect">
            <a:avLst/>
          </a:prstGeom>
          <a:noFill/>
        </p:spPr>
        <p:txBody>
          <a:bodyPr wrap="square" rtlCol="0">
            <a:spAutoFit/>
          </a:bodyPr>
          <a:lstStyle/>
          <a:p>
            <a:r>
              <a:rPr lang="es-PE" b="0" i="0" dirty="0">
                <a:solidFill>
                  <a:srgbClr val="0000CC"/>
                </a:solidFill>
                <a:effectLst/>
                <a:latin typeface="verdana" panose="020B0604030504040204" pitchFamily="34" charset="0"/>
                <a:hlinkClick r:id="rId3"/>
              </a:rPr>
              <a:t>126B - </a:t>
            </a:r>
            <a:r>
              <a:rPr lang="es-PE" b="0" i="0" dirty="0" err="1">
                <a:solidFill>
                  <a:srgbClr val="0000CC"/>
                </a:solidFill>
                <a:effectLst/>
                <a:latin typeface="verdana" panose="020B0604030504040204" pitchFamily="34" charset="0"/>
                <a:hlinkClick r:id="rId3"/>
              </a:rPr>
              <a:t>Password</a:t>
            </a:r>
            <a:endParaRPr lang="es-ES" dirty="0"/>
          </a:p>
        </p:txBody>
      </p:sp>
    </p:spTree>
    <p:extLst>
      <p:ext uri="{BB962C8B-B14F-4D97-AF65-F5344CB8AC3E}">
        <p14:creationId xmlns:p14="http://schemas.microsoft.com/office/powerpoint/2010/main" val="2585605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371750" y="1940200"/>
            <a:ext cx="8520600" cy="831300"/>
          </a:xfrm>
          <a:prstGeom prst="rect">
            <a:avLst/>
          </a:prstGeom>
        </p:spPr>
        <p:txBody>
          <a:bodyPr wrap="square" lIns="91425" tIns="91425" rIns="91425" bIns="91425" anchor="b" anchorCtr="0">
            <a:noAutofit/>
          </a:bodyPr>
          <a:lstStyle/>
          <a:p>
            <a:pPr algn="ctr"/>
            <a:r>
              <a:rPr lang="en" sz="6000" dirty="0">
                <a:solidFill>
                  <a:srgbClr val="3D85C6"/>
                </a:solidFill>
              </a:rPr>
              <a:t>¡ Good luck and have </a:t>
            </a:r>
            <a:r>
              <a:rPr lang="es-PE" sz="6000" dirty="0" err="1">
                <a:solidFill>
                  <a:srgbClr val="3D85C6"/>
                </a:solidFill>
              </a:rPr>
              <a:t>fun</a:t>
            </a:r>
            <a:r>
              <a:rPr lang="es-PE" sz="6000" dirty="0">
                <a:solidFill>
                  <a:srgbClr val="3D85C6"/>
                </a:solidFill>
              </a:rPr>
              <a:t> !</a:t>
            </a:r>
            <a:r>
              <a:rPr lang="en" sz="6000" dirty="0">
                <a:solidFill>
                  <a:srgbClr val="3D85C6"/>
                </a:solidFill>
              </a:rPr>
              <a:t> </a:t>
            </a:r>
            <a:r>
              <a:rPr lang="en" dirty="0">
                <a:solidFill>
                  <a:srgbClr val="3D85C6"/>
                </a:solidFill>
                <a:latin typeface="Economica"/>
                <a:ea typeface="Economica"/>
                <a:cs typeface="Economica"/>
                <a:sym typeface="Economica"/>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a 21">
            <a:extLst>
              <a:ext uri="{FF2B5EF4-FFF2-40B4-BE49-F238E27FC236}">
                <a16:creationId xmlns:a16="http://schemas.microsoft.com/office/drawing/2014/main" id="{6AEDD163-A12F-4FD1-B64C-567D53DDF491}"/>
              </a:ext>
            </a:extLst>
          </p:cNvPr>
          <p:cNvGraphicFramePr>
            <a:graphicFrameLocks noGrp="1"/>
          </p:cNvGraphicFramePr>
          <p:nvPr>
            <p:extLst>
              <p:ext uri="{D42A27DB-BD31-4B8C-83A1-F6EECF244321}">
                <p14:modId xmlns:p14="http://schemas.microsoft.com/office/powerpoint/2010/main" val="3670507166"/>
              </p:ext>
            </p:extLst>
          </p:nvPr>
        </p:nvGraphicFramePr>
        <p:xfrm>
          <a:off x="762000" y="1396236"/>
          <a:ext cx="6858000" cy="2274063"/>
        </p:xfrm>
        <a:graphic>
          <a:graphicData uri="http://schemas.openxmlformats.org/drawingml/2006/table">
            <a:tbl>
              <a:tblPr>
                <a:solidFill>
                  <a:srgbClr val="FF0000"/>
                </a:solidFill>
                <a:tableStyleId>{5C22544A-7EE6-4342-B048-85BDC9FD1C3A}</a:tableStyleId>
              </a:tblPr>
              <a:tblGrid>
                <a:gridCol w="5577840">
                  <a:extLst>
                    <a:ext uri="{9D8B030D-6E8A-4147-A177-3AD203B41FA5}">
                      <a16:colId xmlns:a16="http://schemas.microsoft.com/office/drawing/2014/main" val="1363260487"/>
                    </a:ext>
                  </a:extLst>
                </a:gridCol>
                <a:gridCol w="1280160">
                  <a:extLst>
                    <a:ext uri="{9D8B030D-6E8A-4147-A177-3AD203B41FA5}">
                      <a16:colId xmlns:a16="http://schemas.microsoft.com/office/drawing/2014/main" val="966776686"/>
                    </a:ext>
                  </a:extLst>
                </a:gridCol>
              </a:tblGrid>
              <a:tr h="501023">
                <a:tc>
                  <a:txBody>
                    <a:bodyPr/>
                    <a:lstStyle/>
                    <a:p>
                      <a:r>
                        <a:rPr lang="es-ES" dirty="0"/>
                        <a:t>1. Conceptos básicos</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30136152"/>
                  </a:ext>
                </a:extLst>
              </a:tr>
              <a:tr h="443260">
                <a:tc>
                  <a:txBody>
                    <a:bodyPr/>
                    <a:lstStyle/>
                    <a:p>
                      <a:r>
                        <a:rPr lang="es-ES" dirty="0"/>
                        <a:t>2. </a:t>
                      </a:r>
                      <a:r>
                        <a:rPr lang="es-ES" dirty="0" err="1"/>
                        <a:t>Kuth</a:t>
                      </a:r>
                      <a:r>
                        <a:rPr lang="es-ES" dirty="0"/>
                        <a:t>-Morris-Pratt (KMP)</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964297"/>
                  </a:ext>
                </a:extLst>
              </a:tr>
              <a:tr h="443260">
                <a:tc>
                  <a:txBody>
                    <a:bodyPr/>
                    <a:lstStyle/>
                    <a:p>
                      <a:r>
                        <a:rPr lang="es-ES" dirty="0"/>
                        <a:t>3. Z-</a:t>
                      </a:r>
                      <a:r>
                        <a:rPr lang="es-ES" dirty="0" err="1"/>
                        <a:t>algorithm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6075021"/>
                  </a:ext>
                </a:extLst>
              </a:tr>
              <a:tr h="443260">
                <a:tc>
                  <a:txBody>
                    <a:bodyPr/>
                    <a:lstStyle/>
                    <a:p>
                      <a:r>
                        <a:rPr lang="es-ES" dirty="0"/>
                        <a:t>4. </a:t>
                      </a:r>
                      <a:r>
                        <a:rPr lang="es-ES" dirty="0" err="1"/>
                        <a:t>Manacher</a:t>
                      </a:r>
                      <a:r>
                        <a:rPr lang="es-ES" dirty="0"/>
                        <a:t> </a:t>
                      </a:r>
                      <a:r>
                        <a:rPr lang="es-ES" dirty="0" err="1"/>
                        <a:t>Algorithm</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6003592"/>
                  </a:ext>
                </a:extLst>
              </a:tr>
              <a:tr h="443260">
                <a:tc>
                  <a:txBody>
                    <a:bodyPr/>
                    <a:lstStyle/>
                    <a:p>
                      <a:r>
                        <a:rPr lang="es-ES" dirty="0"/>
                        <a:t>5. </a:t>
                      </a:r>
                      <a:r>
                        <a:rPr lang="es-ES" dirty="0" err="1"/>
                        <a:t>Hashing</a:t>
                      </a:r>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s-P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1720475"/>
                  </a:ext>
                </a:extLst>
              </a:tr>
            </a:tbl>
          </a:graphicData>
        </a:graphic>
      </p:graphicFrame>
      <p:sp>
        <p:nvSpPr>
          <p:cNvPr id="2" name="object 2"/>
          <p:cNvSpPr txBox="1">
            <a:spLocks noGrp="1"/>
          </p:cNvSpPr>
          <p:nvPr>
            <p:ph type="title"/>
          </p:nvPr>
        </p:nvSpPr>
        <p:spPr>
          <a:xfrm>
            <a:off x="390550" y="397205"/>
            <a:ext cx="2428850" cy="666115"/>
          </a:xfrm>
          <a:prstGeom prst="rect">
            <a:avLst/>
          </a:prstGeom>
        </p:spPr>
        <p:txBody>
          <a:bodyPr vert="horz" wrap="square" lIns="0" tIns="12700" rIns="0" bIns="0" rtlCol="0">
            <a:spAutoFit/>
          </a:bodyPr>
          <a:lstStyle/>
          <a:p>
            <a:pPr marL="12700">
              <a:lnSpc>
                <a:spcPct val="100000"/>
              </a:lnSpc>
              <a:spcBef>
                <a:spcPts val="100"/>
              </a:spcBef>
            </a:pPr>
            <a:r>
              <a:rPr spc="-300" dirty="0"/>
              <a:t>Contenido</a:t>
            </a:r>
          </a:p>
        </p:txBody>
      </p:sp>
      <p:grpSp>
        <p:nvGrpSpPr>
          <p:cNvPr id="4" name="object 4"/>
          <p:cNvGrpSpPr/>
          <p:nvPr/>
        </p:nvGrpSpPr>
        <p:grpSpPr>
          <a:xfrm>
            <a:off x="6817614" y="1994398"/>
            <a:ext cx="396240" cy="231775"/>
            <a:chOff x="6291071" y="1758695"/>
            <a:chExt cx="396240" cy="231775"/>
          </a:xfrm>
        </p:grpSpPr>
        <p:sp>
          <p:nvSpPr>
            <p:cNvPr id="5" name="object 5"/>
            <p:cNvSpPr/>
            <p:nvPr/>
          </p:nvSpPr>
          <p:spPr>
            <a:xfrm>
              <a:off x="6303263" y="1770887"/>
              <a:ext cx="372110" cy="207645"/>
            </a:xfrm>
            <a:custGeom>
              <a:avLst/>
              <a:gdLst/>
              <a:ahLst/>
              <a:cxnLst/>
              <a:rect l="l" t="t" r="r" b="b"/>
              <a:pathLst>
                <a:path w="372109" h="207644">
                  <a:moveTo>
                    <a:pt x="268224" y="0"/>
                  </a:moveTo>
                  <a:lnTo>
                    <a:pt x="268224" y="51815"/>
                  </a:lnTo>
                  <a:lnTo>
                    <a:pt x="0" y="51815"/>
                  </a:lnTo>
                  <a:lnTo>
                    <a:pt x="0" y="155448"/>
                  </a:lnTo>
                  <a:lnTo>
                    <a:pt x="268224" y="155448"/>
                  </a:lnTo>
                  <a:lnTo>
                    <a:pt x="268224" y="207263"/>
                  </a:lnTo>
                  <a:lnTo>
                    <a:pt x="371856" y="103632"/>
                  </a:lnTo>
                  <a:lnTo>
                    <a:pt x="268224" y="0"/>
                  </a:lnTo>
                  <a:close/>
                </a:path>
              </a:pathLst>
            </a:custGeom>
            <a:solidFill>
              <a:srgbClr val="006FC0"/>
            </a:solidFill>
          </p:spPr>
          <p:txBody>
            <a:bodyPr wrap="square" lIns="0" tIns="0" rIns="0" bIns="0" rtlCol="0"/>
            <a:lstStyle/>
            <a:p>
              <a:endParaRPr/>
            </a:p>
          </p:txBody>
        </p:sp>
        <p:sp>
          <p:nvSpPr>
            <p:cNvPr id="6" name="object 6"/>
            <p:cNvSpPr/>
            <p:nvPr/>
          </p:nvSpPr>
          <p:spPr>
            <a:xfrm>
              <a:off x="6303263" y="1770887"/>
              <a:ext cx="372110" cy="207645"/>
            </a:xfrm>
            <a:custGeom>
              <a:avLst/>
              <a:gdLst/>
              <a:ahLst/>
              <a:cxnLst/>
              <a:rect l="l" t="t" r="r" b="b"/>
              <a:pathLst>
                <a:path w="372109" h="207644">
                  <a:moveTo>
                    <a:pt x="0" y="51815"/>
                  </a:moveTo>
                  <a:lnTo>
                    <a:pt x="268224" y="51815"/>
                  </a:lnTo>
                  <a:lnTo>
                    <a:pt x="268224" y="0"/>
                  </a:lnTo>
                  <a:lnTo>
                    <a:pt x="371856" y="103632"/>
                  </a:lnTo>
                  <a:lnTo>
                    <a:pt x="268224" y="207263"/>
                  </a:lnTo>
                  <a:lnTo>
                    <a:pt x="268224" y="155448"/>
                  </a:lnTo>
                  <a:lnTo>
                    <a:pt x="0" y="155448"/>
                  </a:lnTo>
                  <a:lnTo>
                    <a:pt x="0" y="51815"/>
                  </a:lnTo>
                  <a:close/>
                </a:path>
              </a:pathLst>
            </a:custGeom>
            <a:ln w="24384">
              <a:solidFill>
                <a:srgbClr val="000000"/>
              </a:solidFill>
            </a:ln>
          </p:spPr>
          <p:txBody>
            <a:bodyPr wrap="square" lIns="0" tIns="0" rIns="0" bIns="0" rtlCol="0"/>
            <a:lstStyle/>
            <a:p>
              <a:endParaRPr/>
            </a:p>
          </p:txBody>
        </p:sp>
      </p:grpSp>
      <p:grpSp>
        <p:nvGrpSpPr>
          <p:cNvPr id="7" name="object 7"/>
          <p:cNvGrpSpPr/>
          <p:nvPr/>
        </p:nvGrpSpPr>
        <p:grpSpPr>
          <a:xfrm>
            <a:off x="6802501" y="2388821"/>
            <a:ext cx="399415" cy="228600"/>
            <a:chOff x="6300215" y="2115311"/>
            <a:chExt cx="399415" cy="228600"/>
          </a:xfrm>
        </p:grpSpPr>
        <p:sp>
          <p:nvSpPr>
            <p:cNvPr id="8" name="object 8"/>
            <p:cNvSpPr/>
            <p:nvPr/>
          </p:nvSpPr>
          <p:spPr>
            <a:xfrm>
              <a:off x="6312407" y="2127503"/>
              <a:ext cx="375285" cy="204470"/>
            </a:xfrm>
            <a:custGeom>
              <a:avLst/>
              <a:gdLst/>
              <a:ahLst/>
              <a:cxnLst/>
              <a:rect l="l" t="t" r="r" b="b"/>
              <a:pathLst>
                <a:path w="375284" h="204469">
                  <a:moveTo>
                    <a:pt x="272795" y="0"/>
                  </a:moveTo>
                  <a:lnTo>
                    <a:pt x="272795" y="51053"/>
                  </a:lnTo>
                  <a:lnTo>
                    <a:pt x="0" y="51053"/>
                  </a:lnTo>
                  <a:lnTo>
                    <a:pt x="0" y="153162"/>
                  </a:lnTo>
                  <a:lnTo>
                    <a:pt x="272795" y="153162"/>
                  </a:lnTo>
                  <a:lnTo>
                    <a:pt x="272795" y="204215"/>
                  </a:lnTo>
                  <a:lnTo>
                    <a:pt x="374903" y="102107"/>
                  </a:lnTo>
                  <a:lnTo>
                    <a:pt x="272795" y="0"/>
                  </a:lnTo>
                  <a:close/>
                </a:path>
              </a:pathLst>
            </a:custGeom>
            <a:solidFill>
              <a:srgbClr val="006FC0"/>
            </a:solidFill>
          </p:spPr>
          <p:txBody>
            <a:bodyPr wrap="square" lIns="0" tIns="0" rIns="0" bIns="0" rtlCol="0"/>
            <a:lstStyle/>
            <a:p>
              <a:endParaRPr/>
            </a:p>
          </p:txBody>
        </p:sp>
        <p:sp>
          <p:nvSpPr>
            <p:cNvPr id="9" name="object 9"/>
            <p:cNvSpPr/>
            <p:nvPr/>
          </p:nvSpPr>
          <p:spPr>
            <a:xfrm>
              <a:off x="6312407" y="2127503"/>
              <a:ext cx="375285" cy="204470"/>
            </a:xfrm>
            <a:custGeom>
              <a:avLst/>
              <a:gdLst/>
              <a:ahLst/>
              <a:cxnLst/>
              <a:rect l="l" t="t" r="r" b="b"/>
              <a:pathLst>
                <a:path w="375284" h="204469">
                  <a:moveTo>
                    <a:pt x="0" y="51053"/>
                  </a:moveTo>
                  <a:lnTo>
                    <a:pt x="272795" y="51053"/>
                  </a:lnTo>
                  <a:lnTo>
                    <a:pt x="272795" y="0"/>
                  </a:lnTo>
                  <a:lnTo>
                    <a:pt x="374903" y="102107"/>
                  </a:lnTo>
                  <a:lnTo>
                    <a:pt x="272795" y="204215"/>
                  </a:lnTo>
                  <a:lnTo>
                    <a:pt x="272795" y="153162"/>
                  </a:lnTo>
                  <a:lnTo>
                    <a:pt x="0" y="153162"/>
                  </a:lnTo>
                  <a:lnTo>
                    <a:pt x="0" y="51053"/>
                  </a:lnTo>
                  <a:close/>
                </a:path>
              </a:pathLst>
            </a:custGeom>
            <a:ln w="24384">
              <a:solidFill>
                <a:srgbClr val="000000"/>
              </a:solidFill>
            </a:ln>
          </p:spPr>
          <p:txBody>
            <a:bodyPr wrap="square" lIns="0" tIns="0" rIns="0" bIns="0" rtlCol="0"/>
            <a:lstStyle/>
            <a:p>
              <a:endParaRPr/>
            </a:p>
          </p:txBody>
        </p:sp>
      </p:grpSp>
      <p:grpSp>
        <p:nvGrpSpPr>
          <p:cNvPr id="10" name="object 10"/>
          <p:cNvGrpSpPr/>
          <p:nvPr/>
        </p:nvGrpSpPr>
        <p:grpSpPr>
          <a:xfrm>
            <a:off x="6805676" y="2906115"/>
            <a:ext cx="396240" cy="231775"/>
            <a:chOff x="6291071" y="2508503"/>
            <a:chExt cx="396240" cy="231775"/>
          </a:xfrm>
        </p:grpSpPr>
        <p:sp>
          <p:nvSpPr>
            <p:cNvPr id="11" name="object 11"/>
            <p:cNvSpPr/>
            <p:nvPr/>
          </p:nvSpPr>
          <p:spPr>
            <a:xfrm>
              <a:off x="6303263" y="2520695"/>
              <a:ext cx="372110" cy="207645"/>
            </a:xfrm>
            <a:custGeom>
              <a:avLst/>
              <a:gdLst/>
              <a:ahLst/>
              <a:cxnLst/>
              <a:rect l="l" t="t" r="r" b="b"/>
              <a:pathLst>
                <a:path w="372109" h="207644">
                  <a:moveTo>
                    <a:pt x="268224" y="0"/>
                  </a:moveTo>
                  <a:lnTo>
                    <a:pt x="268224" y="51815"/>
                  </a:lnTo>
                  <a:lnTo>
                    <a:pt x="0" y="51815"/>
                  </a:lnTo>
                  <a:lnTo>
                    <a:pt x="0" y="155447"/>
                  </a:lnTo>
                  <a:lnTo>
                    <a:pt x="268224" y="155447"/>
                  </a:lnTo>
                  <a:lnTo>
                    <a:pt x="268224" y="207263"/>
                  </a:lnTo>
                  <a:lnTo>
                    <a:pt x="371856" y="103631"/>
                  </a:lnTo>
                  <a:lnTo>
                    <a:pt x="268224" y="0"/>
                  </a:lnTo>
                  <a:close/>
                </a:path>
              </a:pathLst>
            </a:custGeom>
            <a:solidFill>
              <a:srgbClr val="006FC0"/>
            </a:solidFill>
          </p:spPr>
          <p:txBody>
            <a:bodyPr wrap="square" lIns="0" tIns="0" rIns="0" bIns="0" rtlCol="0"/>
            <a:lstStyle/>
            <a:p>
              <a:endParaRPr/>
            </a:p>
          </p:txBody>
        </p:sp>
        <p:sp>
          <p:nvSpPr>
            <p:cNvPr id="12" name="object 12"/>
            <p:cNvSpPr/>
            <p:nvPr/>
          </p:nvSpPr>
          <p:spPr>
            <a:xfrm>
              <a:off x="6303263" y="2520695"/>
              <a:ext cx="372110" cy="207645"/>
            </a:xfrm>
            <a:custGeom>
              <a:avLst/>
              <a:gdLst/>
              <a:ahLst/>
              <a:cxnLst/>
              <a:rect l="l" t="t" r="r" b="b"/>
              <a:pathLst>
                <a:path w="372109" h="207644">
                  <a:moveTo>
                    <a:pt x="0" y="51815"/>
                  </a:moveTo>
                  <a:lnTo>
                    <a:pt x="268224" y="51815"/>
                  </a:lnTo>
                  <a:lnTo>
                    <a:pt x="268224" y="0"/>
                  </a:lnTo>
                  <a:lnTo>
                    <a:pt x="371856" y="103631"/>
                  </a:lnTo>
                  <a:lnTo>
                    <a:pt x="268224" y="207263"/>
                  </a:lnTo>
                  <a:lnTo>
                    <a:pt x="268224" y="155447"/>
                  </a:lnTo>
                  <a:lnTo>
                    <a:pt x="0" y="155447"/>
                  </a:lnTo>
                  <a:lnTo>
                    <a:pt x="0" y="51815"/>
                  </a:lnTo>
                  <a:close/>
                </a:path>
              </a:pathLst>
            </a:custGeom>
            <a:ln w="24384">
              <a:solidFill>
                <a:srgbClr val="000000"/>
              </a:solidFill>
            </a:ln>
          </p:spPr>
          <p:txBody>
            <a:bodyPr wrap="square" lIns="0" tIns="0" rIns="0" bIns="0" rtlCol="0"/>
            <a:lstStyle/>
            <a:p>
              <a:endParaRPr/>
            </a:p>
          </p:txBody>
        </p:sp>
      </p:grpSp>
      <p:grpSp>
        <p:nvGrpSpPr>
          <p:cNvPr id="13" name="object 13"/>
          <p:cNvGrpSpPr/>
          <p:nvPr/>
        </p:nvGrpSpPr>
        <p:grpSpPr>
          <a:xfrm>
            <a:off x="6814693" y="3360267"/>
            <a:ext cx="396240" cy="231775"/>
            <a:chOff x="6294120" y="2880359"/>
            <a:chExt cx="396240" cy="231775"/>
          </a:xfrm>
        </p:grpSpPr>
        <p:sp>
          <p:nvSpPr>
            <p:cNvPr id="14" name="object 14"/>
            <p:cNvSpPr/>
            <p:nvPr/>
          </p:nvSpPr>
          <p:spPr>
            <a:xfrm>
              <a:off x="6306312" y="2892551"/>
              <a:ext cx="372110" cy="207645"/>
            </a:xfrm>
            <a:custGeom>
              <a:avLst/>
              <a:gdLst/>
              <a:ahLst/>
              <a:cxnLst/>
              <a:rect l="l" t="t" r="r" b="b"/>
              <a:pathLst>
                <a:path w="372109" h="207644">
                  <a:moveTo>
                    <a:pt x="268223" y="0"/>
                  </a:moveTo>
                  <a:lnTo>
                    <a:pt x="268223" y="51816"/>
                  </a:lnTo>
                  <a:lnTo>
                    <a:pt x="0" y="51816"/>
                  </a:lnTo>
                  <a:lnTo>
                    <a:pt x="0" y="155448"/>
                  </a:lnTo>
                  <a:lnTo>
                    <a:pt x="268223" y="155448"/>
                  </a:lnTo>
                  <a:lnTo>
                    <a:pt x="268223" y="207264"/>
                  </a:lnTo>
                  <a:lnTo>
                    <a:pt x="371856" y="103632"/>
                  </a:lnTo>
                  <a:lnTo>
                    <a:pt x="268223" y="0"/>
                  </a:lnTo>
                  <a:close/>
                </a:path>
              </a:pathLst>
            </a:custGeom>
            <a:solidFill>
              <a:srgbClr val="006FC0"/>
            </a:solidFill>
          </p:spPr>
          <p:txBody>
            <a:bodyPr wrap="square" lIns="0" tIns="0" rIns="0" bIns="0" rtlCol="0"/>
            <a:lstStyle/>
            <a:p>
              <a:endParaRPr/>
            </a:p>
          </p:txBody>
        </p:sp>
        <p:sp>
          <p:nvSpPr>
            <p:cNvPr id="15" name="object 15"/>
            <p:cNvSpPr/>
            <p:nvPr/>
          </p:nvSpPr>
          <p:spPr>
            <a:xfrm>
              <a:off x="6306312" y="2892551"/>
              <a:ext cx="372110" cy="207645"/>
            </a:xfrm>
            <a:custGeom>
              <a:avLst/>
              <a:gdLst/>
              <a:ahLst/>
              <a:cxnLst/>
              <a:rect l="l" t="t" r="r" b="b"/>
              <a:pathLst>
                <a:path w="372109" h="207644">
                  <a:moveTo>
                    <a:pt x="0" y="51816"/>
                  </a:moveTo>
                  <a:lnTo>
                    <a:pt x="268223" y="51816"/>
                  </a:lnTo>
                  <a:lnTo>
                    <a:pt x="268223" y="0"/>
                  </a:lnTo>
                  <a:lnTo>
                    <a:pt x="371856" y="103632"/>
                  </a:lnTo>
                  <a:lnTo>
                    <a:pt x="268223" y="207264"/>
                  </a:lnTo>
                  <a:lnTo>
                    <a:pt x="268223" y="155448"/>
                  </a:lnTo>
                  <a:lnTo>
                    <a:pt x="0" y="155448"/>
                  </a:lnTo>
                  <a:lnTo>
                    <a:pt x="0" y="51816"/>
                  </a:lnTo>
                  <a:close/>
                </a:path>
              </a:pathLst>
            </a:custGeom>
            <a:ln w="24384">
              <a:solidFill>
                <a:srgbClr val="000000"/>
              </a:solidFill>
            </a:ln>
          </p:spPr>
          <p:txBody>
            <a:bodyPr wrap="square" lIns="0" tIns="0" rIns="0" bIns="0" rtlCol="0"/>
            <a:lstStyle/>
            <a:p>
              <a:endParaRPr/>
            </a:p>
          </p:txBody>
        </p:sp>
      </p:grpSp>
      <p:grpSp>
        <p:nvGrpSpPr>
          <p:cNvPr id="16" name="object 16"/>
          <p:cNvGrpSpPr/>
          <p:nvPr/>
        </p:nvGrpSpPr>
        <p:grpSpPr>
          <a:xfrm>
            <a:off x="6829806" y="1559043"/>
            <a:ext cx="372110" cy="204470"/>
            <a:chOff x="6303263" y="3313175"/>
            <a:chExt cx="372110" cy="204470"/>
          </a:xfrm>
        </p:grpSpPr>
        <p:sp>
          <p:nvSpPr>
            <p:cNvPr id="17" name="object 17"/>
            <p:cNvSpPr/>
            <p:nvPr/>
          </p:nvSpPr>
          <p:spPr>
            <a:xfrm>
              <a:off x="6303263" y="3313175"/>
              <a:ext cx="372110" cy="204470"/>
            </a:xfrm>
            <a:custGeom>
              <a:avLst/>
              <a:gdLst/>
              <a:ahLst/>
              <a:cxnLst/>
              <a:rect l="l" t="t" r="r" b="b"/>
              <a:pathLst>
                <a:path w="372109" h="204470">
                  <a:moveTo>
                    <a:pt x="269747" y="0"/>
                  </a:moveTo>
                  <a:lnTo>
                    <a:pt x="269747" y="51054"/>
                  </a:lnTo>
                  <a:lnTo>
                    <a:pt x="0" y="51054"/>
                  </a:lnTo>
                  <a:lnTo>
                    <a:pt x="0" y="153162"/>
                  </a:lnTo>
                  <a:lnTo>
                    <a:pt x="269747" y="153162"/>
                  </a:lnTo>
                  <a:lnTo>
                    <a:pt x="269747" y="204216"/>
                  </a:lnTo>
                  <a:lnTo>
                    <a:pt x="371856" y="102108"/>
                  </a:lnTo>
                  <a:lnTo>
                    <a:pt x="269747" y="0"/>
                  </a:lnTo>
                  <a:close/>
                </a:path>
              </a:pathLst>
            </a:custGeom>
            <a:solidFill>
              <a:srgbClr val="006FC0"/>
            </a:solidFill>
          </p:spPr>
          <p:txBody>
            <a:bodyPr wrap="square" lIns="0" tIns="0" rIns="0" bIns="0" rtlCol="0"/>
            <a:lstStyle/>
            <a:p>
              <a:endParaRPr/>
            </a:p>
          </p:txBody>
        </p:sp>
        <p:sp>
          <p:nvSpPr>
            <p:cNvPr id="18" name="object 18"/>
            <p:cNvSpPr/>
            <p:nvPr/>
          </p:nvSpPr>
          <p:spPr>
            <a:xfrm>
              <a:off x="6303263" y="3313175"/>
              <a:ext cx="372110" cy="204470"/>
            </a:xfrm>
            <a:custGeom>
              <a:avLst/>
              <a:gdLst/>
              <a:ahLst/>
              <a:cxnLst/>
              <a:rect l="l" t="t" r="r" b="b"/>
              <a:pathLst>
                <a:path w="372109" h="204470">
                  <a:moveTo>
                    <a:pt x="0" y="51054"/>
                  </a:moveTo>
                  <a:lnTo>
                    <a:pt x="269747" y="51054"/>
                  </a:lnTo>
                  <a:lnTo>
                    <a:pt x="269747" y="0"/>
                  </a:lnTo>
                  <a:lnTo>
                    <a:pt x="371856" y="102108"/>
                  </a:lnTo>
                  <a:lnTo>
                    <a:pt x="269747" y="204216"/>
                  </a:lnTo>
                  <a:lnTo>
                    <a:pt x="269747" y="153162"/>
                  </a:lnTo>
                  <a:lnTo>
                    <a:pt x="0" y="153162"/>
                  </a:lnTo>
                  <a:lnTo>
                    <a:pt x="0" y="51054"/>
                  </a:lnTo>
                  <a:close/>
                </a:path>
              </a:pathLst>
            </a:custGeom>
            <a:ln w="24384">
              <a:solidFill>
                <a:srgbClr val="000000"/>
              </a:solidFill>
            </a:ln>
          </p:spPr>
          <p:txBody>
            <a:bodyPr wrap="square" lIns="0" tIns="0" rIns="0" bIns="0" rtlCol="0"/>
            <a:lstStyle/>
            <a:p>
              <a:endParaRPr/>
            </a:p>
          </p:txBody>
        </p:sp>
      </p:grpSp>
      <p:sp>
        <p:nvSpPr>
          <p:cNvPr id="19" name="object 1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dirty="0"/>
              <a:t>3</a:t>
            </a:fld>
            <a:endParaRPr dirty="0"/>
          </a:p>
        </p:txBody>
      </p:sp>
      <p:sp>
        <p:nvSpPr>
          <p:cNvPr id="20" name="object 2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spc="-15" dirty="0"/>
              <a:t>Programación </a:t>
            </a:r>
            <a:r>
              <a:rPr spc="-5" dirty="0"/>
              <a:t>Competitiva</a:t>
            </a:r>
            <a:r>
              <a:rPr spc="-114" dirty="0"/>
              <a:t> </a:t>
            </a:r>
            <a:r>
              <a:rPr spc="-15" dirty="0"/>
              <a:t>UNI</a:t>
            </a:r>
          </a:p>
        </p:txBody>
      </p:sp>
    </p:spTree>
    <p:extLst>
      <p:ext uri="{BB962C8B-B14F-4D97-AF65-F5344CB8AC3E}">
        <p14:creationId xmlns:p14="http://schemas.microsoft.com/office/powerpoint/2010/main" val="377373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PE" dirty="0">
                <a:solidFill>
                  <a:srgbClr val="3D85C6"/>
                </a:solidFill>
              </a:rPr>
              <a:t>String</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7691336" cy="2585323"/>
          </a:xfrm>
          <a:prstGeom prst="rect">
            <a:avLst/>
          </a:prstGeom>
          <a:noFill/>
        </p:spPr>
        <p:txBody>
          <a:bodyPr wrap="none" rtlCol="0">
            <a:spAutoFit/>
          </a:bodyPr>
          <a:lstStyle/>
          <a:p>
            <a:r>
              <a:rPr lang="es-ES" dirty="0"/>
              <a:t>String es una cadena de n caracteres.</a:t>
            </a:r>
          </a:p>
          <a:p>
            <a:endParaRPr lang="es-ES" dirty="0"/>
          </a:p>
          <a:p>
            <a:r>
              <a:rPr lang="es-ES" dirty="0"/>
              <a:t>S = S[0]S[1]S[2]…S[n-1]</a:t>
            </a:r>
          </a:p>
          <a:p>
            <a:endParaRPr lang="es-ES" dirty="0"/>
          </a:p>
          <a:p>
            <a:r>
              <a:rPr lang="es-ES" dirty="0"/>
              <a:t>Por conveniencia la cadena es 0-indexed.</a:t>
            </a:r>
          </a:p>
          <a:p>
            <a:endParaRPr lang="es-ES" dirty="0"/>
          </a:p>
          <a:p>
            <a:r>
              <a:rPr lang="es-ES" dirty="0"/>
              <a:t>El conjunto de caracteres que pueden aparecer en el String se le llama </a:t>
            </a:r>
            <a:r>
              <a:rPr lang="es-ES" b="1" dirty="0"/>
              <a:t>Alfabeto.</a:t>
            </a:r>
          </a:p>
          <a:p>
            <a:endParaRPr lang="es-ES" b="1" dirty="0"/>
          </a:p>
          <a:p>
            <a:r>
              <a:rPr lang="es-ES" b="1" dirty="0"/>
              <a:t>Alpha = {A,B,…Z}</a:t>
            </a:r>
            <a:endParaRPr lang="es-PE" b="1" dirty="0"/>
          </a:p>
        </p:txBody>
      </p:sp>
    </p:spTree>
    <p:extLst>
      <p:ext uri="{BB962C8B-B14F-4D97-AF65-F5344CB8AC3E}">
        <p14:creationId xmlns:p14="http://schemas.microsoft.com/office/powerpoint/2010/main" val="12273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PE" dirty="0" err="1">
                <a:solidFill>
                  <a:srgbClr val="3D85C6"/>
                </a:solidFill>
              </a:rPr>
              <a:t>Subtring</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6818790" cy="2308324"/>
          </a:xfrm>
          <a:prstGeom prst="rect">
            <a:avLst/>
          </a:prstGeom>
          <a:noFill/>
        </p:spPr>
        <p:txBody>
          <a:bodyPr wrap="none" rtlCol="0">
            <a:spAutoFit/>
          </a:bodyPr>
          <a:lstStyle/>
          <a:p>
            <a:r>
              <a:rPr lang="es-ES" dirty="0"/>
              <a:t>Un </a:t>
            </a:r>
            <a:r>
              <a:rPr lang="es-ES" dirty="0" err="1"/>
              <a:t>substring</a:t>
            </a:r>
            <a:r>
              <a:rPr lang="es-ES" dirty="0"/>
              <a:t> es una secuencia de caracteres consecutivos en un String.</a:t>
            </a:r>
          </a:p>
          <a:p>
            <a:endParaRPr lang="es-ES" dirty="0"/>
          </a:p>
          <a:p>
            <a:r>
              <a:rPr lang="es-ES" dirty="0"/>
              <a:t>S[</a:t>
            </a:r>
            <a:r>
              <a:rPr lang="es-ES" dirty="0" err="1"/>
              <a:t>a..b</a:t>
            </a:r>
            <a:r>
              <a:rPr lang="es-ES" dirty="0"/>
              <a:t>] es el </a:t>
            </a:r>
            <a:r>
              <a:rPr lang="es-ES" dirty="0" err="1"/>
              <a:t>substring</a:t>
            </a:r>
            <a:r>
              <a:rPr lang="es-ES" dirty="0"/>
              <a:t> de S que inicia en a y termina en b.</a:t>
            </a:r>
          </a:p>
          <a:p>
            <a:endParaRPr lang="es-ES" dirty="0"/>
          </a:p>
          <a:p>
            <a:r>
              <a:rPr lang="es-ES" dirty="0"/>
              <a:t>Un String de longitud n tiene n*(n+1)/2 </a:t>
            </a:r>
            <a:r>
              <a:rPr lang="es-ES" dirty="0" err="1"/>
              <a:t>substring</a:t>
            </a:r>
            <a:r>
              <a:rPr lang="es-ES" dirty="0"/>
              <a:t>.</a:t>
            </a:r>
          </a:p>
          <a:p>
            <a:endParaRPr lang="es-ES" dirty="0"/>
          </a:p>
          <a:p>
            <a:r>
              <a:rPr lang="es-ES" dirty="0"/>
              <a:t>S = ABCD</a:t>
            </a:r>
          </a:p>
          <a:p>
            <a:r>
              <a:rPr lang="es-ES" dirty="0" err="1"/>
              <a:t>Substring</a:t>
            </a:r>
            <a:r>
              <a:rPr lang="es-ES" dirty="0"/>
              <a:t> de S = {A,B,C,D,AB,BC,CD,ABC,BCD,ABCD}</a:t>
            </a:r>
            <a:endParaRPr lang="es-PE" dirty="0"/>
          </a:p>
        </p:txBody>
      </p:sp>
    </p:spTree>
    <p:extLst>
      <p:ext uri="{BB962C8B-B14F-4D97-AF65-F5344CB8AC3E}">
        <p14:creationId xmlns:p14="http://schemas.microsoft.com/office/powerpoint/2010/main" val="21970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PE" dirty="0" err="1">
                <a:solidFill>
                  <a:srgbClr val="3D85C6"/>
                </a:solidFill>
              </a:rPr>
              <a:t>Subsequence</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1" y="1279525"/>
            <a:ext cx="8077200" cy="2308324"/>
          </a:xfrm>
          <a:prstGeom prst="rect">
            <a:avLst/>
          </a:prstGeom>
          <a:noFill/>
        </p:spPr>
        <p:txBody>
          <a:bodyPr wrap="square" rtlCol="0">
            <a:spAutoFit/>
          </a:bodyPr>
          <a:lstStyle/>
          <a:p>
            <a:r>
              <a:rPr lang="es-ES" dirty="0"/>
              <a:t>Una subsecuencia de un String es una secuencia de caracteres no necesariamente consecutivos en el orden original.</a:t>
            </a:r>
          </a:p>
          <a:p>
            <a:endParaRPr lang="es-ES" dirty="0"/>
          </a:p>
          <a:p>
            <a:r>
              <a:rPr lang="es-ES" dirty="0"/>
              <a:t>Un String de longitud n posee 2^n-1 subsecuencias.</a:t>
            </a:r>
          </a:p>
          <a:p>
            <a:endParaRPr lang="es-ES" dirty="0"/>
          </a:p>
          <a:p>
            <a:r>
              <a:rPr lang="es-ES" dirty="0"/>
              <a:t>S = ABCD</a:t>
            </a:r>
          </a:p>
          <a:p>
            <a:endParaRPr lang="es-ES" dirty="0"/>
          </a:p>
          <a:p>
            <a:r>
              <a:rPr lang="es-ES" dirty="0" err="1"/>
              <a:t>Subsequences</a:t>
            </a:r>
            <a:r>
              <a:rPr lang="es-ES" dirty="0"/>
              <a:t> de S = {A,B,C,D,AB,AC,AD,BC,BD,CD,ABC,ABD,ACD,BCD,ABCD}</a:t>
            </a:r>
            <a:endParaRPr lang="es-PE" dirty="0"/>
          </a:p>
        </p:txBody>
      </p:sp>
    </p:spTree>
    <p:extLst>
      <p:ext uri="{BB962C8B-B14F-4D97-AF65-F5344CB8AC3E}">
        <p14:creationId xmlns:p14="http://schemas.microsoft.com/office/powerpoint/2010/main" val="256850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P</a:t>
            </a:r>
            <a:r>
              <a:rPr lang="es-PE" dirty="0" err="1">
                <a:solidFill>
                  <a:srgbClr val="3D85C6"/>
                </a:solidFill>
              </a:rPr>
              <a:t>refix</a:t>
            </a:r>
            <a:r>
              <a:rPr lang="es-PE" dirty="0">
                <a:solidFill>
                  <a:srgbClr val="3D85C6"/>
                </a:solidFill>
              </a:rPr>
              <a:t> - </a:t>
            </a:r>
            <a:r>
              <a:rPr lang="es-PE" dirty="0" err="1">
                <a:solidFill>
                  <a:srgbClr val="3D85C6"/>
                </a:solidFill>
              </a:rPr>
              <a:t>Suffix</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1" y="1279525"/>
            <a:ext cx="8077200" cy="2862322"/>
          </a:xfrm>
          <a:prstGeom prst="rect">
            <a:avLst/>
          </a:prstGeom>
          <a:noFill/>
        </p:spPr>
        <p:txBody>
          <a:bodyPr wrap="square" rtlCol="0">
            <a:spAutoFit/>
          </a:bodyPr>
          <a:lstStyle/>
          <a:p>
            <a:r>
              <a:rPr lang="es-ES" dirty="0"/>
              <a:t>Un prefijo es un </a:t>
            </a:r>
            <a:r>
              <a:rPr lang="es-ES" dirty="0" err="1"/>
              <a:t>substring</a:t>
            </a:r>
            <a:r>
              <a:rPr lang="es-ES" dirty="0"/>
              <a:t> que inicia en el índice 0.</a:t>
            </a:r>
          </a:p>
          <a:p>
            <a:r>
              <a:rPr lang="es-ES" dirty="0"/>
              <a:t>Un sufijo es un </a:t>
            </a:r>
            <a:r>
              <a:rPr lang="es-ES" dirty="0" err="1"/>
              <a:t>substring</a:t>
            </a:r>
            <a:r>
              <a:rPr lang="es-ES" dirty="0"/>
              <a:t> que termina en el índice n-1.</a:t>
            </a:r>
          </a:p>
          <a:p>
            <a:endParaRPr lang="es-ES" dirty="0"/>
          </a:p>
          <a:p>
            <a:r>
              <a:rPr lang="es-ES" dirty="0"/>
              <a:t>Un String de longitud n posee n prefijos y n sufijos.</a:t>
            </a:r>
          </a:p>
          <a:p>
            <a:endParaRPr lang="es-ES" dirty="0"/>
          </a:p>
          <a:p>
            <a:r>
              <a:rPr lang="es-ES" dirty="0"/>
              <a:t>S = ABCD</a:t>
            </a:r>
          </a:p>
          <a:p>
            <a:endParaRPr lang="es-ES" dirty="0"/>
          </a:p>
          <a:p>
            <a:r>
              <a:rPr lang="es-ES" dirty="0"/>
              <a:t>prefijos de S = {A,AB,ABC,ABCD}</a:t>
            </a:r>
          </a:p>
          <a:p>
            <a:r>
              <a:rPr lang="es-ES" dirty="0"/>
              <a:t>sufijos de S = {D,CD,BCD,ABCD}</a:t>
            </a:r>
            <a:endParaRPr lang="es-PE" dirty="0"/>
          </a:p>
          <a:p>
            <a:endParaRPr lang="es-PE" dirty="0"/>
          </a:p>
        </p:txBody>
      </p:sp>
    </p:spTree>
    <p:extLst>
      <p:ext uri="{BB962C8B-B14F-4D97-AF65-F5344CB8AC3E}">
        <p14:creationId xmlns:p14="http://schemas.microsoft.com/office/powerpoint/2010/main" val="22094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err="1">
                <a:solidFill>
                  <a:srgbClr val="3D85C6"/>
                </a:solidFill>
              </a:rPr>
              <a:t>Rotacion</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077200" cy="1754326"/>
          </a:xfrm>
          <a:prstGeom prst="rect">
            <a:avLst/>
          </a:prstGeom>
          <a:noFill/>
        </p:spPr>
        <p:txBody>
          <a:bodyPr wrap="square" rtlCol="0">
            <a:spAutoFit/>
          </a:bodyPr>
          <a:lstStyle/>
          <a:p>
            <a:r>
              <a:rPr lang="es-ES" dirty="0"/>
              <a:t>Una Rotación de un String es un String generado por mover los caracteres uno por uno desde el inicio al final (o viceversa).</a:t>
            </a:r>
          </a:p>
          <a:p>
            <a:endParaRPr lang="es-ES" dirty="0"/>
          </a:p>
          <a:p>
            <a:r>
              <a:rPr lang="es-ES" dirty="0"/>
              <a:t>S = ABCD</a:t>
            </a:r>
          </a:p>
          <a:p>
            <a:endParaRPr lang="es-ES" dirty="0"/>
          </a:p>
          <a:p>
            <a:r>
              <a:rPr lang="es-ES" dirty="0"/>
              <a:t>rotaciones de S = {ABCD,BCDA,CDAB,DABC}</a:t>
            </a:r>
          </a:p>
        </p:txBody>
      </p:sp>
    </p:spTree>
    <p:extLst>
      <p:ext uri="{BB962C8B-B14F-4D97-AF65-F5344CB8AC3E}">
        <p14:creationId xmlns:p14="http://schemas.microsoft.com/office/powerpoint/2010/main" val="103960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wrap="square" lIns="91425" tIns="91425" rIns="91425" bIns="91425" anchor="b" anchorCtr="0">
            <a:noAutofit/>
          </a:bodyPr>
          <a:lstStyle/>
          <a:p>
            <a:pPr>
              <a:buClr>
                <a:schemeClr val="dk1"/>
              </a:buClr>
              <a:buSzPct val="26190"/>
            </a:pPr>
            <a:r>
              <a:rPr lang="es-ES" dirty="0">
                <a:solidFill>
                  <a:srgbClr val="3D85C6"/>
                </a:solidFill>
              </a:rPr>
              <a:t>Periodo</a:t>
            </a:r>
            <a:endParaRPr lang="en" dirty="0">
              <a:solidFill>
                <a:srgbClr val="3D85C6"/>
              </a:solidFill>
            </a:endParaRPr>
          </a:p>
        </p:txBody>
      </p:sp>
      <p:sp>
        <p:nvSpPr>
          <p:cNvPr id="3" name="CuadroTexto 2">
            <a:extLst>
              <a:ext uri="{FF2B5EF4-FFF2-40B4-BE49-F238E27FC236}">
                <a16:creationId xmlns:a16="http://schemas.microsoft.com/office/drawing/2014/main" id="{360DCB61-C39D-47E3-88A3-A40E6CD66B5D}"/>
              </a:ext>
            </a:extLst>
          </p:cNvPr>
          <p:cNvSpPr txBox="1"/>
          <p:nvPr/>
        </p:nvSpPr>
        <p:spPr>
          <a:xfrm>
            <a:off x="457200" y="1279525"/>
            <a:ext cx="8077200" cy="1754326"/>
          </a:xfrm>
          <a:prstGeom prst="rect">
            <a:avLst/>
          </a:prstGeom>
          <a:noFill/>
        </p:spPr>
        <p:txBody>
          <a:bodyPr wrap="square" rtlCol="0">
            <a:spAutoFit/>
          </a:bodyPr>
          <a:lstStyle/>
          <a:p>
            <a:r>
              <a:rPr lang="es-ES" dirty="0"/>
              <a:t>Un periodo es un prefijo de un String tal que este String puede ser formado por una concatenación del periodo, la ultima repetición puede ser parcial es decir un prefijo del periodo.</a:t>
            </a:r>
          </a:p>
          <a:p>
            <a:endParaRPr lang="es-ES" dirty="0"/>
          </a:p>
          <a:p>
            <a:r>
              <a:rPr lang="es-ES" dirty="0"/>
              <a:t>String S = ABCABCA</a:t>
            </a:r>
          </a:p>
          <a:p>
            <a:r>
              <a:rPr lang="es-ES" dirty="0"/>
              <a:t>Periodo = ABC</a:t>
            </a:r>
          </a:p>
        </p:txBody>
      </p:sp>
    </p:spTree>
    <p:extLst>
      <p:ext uri="{BB962C8B-B14F-4D97-AF65-F5344CB8AC3E}">
        <p14:creationId xmlns:p14="http://schemas.microsoft.com/office/powerpoint/2010/main" val="38666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2957</TotalTime>
  <Words>1145</Words>
  <Application>Microsoft Office PowerPoint</Application>
  <PresentationFormat>Personalizado</PresentationFormat>
  <Paragraphs>194</Paragraphs>
  <Slides>28</Slides>
  <Notes>24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28</vt:i4>
      </vt:variant>
    </vt:vector>
  </HeadingPairs>
  <TitlesOfParts>
    <vt:vector size="38" baseType="lpstr">
      <vt:lpstr>Arial</vt:lpstr>
      <vt:lpstr>Calibri</vt:lpstr>
      <vt:lpstr>Cambria Math</vt:lpstr>
      <vt:lpstr>Economica</vt:lpstr>
      <vt:lpstr>MathJax_Main</vt:lpstr>
      <vt:lpstr>MathJax_Math-italic</vt:lpstr>
      <vt:lpstr>Noto Sans</vt:lpstr>
      <vt:lpstr>Trebuchet MS</vt:lpstr>
      <vt:lpstr>verdana</vt:lpstr>
      <vt:lpstr>Office Theme</vt:lpstr>
      <vt:lpstr>Strings</vt:lpstr>
      <vt:lpstr>Contenido</vt:lpstr>
      <vt:lpstr>Contenido</vt:lpstr>
      <vt:lpstr>String</vt:lpstr>
      <vt:lpstr>Subtring</vt:lpstr>
      <vt:lpstr>Subsequence</vt:lpstr>
      <vt:lpstr>Prefix - Suffix</vt:lpstr>
      <vt:lpstr>Rotacion</vt:lpstr>
      <vt:lpstr>Periodo</vt:lpstr>
      <vt:lpstr>Borde</vt:lpstr>
      <vt:lpstr>Ordenamiento lexicografico</vt:lpstr>
      <vt:lpstr>Contenido</vt:lpstr>
      <vt:lpstr>Pattern matching problem</vt:lpstr>
      <vt:lpstr>Algoritmo del borde</vt:lpstr>
      <vt:lpstr>Algoritmo del borde</vt:lpstr>
      <vt:lpstr>Algoritmo del borde</vt:lpstr>
      <vt:lpstr>Algoritmo del borde</vt:lpstr>
      <vt:lpstr>Algoritmo del borde</vt:lpstr>
      <vt:lpstr>Algoritmo del borde</vt:lpstr>
      <vt:lpstr>Knuth-Morris-Pratt algorithm</vt:lpstr>
      <vt:lpstr>Knuth-Morris-Pratt algorithm</vt:lpstr>
      <vt:lpstr>Pattern matching problema general</vt:lpstr>
      <vt:lpstr>Pattern matching problema general</vt:lpstr>
      <vt:lpstr>Pattern matching problema general</vt:lpstr>
      <vt:lpstr>Pattern matching problema general</vt:lpstr>
      <vt:lpstr>Rotation Problem</vt:lpstr>
      <vt:lpstr>Problems</vt:lpstr>
      <vt:lpstr>¡ Good luck and have fun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GameTheory</dc:title>
  <dc:creator>Diego</dc:creator>
  <cp:lastModifiedBy>Hans Amaro Robladillo</cp:lastModifiedBy>
  <cp:revision>66</cp:revision>
  <dcterms:created xsi:type="dcterms:W3CDTF">2021-04-03T15:57:02Z</dcterms:created>
  <dcterms:modified xsi:type="dcterms:W3CDTF">2024-03-25T02:02:44Z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2020-09-27T00:00:00Z</vt:filetime>
  </property>
  <property fmtid="{D5CDD505-2E9C-101B-9397-08002B2CF9AE}" pid="3" name="Creator">
    <vt:lpwstr>Microsoft® PowerPoint® 2016</vt:lpwstr>
  </property>
  <property fmtid="{D5CDD505-2E9C-101B-9397-08002B2CF9AE}" pid="4" name="LastSaved">
    <vt:filetime>2021-04-03T00:00:00Z</vt:filetime>
  </property>
  <property fmtid="{D5CDD505-2E9C-101B-9397-08002B2CF9AE}" pid="5" name="MSIP_Label_c15ead3b-a842-409e-8059-3e3468c48585_Enabled">
    <vt:lpwstr>true</vt:lpwstr>
  </property>
  <property fmtid="{D5CDD505-2E9C-101B-9397-08002B2CF9AE}" pid="6" name="MSIP_Label_c15ead3b-a842-409e-8059-3e3468c48585_SetDate">
    <vt:lpwstr>2024-03-25T02:02:44Z</vt:lpwstr>
  </property>
  <property fmtid="{D5CDD505-2E9C-101B-9397-08002B2CF9AE}" pid="7" name="MSIP_Label_c15ead3b-a842-409e-8059-3e3468c48585_Method">
    <vt:lpwstr>Standard</vt:lpwstr>
  </property>
  <property fmtid="{D5CDD505-2E9C-101B-9397-08002B2CF9AE}" pid="8" name="MSIP_Label_c15ead3b-a842-409e-8059-3e3468c48585_Name">
    <vt:lpwstr>Interna BCP</vt:lpwstr>
  </property>
  <property fmtid="{D5CDD505-2E9C-101B-9397-08002B2CF9AE}" pid="9" name="MSIP_Label_c15ead3b-a842-409e-8059-3e3468c48585_SiteId">
    <vt:lpwstr>5d93ebcc-f769-4380-8b7e-289fc972da1b</vt:lpwstr>
  </property>
  <property fmtid="{D5CDD505-2E9C-101B-9397-08002B2CF9AE}" pid="10" name="MSIP_Label_c15ead3b-a842-409e-8059-3e3468c48585_ActionId">
    <vt:lpwstr>9dd19aef-4867-4c37-8afe-71d70cabc225</vt:lpwstr>
  </property>
  <property fmtid="{D5CDD505-2E9C-101B-9397-08002B2CF9AE}" pid="11" name="MSIP_Label_c15ead3b-a842-409e-8059-3e3468c48585_ContentBits">
    <vt:lpwstr>2</vt:lpwstr>
  </property>
  <property fmtid="{D5CDD505-2E9C-101B-9397-08002B2CF9AE}" pid="12" name="ClassificationContentMarkingFooterLocations">
    <vt:lpwstr>Office Theme:8</vt:lpwstr>
  </property>
  <property fmtid="{D5CDD505-2E9C-101B-9397-08002B2CF9AE}" pid="13" name="ClassificationContentMarkingFooterText">
    <vt:lpwstr>Datos elaborados por BCP para uso Interno</vt:lpwstr>
  </property>
</Properties>
</file>