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82" r:id="rId3"/>
    <p:sldId id="283" r:id="rId4"/>
    <p:sldId id="284" r:id="rId5"/>
    <p:sldId id="286" r:id="rId6"/>
    <p:sldId id="285" r:id="rId7"/>
    <p:sldId id="309" r:id="rId8"/>
    <p:sldId id="298" r:id="rId9"/>
    <p:sldId id="300" r:id="rId10"/>
    <p:sldId id="304" r:id="rId11"/>
    <p:sldId id="306" r:id="rId12"/>
    <p:sldId id="301" r:id="rId13"/>
    <p:sldId id="302" r:id="rId14"/>
    <p:sldId id="297" r:id="rId15"/>
    <p:sldId id="303" r:id="rId16"/>
    <p:sldId id="287" r:id="rId17"/>
    <p:sldId id="288" r:id="rId18"/>
    <p:sldId id="289" r:id="rId19"/>
    <p:sldId id="290" r:id="rId20"/>
    <p:sldId id="291" r:id="rId21"/>
    <p:sldId id="292" r:id="rId22"/>
    <p:sldId id="295" r:id="rId23"/>
    <p:sldId id="296" r:id="rId24"/>
    <p:sldId id="293" r:id="rId25"/>
    <p:sldId id="294" r:id="rId26"/>
    <p:sldId id="313" r:id="rId27"/>
    <p:sldId id="307" r:id="rId28"/>
    <p:sldId id="314" r:id="rId29"/>
    <p:sldId id="308" r:id="rId30"/>
    <p:sldId id="310" r:id="rId31"/>
    <p:sldId id="311" r:id="rId32"/>
    <p:sldId id="312" r:id="rId33"/>
    <p:sldId id="269" r:id="rId34"/>
    <p:sldId id="270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Economica" panose="020B0604020202020204" charset="0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AAA"/>
    <a:srgbClr val="21A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73" autoAdjust="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1027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8166ee23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48166ee23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09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009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39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982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6535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725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5781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833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198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66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171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8202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626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924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839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9895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6323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649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31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377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138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706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13016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9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722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166ee23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48166ee23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7a998990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g57a998990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560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32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77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9317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306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490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66ee2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8166ee2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198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 b="0" i="0" u="none" strike="noStrike" cap="non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3347864" y="4778320"/>
            <a:ext cx="30243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Open Sans"/>
              <a:buNone/>
            </a:pPr>
            <a:r>
              <a:rPr lang="es-419" sz="10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Programación Competitiva UNI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8760489" y="4778320"/>
            <a:ext cx="4200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Open Sans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1" name="Google Shape;21;p4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2017542" y="1989936"/>
            <a:ext cx="46098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4400" dirty="0">
                <a:solidFill>
                  <a:srgbClr val="3D85C6"/>
                </a:solidFill>
              </a:rPr>
              <a:t>Standard </a:t>
            </a:r>
            <a:r>
              <a:rPr lang="es-419" sz="4400" dirty="0" err="1">
                <a:solidFill>
                  <a:srgbClr val="3D85C6"/>
                </a:solidFill>
              </a:rPr>
              <a:t>Template</a:t>
            </a:r>
            <a:r>
              <a:rPr lang="es-419" sz="4400" dirty="0">
                <a:solidFill>
                  <a:srgbClr val="3D85C6"/>
                </a:solidFill>
              </a:rPr>
              <a:t> Library (STL)</a:t>
            </a:r>
            <a:endParaRPr sz="4400" b="0" i="0" u="none" strike="noStrike" cap="none" dirty="0">
              <a:solidFill>
                <a:srgbClr val="3D85C6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5817840" y="1211982"/>
            <a:ext cx="9144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4"/>
          <p:cNvCxnSpPr/>
          <p:nvPr/>
        </p:nvCxnSpPr>
        <p:spPr>
          <a:xfrm>
            <a:off x="6732240" y="1211982"/>
            <a:ext cx="0" cy="64800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4"/>
          <p:cNvCxnSpPr/>
          <p:nvPr/>
        </p:nvCxnSpPr>
        <p:spPr>
          <a:xfrm>
            <a:off x="1929408" y="3448422"/>
            <a:ext cx="9144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14"/>
          <p:cNvCxnSpPr/>
          <p:nvPr/>
        </p:nvCxnSpPr>
        <p:spPr>
          <a:xfrm>
            <a:off x="1929408" y="2800350"/>
            <a:ext cx="0" cy="64800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433233"/>
            <a:ext cx="1058397" cy="105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>
                <a:solidFill>
                  <a:srgbClr val="3D85C6"/>
                </a:solidFill>
              </a:rPr>
              <a:t>Aplicación del </a:t>
            </a:r>
            <a:r>
              <a:rPr lang="es-419" dirty="0" err="1">
                <a:solidFill>
                  <a:srgbClr val="3D85C6"/>
                </a:solidFill>
              </a:rPr>
              <a:t>stack</a:t>
            </a:r>
            <a:r>
              <a:rPr lang="es-419" dirty="0">
                <a:solidFill>
                  <a:srgbClr val="3D85C6"/>
                </a:solidFill>
              </a:rPr>
              <a:t> – </a:t>
            </a:r>
            <a:r>
              <a:rPr lang="es-419" dirty="0" err="1">
                <a:solidFill>
                  <a:srgbClr val="3D85C6"/>
                </a:solidFill>
              </a:rPr>
              <a:t>Parentización</a:t>
            </a:r>
            <a:r>
              <a:rPr lang="es-419" dirty="0">
                <a:solidFill>
                  <a:srgbClr val="3D85C6"/>
                </a:solidFill>
              </a:rPr>
              <a:t> balanceada</a:t>
            </a:r>
            <a:endParaRPr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87010" y="1033475"/>
                <a:ext cx="8956990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69850" algn="just">
                  <a:spcBef>
                    <a:spcPts val="575"/>
                  </a:spcBef>
                  <a:buSzPct val="68750"/>
                </a:pPr>
                <a:r>
                  <a:rPr lang="es-PE" b="1" dirty="0"/>
                  <a:t>Problema: </a:t>
                </a:r>
                <a:r>
                  <a:rPr lang="es-PE" dirty="0"/>
                  <a:t>Dado un </a:t>
                </a:r>
                <a:r>
                  <a:rPr lang="es-PE" dirty="0" err="1"/>
                  <a:t>string</a:t>
                </a:r>
                <a:r>
                  <a:rPr lang="es-PE" dirty="0"/>
                  <a:t> compuesto de ‘(‘  y ‘)’ , decir si la expresión presenta </a:t>
                </a:r>
                <a:r>
                  <a:rPr lang="es-PE" dirty="0" err="1"/>
                  <a:t>parentización</a:t>
                </a:r>
                <a:r>
                  <a:rPr lang="es-PE" dirty="0"/>
                  <a:t> balanceada. Es decir, que hay alguna forma de insertar números y operaciones matemáticas tal que la operación sea válida matemáticamente.</a:t>
                </a:r>
              </a:p>
              <a:p>
                <a:pPr indent="-69850" algn="just">
                  <a:spcBef>
                    <a:spcPts val="575"/>
                  </a:spcBef>
                  <a:buSzPct val="68750"/>
                </a:pPr>
                <a:r>
                  <a:rPr lang="es-PE" dirty="0"/>
                  <a:t>Formalmente, se define que una </a:t>
                </a:r>
                <a:r>
                  <a:rPr lang="es-PE" dirty="0" err="1"/>
                  <a:t>parentización</a:t>
                </a:r>
                <a:r>
                  <a:rPr lang="es-PE" dirty="0"/>
                  <a:t> balanceada de la siguiente forma:</a:t>
                </a:r>
              </a:p>
              <a:p>
                <a:pPr marL="215900" indent="-285750" algn="just">
                  <a:spcBef>
                    <a:spcPts val="575"/>
                  </a:spcBef>
                  <a:buSzPct val="68750"/>
                  <a:buFont typeface="Wingdings" panose="05000000000000000000" pitchFamily="2" charset="2"/>
                  <a:buChar char="q"/>
                </a:pPr>
                <a:r>
                  <a:rPr lang="es-PE" dirty="0"/>
                  <a:t>Una cadena vacía está balanceada</a:t>
                </a:r>
              </a:p>
              <a:p>
                <a:pPr marL="215900" indent="-285750" algn="just">
                  <a:spcBef>
                    <a:spcPts val="575"/>
                  </a:spcBef>
                  <a:buSzPct val="68750"/>
                  <a:buFont typeface="Wingdings" panose="05000000000000000000" pitchFamily="2" charset="2"/>
                  <a:buChar char="q"/>
                </a:pPr>
                <a:r>
                  <a:rPr lang="es-PE" dirty="0"/>
                  <a:t>Si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PE" dirty="0"/>
                  <a:t> es una cadena balanceada, también lo 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PE" dirty="0"/>
              </a:p>
              <a:p>
                <a:pPr marL="215900" indent="-285750" algn="just">
                  <a:spcBef>
                    <a:spcPts val="575"/>
                  </a:spcBef>
                  <a:buSzPct val="68750"/>
                  <a:buFont typeface="Wingdings" panose="05000000000000000000" pitchFamily="2" charset="2"/>
                  <a:buChar char="q"/>
                </a:pPr>
                <a:r>
                  <a:rPr lang="es-PE" dirty="0"/>
                  <a:t>Si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PE" dirty="0"/>
                  <a:t> 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PE" dirty="0"/>
                  <a:t> son dos cadenas balanceadas, también lo está la concatenación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𝑠𝑡</m:t>
                    </m:r>
                  </m:oMath>
                </a14:m>
                <a:endParaRPr lang="es-PE" dirty="0"/>
              </a:p>
              <a:p>
                <a:pPr indent="-69850" algn="just">
                  <a:spcBef>
                    <a:spcPts val="575"/>
                  </a:spcBef>
                  <a:buSzPct val="68750"/>
                </a:pPr>
                <a:endParaRPr lang="es-PE" dirty="0"/>
              </a:p>
              <a:p>
                <a:pPr indent="-69850" algn="just">
                  <a:spcBef>
                    <a:spcPts val="575"/>
                  </a:spcBef>
                  <a:buSzPct val="68750"/>
                </a:pPr>
                <a:r>
                  <a:rPr lang="es-PE" dirty="0"/>
                  <a:t>Ejemplos:</a:t>
                </a:r>
              </a:p>
              <a:p>
                <a:pPr indent="-69850" algn="just">
                  <a:spcBef>
                    <a:spcPts val="575"/>
                  </a:spcBef>
                  <a:buSzPct val="68750"/>
                </a:pPr>
                <a:r>
                  <a:rPr lang="es-PE" dirty="0"/>
                  <a:t>( )         Balanceada</a:t>
                </a:r>
              </a:p>
              <a:p>
                <a:pPr indent="-69850" algn="just">
                  <a:spcBef>
                    <a:spcPts val="575"/>
                  </a:spcBef>
                  <a:buSzPct val="68750"/>
                </a:pPr>
                <a:r>
                  <a:rPr lang="es-PE" dirty="0"/>
                  <a:t>(()())     Balanceada</a:t>
                </a:r>
              </a:p>
              <a:p>
                <a:pPr indent="-69850" algn="just">
                  <a:spcBef>
                    <a:spcPts val="575"/>
                  </a:spcBef>
                  <a:buSzPct val="68750"/>
                </a:pPr>
                <a:r>
                  <a:rPr lang="es-PE" dirty="0"/>
                  <a:t>(())(      No balanceada</a:t>
                </a:r>
              </a:p>
              <a:p>
                <a:pPr indent="-69850" algn="just">
                  <a:spcBef>
                    <a:spcPts val="575"/>
                  </a:spcBef>
                  <a:buSzPct val="68750"/>
                </a:pPr>
                <a:r>
                  <a:rPr lang="es-PE" dirty="0"/>
                  <a:t>((          No balanceada</a:t>
                </a:r>
              </a:p>
              <a:p>
                <a:pPr algn="just"/>
                <a:endParaRPr lang="es-PE" b="1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0" y="1033475"/>
                <a:ext cx="8956990" cy="3877985"/>
              </a:xfrm>
              <a:prstGeom prst="rect">
                <a:avLst/>
              </a:prstGeom>
              <a:blipFill>
                <a:blip r:embed="rId3"/>
                <a:stretch>
                  <a:fillRect l="-204" t="-314" r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42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>
                <a:solidFill>
                  <a:srgbClr val="3D85C6"/>
                </a:solidFill>
              </a:rPr>
              <a:t>Aplicación del </a:t>
            </a:r>
            <a:r>
              <a:rPr lang="es-419" dirty="0" err="1">
                <a:solidFill>
                  <a:srgbClr val="3D85C6"/>
                </a:solidFill>
              </a:rPr>
              <a:t>stack</a:t>
            </a:r>
            <a:r>
              <a:rPr lang="es-419" dirty="0">
                <a:solidFill>
                  <a:srgbClr val="3D85C6"/>
                </a:solidFill>
              </a:rPr>
              <a:t> – </a:t>
            </a:r>
            <a:r>
              <a:rPr lang="es-419" dirty="0" err="1">
                <a:solidFill>
                  <a:srgbClr val="3D85C6"/>
                </a:solidFill>
              </a:rPr>
              <a:t>Parentización</a:t>
            </a:r>
            <a:r>
              <a:rPr lang="es-419" dirty="0">
                <a:solidFill>
                  <a:srgbClr val="3D85C6"/>
                </a:solidFill>
              </a:rPr>
              <a:t> balanceada</a:t>
            </a:r>
            <a:endParaRPr dirty="0">
              <a:solidFill>
                <a:srgbClr val="3D85C6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87010" y="1033475"/>
            <a:ext cx="895699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9850" algn="just">
              <a:spcBef>
                <a:spcPts val="575"/>
              </a:spcBef>
              <a:buSzPct val="68750"/>
            </a:pPr>
            <a:r>
              <a:rPr lang="es-ES" b="1" dirty="0"/>
              <a:t>Solución: </a:t>
            </a:r>
            <a:r>
              <a:rPr lang="es-ES" dirty="0"/>
              <a:t>Insertar los paréntesis en una </a:t>
            </a:r>
            <a:r>
              <a:rPr lang="es-ES" i="1" dirty="0" err="1"/>
              <a:t>stack</a:t>
            </a:r>
            <a:r>
              <a:rPr lang="es-ES" dirty="0"/>
              <a:t>. Si el último paréntesis en el </a:t>
            </a:r>
            <a:r>
              <a:rPr lang="es-ES" dirty="0" err="1"/>
              <a:t>stack</a:t>
            </a:r>
            <a:r>
              <a:rPr lang="es-ES" dirty="0"/>
              <a:t> es </a:t>
            </a:r>
            <a:r>
              <a:rPr lang="es-ES" i="1" dirty="0"/>
              <a:t>(</a:t>
            </a:r>
            <a:r>
              <a:rPr lang="es-ES" dirty="0"/>
              <a:t> y el paréntesis actual es </a:t>
            </a:r>
            <a:r>
              <a:rPr lang="es-ES" i="1" dirty="0"/>
              <a:t>)</a:t>
            </a:r>
            <a:r>
              <a:rPr lang="es-ES" dirty="0"/>
              <a:t>, entonces tenemos un match y podemos eliminar el paréntesis </a:t>
            </a:r>
            <a:r>
              <a:rPr lang="es-ES" i="1" dirty="0"/>
              <a:t>(</a:t>
            </a:r>
            <a:r>
              <a:rPr lang="es-ES" dirty="0"/>
              <a:t> del </a:t>
            </a:r>
            <a:r>
              <a:rPr lang="es-ES" i="1" dirty="0" err="1"/>
              <a:t>stack</a:t>
            </a:r>
            <a:r>
              <a:rPr lang="es-ES" i="1" dirty="0"/>
              <a:t>. </a:t>
            </a:r>
            <a:r>
              <a:rPr lang="es-ES" dirty="0"/>
              <a:t>Caso contrario, insertamos el paréntesis en el </a:t>
            </a:r>
            <a:r>
              <a:rPr lang="es-ES" dirty="0" err="1"/>
              <a:t>stack</a:t>
            </a:r>
            <a:r>
              <a:rPr lang="es-ES" dirty="0"/>
              <a:t>.</a:t>
            </a:r>
          </a:p>
          <a:p>
            <a:pPr indent="-69850" algn="just">
              <a:spcBef>
                <a:spcPts val="575"/>
              </a:spcBef>
              <a:buSzPct val="68750"/>
            </a:pPr>
            <a:endParaRPr lang="es-ES" dirty="0"/>
          </a:p>
          <a:p>
            <a:pPr indent="-69850" algn="just">
              <a:spcBef>
                <a:spcPts val="575"/>
              </a:spcBef>
              <a:buSzPct val="68750"/>
            </a:pPr>
            <a:r>
              <a:rPr lang="es-ES" dirty="0"/>
              <a:t>Si al finalizar el proceso, el </a:t>
            </a:r>
            <a:r>
              <a:rPr lang="es-ES" i="1" dirty="0" err="1"/>
              <a:t>stack</a:t>
            </a:r>
            <a:r>
              <a:rPr lang="es-ES" dirty="0"/>
              <a:t> está vacío, entonces decimos que el </a:t>
            </a:r>
            <a:r>
              <a:rPr lang="es-ES" dirty="0" err="1"/>
              <a:t>string</a:t>
            </a:r>
            <a:r>
              <a:rPr lang="es-ES" dirty="0"/>
              <a:t> tiene </a:t>
            </a:r>
            <a:r>
              <a:rPr lang="es-ES" dirty="0" err="1"/>
              <a:t>parentización</a:t>
            </a:r>
            <a:r>
              <a:rPr lang="es-ES" dirty="0"/>
              <a:t> balanceada; caso contrario, no lo tiene.</a:t>
            </a:r>
          </a:p>
          <a:p>
            <a:pPr indent="-69850" algn="just">
              <a:spcBef>
                <a:spcPts val="575"/>
              </a:spcBef>
              <a:buSzPct val="68750"/>
            </a:pPr>
            <a:endParaRPr lang="es-ES" dirty="0"/>
          </a:p>
          <a:p>
            <a:pPr indent="-69850" algn="just">
              <a:spcBef>
                <a:spcPts val="575"/>
              </a:spcBef>
              <a:buSzPct val="68750"/>
            </a:pPr>
            <a:r>
              <a:rPr lang="es-ES" b="1" dirty="0" err="1"/>
              <a:t>Bonus</a:t>
            </a:r>
            <a:r>
              <a:rPr lang="es-ES" b="1" dirty="0"/>
              <a:t>: </a:t>
            </a:r>
            <a:r>
              <a:rPr lang="es-ES" dirty="0"/>
              <a:t>Con más observaciones se puede obtener una solución más simple sin usar un </a:t>
            </a:r>
            <a:r>
              <a:rPr lang="es-ES" dirty="0" err="1"/>
              <a:t>stack</a:t>
            </a:r>
            <a:r>
              <a:rPr lang="es-ES" dirty="0"/>
              <a:t>.</a:t>
            </a:r>
            <a:endParaRPr lang="es-PE" b="1" dirty="0"/>
          </a:p>
          <a:p>
            <a:pPr algn="just"/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8208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 err="1">
                <a:solidFill>
                  <a:srgbClr val="3D85C6"/>
                </a:solidFill>
              </a:rPr>
              <a:t>Queue</a:t>
            </a:r>
            <a:r>
              <a:rPr lang="es-419" dirty="0">
                <a:solidFill>
                  <a:srgbClr val="3D85C6"/>
                </a:solidFill>
              </a:rPr>
              <a:t> (Cola)</a:t>
            </a:r>
            <a:endParaRPr dirty="0">
              <a:solidFill>
                <a:srgbClr val="3D85C6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7010" y="1033475"/>
            <a:ext cx="8956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Guarda los elementos con una estrategia FIFO (</a:t>
            </a:r>
            <a:r>
              <a:rPr lang="es-PE" dirty="0" err="1">
                <a:sym typeface="Open Sans"/>
              </a:rPr>
              <a:t>First</a:t>
            </a:r>
            <a:r>
              <a:rPr lang="es-PE" dirty="0">
                <a:sym typeface="Open Sans"/>
              </a:rPr>
              <a:t> In </a:t>
            </a:r>
            <a:r>
              <a:rPr lang="es-PE" dirty="0" err="1">
                <a:sym typeface="Open Sans"/>
              </a:rPr>
              <a:t>First</a:t>
            </a:r>
            <a:r>
              <a:rPr lang="es-PE" dirty="0">
                <a:sym typeface="Open Sans"/>
              </a:rPr>
              <a:t> </a:t>
            </a:r>
            <a:r>
              <a:rPr lang="es-PE" dirty="0" err="1">
                <a:sym typeface="Open Sans"/>
              </a:rPr>
              <a:t>Out</a:t>
            </a:r>
            <a:r>
              <a:rPr lang="es-PE" dirty="0">
                <a:sym typeface="Open Sans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PE" u="sng" dirty="0">
              <a:sym typeface="Open Sans"/>
            </a:endParaRPr>
          </a:p>
          <a:p>
            <a:pPr marL="285750" lvl="1" indent="-285750" algn="just">
              <a:buFont typeface="Wingdings" panose="05000000000000000000" pitchFamily="2" charset="2"/>
              <a:buChar char="q"/>
            </a:pPr>
            <a:r>
              <a:rPr lang="es-PE" dirty="0"/>
              <a:t>Los elementos salen en el mismo orden que entraron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352700" y="3618984"/>
            <a:ext cx="35621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i="1" dirty="0"/>
              <a:t>Fuente: </a:t>
            </a:r>
            <a:r>
              <a:rPr lang="es-ES" sz="1000" i="1" dirty="0" err="1"/>
              <a:t>Programiz</a:t>
            </a:r>
            <a:r>
              <a:rPr lang="es-ES" sz="1000" i="1" dirty="0"/>
              <a:t> (https://www.programiz.com/dsa/queue) </a:t>
            </a:r>
            <a:endParaRPr lang="en-US" sz="1000" i="1" dirty="0"/>
          </a:p>
        </p:txBody>
      </p:sp>
      <p:pic>
        <p:nvPicPr>
          <p:cNvPr id="4" name="Picture 2" descr="Queue Data Structure and Implementation in Java, Python and C/C+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3" y="2326913"/>
            <a:ext cx="7645069" cy="118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 err="1">
                <a:solidFill>
                  <a:srgbClr val="3D85C6"/>
                </a:solidFill>
              </a:rPr>
              <a:t>Queue</a:t>
            </a:r>
            <a:r>
              <a:rPr lang="es-419" dirty="0">
                <a:solidFill>
                  <a:srgbClr val="3D85C6"/>
                </a:solidFill>
              </a:rPr>
              <a:t> (Cola)</a:t>
            </a:r>
            <a:endParaRPr dirty="0">
              <a:solidFill>
                <a:srgbClr val="3D85C6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03" y="1378917"/>
            <a:ext cx="4829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3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 err="1">
                <a:solidFill>
                  <a:srgbClr val="3D85C6"/>
                </a:solidFill>
              </a:rPr>
              <a:t>Priority</a:t>
            </a:r>
            <a:r>
              <a:rPr lang="es-419" dirty="0">
                <a:solidFill>
                  <a:srgbClr val="3D85C6"/>
                </a:solidFill>
              </a:rPr>
              <a:t> </a:t>
            </a:r>
            <a:r>
              <a:rPr lang="es-419" dirty="0" err="1">
                <a:solidFill>
                  <a:srgbClr val="3D85C6"/>
                </a:solidFill>
              </a:rPr>
              <a:t>Queue</a:t>
            </a:r>
            <a:r>
              <a:rPr lang="es-419" dirty="0">
                <a:solidFill>
                  <a:srgbClr val="3D85C6"/>
                </a:solidFill>
              </a:rPr>
              <a:t> (Cola de Prioridad)</a:t>
            </a:r>
            <a:endParaRPr dirty="0">
              <a:solidFill>
                <a:srgbClr val="3D85C6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7010" y="1033475"/>
            <a:ext cx="8956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Mantiene todos los elementos ordenados por prioridad (de mayor a menor)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PE" u="sng" dirty="0">
              <a:sym typeface="Open Sans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Al sacar un elemento, saca el mayor.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PE" dirty="0">
              <a:sym typeface="Open Sans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Internamente funciona con una estructura de datos llamada </a:t>
            </a:r>
            <a:r>
              <a:rPr lang="es-PE" dirty="0" err="1">
                <a:sym typeface="Open Sans"/>
              </a:rPr>
              <a:t>heap</a:t>
            </a:r>
            <a:r>
              <a:rPr lang="es-PE" dirty="0">
                <a:sym typeface="Open Sans"/>
              </a:rPr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5990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 err="1">
                <a:solidFill>
                  <a:srgbClr val="3D85C6"/>
                </a:solidFill>
              </a:rPr>
              <a:t>Priority</a:t>
            </a:r>
            <a:r>
              <a:rPr lang="es-419" dirty="0">
                <a:solidFill>
                  <a:srgbClr val="3D85C6"/>
                </a:solidFill>
              </a:rPr>
              <a:t> </a:t>
            </a:r>
            <a:r>
              <a:rPr lang="es-419" dirty="0" err="1">
                <a:solidFill>
                  <a:srgbClr val="3D85C6"/>
                </a:solidFill>
              </a:rPr>
              <a:t>Queue</a:t>
            </a:r>
            <a:r>
              <a:rPr lang="es-419" dirty="0">
                <a:solidFill>
                  <a:srgbClr val="3D85C6"/>
                </a:solidFill>
              </a:rPr>
              <a:t> (Cola de Prioridad)</a:t>
            </a:r>
            <a:endParaRPr dirty="0">
              <a:solidFill>
                <a:srgbClr val="3D85C6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88" y="1096769"/>
            <a:ext cx="6172200" cy="19240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88" y="4112124"/>
            <a:ext cx="5362575" cy="3429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17188" y="3557238"/>
            <a:ext cx="6777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Para cambiar el orden y sacar el menor elemento en vez del mayo, lo declararía así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0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>
                <a:solidFill>
                  <a:srgbClr val="3D85C6"/>
                </a:solidFill>
              </a:rPr>
              <a:t>Vector</a:t>
            </a:r>
            <a:endParaRPr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87010" y="1033475"/>
                <a:ext cx="895699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dirty="0"/>
                  <a:t>Contenedor que almacena elemento en posiciones contiguas de memoria</a:t>
                </a:r>
              </a:p>
              <a:p>
                <a:pPr algn="just"/>
                <a:endParaRPr lang="es-PE" dirty="0"/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dirty="0"/>
                  <a:t>Pueden cambiar de tamaño en tiempo de ejecución.</a:t>
                </a:r>
              </a:p>
              <a:p>
                <a:pPr algn="just"/>
                <a:endParaRPr lang="es-PE" dirty="0"/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dirty="0"/>
                  <a:t>Permite acceso aleatorio.</a:t>
                </a:r>
              </a:p>
              <a:p>
                <a:pPr algn="just"/>
                <a:endParaRPr lang="es-PE" dirty="0"/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dirty="0"/>
                  <a:t>Permite insertar y eliminar un elemento al final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s-PE" dirty="0"/>
                  <a:t>.</a:t>
                </a:r>
              </a:p>
              <a:p>
                <a:pPr algn="just"/>
                <a:endParaRPr lang="es-PE" dirty="0"/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dirty="0"/>
                  <a:t>Permite simular una pila.</a:t>
                </a:r>
              </a:p>
              <a:p>
                <a:pPr lvl="0" algn="just"/>
                <a:endParaRPr lang="es-PE" dirty="0">
                  <a:sym typeface="Open Sans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0" y="1033475"/>
                <a:ext cx="8956990" cy="2246769"/>
              </a:xfrm>
              <a:prstGeom prst="rect">
                <a:avLst/>
              </a:prstGeom>
              <a:blipFill>
                <a:blip r:embed="rId3"/>
                <a:stretch>
                  <a:fillRect l="-136" t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50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>
                <a:solidFill>
                  <a:srgbClr val="3D85C6"/>
                </a:solidFill>
              </a:rPr>
              <a:t>Vector</a:t>
            </a:r>
            <a:endParaRPr dirty="0">
              <a:solidFill>
                <a:srgbClr val="3D85C6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328" y="941656"/>
            <a:ext cx="63912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3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 err="1">
                <a:solidFill>
                  <a:srgbClr val="3D85C6"/>
                </a:solidFill>
              </a:rPr>
              <a:t>Deque</a:t>
            </a:r>
            <a:endParaRPr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87010" y="1033475"/>
                <a:ext cx="895699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dirty="0"/>
                  <a:t>Contenedor que almacena elemento en posiciones contiguas de memoria</a:t>
                </a:r>
              </a:p>
              <a:p>
                <a:pPr algn="just"/>
                <a:endParaRPr lang="es-PE" dirty="0"/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dirty="0"/>
                  <a:t>Pueden cambiar de tamaño en tiempo de ejecución.</a:t>
                </a:r>
              </a:p>
              <a:p>
                <a:pPr algn="just"/>
                <a:endParaRPr lang="es-PE" dirty="0"/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dirty="0"/>
                  <a:t>Permite acceso aleatorio.</a:t>
                </a:r>
              </a:p>
              <a:p>
                <a:pPr algn="just"/>
                <a:endParaRPr lang="es-PE" dirty="0"/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dirty="0"/>
                  <a:t>Permite insertar y eliminar un elemento </a:t>
                </a:r>
                <a:r>
                  <a:rPr lang="es-PE" b="1" dirty="0"/>
                  <a:t>inicio y al final </a:t>
                </a:r>
                <a:r>
                  <a:rPr lang="es-PE" dirty="0"/>
                  <a:t>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s-PE" dirty="0"/>
                  <a:t>.</a:t>
                </a:r>
              </a:p>
              <a:p>
                <a:pPr algn="just"/>
                <a:endParaRPr lang="es-PE" dirty="0"/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dirty="0"/>
                  <a:t>Permite simular una pila y una cola.</a:t>
                </a:r>
              </a:p>
              <a:p>
                <a:pPr lvl="0" algn="just"/>
                <a:endParaRPr lang="es-PE" dirty="0">
                  <a:sym typeface="Open Sans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0" y="1033475"/>
                <a:ext cx="8956990" cy="2246769"/>
              </a:xfrm>
              <a:prstGeom prst="rect">
                <a:avLst/>
              </a:prstGeom>
              <a:blipFill>
                <a:blip r:embed="rId3"/>
                <a:stretch>
                  <a:fillRect l="-136" t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22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 err="1">
                <a:solidFill>
                  <a:srgbClr val="3D85C6"/>
                </a:solidFill>
              </a:rPr>
              <a:t>Deque</a:t>
            </a:r>
            <a:endParaRPr dirty="0">
              <a:solidFill>
                <a:srgbClr val="3D85C6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541" y="645347"/>
            <a:ext cx="62579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4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>
                <a:solidFill>
                  <a:srgbClr val="3D85C6"/>
                </a:solidFill>
              </a:rPr>
              <a:t>Standard </a:t>
            </a:r>
            <a:r>
              <a:rPr lang="es-419" dirty="0" err="1">
                <a:solidFill>
                  <a:srgbClr val="3D85C6"/>
                </a:solidFill>
              </a:rPr>
              <a:t>Template</a:t>
            </a:r>
            <a:r>
              <a:rPr lang="es-419" dirty="0">
                <a:solidFill>
                  <a:srgbClr val="3D85C6"/>
                </a:solidFill>
              </a:rPr>
              <a:t> Library</a:t>
            </a:r>
            <a:endParaRPr dirty="0">
              <a:solidFill>
                <a:srgbClr val="3D85C6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7010" y="1033475"/>
            <a:ext cx="89569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Librería que implemente de estructuras de datos y algoritmos que forman parte del estándar de C++.</a:t>
            </a: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endParaRPr lang="es-PE" dirty="0">
              <a:sym typeface="Open San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Evita que se tenga que programar algo de uso frecuente.</a:t>
            </a:r>
          </a:p>
          <a:p>
            <a:pPr lvl="0" algn="just"/>
            <a:endParaRPr lang="es-PE" dirty="0">
              <a:sym typeface="Open San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s-PE" dirty="0"/>
              <a:t>Presenta conceptos como contenedores e </a:t>
            </a:r>
            <a:r>
              <a:rPr lang="es-PE" dirty="0" err="1"/>
              <a:t>iteradores</a:t>
            </a:r>
            <a:r>
              <a:rPr lang="es-PE" dirty="0"/>
              <a:t> que permiten que las estructuras de datos sean bastantes </a:t>
            </a:r>
            <a:r>
              <a:rPr lang="es-PE" dirty="0" err="1"/>
              <a:t>genrales</a:t>
            </a:r>
            <a:r>
              <a:rPr lang="es-PE" dirty="0"/>
              <a:t>.</a:t>
            </a:r>
          </a:p>
        </p:txBody>
      </p:sp>
      <p:pic>
        <p:nvPicPr>
          <p:cNvPr id="1030" name="Picture 6" descr="Icon Sofware #313260 - Free Icons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57" y="2510289"/>
            <a:ext cx="2112905" cy="211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047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>
                <a:solidFill>
                  <a:srgbClr val="3D85C6"/>
                </a:solidFill>
              </a:rPr>
              <a:t>Set</a:t>
            </a:r>
            <a:endParaRPr dirty="0">
              <a:solidFill>
                <a:srgbClr val="3D85C6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7010" y="1033475"/>
            <a:ext cx="89569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Nos permite almacenar </a:t>
            </a:r>
            <a:r>
              <a:rPr lang="es-PE" dirty="0"/>
              <a:t>elementos únicos.</a:t>
            </a:r>
            <a:endParaRPr lang="es-PE" dirty="0">
              <a:sym typeface="Open Sans"/>
            </a:endParaRPr>
          </a:p>
          <a:p>
            <a:pPr algn="just"/>
            <a:endParaRPr lang="es-PE" dirty="0">
              <a:sym typeface="Open Sans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Los elementos estarán ordenados de forma creciente.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PE" dirty="0">
              <a:sym typeface="Open Sans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Internamente funciona con una estructura de datos compleja llamada Red Black </a:t>
            </a:r>
            <a:r>
              <a:rPr lang="es-PE" dirty="0" err="1">
                <a:sym typeface="Open Sans"/>
              </a:rPr>
              <a:t>Tree</a:t>
            </a:r>
            <a:r>
              <a:rPr lang="es-PE" dirty="0">
                <a:sym typeface="Open Sans"/>
              </a:rPr>
              <a:t>.</a:t>
            </a:r>
          </a:p>
          <a:p>
            <a:pPr algn="just"/>
            <a:endParaRPr lang="es-PE" dirty="0">
              <a:sym typeface="Open Sans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Las operaciones de búsqueda, inserción y eliminación son en tiempo logarítmico respecto al tamaño del contenedor.</a:t>
            </a:r>
          </a:p>
        </p:txBody>
      </p:sp>
    </p:spTree>
    <p:extLst>
      <p:ext uri="{BB962C8B-B14F-4D97-AF65-F5344CB8AC3E}">
        <p14:creationId xmlns:p14="http://schemas.microsoft.com/office/powerpoint/2010/main" val="242960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>
                <a:solidFill>
                  <a:srgbClr val="3D85C6"/>
                </a:solidFill>
              </a:rPr>
              <a:t>Set</a:t>
            </a:r>
            <a:endParaRPr dirty="0">
              <a:solidFill>
                <a:srgbClr val="3D85C6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1143000"/>
            <a:ext cx="57245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64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 err="1">
                <a:solidFill>
                  <a:srgbClr val="3D85C6"/>
                </a:solidFill>
              </a:rPr>
              <a:t>Multiset</a:t>
            </a:r>
            <a:endParaRPr dirty="0">
              <a:solidFill>
                <a:srgbClr val="3D85C6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7010" y="1033475"/>
            <a:ext cx="895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Tiene las mismas propiedades que un </a:t>
            </a:r>
            <a:r>
              <a:rPr lang="es-PE" b="1" dirty="0">
                <a:sym typeface="Open Sans"/>
              </a:rPr>
              <a:t>set </a:t>
            </a:r>
            <a:r>
              <a:rPr lang="es-PE" dirty="0">
                <a:sym typeface="Open Sans"/>
              </a:rPr>
              <a:t>pero permite almacenar elementos duplicados.</a:t>
            </a:r>
          </a:p>
        </p:txBody>
      </p:sp>
    </p:spTree>
    <p:extLst>
      <p:ext uri="{BB962C8B-B14F-4D97-AF65-F5344CB8AC3E}">
        <p14:creationId xmlns:p14="http://schemas.microsoft.com/office/powerpoint/2010/main" val="329716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 err="1">
                <a:solidFill>
                  <a:srgbClr val="3D85C6"/>
                </a:solidFill>
              </a:rPr>
              <a:t>Multiset</a:t>
            </a:r>
            <a:endParaRPr dirty="0">
              <a:solidFill>
                <a:srgbClr val="3D85C6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885825"/>
            <a:ext cx="58578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2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 err="1">
                <a:solidFill>
                  <a:srgbClr val="3D85C6"/>
                </a:solidFill>
              </a:rPr>
              <a:t>Map</a:t>
            </a:r>
            <a:endParaRPr dirty="0">
              <a:solidFill>
                <a:srgbClr val="3D85C6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7010" y="1033475"/>
            <a:ext cx="89569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También conocido como diccionario.</a:t>
            </a:r>
          </a:p>
          <a:p>
            <a:pPr algn="just"/>
            <a:endParaRPr lang="es-PE" dirty="0">
              <a:sym typeface="Open Sans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Nos permite almacenar pares de la forma </a:t>
            </a:r>
            <a:r>
              <a:rPr lang="es-PE" i="1" dirty="0"/>
              <a:t>&lt;llave, valor&gt; </a:t>
            </a:r>
            <a:r>
              <a:rPr lang="es-PE" dirty="0"/>
              <a:t>, donde la llave es única.</a:t>
            </a:r>
          </a:p>
          <a:p>
            <a:pPr algn="just"/>
            <a:endParaRPr lang="es-PE" dirty="0">
              <a:sym typeface="Open Sans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Los elementos son guardados en orden ascendente respecto a su llave.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PE" dirty="0">
              <a:sym typeface="Open Sans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Internamente funciona con una estructura de datos compleja llamada Red Black </a:t>
            </a:r>
            <a:r>
              <a:rPr lang="es-PE" dirty="0" err="1">
                <a:sym typeface="Open Sans"/>
              </a:rPr>
              <a:t>Tree</a:t>
            </a:r>
            <a:r>
              <a:rPr lang="es-PE" dirty="0">
                <a:sym typeface="Open Sans"/>
              </a:rPr>
              <a:t>.</a:t>
            </a:r>
          </a:p>
          <a:p>
            <a:pPr algn="just"/>
            <a:endParaRPr lang="es-PE" dirty="0">
              <a:sym typeface="Open Sans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Las operaciones de búsqueda, inserción y eliminación se hacen en tiempo logarítmico respecto al tamaño del contenedor.</a:t>
            </a:r>
            <a:endParaRPr lang="es-PE" u="sng" dirty="0"/>
          </a:p>
        </p:txBody>
      </p:sp>
    </p:spTree>
    <p:extLst>
      <p:ext uri="{BB962C8B-B14F-4D97-AF65-F5344CB8AC3E}">
        <p14:creationId xmlns:p14="http://schemas.microsoft.com/office/powerpoint/2010/main" val="3128732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 err="1">
                <a:solidFill>
                  <a:srgbClr val="3D85C6"/>
                </a:solidFill>
              </a:rPr>
              <a:t>Map</a:t>
            </a:r>
            <a:endParaRPr dirty="0">
              <a:solidFill>
                <a:srgbClr val="3D85C6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1171575"/>
            <a:ext cx="55721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08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 err="1">
                <a:solidFill>
                  <a:srgbClr val="3D85C6"/>
                </a:solidFill>
              </a:rPr>
              <a:t>Map</a:t>
            </a:r>
            <a:endParaRPr dirty="0">
              <a:solidFill>
                <a:srgbClr val="3D85C6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195387"/>
            <a:ext cx="42481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27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>
                <a:solidFill>
                  <a:srgbClr val="3D85C6"/>
                </a:solidFill>
              </a:rPr>
              <a:t>Funciones STL - </a:t>
            </a:r>
            <a:r>
              <a:rPr lang="es-419" dirty="0" err="1">
                <a:solidFill>
                  <a:srgbClr val="3D85C6"/>
                </a:solidFill>
              </a:rPr>
              <a:t>Sorting</a:t>
            </a:r>
            <a:endParaRPr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87010" y="1033475"/>
                <a:ext cx="895699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dirty="0">
                    <a:sym typeface="Open Sans"/>
                  </a:rPr>
                  <a:t>Para el caso de vectores y </a:t>
                </a:r>
                <a:r>
                  <a:rPr lang="es-PE" dirty="0" err="1">
                    <a:sym typeface="Open Sans"/>
                  </a:rPr>
                  <a:t>deques</a:t>
                </a:r>
                <a:r>
                  <a:rPr lang="es-PE" dirty="0">
                    <a:sym typeface="Open Sans"/>
                  </a:rPr>
                  <a:t>, tenemos la función </a:t>
                </a:r>
                <a:r>
                  <a:rPr lang="es-PE" i="1" dirty="0" err="1">
                    <a:sym typeface="Open Sans"/>
                  </a:rPr>
                  <a:t>sort</a:t>
                </a:r>
                <a:r>
                  <a:rPr lang="es-PE" dirty="0">
                    <a:sym typeface="Open Sans"/>
                  </a:rPr>
                  <a:t> que ordena los elementos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𝑂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𝑛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  <a:sym typeface="Open San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  <a:sym typeface="Open Sans"/>
                          </a:rPr>
                          <m:t>log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Open Sans"/>
                          </a:rPr>
                          <m:t>𝑛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)</m:t>
                    </m:r>
                  </m:oMath>
                </a14:m>
                <a:endParaRPr lang="es-PE" u="sng" dirty="0"/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endParaRPr lang="es-PE" u="sng" dirty="0"/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dirty="0"/>
                  <a:t>Lleva como parámetros dos </a:t>
                </a:r>
                <a:r>
                  <a:rPr lang="es-PE" dirty="0" err="1"/>
                  <a:t>iteradores</a:t>
                </a:r>
                <a:r>
                  <a:rPr lang="es-PE" dirty="0"/>
                  <a:t> que representa un rango </a:t>
                </a:r>
                <a:r>
                  <a:rPr lang="es-PE" b="1" dirty="0"/>
                  <a:t>exclusivo </a:t>
                </a:r>
                <a:r>
                  <a:rPr lang="es-PE" dirty="0"/>
                  <a:t>de los elementos que se quieren ordenar </a:t>
                </a:r>
                <a:r>
                  <a:rPr lang="es-PE" i="1" dirty="0"/>
                  <a:t>[</a:t>
                </a:r>
                <a:r>
                  <a:rPr lang="es-PE" i="1" dirty="0" err="1"/>
                  <a:t>start</a:t>
                </a:r>
                <a:r>
                  <a:rPr lang="es-PE" i="1" dirty="0"/>
                  <a:t>, </a:t>
                </a:r>
                <a:r>
                  <a:rPr lang="es-PE" i="1" dirty="0" err="1"/>
                  <a:t>end</a:t>
                </a:r>
                <a:r>
                  <a:rPr lang="es-PE" i="1" dirty="0"/>
                  <a:t>&gt;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endParaRPr lang="es-PE" i="1" dirty="0"/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dirty="0"/>
                  <a:t>Esta función también funciona para un arreglo estático, pero se considera al nombre de la variable (supongamos que se llama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PE" dirty="0"/>
                  <a:t>) como el puntero de inicio. Esto se aplica para varias funciones que también funcionen en un </a:t>
                </a:r>
                <a:r>
                  <a:rPr lang="es-PE" i="1" dirty="0"/>
                  <a:t>vector</a:t>
                </a:r>
                <a:r>
                  <a:rPr lang="es-PE" dirty="0"/>
                  <a:t>.</a:t>
                </a: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0" y="1033475"/>
                <a:ext cx="8956990" cy="1815882"/>
              </a:xfrm>
              <a:prstGeom prst="rect">
                <a:avLst/>
              </a:prstGeom>
              <a:blipFill>
                <a:blip r:embed="rId3"/>
                <a:stretch>
                  <a:fillRect l="-136" t="-673" r="-204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154" y="2914369"/>
            <a:ext cx="5191125" cy="6572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154" y="3843124"/>
            <a:ext cx="40100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04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>
                <a:solidFill>
                  <a:srgbClr val="3D85C6"/>
                </a:solidFill>
              </a:rPr>
              <a:t>Funciones STL - </a:t>
            </a:r>
            <a:r>
              <a:rPr lang="es-419" dirty="0" err="1">
                <a:solidFill>
                  <a:srgbClr val="3D85C6"/>
                </a:solidFill>
              </a:rPr>
              <a:t>Sorting</a:t>
            </a:r>
            <a:endParaRPr dirty="0">
              <a:solidFill>
                <a:srgbClr val="3D85C6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1022323"/>
            <a:ext cx="8956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Para </a:t>
            </a:r>
            <a:r>
              <a:rPr lang="es-ES" dirty="0">
                <a:sym typeface="Open Sans"/>
              </a:rPr>
              <a:t>ordenar de manera decreciente tenemos dos formas: ordenarlo y revertirlo u ordenarlo directamente de manera inversa</a:t>
            </a:r>
            <a:endParaRPr lang="es-PE" u="sng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PE" u="sng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1" y="1841654"/>
            <a:ext cx="3105150" cy="571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34" y="2736463"/>
            <a:ext cx="30194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7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>
                <a:solidFill>
                  <a:srgbClr val="3D85C6"/>
                </a:solidFill>
              </a:rPr>
              <a:t>Funciones STL – </a:t>
            </a:r>
            <a:r>
              <a:rPr lang="es-419" dirty="0" err="1">
                <a:solidFill>
                  <a:srgbClr val="3D85C6"/>
                </a:solidFill>
              </a:rPr>
              <a:t>Find</a:t>
            </a:r>
            <a:endParaRPr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87010" y="1033475"/>
                <a:ext cx="895699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dirty="0">
                    <a:sym typeface="Open Sans"/>
                  </a:rPr>
                  <a:t>Para el caso de sets, </a:t>
                </a:r>
                <a:r>
                  <a:rPr lang="es-PE" dirty="0" err="1">
                    <a:sym typeface="Open Sans"/>
                  </a:rPr>
                  <a:t>multisets</a:t>
                </a:r>
                <a:r>
                  <a:rPr lang="es-PE" dirty="0">
                    <a:sym typeface="Open Sans"/>
                  </a:rPr>
                  <a:t>, </a:t>
                </a:r>
                <a:r>
                  <a:rPr lang="es-PE" dirty="0" err="1">
                    <a:sym typeface="Open Sans"/>
                  </a:rPr>
                  <a:t>maps</a:t>
                </a:r>
                <a:r>
                  <a:rPr lang="es-PE" dirty="0">
                    <a:sym typeface="Open Sans"/>
                  </a:rPr>
                  <a:t> tenemos la función </a:t>
                </a:r>
                <a:r>
                  <a:rPr lang="es-PE" b="1" i="1" dirty="0" err="1">
                    <a:sym typeface="Open Sans"/>
                  </a:rPr>
                  <a:t>find</a:t>
                </a:r>
                <a:r>
                  <a:rPr lang="es-PE" dirty="0">
                    <a:sym typeface="Open Sans"/>
                  </a:rPr>
                  <a:t> para encontrar si un elemento está presente en el contendor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𝑂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(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  <a:sym typeface="Open San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  <a:sym typeface="Open Sans"/>
                          </a:rPr>
                          <m:t>log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Open Sans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sym typeface="Open Sans"/>
                          </a:rPr>
                          <m:t>)</m:t>
                        </m:r>
                      </m:e>
                    </m:func>
                  </m:oMath>
                </a14:m>
                <a:endParaRPr lang="es-ES" b="0" dirty="0">
                  <a:sym typeface="Open Sans"/>
                </a:endParaRPr>
              </a:p>
              <a:p>
                <a:pPr algn="just"/>
                <a:endParaRPr lang="es-ES" dirty="0">
                  <a:sym typeface="Open Sans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ES" b="0" dirty="0">
                    <a:sym typeface="Open Sans"/>
                  </a:rPr>
                  <a:t>La función retorna el </a:t>
                </a:r>
                <a:r>
                  <a:rPr lang="es-ES" b="0" dirty="0" err="1">
                    <a:sym typeface="Open Sans"/>
                  </a:rPr>
                  <a:t>iterador</a:t>
                </a:r>
                <a:r>
                  <a:rPr lang="es-ES" b="0" dirty="0">
                    <a:sym typeface="Open Sans"/>
                  </a:rPr>
                  <a:t> donde el elemento se encuentra. En caso el elemento no esté presente en el contenedor, se retornará el </a:t>
                </a:r>
                <a:r>
                  <a:rPr lang="es-ES" b="0" dirty="0" err="1">
                    <a:sym typeface="Open Sans"/>
                  </a:rPr>
                  <a:t>iterador</a:t>
                </a:r>
                <a:r>
                  <a:rPr lang="es-ES" b="0" dirty="0">
                    <a:sym typeface="Open Sans"/>
                  </a:rPr>
                  <a:t> ficticio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  <a:sym typeface="Open Sans"/>
                      </a:rPr>
                      <m:t>container</m:t>
                    </m:r>
                    <m:r>
                      <a:rPr lang="es-ES" b="0" i="0" smtClean="0">
                        <a:latin typeface="Cambria Math" panose="02040503050406030204" pitchFamily="18" charset="0"/>
                        <a:sym typeface="Open Sans"/>
                      </a:rPr>
                      <m:t>.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𝑒𝑛𝑑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()</m:t>
                    </m:r>
                  </m:oMath>
                </a14:m>
                <a:endParaRPr lang="es-ES" b="0" dirty="0">
                  <a:sym typeface="Open Sans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endParaRPr lang="es-ES" dirty="0">
                  <a:sym typeface="Open Sans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endParaRPr lang="es-ES" b="0" dirty="0">
                  <a:sym typeface="Open Sans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endParaRPr lang="es-ES" dirty="0">
                  <a:sym typeface="Open Sans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endParaRPr lang="es-ES" b="0" dirty="0">
                  <a:sym typeface="Open Sans"/>
                </a:endParaRPr>
              </a:p>
              <a:p>
                <a:pPr algn="just"/>
                <a:endParaRPr lang="es-ES" b="0" dirty="0">
                  <a:sym typeface="Open Sans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ES" b="0" dirty="0">
                    <a:sym typeface="Open Sans"/>
                  </a:rPr>
                  <a:t>En el caso de lo </a:t>
                </a:r>
                <a:r>
                  <a:rPr lang="es-ES" b="0" i="1" dirty="0">
                    <a:sym typeface="Open Sans"/>
                  </a:rPr>
                  <a:t>vector</a:t>
                </a:r>
                <a:r>
                  <a:rPr lang="es-ES" dirty="0">
                    <a:sym typeface="Open Sans"/>
                  </a:rPr>
                  <a:t> o </a:t>
                </a:r>
                <a:r>
                  <a:rPr lang="es-ES" i="1" dirty="0" err="1">
                    <a:sym typeface="Open Sans"/>
                  </a:rPr>
                  <a:t>deque</a:t>
                </a:r>
                <a:r>
                  <a:rPr lang="es-ES" i="1" dirty="0">
                    <a:sym typeface="Open Sans"/>
                  </a:rPr>
                  <a:t> </a:t>
                </a:r>
                <a:r>
                  <a:rPr lang="es-ES" dirty="0">
                    <a:sym typeface="Open Sans"/>
                  </a:rPr>
                  <a:t>(o arreglos estáticos) también puedo hacer una operación similar llamada </a:t>
                </a:r>
                <a:r>
                  <a:rPr lang="es-ES" i="1" dirty="0" err="1">
                    <a:sym typeface="Open Sans"/>
                  </a:rPr>
                  <a:t>binary_search</a:t>
                </a:r>
                <a:r>
                  <a:rPr lang="es-ES" dirty="0">
                    <a:sym typeface="Open Sans"/>
                  </a:rPr>
                  <a:t> que me retornará </a:t>
                </a:r>
                <a:r>
                  <a:rPr lang="es-ES" b="1" dirty="0">
                    <a:sym typeface="Open Sans"/>
                  </a:rPr>
                  <a:t>true </a:t>
                </a:r>
                <a:r>
                  <a:rPr lang="es-ES" dirty="0">
                    <a:sym typeface="Open Sans"/>
                  </a:rPr>
                  <a:t>si es que el elemento se encuentra en el contenedor. Pero es necesario manualmente ordenar el contenedor antes.</a:t>
                </a:r>
                <a:endParaRPr lang="es-ES" b="0" dirty="0">
                  <a:sym typeface="Open Sans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endParaRPr lang="es-PE" dirty="0">
                  <a:sym typeface="Open Sans"/>
                </a:endParaRPr>
              </a:p>
              <a:p>
                <a:pPr algn="just"/>
                <a:endParaRPr lang="es-PE" dirty="0">
                  <a:sym typeface="Open Sans"/>
                </a:endParaRPr>
              </a:p>
              <a:p>
                <a:pPr algn="just"/>
                <a:endParaRPr lang="es-PE" dirty="0">
                  <a:sym typeface="Open Sans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0" y="1033475"/>
                <a:ext cx="8956990" cy="3539430"/>
              </a:xfrm>
              <a:prstGeom prst="rect">
                <a:avLst/>
              </a:prstGeom>
              <a:blipFill>
                <a:blip r:embed="rId3"/>
                <a:stretch>
                  <a:fillRect l="-136" t="-345" r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80" y="2422865"/>
            <a:ext cx="6296025" cy="457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80" y="3937585"/>
            <a:ext cx="6172780" cy="72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3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>
                <a:solidFill>
                  <a:srgbClr val="3D85C6"/>
                </a:solidFill>
              </a:rPr>
              <a:t>Contenedores</a:t>
            </a:r>
            <a:endParaRPr dirty="0">
              <a:solidFill>
                <a:srgbClr val="3D85C6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7010" y="1033475"/>
            <a:ext cx="89569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Estructura que puede almacenar una colección de elementos del tipo y hacer operaciones con ellos.</a:t>
            </a: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endParaRPr lang="es-PE" dirty="0">
              <a:sym typeface="Open San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Utilizan </a:t>
            </a:r>
            <a:r>
              <a:rPr lang="es-PE" b="1" dirty="0">
                <a:sym typeface="Open Sans"/>
              </a:rPr>
              <a:t>memoria </a:t>
            </a:r>
            <a:r>
              <a:rPr lang="es-PE" b="1" dirty="0" err="1">
                <a:sym typeface="Open Sans"/>
              </a:rPr>
              <a:t>heap</a:t>
            </a:r>
            <a:r>
              <a:rPr lang="es-PE" b="1" dirty="0">
                <a:sym typeface="Open Sans"/>
              </a:rPr>
              <a:t> </a:t>
            </a:r>
            <a:r>
              <a:rPr lang="es-PE" dirty="0">
                <a:sym typeface="Open Sans"/>
              </a:rPr>
              <a:t>para guardar sus elementos</a:t>
            </a: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endParaRPr lang="es-PE" dirty="0">
              <a:sym typeface="Open San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Principales contenedores: </a:t>
            </a:r>
            <a:r>
              <a:rPr lang="es-PE" b="1" i="1" dirty="0">
                <a:sym typeface="Open Sans"/>
              </a:rPr>
              <a:t>vector, </a:t>
            </a:r>
            <a:r>
              <a:rPr lang="es-PE" b="1" i="1" dirty="0" err="1">
                <a:sym typeface="Open Sans"/>
              </a:rPr>
              <a:t>deque</a:t>
            </a:r>
            <a:r>
              <a:rPr lang="es-PE" b="1" i="1" dirty="0">
                <a:sym typeface="Open Sans"/>
              </a:rPr>
              <a:t>, set, </a:t>
            </a:r>
            <a:r>
              <a:rPr lang="es-PE" b="1" i="1" dirty="0" err="1">
                <a:sym typeface="Open Sans"/>
              </a:rPr>
              <a:t>multiset</a:t>
            </a:r>
            <a:r>
              <a:rPr lang="es-PE" b="1" i="1" dirty="0">
                <a:sym typeface="Open Sans"/>
              </a:rPr>
              <a:t>, </a:t>
            </a:r>
            <a:r>
              <a:rPr lang="es-PE" b="1" i="1" dirty="0" err="1">
                <a:sym typeface="Open Sans"/>
              </a:rPr>
              <a:t>map</a:t>
            </a:r>
            <a:r>
              <a:rPr lang="es-PE" b="1" i="1" dirty="0">
                <a:sym typeface="Open Sans"/>
              </a:rPr>
              <a:t>, </a:t>
            </a:r>
            <a:r>
              <a:rPr lang="es-PE" b="1" i="1" dirty="0" err="1">
                <a:sym typeface="Open Sans"/>
              </a:rPr>
              <a:t>stack</a:t>
            </a:r>
            <a:r>
              <a:rPr lang="es-PE" b="1" i="1" dirty="0">
                <a:sym typeface="Open Sans"/>
              </a:rPr>
              <a:t>, </a:t>
            </a:r>
            <a:r>
              <a:rPr lang="es-PE" b="1" i="1" dirty="0" err="1">
                <a:sym typeface="Open Sans"/>
              </a:rPr>
              <a:t>queue</a:t>
            </a:r>
            <a:r>
              <a:rPr lang="es-PE" b="1" i="1" dirty="0">
                <a:sym typeface="Open Sans"/>
              </a:rPr>
              <a:t>, </a:t>
            </a:r>
            <a:r>
              <a:rPr lang="es-PE" b="1" i="1" dirty="0" err="1">
                <a:sym typeface="Open Sans"/>
              </a:rPr>
              <a:t>priority</a:t>
            </a:r>
            <a:r>
              <a:rPr lang="es-PE" b="1" i="1" dirty="0">
                <a:sym typeface="Open Sans"/>
              </a:rPr>
              <a:t> </a:t>
            </a:r>
            <a:r>
              <a:rPr lang="es-PE" b="1" i="1" dirty="0" err="1">
                <a:sym typeface="Open Sans"/>
              </a:rPr>
              <a:t>queue</a:t>
            </a:r>
            <a:r>
              <a:rPr lang="es-PE" b="1" i="1" dirty="0">
                <a:sym typeface="Open Sans"/>
              </a:rPr>
              <a:t> </a:t>
            </a:r>
            <a:endParaRPr lang="es-PE" b="1" dirty="0">
              <a:sym typeface="Open Sans"/>
            </a:endParaRPr>
          </a:p>
          <a:p>
            <a:pPr lvl="0" algn="just"/>
            <a:endParaRPr lang="es-PE" dirty="0">
              <a:sym typeface="Open Sans"/>
            </a:endParaRPr>
          </a:p>
        </p:txBody>
      </p:sp>
      <p:pic>
        <p:nvPicPr>
          <p:cNvPr id="2052" name="Picture 4" descr="Container Loading Icon - Download in Glyph Sty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27" y="232712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263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>
                <a:solidFill>
                  <a:srgbClr val="3D85C6"/>
                </a:solidFill>
              </a:rPr>
              <a:t>Funciones STL – </a:t>
            </a:r>
            <a:r>
              <a:rPr lang="es-419" dirty="0" err="1">
                <a:solidFill>
                  <a:srgbClr val="3D85C6"/>
                </a:solidFill>
              </a:rPr>
              <a:t>Lower</a:t>
            </a:r>
            <a:r>
              <a:rPr lang="es-419" dirty="0">
                <a:solidFill>
                  <a:srgbClr val="3D85C6"/>
                </a:solidFill>
              </a:rPr>
              <a:t> </a:t>
            </a:r>
            <a:r>
              <a:rPr lang="es-419" dirty="0" err="1">
                <a:solidFill>
                  <a:srgbClr val="3D85C6"/>
                </a:solidFill>
              </a:rPr>
              <a:t>bound</a:t>
            </a:r>
            <a:endParaRPr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87010" y="1033475"/>
                <a:ext cx="895699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ES" dirty="0">
                    <a:sym typeface="Open Sans"/>
                  </a:rPr>
                  <a:t>Dada un valor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𝑡𝑎𝑟𝑔𝑒𝑡</m:t>
                    </m:r>
                    <m:r>
                      <a:rPr lang="es-ES" b="0" i="0" smtClean="0">
                        <a:latin typeface="Cambria Math" panose="02040503050406030204" pitchFamily="18" charset="0"/>
                        <a:sym typeface="Open Sans"/>
                      </a:rPr>
                      <m:t>,</m:t>
                    </m:r>
                  </m:oMath>
                </a14:m>
                <a:r>
                  <a:rPr lang="es-ES" dirty="0">
                    <a:sym typeface="Open Sans"/>
                  </a:rPr>
                  <a:t> la función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𝑙𝑜𝑤𝑒𝑟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_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𝑏𝑜𝑢𝑛𝑑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)</m:t>
                    </m:r>
                  </m:oMath>
                </a14:m>
                <a:r>
                  <a:rPr lang="es-ES" dirty="0">
                    <a:sym typeface="Open Sans"/>
                  </a:rPr>
                  <a:t> retorna el </a:t>
                </a:r>
                <a:r>
                  <a:rPr lang="es-ES" dirty="0" err="1">
                    <a:sym typeface="Open Sans"/>
                  </a:rPr>
                  <a:t>iterador</a:t>
                </a:r>
                <a:r>
                  <a:rPr lang="es-ES" dirty="0">
                    <a:sym typeface="Open Sans"/>
                  </a:rPr>
                  <a:t> que contenga al primer elemento que sea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≥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𝑥</m:t>
                    </m:r>
                  </m:oMath>
                </a14:m>
                <a:r>
                  <a:rPr lang="es-ES" dirty="0">
                    <a:sym typeface="Open Sans"/>
                  </a:rPr>
                  <a:t>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𝑂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(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  <a:sym typeface="Open San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  <a:sym typeface="Open Sans"/>
                          </a:rPr>
                          <m:t>log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Open Sans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sym typeface="Open Sans"/>
                          </a:rPr>
                          <m:t>)</m:t>
                        </m:r>
                      </m:e>
                    </m:func>
                    <m:r>
                      <a:rPr lang="es-ES" b="0" i="0" smtClean="0">
                        <a:latin typeface="Cambria Math" panose="02040503050406030204" pitchFamily="18" charset="0"/>
                        <a:sym typeface="Open Sans"/>
                      </a:rPr>
                      <m:t>.</m:t>
                    </m:r>
                  </m:oMath>
                </a14:m>
                <a:r>
                  <a:rPr lang="es-ES" dirty="0">
                    <a:sym typeface="Open Sans"/>
                  </a:rPr>
                  <a:t> En caso no exista, retorna el </a:t>
                </a:r>
                <a:r>
                  <a:rPr lang="es-ES" dirty="0" err="1">
                    <a:sym typeface="Open Sans"/>
                  </a:rPr>
                  <a:t>iterador</a:t>
                </a:r>
                <a:r>
                  <a:rPr lang="es-ES" dirty="0">
                    <a:sym typeface="Open Sans"/>
                  </a:rPr>
                  <a:t> ficticio.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ES" dirty="0">
                    <a:sym typeface="Open Sans"/>
                  </a:rPr>
                  <a:t>Es necesario que el contenedor esté ordenado (ya sea por default o manualmente).</a:t>
                </a:r>
              </a:p>
              <a:p>
                <a:pPr algn="just"/>
                <a:endParaRPr lang="es-ES" dirty="0">
                  <a:sym typeface="Open Sans"/>
                </a:endParaRPr>
              </a:p>
              <a:p>
                <a:pPr algn="just"/>
                <a:r>
                  <a:rPr lang="es-ES" dirty="0">
                    <a:sym typeface="Open Sans"/>
                  </a:rPr>
                  <a:t>Para </a:t>
                </a:r>
                <a:r>
                  <a:rPr lang="es-ES" i="1" dirty="0">
                    <a:sym typeface="Open Sans"/>
                  </a:rPr>
                  <a:t>set, </a:t>
                </a:r>
                <a:r>
                  <a:rPr lang="es-ES" i="1" dirty="0" err="1">
                    <a:sym typeface="Open Sans"/>
                  </a:rPr>
                  <a:t>multiset</a:t>
                </a:r>
                <a:r>
                  <a:rPr lang="es-ES" i="1" dirty="0">
                    <a:sym typeface="Open Sans"/>
                  </a:rPr>
                  <a:t>, </a:t>
                </a:r>
                <a:r>
                  <a:rPr lang="es-ES" i="1" dirty="0" err="1">
                    <a:sym typeface="Open Sans"/>
                  </a:rPr>
                  <a:t>map</a:t>
                </a:r>
                <a:r>
                  <a:rPr lang="es-ES" dirty="0">
                    <a:sym typeface="Open Sans"/>
                  </a:rPr>
                  <a:t>, como el contenedor siempre está ordenado, lo haría de esta forma:</a:t>
                </a:r>
              </a:p>
              <a:p>
                <a:pPr algn="just"/>
                <a:endParaRPr lang="es-ES" dirty="0">
                  <a:sym typeface="Open Sans"/>
                </a:endParaRPr>
              </a:p>
              <a:p>
                <a:pPr algn="just"/>
                <a:endParaRPr lang="es-ES" dirty="0">
                  <a:sym typeface="Open Sans"/>
                </a:endParaRPr>
              </a:p>
              <a:p>
                <a:pPr algn="just"/>
                <a:endParaRPr lang="es-ES" dirty="0">
                  <a:sym typeface="Open Sans"/>
                </a:endParaRPr>
              </a:p>
              <a:p>
                <a:pPr algn="just"/>
                <a:endParaRPr lang="es-ES" dirty="0">
                  <a:sym typeface="Open Sans"/>
                </a:endParaRPr>
              </a:p>
              <a:p>
                <a:pPr algn="just"/>
                <a:r>
                  <a:rPr lang="es-ES" dirty="0">
                    <a:sym typeface="Open Sans"/>
                  </a:rPr>
                  <a:t>Para </a:t>
                </a:r>
                <a:r>
                  <a:rPr lang="es-ES" i="1" dirty="0">
                    <a:sym typeface="Open Sans"/>
                  </a:rPr>
                  <a:t>vector, </a:t>
                </a:r>
                <a:r>
                  <a:rPr lang="es-ES" i="1" dirty="0" err="1">
                    <a:sym typeface="Open Sans"/>
                  </a:rPr>
                  <a:t>deque</a:t>
                </a:r>
                <a:r>
                  <a:rPr lang="es-ES" dirty="0">
                    <a:sym typeface="Open Sans"/>
                  </a:rPr>
                  <a:t> (o arreglos estáticos) el formato es el siguiente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endParaRPr lang="es-ES" dirty="0">
                  <a:sym typeface="Open Sans"/>
                </a:endParaRPr>
              </a:p>
              <a:p>
                <a:pPr algn="just"/>
                <a:endParaRPr lang="es-PE" dirty="0">
                  <a:sym typeface="Open Sans"/>
                </a:endParaRPr>
              </a:p>
              <a:p>
                <a:pPr algn="just"/>
                <a:endParaRPr lang="es-PE" dirty="0">
                  <a:sym typeface="Open Sans"/>
                </a:endParaRPr>
              </a:p>
              <a:p>
                <a:pPr algn="just"/>
                <a:endParaRPr lang="es-PE" dirty="0">
                  <a:sym typeface="Open Sans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0" y="1033475"/>
                <a:ext cx="8956990" cy="3108543"/>
              </a:xfrm>
              <a:prstGeom prst="rect">
                <a:avLst/>
              </a:prstGeom>
              <a:blipFill>
                <a:blip r:embed="rId3"/>
                <a:stretch>
                  <a:fillRect l="-204" t="-393" r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9" y="2268658"/>
            <a:ext cx="4314825" cy="6381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09" y="3395635"/>
            <a:ext cx="66008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03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>
                <a:solidFill>
                  <a:srgbClr val="3D85C6"/>
                </a:solidFill>
              </a:rPr>
              <a:t>Funciones STL – </a:t>
            </a:r>
            <a:r>
              <a:rPr lang="es-419" dirty="0" err="1">
                <a:solidFill>
                  <a:srgbClr val="3D85C6"/>
                </a:solidFill>
              </a:rPr>
              <a:t>Lower</a:t>
            </a:r>
            <a:r>
              <a:rPr lang="es-419" dirty="0">
                <a:solidFill>
                  <a:srgbClr val="3D85C6"/>
                </a:solidFill>
              </a:rPr>
              <a:t> </a:t>
            </a:r>
            <a:r>
              <a:rPr lang="es-419" dirty="0" err="1">
                <a:solidFill>
                  <a:srgbClr val="3D85C6"/>
                </a:solidFill>
              </a:rPr>
              <a:t>bound</a:t>
            </a:r>
            <a:endParaRPr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87010" y="1033475"/>
                <a:ext cx="895699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dirty="0">
                    <a:sym typeface="Open Sans"/>
                  </a:rPr>
                  <a:t>Mucho cuidado en el caso del set, </a:t>
                </a:r>
                <a:r>
                  <a:rPr lang="es-ES" dirty="0" err="1">
                    <a:sym typeface="Open Sans"/>
                  </a:rPr>
                  <a:t>multiset</a:t>
                </a:r>
                <a:r>
                  <a:rPr lang="es-ES" dirty="0">
                    <a:sym typeface="Open Sans"/>
                  </a:rPr>
                  <a:t>, </a:t>
                </a:r>
                <a:r>
                  <a:rPr lang="es-ES" dirty="0" err="1">
                    <a:sym typeface="Open Sans"/>
                  </a:rPr>
                  <a:t>map</a:t>
                </a:r>
                <a:r>
                  <a:rPr lang="es-ES" dirty="0">
                    <a:sym typeface="Open Sans"/>
                  </a:rPr>
                  <a:t>. Pues, si uno intenta utilizarlo con el formato del vector, esto funcionará pero será complejidad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𝑂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)</m:t>
                    </m:r>
                  </m:oMath>
                </a14:m>
                <a:endParaRPr lang="es-ES" dirty="0">
                  <a:sym typeface="Open Sans"/>
                </a:endParaRPr>
              </a:p>
              <a:p>
                <a:pPr algn="just"/>
                <a:endParaRPr lang="es-PE" dirty="0">
                  <a:sym typeface="Open Sans"/>
                </a:endParaRPr>
              </a:p>
              <a:p>
                <a:pPr algn="just"/>
                <a:endParaRPr lang="es-PE" dirty="0">
                  <a:sym typeface="Open Sans"/>
                </a:endParaRPr>
              </a:p>
              <a:p>
                <a:pPr algn="just"/>
                <a:endParaRPr lang="es-PE" dirty="0">
                  <a:sym typeface="Open Sans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0" y="1033475"/>
                <a:ext cx="8956990" cy="1169551"/>
              </a:xfrm>
              <a:prstGeom prst="rect">
                <a:avLst/>
              </a:prstGeom>
              <a:blipFill>
                <a:blip r:embed="rId3"/>
                <a:stretch>
                  <a:fillRect l="-204" t="-1047" r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Drake Hotline Bling Meme Generator - Imgfli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6" y="1618250"/>
            <a:ext cx="2838502" cy="283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391" y="1866220"/>
            <a:ext cx="5724525" cy="8572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9015" y="3308245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55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>
                <a:solidFill>
                  <a:srgbClr val="3D85C6"/>
                </a:solidFill>
              </a:rPr>
              <a:t>Funciones STL – </a:t>
            </a:r>
            <a:r>
              <a:rPr lang="es-419" dirty="0" err="1">
                <a:solidFill>
                  <a:srgbClr val="3D85C6"/>
                </a:solidFill>
              </a:rPr>
              <a:t>Upper</a:t>
            </a:r>
            <a:r>
              <a:rPr lang="es-419" dirty="0">
                <a:solidFill>
                  <a:srgbClr val="3D85C6"/>
                </a:solidFill>
              </a:rPr>
              <a:t> </a:t>
            </a:r>
            <a:r>
              <a:rPr lang="es-419" dirty="0" err="1">
                <a:solidFill>
                  <a:srgbClr val="3D85C6"/>
                </a:solidFill>
              </a:rPr>
              <a:t>bound</a:t>
            </a:r>
            <a:endParaRPr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87010" y="1033475"/>
                <a:ext cx="895699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ES" dirty="0">
                    <a:sym typeface="Open Sans"/>
                  </a:rPr>
                  <a:t>Dada un valor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𝑡𝑎𝑟𝑔𝑒𝑡</m:t>
                    </m:r>
                    <m:r>
                      <a:rPr lang="es-ES" b="0" i="0" smtClean="0">
                        <a:latin typeface="Cambria Math" panose="02040503050406030204" pitchFamily="18" charset="0"/>
                        <a:sym typeface="Open Sans"/>
                      </a:rPr>
                      <m:t>,</m:t>
                    </m:r>
                  </m:oMath>
                </a14:m>
                <a:r>
                  <a:rPr lang="es-ES" dirty="0">
                    <a:sym typeface="Open Sans"/>
                  </a:rPr>
                  <a:t> la función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𝑢𝑝𝑝𝑒𝑟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_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𝑏𝑜𝑢𝑛𝑑</m:t>
                    </m:r>
                  </m:oMath>
                </a14:m>
                <a:r>
                  <a:rPr lang="es-ES" dirty="0">
                    <a:sym typeface="Open Sans"/>
                  </a:rPr>
                  <a:t> retorna el </a:t>
                </a:r>
                <a:r>
                  <a:rPr lang="es-ES" dirty="0" err="1">
                    <a:sym typeface="Open Sans"/>
                  </a:rPr>
                  <a:t>iterador</a:t>
                </a:r>
                <a:r>
                  <a:rPr lang="es-ES" dirty="0">
                    <a:sym typeface="Open Sans"/>
                  </a:rPr>
                  <a:t> que contenga al primer elemento que sea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sym typeface="Open Sans"/>
                      </a:rPr>
                      <m:t>&gt;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𝑥</m:t>
                    </m:r>
                  </m:oMath>
                </a14:m>
                <a:r>
                  <a:rPr lang="es-ES" dirty="0">
                    <a:sym typeface="Open Sans"/>
                  </a:rPr>
                  <a:t>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𝑂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(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  <a:sym typeface="Open San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  <a:sym typeface="Open Sans"/>
                          </a:rPr>
                          <m:t>log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Open Sans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sym typeface="Open Sans"/>
                          </a:rPr>
                          <m:t>)</m:t>
                        </m:r>
                      </m:e>
                    </m:func>
                    <m:r>
                      <a:rPr lang="es-ES" b="0" i="0" smtClean="0">
                        <a:latin typeface="Cambria Math" panose="02040503050406030204" pitchFamily="18" charset="0"/>
                        <a:sym typeface="Open Sans"/>
                      </a:rPr>
                      <m:t>.</m:t>
                    </m:r>
                  </m:oMath>
                </a14:m>
                <a:r>
                  <a:rPr lang="es-ES" dirty="0">
                    <a:sym typeface="Open Sans"/>
                  </a:rPr>
                  <a:t> En caso no exista, retorna el </a:t>
                </a:r>
                <a:r>
                  <a:rPr lang="es-ES" dirty="0" err="1">
                    <a:sym typeface="Open Sans"/>
                  </a:rPr>
                  <a:t>iterador</a:t>
                </a:r>
                <a:r>
                  <a:rPr lang="es-ES" dirty="0">
                    <a:sym typeface="Open Sans"/>
                  </a:rPr>
                  <a:t> ficticio.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ES" dirty="0">
                    <a:sym typeface="Open Sans"/>
                  </a:rPr>
                  <a:t>Es necesario que el contenedor esté ordenado (ya sea por default o manualmente).</a:t>
                </a:r>
              </a:p>
              <a:p>
                <a:pPr algn="just"/>
                <a:endParaRPr lang="es-ES" dirty="0">
                  <a:sym typeface="Open Sans"/>
                </a:endParaRPr>
              </a:p>
              <a:p>
                <a:pPr algn="just"/>
                <a:r>
                  <a:rPr lang="es-ES" dirty="0">
                    <a:sym typeface="Open Sans"/>
                  </a:rPr>
                  <a:t>Para </a:t>
                </a:r>
                <a:r>
                  <a:rPr lang="es-ES" i="1" dirty="0">
                    <a:sym typeface="Open Sans"/>
                  </a:rPr>
                  <a:t>set, </a:t>
                </a:r>
                <a:r>
                  <a:rPr lang="es-ES" i="1" dirty="0" err="1">
                    <a:sym typeface="Open Sans"/>
                  </a:rPr>
                  <a:t>multiset</a:t>
                </a:r>
                <a:r>
                  <a:rPr lang="es-ES" i="1" dirty="0">
                    <a:sym typeface="Open Sans"/>
                  </a:rPr>
                  <a:t>, </a:t>
                </a:r>
                <a:r>
                  <a:rPr lang="es-ES" i="1" dirty="0" err="1">
                    <a:sym typeface="Open Sans"/>
                  </a:rPr>
                  <a:t>map</a:t>
                </a:r>
                <a:r>
                  <a:rPr lang="es-ES" dirty="0">
                    <a:sym typeface="Open Sans"/>
                  </a:rPr>
                  <a:t>, como el contenedor siempre está ordenado, lo haría de esta forma:</a:t>
                </a:r>
              </a:p>
              <a:p>
                <a:pPr algn="just"/>
                <a:endParaRPr lang="es-ES" dirty="0">
                  <a:sym typeface="Open Sans"/>
                </a:endParaRPr>
              </a:p>
              <a:p>
                <a:pPr algn="just"/>
                <a:endParaRPr lang="es-ES" dirty="0">
                  <a:sym typeface="Open Sans"/>
                </a:endParaRPr>
              </a:p>
              <a:p>
                <a:pPr algn="just"/>
                <a:endParaRPr lang="es-ES" dirty="0">
                  <a:sym typeface="Open Sans"/>
                </a:endParaRPr>
              </a:p>
              <a:p>
                <a:pPr algn="just"/>
                <a:endParaRPr lang="es-ES" dirty="0">
                  <a:sym typeface="Open Sans"/>
                </a:endParaRPr>
              </a:p>
              <a:p>
                <a:pPr algn="just"/>
                <a:r>
                  <a:rPr lang="es-ES" dirty="0">
                    <a:sym typeface="Open Sans"/>
                  </a:rPr>
                  <a:t>Para </a:t>
                </a:r>
                <a:r>
                  <a:rPr lang="es-ES" i="1" dirty="0">
                    <a:sym typeface="Open Sans"/>
                  </a:rPr>
                  <a:t>vector, </a:t>
                </a:r>
                <a:r>
                  <a:rPr lang="es-ES" i="1" dirty="0" err="1">
                    <a:sym typeface="Open Sans"/>
                  </a:rPr>
                  <a:t>deque</a:t>
                </a:r>
                <a:r>
                  <a:rPr lang="es-ES" dirty="0">
                    <a:sym typeface="Open Sans"/>
                  </a:rPr>
                  <a:t> (o arreglos estáticos) el formato es el siguiente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endParaRPr lang="es-ES" dirty="0">
                  <a:sym typeface="Open Sans"/>
                </a:endParaRPr>
              </a:p>
              <a:p>
                <a:pPr algn="just"/>
                <a:endParaRPr lang="es-PE" dirty="0">
                  <a:sym typeface="Open Sans"/>
                </a:endParaRPr>
              </a:p>
              <a:p>
                <a:pPr algn="just"/>
                <a:endParaRPr lang="es-PE" dirty="0">
                  <a:sym typeface="Open Sans"/>
                </a:endParaRPr>
              </a:p>
              <a:p>
                <a:pPr algn="just"/>
                <a:endParaRPr lang="es-PE" dirty="0">
                  <a:sym typeface="Open Sans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0" y="1033475"/>
                <a:ext cx="8956990" cy="3108543"/>
              </a:xfrm>
              <a:prstGeom prst="rect">
                <a:avLst/>
              </a:prstGeom>
              <a:blipFill>
                <a:blip r:embed="rId3"/>
                <a:stretch>
                  <a:fillRect l="-204" t="-393" r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9" y="2178287"/>
            <a:ext cx="3816279" cy="7993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09" y="3386112"/>
            <a:ext cx="66579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61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-114300" y="86762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conomica"/>
              <a:buNone/>
            </a:pPr>
            <a:r>
              <a:rPr lang="es-419" sz="6000" dirty="0">
                <a:solidFill>
                  <a:srgbClr val="3D85C6"/>
                </a:solidFill>
              </a:rPr>
              <a:t>¡Gracias por su atención!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917" y="1819339"/>
            <a:ext cx="2836483" cy="26903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>
                <a:solidFill>
                  <a:srgbClr val="1155CC"/>
                </a:solidFill>
              </a:rPr>
              <a:t>Referencias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552" name="Google Shape;552;p73"/>
          <p:cNvSpPr txBox="1"/>
          <p:nvPr/>
        </p:nvSpPr>
        <p:spPr>
          <a:xfrm>
            <a:off x="147725" y="1020625"/>
            <a:ext cx="8684575" cy="3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buClr>
                <a:srgbClr val="434343"/>
              </a:buClr>
              <a:buFont typeface="Open Sans"/>
              <a:buChar char="❏"/>
            </a:pPr>
            <a:r>
              <a:rPr lang="es-ES" dirty="0"/>
              <a:t>[1] Steve </a:t>
            </a:r>
            <a:r>
              <a:rPr lang="es-ES" dirty="0" err="1"/>
              <a:t>Oualline</a:t>
            </a:r>
            <a:r>
              <a:rPr lang="es-ES" dirty="0"/>
              <a:t>. </a:t>
            </a:r>
            <a:r>
              <a:rPr lang="es-ES" i="1" dirty="0" err="1"/>
              <a:t>Practical</a:t>
            </a:r>
            <a:r>
              <a:rPr lang="es-ES" i="1" dirty="0"/>
              <a:t> C++ </a:t>
            </a:r>
            <a:r>
              <a:rPr lang="es-ES" i="1" dirty="0" err="1"/>
              <a:t>Programming</a:t>
            </a:r>
            <a:r>
              <a:rPr lang="es-ES" i="1" dirty="0"/>
              <a:t>. </a:t>
            </a:r>
            <a:r>
              <a:rPr lang="es-ES" dirty="0" err="1"/>
              <a:t>Chapter</a:t>
            </a:r>
            <a:r>
              <a:rPr lang="es-ES" dirty="0"/>
              <a:t> 25: Standard </a:t>
            </a:r>
            <a:r>
              <a:rPr lang="es-ES" dirty="0" err="1"/>
              <a:t>Template</a:t>
            </a:r>
            <a:r>
              <a:rPr lang="es-ES" dirty="0"/>
              <a:t> Library</a:t>
            </a:r>
            <a:endParaRPr lang="es-ES" sz="1600" dirty="0">
              <a:ea typeface="Open Sans"/>
              <a:cs typeface="Open Sans"/>
              <a:sym typeface="Open Sans"/>
            </a:endParaRPr>
          </a:p>
          <a:p>
            <a:pPr marL="406400" indent="-285750">
              <a:buSzPts val="1700"/>
              <a:buFont typeface="Wingdings" panose="05000000000000000000" pitchFamily="2" charset="2"/>
              <a:buChar char="q"/>
            </a:pPr>
            <a:endParaRPr lang="es-ES" sz="1600" dirty="0">
              <a:ea typeface="Open Sans"/>
              <a:cs typeface="Open Sans"/>
              <a:sym typeface="Open Sans"/>
            </a:endParaRPr>
          </a:p>
          <a:p>
            <a:pPr marL="406400" indent="-285750">
              <a:buSzPts val="1700"/>
              <a:buFont typeface="Wingdings" panose="05000000000000000000" pitchFamily="2" charset="2"/>
              <a:buChar char="q"/>
            </a:pPr>
            <a:endParaRPr lang="en-US" sz="1600" dirty="0">
              <a:ea typeface="Open Sans"/>
              <a:cs typeface="Open Sans"/>
              <a:sym typeface="Open Sans"/>
            </a:endParaRPr>
          </a:p>
          <a:p>
            <a:pPr marL="406400" lvl="0" indent="-285750">
              <a:buSzPts val="17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marL="406400" indent="-285750">
              <a:buSzPts val="17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marL="406400" lvl="0" indent="-285750">
              <a:buSzPts val="1700"/>
              <a:buFont typeface="Wingdings" panose="05000000000000000000" pitchFamily="2" charset="2"/>
              <a:buChar char="q"/>
            </a:pPr>
            <a:endParaRPr lang="es-ES" sz="1600" dirty="0">
              <a:ea typeface="Open Sans"/>
              <a:cs typeface="Open Sans"/>
              <a:sym typeface="Open Sans"/>
            </a:endParaRPr>
          </a:p>
          <a:p>
            <a:pPr marL="120650" lvl="0">
              <a:buSzPts val="1700"/>
            </a:pPr>
            <a:endParaRPr lang="es-ES" sz="1600" dirty="0">
              <a:ea typeface="Open Sans"/>
              <a:cs typeface="Open Sans"/>
              <a:sym typeface="Open Sans"/>
            </a:endParaRPr>
          </a:p>
          <a:p>
            <a:pPr marL="406400" lvl="0" indent="-285750">
              <a:buSzPts val="17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marL="406400" lvl="0" indent="-285750">
              <a:buSzPts val="17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marL="120650" lvl="0">
              <a:buSzPts val="1700"/>
            </a:pPr>
            <a:r>
              <a:rPr lang="es-ES" sz="1800" dirty="0"/>
              <a:t> </a:t>
            </a:r>
          </a:p>
          <a:p>
            <a:pPr marL="457200" lvl="0" indent="-336550">
              <a:buSzPts val="1700"/>
              <a:buFont typeface="Open Sans"/>
              <a:buChar char="❏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88188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 err="1">
                <a:solidFill>
                  <a:srgbClr val="3D85C6"/>
                </a:solidFill>
              </a:rPr>
              <a:t>Iteradores</a:t>
            </a:r>
            <a:endParaRPr dirty="0">
              <a:solidFill>
                <a:srgbClr val="3D85C6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7010" y="1033475"/>
            <a:ext cx="8956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Nos permiten recorrer los contenedores. Representan una posición en el contenedor.</a:t>
            </a: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endParaRPr lang="es-PE" dirty="0">
              <a:sym typeface="Open San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Normalmente los </a:t>
            </a:r>
            <a:r>
              <a:rPr lang="es-PE" dirty="0" err="1">
                <a:sym typeface="Open Sans"/>
              </a:rPr>
              <a:t>iteradores</a:t>
            </a:r>
            <a:r>
              <a:rPr lang="es-PE" dirty="0">
                <a:sym typeface="Open Sans"/>
              </a:rPr>
              <a:t> están conectados y la mayoría de veces uno puede incrementar el </a:t>
            </a:r>
            <a:r>
              <a:rPr lang="es-PE" dirty="0" err="1">
                <a:sym typeface="Open Sans"/>
              </a:rPr>
              <a:t>iterador</a:t>
            </a:r>
            <a:r>
              <a:rPr lang="es-PE" dirty="0">
                <a:sym typeface="Open Sans"/>
              </a:rPr>
              <a:t> actual o </a:t>
            </a:r>
            <a:r>
              <a:rPr lang="es-PE" dirty="0" err="1">
                <a:sym typeface="Open Sans"/>
              </a:rPr>
              <a:t>derecementarlo</a:t>
            </a:r>
            <a:r>
              <a:rPr lang="es-PE" dirty="0">
                <a:sym typeface="Open Sans"/>
              </a:rPr>
              <a:t>. En casos especiales incluso hay </a:t>
            </a:r>
            <a:r>
              <a:rPr lang="es-PE" dirty="0" err="1">
                <a:sym typeface="Open Sans"/>
              </a:rPr>
              <a:t>iteradores</a:t>
            </a:r>
            <a:r>
              <a:rPr lang="es-PE" dirty="0">
                <a:sym typeface="Open Sans"/>
              </a:rPr>
              <a:t> de tipo </a:t>
            </a:r>
            <a:r>
              <a:rPr lang="es-PE" i="1" dirty="0" err="1">
                <a:sym typeface="Open Sans"/>
              </a:rPr>
              <a:t>random</a:t>
            </a:r>
            <a:r>
              <a:rPr lang="es-PE" i="1" dirty="0">
                <a:sym typeface="Open Sans"/>
              </a:rPr>
              <a:t> </a:t>
            </a:r>
            <a:r>
              <a:rPr lang="es-PE" i="1" dirty="0" err="1">
                <a:sym typeface="Open Sans"/>
              </a:rPr>
              <a:t>access</a:t>
            </a:r>
            <a:r>
              <a:rPr lang="es-PE" dirty="0">
                <a:sym typeface="Open Sans"/>
              </a:rPr>
              <a:t> que nos permite acceder a cualquier posición en cualquier momento.</a:t>
            </a: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endParaRPr lang="es-PE" dirty="0">
              <a:sym typeface="Open San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Internamente los </a:t>
            </a:r>
            <a:r>
              <a:rPr lang="es-PE" dirty="0" err="1">
                <a:sym typeface="Open Sans"/>
              </a:rPr>
              <a:t>iteradores</a:t>
            </a:r>
            <a:r>
              <a:rPr lang="es-PE" dirty="0">
                <a:sym typeface="Open Sans"/>
              </a:rPr>
              <a:t> están implementados a base de un concepto de C++ llamados punteros, que permiten a las variables guardar</a:t>
            </a:r>
            <a:r>
              <a:rPr lang="es-PE" b="1" dirty="0">
                <a:sym typeface="Open Sans"/>
              </a:rPr>
              <a:t> </a:t>
            </a:r>
            <a:r>
              <a:rPr lang="es-PE" dirty="0">
                <a:sym typeface="Open Sans"/>
              </a:rPr>
              <a:t>direcciones de memoria en vez de valores.</a:t>
            </a:r>
          </a:p>
          <a:p>
            <a:pPr lvl="0" algn="just"/>
            <a:endParaRPr lang="es-PE" dirty="0">
              <a:sym typeface="Open San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951027-AE18-4FFB-A989-6728D595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28" y="2897109"/>
            <a:ext cx="274939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 err="1">
                <a:solidFill>
                  <a:srgbClr val="3D85C6"/>
                </a:solidFill>
              </a:rPr>
              <a:t>Iteradores</a:t>
            </a:r>
            <a:endParaRPr dirty="0">
              <a:solidFill>
                <a:srgbClr val="3D85C6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7010" y="1033475"/>
            <a:ext cx="8956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El rango que toman los </a:t>
            </a:r>
            <a:r>
              <a:rPr lang="es-PE" dirty="0" err="1">
                <a:sym typeface="Open Sans"/>
              </a:rPr>
              <a:t>iteradores</a:t>
            </a:r>
            <a:r>
              <a:rPr lang="es-PE" dirty="0">
                <a:sym typeface="Open Sans"/>
              </a:rPr>
              <a:t> de un contenedor generalmente es de tipo exclusivo. El primer </a:t>
            </a:r>
            <a:r>
              <a:rPr lang="es-PE" dirty="0" err="1">
                <a:sym typeface="Open Sans"/>
              </a:rPr>
              <a:t>iterador</a:t>
            </a:r>
            <a:r>
              <a:rPr lang="es-PE" dirty="0">
                <a:sym typeface="Open Sans"/>
              </a:rPr>
              <a:t> apunta al primer elemento, pero el último </a:t>
            </a:r>
            <a:r>
              <a:rPr lang="es-PE" dirty="0" err="1">
                <a:sym typeface="Open Sans"/>
              </a:rPr>
              <a:t>iterador</a:t>
            </a:r>
            <a:r>
              <a:rPr lang="es-PE" dirty="0">
                <a:sym typeface="Open Sans"/>
              </a:rPr>
              <a:t> apunta al elemento </a:t>
            </a:r>
            <a:r>
              <a:rPr lang="es-PE" b="1" dirty="0">
                <a:sym typeface="Open Sans"/>
              </a:rPr>
              <a:t>ficticio</a:t>
            </a:r>
            <a:r>
              <a:rPr lang="es-PE" dirty="0">
                <a:sym typeface="Open Sans"/>
              </a:rPr>
              <a:t> que le sigue al último.</a:t>
            </a:r>
          </a:p>
          <a:p>
            <a:pPr lvl="0" algn="just"/>
            <a:endParaRPr lang="es-PE" dirty="0">
              <a:sym typeface="Open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B0AB9C-6AB2-4A0A-802F-EDFAAB4C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393" y="1941150"/>
            <a:ext cx="28575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9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>
                <a:solidFill>
                  <a:srgbClr val="3D85C6"/>
                </a:solidFill>
              </a:rPr>
              <a:t>Operadores con </a:t>
            </a:r>
            <a:r>
              <a:rPr lang="es-419" dirty="0" err="1">
                <a:solidFill>
                  <a:srgbClr val="3D85C6"/>
                </a:solidFill>
              </a:rPr>
              <a:t>iteradores</a:t>
            </a:r>
            <a:endParaRPr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87010" y="1033475"/>
                <a:ext cx="895699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r>
                  <a:rPr lang="es-PE" dirty="0">
                    <a:sym typeface="Open Sans"/>
                  </a:rPr>
                  <a:t>Iterador al principio del contenedor (primer elemento)</a:t>
                </a:r>
              </a:p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endParaRPr lang="es-PE" dirty="0">
                  <a:sym typeface="Open Sans"/>
                </a:endParaRPr>
              </a:p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r>
                  <a:rPr lang="es-PE" dirty="0" err="1">
                    <a:sym typeface="Open Sans"/>
                  </a:rPr>
                  <a:t>Iterador</a:t>
                </a:r>
                <a:r>
                  <a:rPr lang="es-PE" dirty="0">
                    <a:sym typeface="Open Sans"/>
                  </a:rPr>
                  <a:t> al final del contenedor (elemento ficticio)</a:t>
                </a:r>
              </a:p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endParaRPr lang="es-PE" dirty="0">
                  <a:sym typeface="Open Sans"/>
                </a:endParaRPr>
              </a:p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r>
                  <a:rPr lang="es-PE" dirty="0">
                    <a:sym typeface="Open Sans"/>
                  </a:rPr>
                  <a:t>Incrementar el </a:t>
                </a:r>
                <a:r>
                  <a:rPr lang="es-PE" dirty="0" err="1">
                    <a:sym typeface="Open Sans"/>
                  </a:rPr>
                  <a:t>iterador</a:t>
                </a:r>
                <a:r>
                  <a:rPr lang="es-PE" dirty="0">
                    <a:sym typeface="Open Sans"/>
                  </a:rPr>
                  <a:t> (ir al siguiente elemento)</a:t>
                </a:r>
              </a:p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endParaRPr lang="es-PE" dirty="0">
                  <a:sym typeface="Open Sans"/>
                </a:endParaRPr>
              </a:p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r>
                  <a:rPr lang="es-PE" dirty="0" err="1">
                    <a:sym typeface="Open Sans"/>
                  </a:rPr>
                  <a:t>Decrementar</a:t>
                </a:r>
                <a:r>
                  <a:rPr lang="es-PE" dirty="0">
                    <a:sym typeface="Open Sans"/>
                  </a:rPr>
                  <a:t> el </a:t>
                </a:r>
                <a:r>
                  <a:rPr lang="es-PE" dirty="0" err="1">
                    <a:sym typeface="Open Sans"/>
                  </a:rPr>
                  <a:t>iterador</a:t>
                </a:r>
                <a:r>
                  <a:rPr lang="es-PE" dirty="0">
                    <a:sym typeface="Open Sans"/>
                  </a:rPr>
                  <a:t> (ir al elemento anterior)</a:t>
                </a:r>
              </a:p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endParaRPr lang="es-PE" dirty="0">
                  <a:sym typeface="Open Sans"/>
                </a:endParaRPr>
              </a:p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r>
                  <a:rPr lang="es-PE" dirty="0">
                    <a:sym typeface="Open Sans"/>
                  </a:rPr>
                  <a:t>Retorna el </a:t>
                </a:r>
                <a:r>
                  <a:rPr lang="es-PE" dirty="0" err="1">
                    <a:sym typeface="Open Sans"/>
                  </a:rPr>
                  <a:t>iterador</a:t>
                </a:r>
                <a:r>
                  <a:rPr lang="es-PE" dirty="0">
                    <a:sym typeface="Open Sans"/>
                  </a:rPr>
                  <a:t> que está 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𝑛</m:t>
                    </m:r>
                  </m:oMath>
                </a14:m>
                <a:r>
                  <a:rPr lang="es-PE" dirty="0">
                    <a:sym typeface="Open Sans"/>
                  </a:rPr>
                  <a:t> posiciones de cierto </a:t>
                </a:r>
                <a:r>
                  <a:rPr lang="es-PE" dirty="0" err="1">
                    <a:sym typeface="Open Sans"/>
                  </a:rPr>
                  <a:t>iterador</a:t>
                </a:r>
                <a:endParaRPr lang="es-PE" dirty="0">
                  <a:sym typeface="Open Sans"/>
                </a:endParaRPr>
              </a:p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endParaRPr lang="es-PE" dirty="0">
                  <a:sym typeface="Open Sans"/>
                </a:endParaRPr>
              </a:p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r>
                  <a:rPr lang="es-PE" dirty="0">
                    <a:sym typeface="Open Sans"/>
                  </a:rPr>
                  <a:t>Retorna el </a:t>
                </a:r>
                <a:r>
                  <a:rPr lang="es-PE" dirty="0" err="1">
                    <a:sym typeface="Open Sans"/>
                  </a:rPr>
                  <a:t>iterador</a:t>
                </a:r>
                <a:r>
                  <a:rPr lang="es-PE" dirty="0">
                    <a:sym typeface="Open Sans"/>
                  </a:rPr>
                  <a:t> que está 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𝑛</m:t>
                    </m:r>
                  </m:oMath>
                </a14:m>
                <a:r>
                  <a:rPr lang="es-PE" dirty="0">
                    <a:sym typeface="Open Sans"/>
                  </a:rPr>
                  <a:t> posiciones anteriores de cierto </a:t>
                </a:r>
                <a:r>
                  <a:rPr lang="es-PE" dirty="0" err="1">
                    <a:sym typeface="Open Sans"/>
                  </a:rPr>
                  <a:t>iterador</a:t>
                </a:r>
                <a:endParaRPr lang="es-PE" dirty="0">
                  <a:sym typeface="Open Sans"/>
                </a:endParaRPr>
              </a:p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endParaRPr lang="es-PE" dirty="0">
                  <a:sym typeface="Open Sans"/>
                </a:endParaRPr>
              </a:p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r>
                  <a:rPr lang="es-PE" dirty="0">
                    <a:sym typeface="Open Sans"/>
                  </a:rPr>
                  <a:t>Acceder el valor que apunta un </a:t>
                </a:r>
                <a:r>
                  <a:rPr lang="es-PE" dirty="0" err="1">
                    <a:sym typeface="Open Sans"/>
                  </a:rPr>
                  <a:t>iterador</a:t>
                </a:r>
                <a:endParaRPr lang="es-PE" dirty="0">
                  <a:sym typeface="Open Sans"/>
                </a:endParaRPr>
              </a:p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endParaRPr lang="es-PE" dirty="0">
                  <a:sym typeface="Open Sans"/>
                </a:endParaRPr>
              </a:p>
              <a:p>
                <a:pPr lvl="0" algn="just"/>
                <a:r>
                  <a:rPr lang="es-PE" dirty="0">
                    <a:sym typeface="Open Sans"/>
                  </a:rPr>
                  <a:t> </a:t>
                </a:r>
              </a:p>
              <a:p>
                <a:pPr lvl="0" algn="just"/>
                <a:endParaRPr lang="es-PE" dirty="0">
                  <a:sym typeface="Open Sans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0" y="1033475"/>
                <a:ext cx="8956990" cy="3539430"/>
              </a:xfrm>
              <a:prstGeom prst="rect">
                <a:avLst/>
              </a:prstGeom>
              <a:blipFill>
                <a:blip r:embed="rId3"/>
                <a:stretch>
                  <a:fillRect l="-136" t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309" y="1056960"/>
            <a:ext cx="1381125" cy="2381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504" y="1503221"/>
            <a:ext cx="1314450" cy="2762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504" y="1937089"/>
            <a:ext cx="942975" cy="304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3296" y="2399532"/>
            <a:ext cx="962025" cy="2381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7779" y="3613590"/>
            <a:ext cx="847725" cy="2381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0308" y="2780108"/>
            <a:ext cx="1438275" cy="2762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4702" y="3148722"/>
            <a:ext cx="14001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2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>
                <a:solidFill>
                  <a:srgbClr val="3D85C6"/>
                </a:solidFill>
              </a:rPr>
              <a:t>Operadores con contenedores</a:t>
            </a:r>
            <a:endParaRPr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87010" y="1033475"/>
                <a:ext cx="895699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r>
                  <a:rPr lang="es-PE" dirty="0">
                    <a:sym typeface="Open Sans"/>
                  </a:rPr>
                  <a:t>Todos los contenedores tienen la función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𝑠𝑖𝑧𝑒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()</m:t>
                    </m:r>
                  </m:oMath>
                </a14:m>
                <a:r>
                  <a:rPr lang="es-PE" dirty="0">
                    <a:sym typeface="Open Sans"/>
                  </a:rPr>
                  <a:t> que retorna el tamaño del contenedor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𝑂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sym typeface="Open Sans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Open Sans"/>
                          </a:rPr>
                          <m:t>1</m:t>
                        </m:r>
                      </m:e>
                    </m:d>
                  </m:oMath>
                </a14:m>
                <a:r>
                  <a:rPr lang="es-PE" dirty="0">
                    <a:sym typeface="Open Sans"/>
                  </a:rPr>
                  <a:t> y la función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𝑒𝑚𝑝𝑡𝑦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()</m:t>
                    </m:r>
                  </m:oMath>
                </a14:m>
                <a:r>
                  <a:rPr lang="es-PE" dirty="0">
                    <a:sym typeface="Open Sans"/>
                  </a:rPr>
                  <a:t> que retorna un booleano en True si está el contenedor vacío o en false en caso contrario,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𝑂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Open Sans"/>
                      </a:rPr>
                      <m:t>(1)</m:t>
                    </m:r>
                  </m:oMath>
                </a14:m>
                <a:endParaRPr lang="es-PE" dirty="0">
                  <a:sym typeface="Open Sans"/>
                </a:endParaRPr>
              </a:p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endParaRPr lang="es-PE" dirty="0">
                  <a:sym typeface="Open Sans"/>
                </a:endParaRPr>
              </a:p>
              <a:p>
                <a:pPr marL="285750" lvl="0" indent="-285750" algn="just">
                  <a:buFont typeface="Wingdings" panose="05000000000000000000" pitchFamily="2" charset="2"/>
                  <a:buChar char="q"/>
                </a:pPr>
                <a:endParaRPr lang="es-PE" dirty="0">
                  <a:sym typeface="Open Sans"/>
                </a:endParaRPr>
              </a:p>
              <a:p>
                <a:pPr lvl="0" algn="just"/>
                <a:r>
                  <a:rPr lang="es-PE" dirty="0">
                    <a:sym typeface="Open Sans"/>
                  </a:rPr>
                  <a:t> </a:t>
                </a:r>
              </a:p>
              <a:p>
                <a:pPr lvl="0" algn="just"/>
                <a:endParaRPr lang="es-PE" dirty="0">
                  <a:sym typeface="Open Sans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0" y="1033475"/>
                <a:ext cx="8956990" cy="1384995"/>
              </a:xfrm>
              <a:prstGeom prst="rect">
                <a:avLst/>
              </a:prstGeom>
              <a:blipFill>
                <a:blip r:embed="rId3"/>
                <a:stretch>
                  <a:fillRect l="-136" t="-881" r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0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 err="1">
                <a:solidFill>
                  <a:srgbClr val="3D85C6"/>
                </a:solidFill>
              </a:rPr>
              <a:t>Stack</a:t>
            </a:r>
            <a:r>
              <a:rPr lang="es-419" dirty="0">
                <a:solidFill>
                  <a:srgbClr val="3D85C6"/>
                </a:solidFill>
              </a:rPr>
              <a:t> (Pila)</a:t>
            </a:r>
            <a:endParaRPr dirty="0">
              <a:solidFill>
                <a:srgbClr val="3D85C6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7010" y="1033475"/>
            <a:ext cx="8956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>
                <a:sym typeface="Open Sans"/>
              </a:rPr>
              <a:t>Guarda los elementos con una estrategia LIFO (</a:t>
            </a:r>
            <a:r>
              <a:rPr lang="es-PE" dirty="0" err="1">
                <a:sym typeface="Open Sans"/>
              </a:rPr>
              <a:t>Last</a:t>
            </a:r>
            <a:r>
              <a:rPr lang="es-PE" dirty="0">
                <a:sym typeface="Open Sans"/>
              </a:rPr>
              <a:t> In </a:t>
            </a:r>
            <a:r>
              <a:rPr lang="es-PE" dirty="0" err="1">
                <a:sym typeface="Open Sans"/>
              </a:rPr>
              <a:t>First</a:t>
            </a:r>
            <a:r>
              <a:rPr lang="es-PE" dirty="0">
                <a:sym typeface="Open Sans"/>
              </a:rPr>
              <a:t> </a:t>
            </a:r>
            <a:r>
              <a:rPr lang="es-PE" dirty="0" err="1">
                <a:sym typeface="Open Sans"/>
              </a:rPr>
              <a:t>Out</a:t>
            </a:r>
            <a:r>
              <a:rPr lang="es-PE" dirty="0">
                <a:sym typeface="Open Sans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PE" u="sng" dirty="0">
              <a:sym typeface="Open Sans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Inserta un elemento en la cima de la pila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PE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Saca elementos de la cima de la pila</a:t>
            </a:r>
          </a:p>
        </p:txBody>
      </p:sp>
      <p:pic>
        <p:nvPicPr>
          <p:cNvPr id="1026" name="Picture 2" descr="Stack Data Structure and Implementation in Python, Java and C/C+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51" y="1974668"/>
            <a:ext cx="4514114" cy="267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349003" y="4401425"/>
            <a:ext cx="3507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i="1" dirty="0"/>
              <a:t>Fuente: </a:t>
            </a:r>
            <a:r>
              <a:rPr lang="es-ES" sz="1000" i="1" dirty="0" err="1"/>
              <a:t>Programiz</a:t>
            </a:r>
            <a:r>
              <a:rPr lang="es-ES" sz="1000" i="1" dirty="0"/>
              <a:t> (https://www.programiz.com/dsa/stack) 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92658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87009" y="110356"/>
            <a:ext cx="895699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s-419" dirty="0" err="1">
                <a:solidFill>
                  <a:srgbClr val="3D85C6"/>
                </a:solidFill>
              </a:rPr>
              <a:t>Stack</a:t>
            </a:r>
            <a:r>
              <a:rPr lang="es-419" dirty="0">
                <a:solidFill>
                  <a:srgbClr val="3D85C6"/>
                </a:solidFill>
              </a:rPr>
              <a:t> (Pila)</a:t>
            </a:r>
            <a:endParaRPr dirty="0">
              <a:solidFill>
                <a:srgbClr val="3D85C6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1208792"/>
            <a:ext cx="6115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8625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5551</TotalTime>
  <Words>1397</Words>
  <Application>Microsoft Office PowerPoint</Application>
  <PresentationFormat>Presentación en pantalla (16:9)</PresentationFormat>
  <Paragraphs>186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Open Sans</vt:lpstr>
      <vt:lpstr>Calibri</vt:lpstr>
      <vt:lpstr>Wingdings</vt:lpstr>
      <vt:lpstr>Economica</vt:lpstr>
      <vt:lpstr>Arial</vt:lpstr>
      <vt:lpstr>Cambria Math</vt:lpstr>
      <vt:lpstr>luxe</vt:lpstr>
      <vt:lpstr>Standard Template Library (STL)</vt:lpstr>
      <vt:lpstr>Standard Template Library</vt:lpstr>
      <vt:lpstr>Contenedores</vt:lpstr>
      <vt:lpstr>Iteradores</vt:lpstr>
      <vt:lpstr>Iteradores</vt:lpstr>
      <vt:lpstr>Operadores con iteradores</vt:lpstr>
      <vt:lpstr>Operadores con contenedores</vt:lpstr>
      <vt:lpstr>Stack (Pila)</vt:lpstr>
      <vt:lpstr>Stack (Pila)</vt:lpstr>
      <vt:lpstr>Aplicación del stack – Parentización balanceada</vt:lpstr>
      <vt:lpstr>Aplicación del stack – Parentización balanceada</vt:lpstr>
      <vt:lpstr>Queue (Cola)</vt:lpstr>
      <vt:lpstr>Queue (Cola)</vt:lpstr>
      <vt:lpstr>Priority Queue (Cola de Prioridad)</vt:lpstr>
      <vt:lpstr>Priority Queue (Cola de Prioridad)</vt:lpstr>
      <vt:lpstr>Vector</vt:lpstr>
      <vt:lpstr>Vector</vt:lpstr>
      <vt:lpstr>Deque</vt:lpstr>
      <vt:lpstr>Deque</vt:lpstr>
      <vt:lpstr>Set</vt:lpstr>
      <vt:lpstr>Set</vt:lpstr>
      <vt:lpstr>Multiset</vt:lpstr>
      <vt:lpstr>Multiset</vt:lpstr>
      <vt:lpstr>Map</vt:lpstr>
      <vt:lpstr>Map</vt:lpstr>
      <vt:lpstr>Map</vt:lpstr>
      <vt:lpstr>Funciones STL - Sorting</vt:lpstr>
      <vt:lpstr>Funciones STL - Sorting</vt:lpstr>
      <vt:lpstr>Funciones STL – Find</vt:lpstr>
      <vt:lpstr>Funciones STL – Lower bound</vt:lpstr>
      <vt:lpstr>Funciones STL – Lower bound</vt:lpstr>
      <vt:lpstr>Funciones STL – Upper bound</vt:lpstr>
      <vt:lpstr>¡Gracias por su atención!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User</dc:creator>
  <cp:lastModifiedBy>Emanuel Ruben Huamani Ruiz</cp:lastModifiedBy>
  <cp:revision>265</cp:revision>
  <dcterms:modified xsi:type="dcterms:W3CDTF">2024-04-28T05:48:42Z</dcterms:modified>
</cp:coreProperties>
</file>