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317" r:id="rId4"/>
    <p:sldId id="318" r:id="rId5"/>
    <p:sldId id="338" r:id="rId6"/>
    <p:sldId id="319" r:id="rId7"/>
    <p:sldId id="320" r:id="rId8"/>
    <p:sldId id="321" r:id="rId9"/>
    <p:sldId id="322" r:id="rId10"/>
    <p:sldId id="328" r:id="rId11"/>
    <p:sldId id="329" r:id="rId12"/>
    <p:sldId id="327" r:id="rId13"/>
    <p:sldId id="323" r:id="rId14"/>
    <p:sldId id="324" r:id="rId15"/>
    <p:sldId id="325" r:id="rId16"/>
    <p:sldId id="326" r:id="rId17"/>
    <p:sldId id="336" r:id="rId18"/>
    <p:sldId id="330" r:id="rId19"/>
    <p:sldId id="331" r:id="rId20"/>
    <p:sldId id="332" r:id="rId21"/>
    <p:sldId id="333" r:id="rId22"/>
    <p:sldId id="334" r:id="rId23"/>
    <p:sldId id="335" r:id="rId24"/>
    <p:sldId id="337" r:id="rId25"/>
    <p:sldId id="339" r:id="rId26"/>
    <p:sldId id="315" r:id="rId27"/>
  </p:sldIdLst>
  <p:sldSz cx="9144000" cy="5143500" type="screen16x9"/>
  <p:notesSz cx="6858000" cy="9144000"/>
  <p:embeddedFontLst>
    <p:embeddedFont>
      <p:font typeface="Economica" charset="0"/>
      <p:regular r:id="rId29"/>
      <p:bold r:id="rId30"/>
      <p:italic r:id="rId31"/>
      <p:boldItalic r:id="rId32"/>
    </p:embeddedFont>
    <p:embeddedFont>
      <p:font typeface="Open Sans" charset="0"/>
      <p:regular r:id="rId33"/>
      <p:bold r:id="rId34"/>
      <p:italic r:id="rId35"/>
      <p:boldItalic r:id="rId36"/>
    </p:embeddedFont>
    <p:embeddedFont>
      <p:font typeface="Calibri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F637D3B8-7C0E-4B9D-AC20-F2F3F4A80228}">
  <a:tblStyle styleId="{F637D3B8-7C0E-4B9D-AC20-F2F3F4A802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7a998990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57a9989905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57a998990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9" name="Google Shape;549;g57a998990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7a998990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57a998990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Font typeface="Economica"/>
              <a:buNone/>
              <a:defRPr sz="160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/>
          <p:nvPr/>
        </p:nvSpPr>
        <p:spPr>
          <a:xfrm>
            <a:off x="3347864" y="4778320"/>
            <a:ext cx="30243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Open Sans"/>
              <a:buNone/>
            </a:pPr>
            <a:r>
              <a:rPr lang="es-419" sz="100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t>Programación Competitiva UNI</a:t>
            </a:r>
            <a:endParaRPr/>
          </a:p>
        </p:txBody>
      </p:sp>
      <p:sp>
        <p:nvSpPr>
          <p:cNvPr id="18" name="Google Shape;18;p3"/>
          <p:cNvSpPr txBox="1"/>
          <p:nvPr/>
        </p:nvSpPr>
        <p:spPr>
          <a:xfrm>
            <a:off x="8760489" y="4778320"/>
            <a:ext cx="4200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000"/>
              <a:buFont typeface="Open Sans"/>
              <a:buNone/>
            </a:pPr>
            <a:fld id="{00000000-1234-1234-1234-123412341234}" type="slidenum">
              <a:rPr lang="es-419" sz="1000" b="0" i="0" u="none" strike="noStrike" cap="none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rPr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SzPts val="1000"/>
                <a:buFont typeface="Open Sans"/>
                <a:buNone/>
              </a:pPr>
              <a:t>‹Nº›</a:t>
            </a:fld>
            <a:endParaRPr sz="1000" b="0" i="0" u="none" strike="noStrike" cap="none">
              <a:solidFill>
                <a:srgbClr val="0070C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1" name="Google Shape;21;p4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conomica"/>
              <a:buNone/>
              <a:defRPr sz="3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Economica"/>
              <a:buNone/>
              <a:defRPr sz="48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" name="Google Shape;42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Economica"/>
              <a:buNone/>
              <a:defRPr sz="4200">
                <a:solidFill>
                  <a:schemeClr val="lt2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None/>
              <a:defRPr sz="24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Economica"/>
              <a:buNone/>
              <a:defRPr sz="10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124891/proof-of-extended-euclidean-algorithm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h.stackexchange.com/questions/20717/how-to-find-solutions-of-linear-diophantine-ax-by-c" TargetMode="External"/><Relationship Id="rId4" Type="http://schemas.openxmlformats.org/officeDocument/2006/relationships/hyperlink" Target="https://cp-algorithms.com/algebra/extended-euclid-algorithm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ctrTitle"/>
          </p:nvPr>
        </p:nvSpPr>
        <p:spPr>
          <a:xfrm>
            <a:off x="1953095" y="1640730"/>
            <a:ext cx="4609800" cy="767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4400" b="0" i="0" u="none" strike="noStrike" cap="none" dirty="0" smtClean="0">
                <a:solidFill>
                  <a:srgbClr val="1155CC"/>
                </a:solidFill>
                <a:latin typeface="Economica"/>
                <a:ea typeface="Economica"/>
                <a:cs typeface="Economica"/>
                <a:sym typeface="Economica"/>
              </a:rPr>
              <a:t>Teoría de Números II</a:t>
            </a:r>
            <a:endParaRPr sz="4400" b="0" i="0" u="none" strike="noStrike" cap="none">
              <a:solidFill>
                <a:srgbClr val="1155CC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5720565" y="1082282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9" name="Google Shape;69;p14"/>
          <p:cNvCxnSpPr/>
          <p:nvPr/>
        </p:nvCxnSpPr>
        <p:spPr>
          <a:xfrm>
            <a:off x="6634965" y="1082282"/>
            <a:ext cx="0" cy="6480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0" name="Google Shape;70;p14"/>
          <p:cNvCxnSpPr/>
          <p:nvPr/>
        </p:nvCxnSpPr>
        <p:spPr>
          <a:xfrm>
            <a:off x="1929408" y="2871257"/>
            <a:ext cx="914400" cy="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1" name="Google Shape;71;p14"/>
          <p:cNvCxnSpPr/>
          <p:nvPr/>
        </p:nvCxnSpPr>
        <p:spPr>
          <a:xfrm>
            <a:off x="1929408" y="2223185"/>
            <a:ext cx="0" cy="648000"/>
          </a:xfrm>
          <a:prstGeom prst="straightConnector1">
            <a:avLst/>
          </a:prstGeom>
          <a:noFill/>
          <a:ln w="1905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433233"/>
            <a:ext cx="1058397" cy="1058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Volvamos a nuestro problema inicial.</a:t>
            </a: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604" y="2201189"/>
            <a:ext cx="6896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 - Solución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52919" y="1128409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6774" y="1124662"/>
            <a:ext cx="6896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8061" y="2714626"/>
            <a:ext cx="821055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 - Solución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52919" y="1128409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1494" y="1150295"/>
            <a:ext cx="7772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 - Solución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Ya estamos cerca. Si consiguiéramos el par                , nuestro problema estaría resuelto</a:t>
            </a:r>
          </a:p>
          <a:p>
            <a:endParaRPr lang="es-419" dirty="0" smtClean="0">
              <a:latin typeface="+mn-lt"/>
              <a:ea typeface="Open Sans"/>
              <a:cs typeface="Open Sans"/>
              <a:sym typeface="Open Sans"/>
            </a:endParaRPr>
          </a:p>
          <a:p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¿Pero cómo encontramos ese par ?</a:t>
            </a:r>
            <a:endParaRPr lang="es-419" dirty="0">
              <a:latin typeface="+mn-lt"/>
              <a:ea typeface="Open Sans"/>
              <a:cs typeface="Open Sans"/>
              <a:sym typeface="Open San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372" y="2280833"/>
            <a:ext cx="49149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20045" y="1200556"/>
            <a:ext cx="5905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7228" y="1910271"/>
            <a:ext cx="2081813" cy="1825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Extended Euclidean Algorithm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+mj-lt"/>
                <a:ea typeface="Open Sans"/>
                <a:cs typeface="Open Sans"/>
                <a:sym typeface="Open Sans"/>
              </a:rPr>
              <a:t>Usaremos el algoritmo de euclides, pero con información extra. En el algoritmo de euclides, usábamos la ecuación :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+mj-lt"/>
                <a:ea typeface="Open Sans"/>
                <a:cs typeface="Open Sans"/>
                <a:sym typeface="Open Sans"/>
              </a:rPr>
              <a:t>En cada iteración del algoritmo de euclides se pasaba de una pareja (a , b) a una pareja (b , a mod b). Si añadimos que ahora en cada iteración queremos hallar los “x” , “y” que solucionan la ecuación , tendríamos algo así :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dirty="0" smtClean="0">
              <a:latin typeface="+mn-lt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¿Podemos hallar alguna relación entre             y                ?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22964" b="25577"/>
          <a:stretch>
            <a:fillRect/>
          </a:stretch>
        </p:blipFill>
        <p:spPr bwMode="auto">
          <a:xfrm>
            <a:off x="1122432" y="1465634"/>
            <a:ext cx="2801058" cy="2658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8699" y="2475588"/>
            <a:ext cx="50673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78335" y="3524756"/>
            <a:ext cx="5715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08824" y="3588797"/>
            <a:ext cx="716096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Extended Euclidean Algorithm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65889" y="1128408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01" y="1331170"/>
            <a:ext cx="5143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Extended Euclidean Algorithm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65889" y="1128408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" name="8 Rectángulo"/>
          <p:cNvSpPr/>
          <p:nvPr/>
        </p:nvSpPr>
        <p:spPr>
          <a:xfrm>
            <a:off x="6465649" y="1679642"/>
            <a:ext cx="1809345" cy="402077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O(log (min(|a| ,|b|))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6449437" y="2733471"/>
            <a:ext cx="1883925" cy="52205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Funciona también para negativos</a:t>
            </a:r>
            <a:endParaRPr lang="es-E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4534" y="1159010"/>
            <a:ext cx="4705350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Extended Euclidean Algorithm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65889" y="1128408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10 CuadroTexto"/>
          <p:cNvSpPr txBox="1"/>
          <p:nvPr/>
        </p:nvSpPr>
        <p:spPr>
          <a:xfrm>
            <a:off x="343712" y="1335931"/>
            <a:ext cx="7568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Una pregunta que puede surgir es la siguiente : si el algoritmo de euclides me da alguna solución cualquiera, ¿puede suceder que la solución cause overflow ?</a:t>
            </a:r>
          </a:p>
          <a:p>
            <a:endParaRPr lang="es-419" dirty="0" smtClean="0"/>
          </a:p>
          <a:p>
            <a:r>
              <a:rPr lang="es-419" b="1" dirty="0" smtClean="0"/>
              <a:t>Respuesta : No</a:t>
            </a:r>
          </a:p>
          <a:p>
            <a:endParaRPr lang="es-419" b="1" dirty="0" smtClean="0"/>
          </a:p>
          <a:p>
            <a:r>
              <a:rPr lang="es-419" dirty="0" smtClean="0"/>
              <a:t>Una propiedad importante que se cumple en la solución que devuelve el algoritmo de extendido de Euclides es la siguiente :</a:t>
            </a:r>
          </a:p>
          <a:p>
            <a:endParaRPr lang="es-419" dirty="0" smtClean="0"/>
          </a:p>
          <a:p>
            <a:endParaRPr lang="es-E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2786" y="2884352"/>
            <a:ext cx="57054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252919" y="1128409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8967" y="1111791"/>
            <a:ext cx="73056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 – Todas las soluciones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A partir de una posible solución de la ecuación diofántica, podemos también obtener una forma de general de todas las soluciones de la misma.</a:t>
            </a: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0935" y="1571489"/>
            <a:ext cx="7343165" cy="3202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rgbClr val="1155CC"/>
                </a:solidFill>
              </a:rPr>
              <a:t>Introducción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750" y="1275800"/>
            <a:ext cx="85206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226" y="2103403"/>
            <a:ext cx="711517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5" y="298316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Soluciones en determinado rango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471613"/>
            <a:ext cx="56388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5" y="298316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Soluciones en determinado rango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21531" y="1232170"/>
            <a:ext cx="7581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La idea es trabajar ambos rangos por separado. Y hallar rangos válidos para el k.</a:t>
            </a:r>
            <a:endParaRPr lang="es-E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870" y="1661303"/>
            <a:ext cx="4514850" cy="3001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>
          <a:xfrm>
            <a:off x="6264610" y="2866416"/>
            <a:ext cx="2153058" cy="10311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Si a o b son negativos, se cambian de lugar los límites</a:t>
            </a:r>
            <a:endParaRPr lang="es-ES" dirty="0"/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5012987" y="2983149"/>
            <a:ext cx="1154349" cy="40207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5045413" y="3456562"/>
            <a:ext cx="1121923" cy="7587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5" y="298316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Soluciones en determinado rango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6927" y="1400783"/>
            <a:ext cx="75810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Una vez obtenidos esos rangos, se intersecan y eso nos daría el rango de los “k” válidos. Matemáticamente la solución es sencilla, pero esto nos da ciertos </a:t>
            </a:r>
            <a:r>
              <a:rPr lang="es-419" b="1" dirty="0" smtClean="0"/>
              <a:t>problemas de implementación</a:t>
            </a:r>
            <a:r>
              <a:rPr lang="es-419" dirty="0" smtClean="0"/>
              <a:t> en C++. Si trabajamos con enteros (utilizando división entera) , habría algunos detalles a tomar en cuenta para redondear hacia abajo y hacia arriba. Hay que tener en cuenta también el redondeo con negativos.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 t="3928"/>
          <a:stretch>
            <a:fillRect/>
          </a:stretch>
        </p:blipFill>
        <p:spPr bwMode="auto">
          <a:xfrm>
            <a:off x="2846961" y="3081654"/>
            <a:ext cx="2234757" cy="1620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46189" y="-152400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Soluciones en determinado rango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306" y="2069051"/>
            <a:ext cx="2594043" cy="2548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>
          <a:xfrm>
            <a:off x="369649" y="966280"/>
            <a:ext cx="1848258" cy="72633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419" dirty="0" smtClean="0"/>
              <a:t>Warning: Se asume que a y b son distintos de cero</a:t>
            </a:r>
            <a:endParaRPr lang="es-E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65379" y="854417"/>
            <a:ext cx="6478621" cy="361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5" y="298316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Generalización más variables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6927" y="1290536"/>
            <a:ext cx="7581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 smtClean="0"/>
              <a:t>La </a:t>
            </a:r>
            <a:r>
              <a:rPr lang="es-419" b="1" dirty="0" smtClean="0"/>
              <a:t>identidad de Bézout </a:t>
            </a:r>
            <a:r>
              <a:rPr lang="es-419" dirty="0" smtClean="0"/>
              <a:t>se puede generalizar fácilmente a más de 2 variables y la demostración es bastante similar.</a:t>
            </a:r>
          </a:p>
          <a:p>
            <a:endParaRPr lang="es-419" dirty="0" smtClean="0"/>
          </a:p>
          <a:p>
            <a:endParaRPr lang="es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3002" y="2128027"/>
            <a:ext cx="831532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5" y="298316"/>
            <a:ext cx="8520600" cy="9079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3700" dirty="0" smtClean="0">
                <a:solidFill>
                  <a:srgbClr val="1155CC"/>
                </a:solidFill>
              </a:rPr>
              <a:t>Ecuación diofántica – Generalización más variables</a:t>
            </a:r>
            <a:endParaRPr sz="3700"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17771" y="1070043"/>
            <a:ext cx="8558035" cy="351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758" y="2025720"/>
            <a:ext cx="8771076" cy="1763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3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>
                <a:solidFill>
                  <a:srgbClr val="1155CC"/>
                </a:solidFill>
              </a:rPr>
              <a:t>Referencias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52" name="Google Shape;552;p73"/>
          <p:cNvSpPr txBox="1"/>
          <p:nvPr/>
        </p:nvSpPr>
        <p:spPr>
          <a:xfrm>
            <a:off x="147725" y="1020625"/>
            <a:ext cx="89964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>
              <a:buSzPts val="1700"/>
              <a:buFont typeface="Open Sans"/>
              <a:buChar char="❏"/>
            </a:pPr>
            <a:r>
              <a:rPr lang="es-ES" sz="1800" dirty="0" smtClean="0">
                <a:hlinkClick r:id="rId3"/>
              </a:rPr>
              <a:t>https://math.stackexchange.com/questions/124891/proof-of-extended-euclidean-algorithm</a:t>
            </a:r>
            <a:endParaRPr lang="es-ES" sz="1800" dirty="0" smtClean="0"/>
          </a:p>
          <a:p>
            <a:pPr marL="457200" lvl="0" indent="-336550">
              <a:buSzPts val="1700"/>
            </a:pPr>
            <a:endParaRPr lang="es-ES" sz="1800" dirty="0" smtClean="0"/>
          </a:p>
          <a:p>
            <a:pPr marL="457200" lvl="0" indent="-336550">
              <a:buSzPts val="1700"/>
              <a:buFont typeface="Open Sans"/>
              <a:buChar char="❏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cp-algorithms : </a:t>
            </a:r>
            <a:r>
              <a:rPr lang="es-ES" sz="1800" dirty="0" smtClean="0">
                <a:hlinkClick r:id="rId4"/>
              </a:rPr>
              <a:t>https://cp-algorithms.com/algebra/extended-euclid-algorithm.html</a:t>
            </a:r>
            <a:endParaRPr lang="es-ES" sz="1800" dirty="0" smtClean="0"/>
          </a:p>
          <a:p>
            <a:pPr marL="457200" lvl="0" indent="-336550">
              <a:buSzPts val="1700"/>
            </a:pPr>
            <a:endParaRPr lang="es-ES" sz="1800" dirty="0" smtClean="0"/>
          </a:p>
          <a:p>
            <a:pPr marL="457200" lvl="0" indent="-336550">
              <a:buSzPts val="1700"/>
              <a:buFont typeface="Open Sans"/>
              <a:buChar char="❏"/>
            </a:pPr>
            <a:r>
              <a:rPr lang="es-ES" sz="1800" dirty="0" smtClean="0">
                <a:hlinkClick r:id="rId5"/>
              </a:rPr>
              <a:t>https://math.stackexchange.com/questions/20717/how-to-find-solutions-of-linear-diophantine-ax-by-c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05214" y="26404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>
                <a:solidFill>
                  <a:srgbClr val="1155CC"/>
                </a:solidFill>
              </a:rPr>
              <a:t>Introducción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335750" y="1275800"/>
            <a:ext cx="8520600" cy="3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 t="2366"/>
          <a:stretch>
            <a:fillRect/>
          </a:stretch>
        </p:blipFill>
        <p:spPr bwMode="auto">
          <a:xfrm>
            <a:off x="1672218" y="1005191"/>
            <a:ext cx="5679053" cy="3814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5 CuadroTexto"/>
          <p:cNvSpPr txBox="1"/>
          <p:nvPr/>
        </p:nvSpPr>
        <p:spPr>
          <a:xfrm>
            <a:off x="402077" y="1050587"/>
            <a:ext cx="1048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smtClean="0"/>
              <a:t>Solución :</a:t>
            </a:r>
            <a:endParaRPr lang="es-E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</a:t>
            </a:r>
            <a:endParaRPr>
              <a:solidFill>
                <a:srgbClr val="1155CC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34" y="2207673"/>
            <a:ext cx="6896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Ecuación diofántica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46434" y="1180289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42900">
              <a:buSzPts val="1800"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Un simple cambio en el problema, lo hace un poco más desafiante.</a:t>
            </a: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lvl="0" indent="-342900"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indent="-342900">
              <a:buSzPts val="1800"/>
            </a:pPr>
            <a:endParaRPr lang="es-419" dirty="0" smtClean="0">
              <a:latin typeface="+mn-lt"/>
              <a:ea typeface="Open Sans"/>
              <a:cs typeface="Open Sans"/>
              <a:sym typeface="Open Sans"/>
            </a:endParaRPr>
          </a:p>
          <a:p>
            <a:pPr indent="-342900">
              <a:buSzPts val="1800"/>
            </a:pPr>
            <a:r>
              <a:rPr lang="es-419" dirty="0" smtClean="0">
                <a:latin typeface="+mn-lt"/>
                <a:ea typeface="Open Sans"/>
                <a:cs typeface="Open Sans"/>
                <a:sym typeface="Open Sans"/>
              </a:rPr>
              <a:t>Don’t worry. Llegaremos a la solución más adelante. Pero primero veamos algunas herramientas útiles.</a:t>
            </a: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5634" y="2207673"/>
            <a:ext cx="6896100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Identidad de Bézout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2914" y="1831635"/>
            <a:ext cx="8515206" cy="209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Identidad de Bézout - Demostración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3080" y="1202820"/>
            <a:ext cx="8405605" cy="3223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Identidad de Bézout - Demostración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0638" y="1159617"/>
            <a:ext cx="7763669" cy="3140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dirty="0" smtClean="0">
                <a:solidFill>
                  <a:srgbClr val="1155CC"/>
                </a:solidFill>
              </a:rPr>
              <a:t>Identidad de Bézout - Demostración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226979" y="1193260"/>
            <a:ext cx="8558035" cy="3407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85;p16"/>
          <p:cNvSpPr txBox="1"/>
          <p:nvPr/>
        </p:nvSpPr>
        <p:spPr>
          <a:xfrm>
            <a:off x="304800" y="1134894"/>
            <a:ext cx="8703950" cy="365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endParaRPr lang="es-419" sz="1800" dirty="0" smtClean="0"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s-419" sz="1800" dirty="0" smtClean="0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172" y="1112399"/>
            <a:ext cx="7829347" cy="3561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509</Words>
  <PresentationFormat>Presentación en pantalla (16:9)</PresentationFormat>
  <Paragraphs>164</Paragraphs>
  <Slides>26</Slides>
  <Notes>26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Arial</vt:lpstr>
      <vt:lpstr>Economica</vt:lpstr>
      <vt:lpstr>Open Sans</vt:lpstr>
      <vt:lpstr>Calibri</vt:lpstr>
      <vt:lpstr>luxe</vt:lpstr>
      <vt:lpstr>Teoría de Números II</vt:lpstr>
      <vt:lpstr>Introducción</vt:lpstr>
      <vt:lpstr>Introducción</vt:lpstr>
      <vt:lpstr>Ecuación diofántica</vt:lpstr>
      <vt:lpstr>Ecuación diofántica</vt:lpstr>
      <vt:lpstr>Identidad de Bézout</vt:lpstr>
      <vt:lpstr>Identidad de Bézout - Demostración</vt:lpstr>
      <vt:lpstr>Identidad de Bézout - Demostración</vt:lpstr>
      <vt:lpstr>Identidad de Bézout - Demostración</vt:lpstr>
      <vt:lpstr>Ecuación diofántica</vt:lpstr>
      <vt:lpstr>Ecuación diofántica - Solución</vt:lpstr>
      <vt:lpstr>Ecuación diofántica - Solución</vt:lpstr>
      <vt:lpstr>Ecuación diofántica - Solución</vt:lpstr>
      <vt:lpstr>Extended Euclidean Algorithm</vt:lpstr>
      <vt:lpstr>Extended Euclidean Algorithm</vt:lpstr>
      <vt:lpstr>Extended Euclidean Algorithm</vt:lpstr>
      <vt:lpstr>Extended Euclidean Algorithm</vt:lpstr>
      <vt:lpstr>Ecuación diofántica</vt:lpstr>
      <vt:lpstr>Ecuación diofántica – Todas las soluciones</vt:lpstr>
      <vt:lpstr>Ecuación diofántica – Soluciones en determinado rango</vt:lpstr>
      <vt:lpstr>Ecuación diofántica – Soluciones en determinado rango</vt:lpstr>
      <vt:lpstr>Ecuación diofántica – Soluciones en determinado rango</vt:lpstr>
      <vt:lpstr>Ecuación diofántica – Soluciones en determinado rango</vt:lpstr>
      <vt:lpstr>Ecuación diofántica – Generalización más variables</vt:lpstr>
      <vt:lpstr>Ecuación diofántica – Generalización más variables</vt:lpstr>
      <vt:lpstr>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Extended Euclidean Algorithm</dc:title>
  <dc:creator>Diego</dc:creator>
  <cp:lastModifiedBy>Diego</cp:lastModifiedBy>
  <cp:revision>151</cp:revision>
  <dcterms:modified xsi:type="dcterms:W3CDTF">2020-02-15T18:22:30Z</dcterms:modified>
</cp:coreProperties>
</file>