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339" r:id="rId3"/>
    <p:sldId id="359" r:id="rId4"/>
    <p:sldId id="351" r:id="rId5"/>
    <p:sldId id="361" r:id="rId6"/>
    <p:sldId id="353" r:id="rId7"/>
    <p:sldId id="354" r:id="rId8"/>
    <p:sldId id="356" r:id="rId9"/>
    <p:sldId id="357" r:id="rId10"/>
    <p:sldId id="358" r:id="rId11"/>
    <p:sldId id="363" r:id="rId12"/>
    <p:sldId id="362" r:id="rId13"/>
    <p:sldId id="364" r:id="rId14"/>
    <p:sldId id="365" r:id="rId15"/>
    <p:sldId id="366" r:id="rId16"/>
    <p:sldId id="368" r:id="rId17"/>
    <p:sldId id="370" r:id="rId18"/>
    <p:sldId id="367" r:id="rId19"/>
    <p:sldId id="369" r:id="rId20"/>
    <p:sldId id="287" r:id="rId21"/>
  </p:sldIdLst>
  <p:sldSz cx="9144000" cy="5143500" type="screen16x9"/>
  <p:notesSz cx="6858000" cy="9144000"/>
  <p:embeddedFontLst>
    <p:embeddedFont>
      <p:font typeface="Economica" panose="020B0604020202020204" charset="0"/>
      <p:regular r:id="rId23"/>
      <p:bold r:id="rId24"/>
      <p:italic r:id="rId25"/>
      <p:boldItalic r:id="rId26"/>
    </p:embeddedFont>
    <p:embeddedFont>
      <p:font typeface="Open Sans" panose="020B0604020202020204" charset="0"/>
      <p:regular r:id="rId27"/>
      <p:bold r:id="rId28"/>
      <p:italic r:id="rId29"/>
      <p:boldItalic r:id="rId30"/>
    </p:embeddedFont>
    <p:embeddedFont>
      <p:font typeface="Cambria Math" panose="02040503050406030204" pitchFamily="18" charset="0"/>
      <p:regular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E171933-4619-4E11-9A3F-F7608DF75F80}" styleName="Estilo medio 1 - Énfasi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Estilo claro 2 - Acento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1EBBBCC-DAD2-459C-BE2E-F6DE35CF9A28}" styleName="Estilo oscuro 2 - Énfasis 3/Énfasis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Estilo claro 1 - Acento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Estilo claro 1 - Acento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>
      <p:cViewPr>
        <p:scale>
          <a:sx n="108" d="100"/>
          <a:sy n="108" d="100"/>
        </p:scale>
        <p:origin x="-258" y="21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286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1325826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79760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58593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55953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03291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89654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62341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64231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2328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8486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7066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63284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Shape 2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Shape 2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44801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16857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45023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0211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83831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41297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082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1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defRPr/>
            </a:lvl1pPr>
            <a:lvl2pPr lvl="1" algn="ctr" rtl="0">
              <a:spcBef>
                <a:spcPts val="0"/>
              </a:spcBef>
              <a:defRPr/>
            </a:lvl2pPr>
            <a:lvl3pPr lvl="2" algn="ctr" rtl="0">
              <a:spcBef>
                <a:spcPts val="0"/>
              </a:spcBef>
              <a:defRPr/>
            </a:lvl3pPr>
            <a:lvl4pPr lvl="3" algn="ctr" rtl="0">
              <a:spcBef>
                <a:spcPts val="0"/>
              </a:spcBef>
              <a:defRPr/>
            </a:lvl4pPr>
            <a:lvl5pPr lvl="4" algn="ctr" rtl="0">
              <a:spcBef>
                <a:spcPts val="0"/>
              </a:spcBef>
              <a:defRPr/>
            </a:lvl5pPr>
            <a:lvl6pPr lvl="5" algn="ctr" rtl="0">
              <a:spcBef>
                <a:spcPts val="0"/>
              </a:spcBef>
              <a:defRPr/>
            </a:lvl6pPr>
            <a:lvl7pPr lvl="6" algn="ctr" rtl="0">
              <a:spcBef>
                <a:spcPts val="0"/>
              </a:spcBef>
              <a:defRPr/>
            </a:lvl7pPr>
            <a:lvl8pPr lvl="7" algn="ctr" rtl="0">
              <a:spcBef>
                <a:spcPts val="0"/>
              </a:spcBef>
              <a:defRPr/>
            </a:lvl8pPr>
            <a:lvl9pPr lvl="8" algn="ctr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buClr>
                <a:schemeClr val="lt2"/>
              </a:buClr>
              <a:buSzPct val="100000"/>
              <a:defRPr sz="160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defRPr/>
            </a:lvl1pPr>
            <a:lvl2pPr lvl="1" algn="ctr" rtl="0">
              <a:spcBef>
                <a:spcPts val="0"/>
              </a:spcBef>
              <a:defRPr/>
            </a:lvl2pPr>
            <a:lvl3pPr lvl="2" algn="ctr" rtl="0">
              <a:spcBef>
                <a:spcPts val="0"/>
              </a:spcBef>
              <a:defRPr/>
            </a:lvl3pPr>
            <a:lvl4pPr lvl="3" algn="ctr" rtl="0">
              <a:spcBef>
                <a:spcPts val="0"/>
              </a:spcBef>
              <a:defRPr/>
            </a:lvl4pPr>
            <a:lvl5pPr lvl="4" algn="ctr" rtl="0">
              <a:spcBef>
                <a:spcPts val="0"/>
              </a:spcBef>
              <a:defRPr/>
            </a:lvl5pPr>
            <a:lvl6pPr lvl="5" algn="ctr" rtl="0">
              <a:spcBef>
                <a:spcPts val="0"/>
              </a:spcBef>
              <a:defRPr/>
            </a:lvl6pPr>
            <a:lvl7pPr lvl="6" algn="ctr" rtl="0">
              <a:spcBef>
                <a:spcPts val="0"/>
              </a:spcBef>
              <a:defRPr/>
            </a:lvl7pPr>
            <a:lvl8pPr lvl="7" algn="ctr" rtl="0">
              <a:spcBef>
                <a:spcPts val="0"/>
              </a:spcBef>
              <a:defRPr/>
            </a:lvl8pPr>
            <a:lvl9pPr lvl="8" algn="ctr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 flipH="1">
            <a:off x="7595937" y="460225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5" name="Shape 15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0" t="0" r="0" b="0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 rtl="0">
              <a:spcBef>
                <a:spcPts val="0"/>
              </a:spcBef>
              <a:defRPr/>
            </a:lvl1pPr>
            <a:lvl2pPr lvl="1" algn="ctr" rtl="0">
              <a:spcBef>
                <a:spcPts val="0"/>
              </a:spcBef>
              <a:defRPr/>
            </a:lvl2pPr>
            <a:lvl3pPr lvl="2" algn="ctr" rtl="0">
              <a:spcBef>
                <a:spcPts val="0"/>
              </a:spcBef>
              <a:defRPr/>
            </a:lvl3pPr>
            <a:lvl4pPr lvl="3" algn="ctr" rtl="0">
              <a:spcBef>
                <a:spcPts val="0"/>
              </a:spcBef>
              <a:defRPr/>
            </a:lvl4pPr>
            <a:lvl5pPr lvl="4" algn="ctr" rtl="0">
              <a:spcBef>
                <a:spcPts val="0"/>
              </a:spcBef>
              <a:defRPr/>
            </a:lvl5pPr>
            <a:lvl6pPr lvl="5" algn="ctr" rtl="0">
              <a:spcBef>
                <a:spcPts val="0"/>
              </a:spcBef>
              <a:defRPr/>
            </a:lvl6pPr>
            <a:lvl7pPr lvl="6" algn="ctr" rtl="0">
              <a:spcBef>
                <a:spcPts val="0"/>
              </a:spcBef>
              <a:defRPr/>
            </a:lvl7pPr>
            <a:lvl8pPr lvl="7" algn="ctr" rtl="0">
              <a:spcBef>
                <a:spcPts val="0"/>
              </a:spcBef>
              <a:defRPr/>
            </a:lvl8pPr>
            <a:lvl9pPr lvl="8" algn="ctr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rgbClr val="4A86E8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22"/>
          <p:cNvSpPr txBox="1">
            <a:spLocks/>
          </p:cNvSpPr>
          <p:nvPr userDrawn="1"/>
        </p:nvSpPr>
        <p:spPr>
          <a:xfrm>
            <a:off x="2843808" y="4778320"/>
            <a:ext cx="3240360" cy="31371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s-PE" sz="1000" b="0" i="0" u="none" strike="noStrike" cap="none" smtClean="0">
                <a:solidFill>
                  <a:srgbClr val="0070C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PE" dirty="0"/>
              <a:t>Programación Competitiva – Búsqueda Binaria</a:t>
            </a:r>
            <a:endParaRPr lang="es-PE" dirty="0">
              <a:sym typeface="Arial"/>
            </a:endParaRPr>
          </a:p>
        </p:txBody>
      </p:sp>
      <p:sp>
        <p:nvSpPr>
          <p:cNvPr id="7" name="Shape 22"/>
          <p:cNvSpPr txBox="1">
            <a:spLocks/>
          </p:cNvSpPr>
          <p:nvPr userDrawn="1"/>
        </p:nvSpPr>
        <p:spPr>
          <a:xfrm>
            <a:off x="8760489" y="4778320"/>
            <a:ext cx="420023" cy="31371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s-PE" sz="1000" b="0" i="0" u="none" strike="noStrike" cap="none" smtClean="0">
                <a:solidFill>
                  <a:srgbClr val="0070C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E3AC2779-1BFE-4869-98C5-F618120ABD0A}" type="slidenum">
              <a:rPr lang="es-PE" smtClean="0"/>
              <a:pPr/>
              <a:t>‹Nº›</a:t>
            </a:fld>
            <a:endParaRPr lang="es-PE" dirty="0"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4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 rtl="0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311700" y="1399399"/>
            <a:ext cx="2808000" cy="27849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rtl="0">
              <a:spcBef>
                <a:spcPts val="0"/>
              </a:spcBef>
              <a:buSzPct val="100000"/>
              <a:defRPr sz="1200"/>
            </a:lvl1pPr>
            <a:lvl2pPr lvl="1" rtl="0">
              <a:spcBef>
                <a:spcPts val="0"/>
              </a:spcBef>
              <a:buSzPct val="100000"/>
              <a:defRPr sz="1200"/>
            </a:lvl2pPr>
            <a:lvl3pPr lvl="2" rtl="0">
              <a:spcBef>
                <a:spcPts val="0"/>
              </a:spcBef>
              <a:buSzPct val="100000"/>
              <a:defRPr sz="1200"/>
            </a:lvl3pPr>
            <a:lvl4pPr lvl="3" rtl="0">
              <a:spcBef>
                <a:spcPts val="0"/>
              </a:spcBef>
              <a:buSzPct val="100000"/>
              <a:defRPr sz="1200"/>
            </a:lvl4pPr>
            <a:lvl5pPr lvl="4" rtl="0">
              <a:spcBef>
                <a:spcPts val="0"/>
              </a:spcBef>
              <a:buSzPct val="100000"/>
              <a:defRPr sz="1200"/>
            </a:lvl5pPr>
            <a:lvl6pPr lvl="5" rtl="0">
              <a:spcBef>
                <a:spcPts val="0"/>
              </a:spcBef>
              <a:buSzPct val="100000"/>
              <a:defRPr sz="1200"/>
            </a:lvl6pPr>
            <a:lvl7pPr lvl="6" rtl="0">
              <a:spcBef>
                <a:spcPts val="0"/>
              </a:spcBef>
              <a:buSzPct val="100000"/>
              <a:defRPr sz="1200"/>
            </a:lvl7pPr>
            <a:lvl8pPr lvl="7" rtl="0">
              <a:spcBef>
                <a:spcPts val="0"/>
              </a:spcBef>
              <a:buSzPct val="100000"/>
              <a:defRPr sz="1200"/>
            </a:lvl8pPr>
            <a:lvl9pPr lvl="8" rtl="0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SzPct val="100000"/>
              <a:defRPr sz="4800"/>
            </a:lvl1pPr>
            <a:lvl2pPr lvl="1" rtl="0">
              <a:spcBef>
                <a:spcPts val="0"/>
              </a:spcBef>
              <a:buSzPct val="100000"/>
              <a:defRPr sz="4800"/>
            </a:lvl2pPr>
            <a:lvl3pPr lvl="2" rtl="0">
              <a:spcBef>
                <a:spcPts val="0"/>
              </a:spcBef>
              <a:buSzPct val="100000"/>
              <a:defRPr sz="4800"/>
            </a:lvl3pPr>
            <a:lvl4pPr lvl="3" rtl="0">
              <a:spcBef>
                <a:spcPts val="0"/>
              </a:spcBef>
              <a:buSzPct val="100000"/>
              <a:defRPr sz="4800"/>
            </a:lvl4pPr>
            <a:lvl5pPr lvl="4" rtl="0">
              <a:spcBef>
                <a:spcPts val="0"/>
              </a:spcBef>
              <a:buSzPct val="100000"/>
              <a:defRPr sz="4800"/>
            </a:lvl5pPr>
            <a:lvl6pPr lvl="5" rtl="0">
              <a:spcBef>
                <a:spcPts val="0"/>
              </a:spcBef>
              <a:buSzPct val="100000"/>
              <a:defRPr sz="4800"/>
            </a:lvl6pPr>
            <a:lvl7pPr lvl="6" rtl="0">
              <a:spcBef>
                <a:spcPts val="0"/>
              </a:spcBef>
              <a:buSzPct val="100000"/>
              <a:defRPr sz="4800"/>
            </a:lvl7pPr>
            <a:lvl8pPr lvl="7" rtl="0">
              <a:spcBef>
                <a:spcPts val="0"/>
              </a:spcBef>
              <a:buSzPct val="100000"/>
              <a:defRPr sz="4800"/>
            </a:lvl8pPr>
            <a:lvl9pPr lvl="8" rtl="0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buClr>
                <a:schemeClr val="lt2"/>
              </a:buClr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ubTitle" idx="1"/>
          </p:nvPr>
        </p:nvSpPr>
        <p:spPr>
          <a:xfrm>
            <a:off x="265500" y="2769000"/>
            <a:ext cx="4045200" cy="15741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‹Nº›</a:t>
            </a:fld>
            <a:endParaRPr lang="en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‹Nº›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rtl="0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rtl="0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rtl="0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rtl="0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rtl="0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rtl="0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rtl="0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rtl="0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rtl="0">
              <a:spcBef>
                <a:spcPts val="0"/>
              </a:spcBef>
              <a:buClr>
                <a:schemeClr val="dk1"/>
              </a:buClr>
              <a:buSzPct val="1000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pen Sans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r" rtl="0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‹Nº›</a:t>
            </a:fld>
            <a:endParaRPr lang="en" sz="10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18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60"/>
          <p:cNvSpPr txBox="1">
            <a:spLocks noGrp="1"/>
          </p:cNvSpPr>
          <p:nvPr>
            <p:ph type="ctrTitle"/>
          </p:nvPr>
        </p:nvSpPr>
        <p:spPr>
          <a:xfrm>
            <a:off x="1907704" y="1671458"/>
            <a:ext cx="5173500" cy="972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s-PE" sz="4400" dirty="0">
                <a:solidFill>
                  <a:srgbClr val="3D85C6"/>
                </a:solidFill>
                <a:latin typeface="Economica" panose="020B0604020202020204" charset="0"/>
                <a:sym typeface="Economica"/>
              </a:rPr>
              <a:t>Búsqueda Binaria</a:t>
            </a:r>
            <a:endParaRPr lang="en" sz="4400" dirty="0">
              <a:solidFill>
                <a:srgbClr val="3D85C6"/>
              </a:solidFill>
              <a:latin typeface="Economica" panose="020B0604020202020204" charset="0"/>
              <a:sym typeface="Economica"/>
            </a:endParaRPr>
          </a:p>
        </p:txBody>
      </p:sp>
      <p:cxnSp>
        <p:nvCxnSpPr>
          <p:cNvPr id="10" name="3 Conector recto"/>
          <p:cNvCxnSpPr/>
          <p:nvPr/>
        </p:nvCxnSpPr>
        <p:spPr>
          <a:xfrm>
            <a:off x="6105872" y="987574"/>
            <a:ext cx="914400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7 Conector recto"/>
          <p:cNvCxnSpPr/>
          <p:nvPr/>
        </p:nvCxnSpPr>
        <p:spPr>
          <a:xfrm>
            <a:off x="7020272" y="987574"/>
            <a:ext cx="0" cy="64807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3 Conector recto"/>
          <p:cNvCxnSpPr/>
          <p:nvPr/>
        </p:nvCxnSpPr>
        <p:spPr>
          <a:xfrm>
            <a:off x="1641376" y="3219822"/>
            <a:ext cx="914400" cy="0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7 Conector recto"/>
          <p:cNvCxnSpPr/>
          <p:nvPr/>
        </p:nvCxnSpPr>
        <p:spPr>
          <a:xfrm>
            <a:off x="1691680" y="2571750"/>
            <a:ext cx="0" cy="648072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 Rectángulo"/>
          <p:cNvSpPr/>
          <p:nvPr/>
        </p:nvSpPr>
        <p:spPr>
          <a:xfrm>
            <a:off x="5095191" y="4299942"/>
            <a:ext cx="3869297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eaLnBrk="1" hangingPunct="1"/>
            <a:r>
              <a:rPr lang="es-PE" altLang="es-PE" sz="16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Bach. Rodolfo Mercado Gonzales</a:t>
            </a:r>
            <a:endParaRPr lang="es-PE" altLang="es-PE" sz="16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eaLnBrk="1" hangingPunct="1"/>
            <a:r>
              <a:rPr lang="es-PE" altLang="es-PE" sz="1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Universidad Nacional de Ingeniería </a:t>
            </a:r>
            <a:endParaRPr lang="es-PE" sz="1600" b="1" dirty="0">
              <a:solidFill>
                <a:schemeClr val="accent1">
                  <a:lumMod val="60000"/>
                  <a:lumOff val="40000"/>
                </a:schemeClr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6190"/>
              <a:buFont typeface="Arial"/>
              <a:buNone/>
            </a:pPr>
            <a:r>
              <a:rPr lang="es-PE" dirty="0">
                <a:solidFill>
                  <a:srgbClr val="3D85C6"/>
                </a:solidFill>
              </a:rPr>
              <a:t>Búsqueda binaria</a:t>
            </a:r>
            <a:endParaRPr lang="en" dirty="0">
              <a:solidFill>
                <a:srgbClr val="3D85C6"/>
              </a:solidFill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xmlns="" id="{3BDDF720-9F5C-4511-88D5-E1A6C848BA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350" t="22290" r="42125" b="52802"/>
          <a:stretch/>
        </p:blipFill>
        <p:spPr>
          <a:xfrm>
            <a:off x="1331640" y="1707654"/>
            <a:ext cx="5903865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802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6190"/>
              <a:buFont typeface="Arial"/>
              <a:buNone/>
            </a:pPr>
            <a:r>
              <a:rPr lang="es-PE" dirty="0">
                <a:solidFill>
                  <a:srgbClr val="3D85C6"/>
                </a:solidFill>
              </a:rPr>
              <a:t>Búsqueda binaria</a:t>
            </a:r>
            <a:endParaRPr lang="en" dirty="0">
              <a:solidFill>
                <a:srgbClr val="3D85C6"/>
              </a:solidFill>
            </a:endParaRPr>
          </a:p>
        </p:txBody>
      </p:sp>
      <p:sp>
        <p:nvSpPr>
          <p:cNvPr id="4" name="Shape 70">
            <a:extLst>
              <a:ext uri="{FF2B5EF4-FFF2-40B4-BE49-F238E27FC236}">
                <a16:creationId xmlns:a16="http://schemas.microsoft.com/office/drawing/2014/main" xmlns="" id="{3020B4AB-F8C6-49E0-9F9A-DF900EBE596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347614"/>
            <a:ext cx="8520600" cy="244827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/>
            <a:r>
              <a:rPr lang="es-PE" sz="1600" dirty="0">
                <a:solidFill>
                  <a:srgbClr val="434343"/>
                </a:solidFill>
              </a:rPr>
              <a:t>También lo podemos hacer iterativamente.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14F55CAB-425D-4513-819F-CA6C378F7A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350" t="24788" r="39763" b="50000"/>
          <a:stretch/>
        </p:blipFill>
        <p:spPr>
          <a:xfrm>
            <a:off x="1547664" y="2089241"/>
            <a:ext cx="5472607" cy="1728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076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6190"/>
              <a:buFont typeface="Arial"/>
              <a:buNone/>
            </a:pPr>
            <a:r>
              <a:rPr lang="es-PE" dirty="0">
                <a:solidFill>
                  <a:srgbClr val="3D85C6"/>
                </a:solidFill>
              </a:rPr>
              <a:t>Consideraciones</a:t>
            </a:r>
            <a:endParaRPr lang="en" dirty="0">
              <a:solidFill>
                <a:srgbClr val="3D85C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hape 70">
                <a:extLst>
                  <a:ext uri="{FF2B5EF4-FFF2-40B4-BE49-F238E27FC236}">
                    <a16:creationId xmlns:a16="http://schemas.microsoft.com/office/drawing/2014/main" xmlns="" id="{08219B5D-5AF0-458B-8E37-CDEA0806D1B4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347614"/>
                <a:ext cx="8520600" cy="2448272"/>
              </a:xfrm>
              <a:prstGeom prst="rect">
                <a:avLst/>
              </a:prstGeom>
            </p:spPr>
            <p:txBody>
              <a:bodyPr lIns="91425" tIns="91425" rIns="91425" bIns="91425" anchor="t" anchorCtr="0">
                <a:noAutofit/>
              </a:bodyPr>
              <a:lstStyle/>
              <a:p>
                <a:pPr marL="285750" indent="-285750" algn="just">
                  <a:buFont typeface="Wingdings" panose="05000000000000000000" pitchFamily="2" charset="2"/>
                  <a:buChar char="q"/>
                </a:pPr>
                <a:r>
                  <a:rPr lang="es-PE" sz="1600" dirty="0">
                    <a:solidFill>
                      <a:srgbClr val="434343"/>
                    </a:solidFill>
                  </a:rPr>
                  <a:t>La complejidad de la búsqueda binaria es </a:t>
                </a:r>
                <a14:m>
                  <m:oMath xmlns:m="http://schemas.openxmlformats.org/officeDocument/2006/math">
                    <m:r>
                      <a:rPr lang="es-PE" sz="1600" i="1">
                        <a:solidFill>
                          <a:srgbClr val="434343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s-PE" sz="1600" i="1">
                        <a:solidFill>
                          <a:srgbClr val="434343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s-PE" sz="1600" b="0" i="1" smtClean="0">
                            <a:solidFill>
                              <a:srgbClr val="434343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PE" sz="1600" b="0" i="0" smtClean="0">
                            <a:solidFill>
                              <a:srgbClr val="434343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s-PE" sz="1600" b="0" i="1" smtClean="0">
                            <a:solidFill>
                              <a:srgbClr val="434343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s-PE" sz="1600" i="1">
                        <a:solidFill>
                          <a:srgbClr val="434343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PE" sz="1600" dirty="0">
                    <a:solidFill>
                      <a:srgbClr val="434343"/>
                    </a:solidFill>
                  </a:rPr>
                  <a:t>, ya que en cada paso se reduce el espacio de búsqueda a la mitad.</a:t>
                </a:r>
              </a:p>
              <a:p>
                <a:pPr marL="285750" indent="-285750" algn="just">
                  <a:buFont typeface="Wingdings" panose="05000000000000000000" pitchFamily="2" charset="2"/>
                  <a:buChar char="q"/>
                </a:pPr>
                <a:r>
                  <a:rPr lang="es-PE" sz="1600" dirty="0">
                    <a:solidFill>
                      <a:srgbClr val="434343"/>
                    </a:solidFill>
                  </a:rPr>
                  <a:t>Siempre revisar como se comporta nuestro algoritmo cuando el espacio de búsqueda tiene 1 o 2 elementos.</a:t>
                </a:r>
              </a:p>
              <a:p>
                <a:pPr marL="285750" indent="-285750" algn="just">
                  <a:buFont typeface="Wingdings" panose="05000000000000000000" pitchFamily="2" charset="2"/>
                  <a:buChar char="q"/>
                </a:pPr>
                <a:r>
                  <a:rPr lang="es-PE" sz="1600" dirty="0">
                    <a:solidFill>
                      <a:srgbClr val="434343"/>
                    </a:solidFill>
                  </a:rPr>
                  <a:t>La búsqueda binaria va más allá de las listas.</a:t>
                </a:r>
              </a:p>
            </p:txBody>
          </p:sp>
        </mc:Choice>
        <mc:Fallback xmlns="">
          <p:sp>
            <p:nvSpPr>
              <p:cNvPr id="4" name="Shape 70">
                <a:extLst>
                  <a:ext uri="{FF2B5EF4-FFF2-40B4-BE49-F238E27FC236}">
                    <a16:creationId xmlns:a16="http://schemas.microsoft.com/office/drawing/2014/main" id="{08219B5D-5AF0-458B-8E37-CDEA0806D1B4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347614"/>
                <a:ext cx="8520600" cy="2448272"/>
              </a:xfrm>
              <a:prstGeom prst="rect">
                <a:avLst/>
              </a:prstGeom>
              <a:blipFill>
                <a:blip r:embed="rId3"/>
                <a:stretch>
                  <a:fillRect l="-286" r="-429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95753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6190"/>
              <a:buFont typeface="Arial"/>
              <a:buNone/>
            </a:pPr>
            <a:r>
              <a:rPr lang="es-PE" dirty="0">
                <a:solidFill>
                  <a:srgbClr val="3D85C6"/>
                </a:solidFill>
              </a:rPr>
              <a:t>Función Monótona</a:t>
            </a:r>
            <a:endParaRPr lang="en" dirty="0">
              <a:solidFill>
                <a:srgbClr val="3D85C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hape 70">
                <a:extLst>
                  <a:ext uri="{FF2B5EF4-FFF2-40B4-BE49-F238E27FC236}">
                    <a16:creationId xmlns:a16="http://schemas.microsoft.com/office/drawing/2014/main" xmlns="" id="{08219B5D-5AF0-458B-8E37-CDEA0806D1B4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347614"/>
                <a:ext cx="8520600" cy="2448272"/>
              </a:xfrm>
              <a:prstGeom prst="rect">
                <a:avLst/>
              </a:prstGeom>
            </p:spPr>
            <p:txBody>
              <a:bodyPr lIns="91425" tIns="91425" rIns="91425" bIns="91425" anchor="t" anchorCtr="0">
                <a:noAutofit/>
              </a:bodyPr>
              <a:lstStyle/>
              <a:p>
                <a:pPr marL="285750" indent="-285750" algn="just">
                  <a:buFont typeface="Wingdings" panose="05000000000000000000" pitchFamily="2" charset="2"/>
                  <a:buChar char="q"/>
                </a:pPr>
                <a:r>
                  <a:rPr lang="es-PE" sz="1600" dirty="0">
                    <a:solidFill>
                      <a:srgbClr val="434343"/>
                    </a:solidFill>
                  </a:rPr>
                  <a:t>Una función en monótona si se cumple que: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1600" b="0" i="1" smtClean="0">
                          <a:solidFill>
                            <a:srgbClr val="434343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PE" sz="1600" b="0" i="1" smtClean="0">
                          <a:solidFill>
                            <a:srgbClr val="434343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s-PE" sz="1600" b="0" i="1" smtClean="0">
                          <a:solidFill>
                            <a:srgbClr val="434343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PE" sz="1600" b="0" i="1" smtClean="0">
                          <a:solidFill>
                            <a:srgbClr val="434343"/>
                          </a:solidFill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es-PE" sz="1600" b="0" i="1" smtClean="0">
                          <a:solidFill>
                            <a:srgbClr val="43434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PE" sz="1600" b="0" i="1" smtClean="0">
                              <a:solidFill>
                                <a:srgbClr val="434343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sz="1600" b="0" i="1" smtClean="0">
                              <a:solidFill>
                                <a:srgbClr val="43434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PE" sz="1600" b="0" i="1" smtClean="0">
                          <a:solidFill>
                            <a:srgbClr val="43434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s-PE" sz="1600" b="0" i="1" smtClean="0">
                          <a:solidFill>
                            <a:srgbClr val="43434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PE" sz="1600" b="0" i="1" smtClean="0">
                              <a:solidFill>
                                <a:srgbClr val="434343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sz="1600" b="0" i="1" smtClean="0">
                              <a:solidFill>
                                <a:srgbClr val="43434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s-PE" sz="1600" b="0" i="1" smtClean="0">
                          <a:solidFill>
                            <a:srgbClr val="43434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</m:t>
                      </m:r>
                      <m:r>
                        <a:rPr lang="es-PE" sz="1600" b="0" i="1" smtClean="0">
                          <a:solidFill>
                            <a:srgbClr val="43434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</m:t>
                      </m:r>
                      <m:r>
                        <a:rPr lang="es-PE" sz="1600" b="0" i="1" smtClean="0">
                          <a:solidFill>
                            <a:srgbClr val="43434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       </m:t>
                      </m:r>
                      <m:r>
                        <a:rPr lang="es-PE" sz="1600" b="0" i="1" smtClean="0">
                          <a:solidFill>
                            <a:srgbClr val="43434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s-PE" sz="1600" b="0" i="1" smtClean="0">
                          <a:solidFill>
                            <a:srgbClr val="43434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s-PE" sz="1600" b="0" i="1" smtClean="0">
                          <a:solidFill>
                            <a:srgbClr val="43434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s-PE" sz="1600" b="0" i="1" smtClean="0">
                          <a:solidFill>
                            <a:srgbClr val="43434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→</m:t>
                      </m:r>
                      <m:r>
                        <a:rPr lang="es-PE" sz="1600" b="0" i="1" smtClean="0">
                          <a:solidFill>
                            <a:srgbClr val="43434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PE" sz="1600" b="0" i="1" smtClean="0">
                              <a:solidFill>
                                <a:srgbClr val="434343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PE" sz="1600" b="0" i="1" smtClean="0">
                              <a:solidFill>
                                <a:srgbClr val="434343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PE" sz="1600" b="0" i="1" smtClean="0">
                          <a:solidFill>
                            <a:srgbClr val="43434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s-PE" sz="1600" b="0" i="1" smtClean="0">
                          <a:solidFill>
                            <a:srgbClr val="43434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s-PE" sz="1600" b="0" i="1" smtClean="0">
                          <a:solidFill>
                            <a:srgbClr val="43434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s-PE" sz="1600" b="0" i="1" smtClean="0">
                          <a:solidFill>
                            <a:srgbClr val="43434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s-PE" sz="1600" b="0" i="1" smtClean="0">
                          <a:solidFill>
                            <a:srgbClr val="434343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PE" sz="1600" dirty="0">
                  <a:solidFill>
                    <a:srgbClr val="434343"/>
                  </a:solidFill>
                </a:endParaRPr>
              </a:p>
            </p:txBody>
          </p:sp>
        </mc:Choice>
        <mc:Fallback xmlns="">
          <p:sp>
            <p:nvSpPr>
              <p:cNvPr id="4" name="Shape 70">
                <a:extLst>
                  <a:ext uri="{FF2B5EF4-FFF2-40B4-BE49-F238E27FC236}">
                    <a16:creationId xmlns:a16="http://schemas.microsoft.com/office/drawing/2014/main" id="{08219B5D-5AF0-458B-8E37-CDEA0806D1B4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347614"/>
                <a:ext cx="8520600" cy="2448272"/>
              </a:xfrm>
              <a:prstGeom prst="rect">
                <a:avLst/>
              </a:prstGeom>
              <a:blipFill>
                <a:blip r:embed="rId3"/>
                <a:stretch>
                  <a:fillRect l="-286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Imagen 1">
            <a:extLst>
              <a:ext uri="{FF2B5EF4-FFF2-40B4-BE49-F238E27FC236}">
                <a16:creationId xmlns:a16="http://schemas.microsoft.com/office/drawing/2014/main" xmlns="" id="{57117285-11A2-4BF7-8C37-02C05EB6431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463" t="42997" r="20863" b="26188"/>
          <a:stretch/>
        </p:blipFill>
        <p:spPr>
          <a:xfrm>
            <a:off x="2195736" y="2571750"/>
            <a:ext cx="4935818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475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6190"/>
              <a:buFont typeface="Arial"/>
              <a:buNone/>
            </a:pPr>
            <a:r>
              <a:rPr lang="es-PE" dirty="0">
                <a:solidFill>
                  <a:srgbClr val="3D85C6"/>
                </a:solidFill>
              </a:rPr>
              <a:t>Búsqueda binaria discreta</a:t>
            </a:r>
            <a:endParaRPr lang="en" dirty="0">
              <a:solidFill>
                <a:srgbClr val="3D85C6"/>
              </a:solidFill>
            </a:endParaRPr>
          </a:p>
        </p:txBody>
      </p:sp>
      <p:sp>
        <p:nvSpPr>
          <p:cNvPr id="4" name="Shape 70">
            <a:extLst>
              <a:ext uri="{FF2B5EF4-FFF2-40B4-BE49-F238E27FC236}">
                <a16:creationId xmlns:a16="http://schemas.microsoft.com/office/drawing/2014/main" xmlns="" id="{08219B5D-5AF0-458B-8E37-CDEA0806D1B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347614"/>
            <a:ext cx="8520600" cy="244827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/>
            <a:endParaRPr lang="es-PE" sz="1600" dirty="0">
              <a:solidFill>
                <a:srgbClr val="434343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PE" sz="1600" dirty="0">
                <a:solidFill>
                  <a:srgbClr val="434343"/>
                </a:solidFill>
              </a:rPr>
              <a:t>La búsqueda binaria se puede aplicar a funciones monótonas cuyo dominio es el de los números enteros (espacio de búsqueda).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s-PE" sz="1600" dirty="0">
              <a:solidFill>
                <a:srgbClr val="434343"/>
              </a:solidFill>
            </a:endParaRPr>
          </a:p>
          <a:p>
            <a:pPr algn="just"/>
            <a:r>
              <a:rPr lang="es-PE" sz="1600" b="1" dirty="0">
                <a:solidFill>
                  <a:srgbClr val="434343"/>
                </a:solidFill>
              </a:rPr>
              <a:t>	Dado un entero positivo n, indicar si es un cuadrado perfecto.</a:t>
            </a:r>
            <a:endParaRPr lang="es-PE" sz="1600" dirty="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56630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6190"/>
              <a:buFont typeface="Arial"/>
              <a:buNone/>
            </a:pPr>
            <a:r>
              <a:rPr lang="es-PE" dirty="0">
                <a:solidFill>
                  <a:srgbClr val="3D85C6"/>
                </a:solidFill>
              </a:rPr>
              <a:t>Trabajando con rango booleano</a:t>
            </a:r>
            <a:endParaRPr lang="en" dirty="0">
              <a:solidFill>
                <a:srgbClr val="3D85C6"/>
              </a:solidFill>
            </a:endParaRPr>
          </a:p>
        </p:txBody>
      </p:sp>
      <p:sp>
        <p:nvSpPr>
          <p:cNvPr id="4" name="Shape 70">
            <a:extLst>
              <a:ext uri="{FF2B5EF4-FFF2-40B4-BE49-F238E27FC236}">
                <a16:creationId xmlns:a16="http://schemas.microsoft.com/office/drawing/2014/main" xmlns="" id="{08219B5D-5AF0-458B-8E37-CDEA0806D1B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347614"/>
            <a:ext cx="8520600" cy="338437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PE" sz="1600" dirty="0">
                <a:solidFill>
                  <a:srgbClr val="434343"/>
                </a:solidFill>
              </a:rPr>
              <a:t>Definamos como “predicado” a una función que tiene como dominio el espacio de búsqueda y que retorna un valor booleano (verdadero o falso).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PE" sz="1600" dirty="0">
                <a:solidFill>
                  <a:srgbClr val="434343"/>
                </a:solidFill>
              </a:rPr>
              <a:t>El predicado nos dirá si un elemento del espacio de búsqueda es solución o no (cumple todas la restricciones dada en el problema).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PE" sz="1600" dirty="0">
                <a:solidFill>
                  <a:srgbClr val="434343"/>
                </a:solidFill>
              </a:rPr>
              <a:t>Podremos usar búsqueda binaria cuando el predicado es monótono, por ende el rango de la función debe tener alguna de las siguientes formas:</a:t>
            </a:r>
          </a:p>
          <a:p>
            <a:pPr algn="ctr"/>
            <a:r>
              <a:rPr lang="es-PE" sz="1600" b="1" dirty="0">
                <a:solidFill>
                  <a:srgbClr val="434343"/>
                </a:solidFill>
              </a:rPr>
              <a:t>falso </a:t>
            </a:r>
            <a:r>
              <a:rPr lang="es-PE" sz="1600" b="1" dirty="0" err="1">
                <a:solidFill>
                  <a:srgbClr val="434343"/>
                </a:solidFill>
              </a:rPr>
              <a:t>falso</a:t>
            </a:r>
            <a:r>
              <a:rPr lang="es-PE" sz="1600" b="1" dirty="0">
                <a:solidFill>
                  <a:srgbClr val="434343"/>
                </a:solidFill>
              </a:rPr>
              <a:t> … </a:t>
            </a:r>
            <a:r>
              <a:rPr lang="es-PE" sz="1600" b="1" dirty="0">
                <a:solidFill>
                  <a:schemeClr val="accent5"/>
                </a:solidFill>
              </a:rPr>
              <a:t>falso verdadero </a:t>
            </a:r>
            <a:r>
              <a:rPr lang="es-PE" sz="1600" b="1" dirty="0" err="1">
                <a:solidFill>
                  <a:srgbClr val="434343"/>
                </a:solidFill>
              </a:rPr>
              <a:t>verdadero</a:t>
            </a:r>
            <a:r>
              <a:rPr lang="es-PE" sz="1600" b="1" dirty="0">
                <a:solidFill>
                  <a:srgbClr val="434343"/>
                </a:solidFill>
              </a:rPr>
              <a:t> … verdadero</a:t>
            </a:r>
          </a:p>
          <a:p>
            <a:pPr algn="ctr"/>
            <a:r>
              <a:rPr lang="es-PE" sz="1600" b="1" dirty="0">
                <a:solidFill>
                  <a:srgbClr val="434343"/>
                </a:solidFill>
              </a:rPr>
              <a:t>verdadero </a:t>
            </a:r>
            <a:r>
              <a:rPr lang="es-PE" sz="1600" b="1" dirty="0" err="1">
                <a:solidFill>
                  <a:srgbClr val="434343"/>
                </a:solidFill>
              </a:rPr>
              <a:t>verdadero</a:t>
            </a:r>
            <a:r>
              <a:rPr lang="es-PE" sz="1600" b="1" dirty="0">
                <a:solidFill>
                  <a:srgbClr val="434343"/>
                </a:solidFill>
              </a:rPr>
              <a:t> … </a:t>
            </a:r>
            <a:r>
              <a:rPr lang="es-PE" sz="1600" b="1" dirty="0">
                <a:solidFill>
                  <a:schemeClr val="accent5"/>
                </a:solidFill>
              </a:rPr>
              <a:t>verdadero falso </a:t>
            </a:r>
            <a:r>
              <a:rPr lang="es-PE" sz="1600" b="1" dirty="0">
                <a:solidFill>
                  <a:srgbClr val="434343"/>
                </a:solidFill>
              </a:rPr>
              <a:t>falso … falso</a:t>
            </a:r>
          </a:p>
          <a:p>
            <a:pPr algn="just"/>
            <a:endParaRPr lang="es-PE" sz="1600" dirty="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31829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6190"/>
              <a:buFont typeface="Arial"/>
              <a:buNone/>
            </a:pPr>
            <a:r>
              <a:rPr lang="es-PE" dirty="0">
                <a:solidFill>
                  <a:srgbClr val="3D85C6"/>
                </a:solidFill>
              </a:rPr>
              <a:t>Trabajando con rango booleano</a:t>
            </a:r>
            <a:endParaRPr lang="en" dirty="0">
              <a:solidFill>
                <a:srgbClr val="3D85C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hape 70">
                <a:extLst>
                  <a:ext uri="{FF2B5EF4-FFF2-40B4-BE49-F238E27FC236}">
                    <a16:creationId xmlns:a16="http://schemas.microsoft.com/office/drawing/2014/main" xmlns="" id="{08219B5D-5AF0-458B-8E37-CDEA0806D1B4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347614"/>
                <a:ext cx="8520600" cy="3384376"/>
              </a:xfrm>
              <a:prstGeom prst="rect">
                <a:avLst/>
              </a:prstGeom>
            </p:spPr>
            <p:txBody>
              <a:bodyPr lIns="91425" tIns="91425" rIns="91425" bIns="91425" anchor="t" anchorCtr="0">
                <a:noAutofit/>
              </a:bodyPr>
              <a:lstStyle/>
              <a:p>
                <a:pPr marL="285750" indent="-285750" algn="just">
                  <a:buFont typeface="Wingdings" panose="05000000000000000000" pitchFamily="2" charset="2"/>
                  <a:buChar char="q"/>
                </a:pPr>
                <a:r>
                  <a:rPr lang="es-PE" sz="1600" dirty="0">
                    <a:solidFill>
                      <a:srgbClr val="434343"/>
                    </a:solidFill>
                  </a:rPr>
                  <a:t>Ahora podemos usar este enfoque para encontrar el primer </a:t>
                </a:r>
                <a14:m>
                  <m:oMath xmlns:m="http://schemas.openxmlformats.org/officeDocument/2006/math">
                    <m:r>
                      <a:rPr lang="es-PE" sz="1600" i="1">
                        <a:solidFill>
                          <a:srgbClr val="434343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s-PE" sz="1600" dirty="0">
                    <a:solidFill>
                      <a:srgbClr val="434343"/>
                    </a:solidFill>
                  </a:rPr>
                  <a:t> para el cual nuestro predicado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PE" sz="1600" b="0" i="0" smtClean="0">
                        <a:solidFill>
                          <a:srgbClr val="434343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lang="es-PE" sz="1600" b="0" i="0" smtClean="0">
                        <a:solidFill>
                          <a:srgbClr val="434343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s-PE" sz="1600" i="1">
                        <a:solidFill>
                          <a:srgbClr val="434343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PE" sz="1600" b="0" i="1" smtClean="0">
                        <a:solidFill>
                          <a:srgbClr val="434343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s-PE" sz="1600" i="1">
                        <a:solidFill>
                          <a:srgbClr val="434343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PE" sz="1600" dirty="0">
                    <a:solidFill>
                      <a:srgbClr val="434343"/>
                    </a:solidFill>
                  </a:rPr>
                  <a:t>es verdadero o  el último </a:t>
                </a:r>
                <a14:m>
                  <m:oMath xmlns:m="http://schemas.openxmlformats.org/officeDocument/2006/math">
                    <m:r>
                      <a:rPr lang="es-PE" sz="1600" i="1">
                        <a:solidFill>
                          <a:srgbClr val="434343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s-PE" sz="1600" dirty="0">
                    <a:solidFill>
                      <a:srgbClr val="434343"/>
                    </a:solidFill>
                  </a:rPr>
                  <a:t> para el cual nuestro predicado es falso.</a:t>
                </a:r>
              </a:p>
              <a:p>
                <a:pPr marL="285750" indent="-285750" algn="just">
                  <a:buFont typeface="Wingdings" panose="05000000000000000000" pitchFamily="2" charset="2"/>
                  <a:buChar char="q"/>
                </a:pPr>
                <a:r>
                  <a:rPr lang="es-PE" sz="1600" dirty="0">
                    <a:solidFill>
                      <a:srgbClr val="434343"/>
                    </a:solidFill>
                  </a:rPr>
                  <a:t>Es la manera más sencilla de enfocar los problemas de búsqueda binaria.</a:t>
                </a:r>
              </a:p>
              <a:p>
                <a:pPr algn="just"/>
                <a:endParaRPr lang="es-PE" sz="1600" dirty="0">
                  <a:solidFill>
                    <a:srgbClr val="434343"/>
                  </a:solidFill>
                </a:endParaRPr>
              </a:p>
            </p:txBody>
          </p:sp>
        </mc:Choice>
        <mc:Fallback xmlns="">
          <p:sp>
            <p:nvSpPr>
              <p:cNvPr id="4" name="Shape 70">
                <a:extLst>
                  <a:ext uri="{FF2B5EF4-FFF2-40B4-BE49-F238E27FC236}">
                    <a16:creationId xmlns:a16="http://schemas.microsoft.com/office/drawing/2014/main" id="{08219B5D-5AF0-458B-8E37-CDEA0806D1B4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347614"/>
                <a:ext cx="8520600" cy="3384376"/>
              </a:xfrm>
              <a:prstGeom prst="rect">
                <a:avLst/>
              </a:prstGeom>
              <a:blipFill>
                <a:blip r:embed="rId3"/>
                <a:stretch>
                  <a:fillRect l="-286" r="-429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ángulo 1">
            <a:extLst>
              <a:ext uri="{FF2B5EF4-FFF2-40B4-BE49-F238E27FC236}">
                <a16:creationId xmlns:a16="http://schemas.microsoft.com/office/drawing/2014/main" xmlns="" id="{9562E965-4FA3-47F8-AB55-4281D624428A}"/>
              </a:ext>
            </a:extLst>
          </p:cNvPr>
          <p:cNvSpPr/>
          <p:nvPr/>
        </p:nvSpPr>
        <p:spPr>
          <a:xfrm>
            <a:off x="839412" y="3147814"/>
            <a:ext cx="799288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PE" sz="1600" b="1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Dada una lista ordenada, encontrar la posición del menor número que es mayor a x</a:t>
            </a:r>
          </a:p>
          <a:p>
            <a:pPr algn="just"/>
            <a:endParaRPr lang="es-PE" sz="1600" b="1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ctr"/>
            <a:r>
              <a:rPr lang="es-PE" sz="1600" b="1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[10, 10, 10, 20, 20, 30, 30, 50, 80]</a:t>
            </a:r>
          </a:p>
        </p:txBody>
      </p:sp>
    </p:spTree>
    <p:extLst>
      <p:ext uri="{BB962C8B-B14F-4D97-AF65-F5344CB8AC3E}">
        <p14:creationId xmlns:p14="http://schemas.microsoft.com/office/powerpoint/2010/main" val="39046777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6190"/>
              <a:buFont typeface="Arial"/>
              <a:buNone/>
            </a:pPr>
            <a:r>
              <a:rPr lang="es-PE" dirty="0">
                <a:solidFill>
                  <a:srgbClr val="3D85C6"/>
                </a:solidFill>
              </a:rPr>
              <a:t>Problemas</a:t>
            </a:r>
            <a:endParaRPr lang="en" dirty="0">
              <a:solidFill>
                <a:srgbClr val="3D85C6"/>
              </a:solidFill>
            </a:endParaRPr>
          </a:p>
        </p:txBody>
      </p:sp>
      <p:sp>
        <p:nvSpPr>
          <p:cNvPr id="7" name="Shape 269"/>
          <p:cNvSpPr txBox="1">
            <a:spLocks/>
          </p:cNvSpPr>
          <p:nvPr/>
        </p:nvSpPr>
        <p:spPr>
          <a:xfrm>
            <a:off x="311700" y="1369241"/>
            <a:ext cx="8004716" cy="25706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pen Sans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-69850" algn="just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ct val="68750"/>
            </a:pPr>
            <a:r>
              <a:rPr lang="es-PE" sz="1600" dirty="0">
                <a:solidFill>
                  <a:schemeClr val="hlink"/>
                </a:solidFill>
              </a:rPr>
              <a:t>UVA 11876 – N + NOD (N)</a:t>
            </a:r>
          </a:p>
          <a:p>
            <a:pPr indent="-69850" algn="just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ct val="68750"/>
            </a:pPr>
            <a:r>
              <a:rPr lang="es-PE" sz="1600" dirty="0">
                <a:solidFill>
                  <a:schemeClr val="hlink"/>
                </a:solidFill>
              </a:rPr>
              <a:t>UVA 10856 – </a:t>
            </a:r>
            <a:r>
              <a:rPr lang="es-PE" sz="1600" dirty="0" err="1">
                <a:solidFill>
                  <a:schemeClr val="hlink"/>
                </a:solidFill>
              </a:rPr>
              <a:t>Recover</a:t>
            </a:r>
            <a:r>
              <a:rPr lang="es-PE" sz="1600" dirty="0">
                <a:solidFill>
                  <a:schemeClr val="hlink"/>
                </a:solidFill>
              </a:rPr>
              <a:t> Factorial</a:t>
            </a:r>
          </a:p>
        </p:txBody>
      </p:sp>
    </p:spTree>
    <p:extLst>
      <p:ext uri="{BB962C8B-B14F-4D97-AF65-F5344CB8AC3E}">
        <p14:creationId xmlns:p14="http://schemas.microsoft.com/office/powerpoint/2010/main" val="21656353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6190"/>
              <a:buFont typeface="Arial"/>
              <a:buNone/>
            </a:pPr>
            <a:r>
              <a:rPr lang="es-PE" dirty="0">
                <a:solidFill>
                  <a:srgbClr val="3D85C6"/>
                </a:solidFill>
              </a:rPr>
              <a:t>Búsqueda binaria continua</a:t>
            </a:r>
            <a:endParaRPr lang="en" dirty="0">
              <a:solidFill>
                <a:srgbClr val="3D85C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hape 70">
                <a:extLst>
                  <a:ext uri="{FF2B5EF4-FFF2-40B4-BE49-F238E27FC236}">
                    <a16:creationId xmlns:a16="http://schemas.microsoft.com/office/drawing/2014/main" xmlns="" id="{08219B5D-5AF0-458B-8E37-CDEA0806D1B4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347614"/>
                <a:ext cx="8520600" cy="3384376"/>
              </a:xfrm>
              <a:prstGeom prst="rect">
                <a:avLst/>
              </a:prstGeom>
            </p:spPr>
            <p:txBody>
              <a:bodyPr lIns="91425" tIns="91425" rIns="91425" bIns="91425" anchor="t" anchorCtr="0">
                <a:noAutofit/>
              </a:bodyPr>
              <a:lstStyle/>
              <a:p>
                <a:pPr marL="285750" indent="-285750" algn="just">
                  <a:buFont typeface="Wingdings" panose="05000000000000000000" pitchFamily="2" charset="2"/>
                  <a:buChar char="q"/>
                </a:pPr>
                <a:r>
                  <a:rPr lang="es-PE" sz="1600" dirty="0">
                    <a:solidFill>
                      <a:srgbClr val="434343"/>
                    </a:solidFill>
                  </a:rPr>
                  <a:t>La búsqueda binaria se puede aplicar a funciones monótonas cuyo dominio es el de los números reales (espacio </a:t>
                </a:r>
                <a:r>
                  <a:rPr lang="es-PE" sz="1600">
                    <a:solidFill>
                      <a:srgbClr val="434343"/>
                    </a:solidFill>
                  </a:rPr>
                  <a:t>de búsqueda).</a:t>
                </a:r>
                <a:endParaRPr lang="es-PE" sz="1600" dirty="0">
                  <a:solidFill>
                    <a:srgbClr val="434343"/>
                  </a:solidFill>
                </a:endParaRPr>
              </a:p>
              <a:p>
                <a:pPr marL="285750" indent="-285750" algn="just">
                  <a:buFont typeface="Wingdings" panose="05000000000000000000" pitchFamily="2" charset="2"/>
                  <a:buChar char="q"/>
                </a:pPr>
                <a:r>
                  <a:rPr lang="es-PE" sz="1600" dirty="0">
                    <a:solidFill>
                      <a:srgbClr val="434343"/>
                    </a:solidFill>
                  </a:rPr>
                  <a:t>Al trabajar con número reales no encontraremos valores exactos.</a:t>
                </a:r>
              </a:p>
              <a:p>
                <a:pPr marL="285750" indent="-285750" algn="just">
                  <a:buFont typeface="Wingdings" panose="05000000000000000000" pitchFamily="2" charset="2"/>
                  <a:buChar char="q"/>
                </a:pPr>
                <a:r>
                  <a:rPr lang="es-PE" sz="1600" dirty="0">
                    <a:solidFill>
                      <a:srgbClr val="434343"/>
                    </a:solidFill>
                  </a:rPr>
                  <a:t>El algoritmo puede terminar cuando el espacio de búsqueda es menor que un límite predefinido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PE" sz="1600" i="1" smtClean="0">
                            <a:solidFill>
                              <a:srgbClr val="434343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s-PE" sz="1600" b="0" i="1" smtClean="0">
                            <a:solidFill>
                              <a:srgbClr val="434343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s-PE" sz="1600" b="0" i="1" smtClean="0">
                            <a:solidFill>
                              <a:srgbClr val="434343"/>
                            </a:solidFill>
                            <a:latin typeface="Cambria Math" panose="02040503050406030204" pitchFamily="18" charset="0"/>
                          </a:rPr>
                          <m:t>−6</m:t>
                        </m:r>
                      </m:sup>
                    </m:sSup>
                    <m:r>
                      <a:rPr lang="es-PE" sz="1600" b="0" i="1" smtClean="0">
                        <a:solidFill>
                          <a:srgbClr val="434343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PE" sz="1600" dirty="0">
                    <a:solidFill>
                      <a:srgbClr val="434343"/>
                    </a:solidFill>
                  </a:rPr>
                  <a:t> o también se puede fijar el número de iteraciones (100).</a:t>
                </a:r>
              </a:p>
              <a:p>
                <a:pPr marL="285750" indent="-285750" algn="just">
                  <a:buFont typeface="Wingdings" panose="05000000000000000000" pitchFamily="2" charset="2"/>
                  <a:buChar char="q"/>
                </a:pPr>
                <a:endParaRPr lang="es-PE" sz="1600" b="1" dirty="0">
                  <a:solidFill>
                    <a:srgbClr val="434343"/>
                  </a:solidFill>
                </a:endParaRPr>
              </a:p>
              <a:p>
                <a:pPr algn="ctr"/>
                <a:r>
                  <a:rPr lang="es-PE" sz="1600" b="1" dirty="0">
                    <a:solidFill>
                      <a:srgbClr val="434343"/>
                    </a:solidFill>
                  </a:rPr>
                  <a:t>Hallar la raíz cuadrada de un número n</a:t>
                </a:r>
              </a:p>
              <a:p>
                <a:pPr algn="just"/>
                <a:endParaRPr lang="es-PE" sz="1600" b="1" dirty="0">
                  <a:solidFill>
                    <a:srgbClr val="434343"/>
                  </a:solidFill>
                </a:endParaRPr>
              </a:p>
              <a:p>
                <a:pPr algn="just"/>
                <a:endParaRPr lang="es-PE" sz="1600" dirty="0">
                  <a:solidFill>
                    <a:srgbClr val="434343"/>
                  </a:solidFill>
                </a:endParaRPr>
              </a:p>
            </p:txBody>
          </p:sp>
        </mc:Choice>
        <mc:Fallback xmlns="">
          <p:sp>
            <p:nvSpPr>
              <p:cNvPr id="4" name="Shape 70">
                <a:extLst>
                  <a:ext uri="{FF2B5EF4-FFF2-40B4-BE49-F238E27FC236}">
                    <a16:creationId xmlns:a16="http://schemas.microsoft.com/office/drawing/2014/main" id="{08219B5D-5AF0-458B-8E37-CDEA0806D1B4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347614"/>
                <a:ext cx="8520600" cy="3384376"/>
              </a:xfrm>
              <a:prstGeom prst="rect">
                <a:avLst/>
              </a:prstGeom>
              <a:blipFill>
                <a:blip r:embed="rId3"/>
                <a:stretch>
                  <a:fillRect l="-286" r="-429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4248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6190"/>
              <a:buFont typeface="Arial"/>
              <a:buNone/>
            </a:pPr>
            <a:r>
              <a:rPr lang="es-PE" dirty="0">
                <a:solidFill>
                  <a:srgbClr val="3D85C6"/>
                </a:solidFill>
              </a:rPr>
              <a:t>Problemas</a:t>
            </a:r>
            <a:endParaRPr lang="en" dirty="0">
              <a:solidFill>
                <a:srgbClr val="3D85C6"/>
              </a:solidFill>
            </a:endParaRPr>
          </a:p>
        </p:txBody>
      </p:sp>
      <p:sp>
        <p:nvSpPr>
          <p:cNvPr id="7" name="Shape 269"/>
          <p:cNvSpPr txBox="1">
            <a:spLocks/>
          </p:cNvSpPr>
          <p:nvPr/>
        </p:nvSpPr>
        <p:spPr>
          <a:xfrm>
            <a:off x="311700" y="1369241"/>
            <a:ext cx="8004716" cy="25706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ct val="100000"/>
              <a:buFont typeface="Open Sans"/>
              <a:buNone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Font typeface="Open Sans"/>
              <a:buNone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-69850" algn="just">
              <a:lnSpc>
                <a:spcPct val="100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ct val="68750"/>
            </a:pPr>
            <a:r>
              <a:rPr lang="es-PE" sz="1600" dirty="0">
                <a:solidFill>
                  <a:schemeClr val="hlink"/>
                </a:solidFill>
              </a:rPr>
              <a:t>UVA 10341 – </a:t>
            </a:r>
            <a:r>
              <a:rPr lang="es-PE" sz="1600" dirty="0" err="1">
                <a:solidFill>
                  <a:schemeClr val="hlink"/>
                </a:solidFill>
              </a:rPr>
              <a:t>Solve</a:t>
            </a:r>
            <a:r>
              <a:rPr lang="es-PE" sz="1600" dirty="0">
                <a:solidFill>
                  <a:schemeClr val="hlink"/>
                </a:solidFill>
              </a:rPr>
              <a:t> </a:t>
            </a:r>
            <a:r>
              <a:rPr lang="es-PE" sz="1600" dirty="0" err="1">
                <a:solidFill>
                  <a:schemeClr val="hlink"/>
                </a:solidFill>
              </a:rPr>
              <a:t>It</a:t>
            </a:r>
            <a:r>
              <a:rPr lang="es-PE" sz="1600" dirty="0">
                <a:solidFill>
                  <a:schemeClr val="hlink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74488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6190"/>
              <a:buFont typeface="Arial"/>
              <a:buNone/>
            </a:pPr>
            <a:r>
              <a:rPr lang="es-PE" dirty="0">
                <a:solidFill>
                  <a:srgbClr val="3D85C6"/>
                </a:solidFill>
              </a:rPr>
              <a:t>Búsqueda </a:t>
            </a:r>
            <a:r>
              <a:rPr lang="es-PE" dirty="0" smtClean="0">
                <a:solidFill>
                  <a:srgbClr val="3D85C6"/>
                </a:solidFill>
              </a:rPr>
              <a:t>binaria</a:t>
            </a:r>
            <a:endParaRPr lang="en" dirty="0">
              <a:solidFill>
                <a:srgbClr val="3D85C6"/>
              </a:solidFill>
            </a:endParaRPr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311700" y="1995686"/>
            <a:ext cx="8520600" cy="122413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s-PE" sz="1600" dirty="0">
                <a:solidFill>
                  <a:srgbClr val="434343"/>
                </a:solidFill>
              </a:rPr>
              <a:t>A</a:t>
            </a:r>
            <a:r>
              <a:rPr lang="es-PE" sz="16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lgoritmo que nos permite realizar búsquedas de manera </a:t>
            </a:r>
            <a:r>
              <a:rPr lang="es-PE" sz="1600" dirty="0" smtClean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eficiente en ciertos espacios de búsqueda que cumplan con ciertas características</a:t>
            </a:r>
            <a:r>
              <a:rPr lang="es-PE" sz="1600" dirty="0" smtClean="0">
                <a:solidFill>
                  <a:srgbClr val="434343"/>
                </a:solidFill>
              </a:rPr>
              <a:t>.</a:t>
            </a:r>
            <a:endParaRPr lang="es-PE" sz="1600" dirty="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298511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 txBox="1">
            <a:spLocks noGrp="1"/>
          </p:cNvSpPr>
          <p:nvPr>
            <p:ph type="title"/>
          </p:nvPr>
        </p:nvSpPr>
        <p:spPr>
          <a:xfrm>
            <a:off x="371750" y="1937025"/>
            <a:ext cx="8520600" cy="8313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6000" dirty="0">
                <a:solidFill>
                  <a:srgbClr val="3D85C6"/>
                </a:solidFill>
              </a:rPr>
              <a:t>¡ Good luck and have </a:t>
            </a:r>
            <a:r>
              <a:rPr lang="es-PE" sz="6000" dirty="0" err="1">
                <a:solidFill>
                  <a:srgbClr val="3D85C6"/>
                </a:solidFill>
              </a:rPr>
              <a:t>fun</a:t>
            </a:r>
            <a:r>
              <a:rPr lang="es-PE" sz="6000" dirty="0">
                <a:solidFill>
                  <a:srgbClr val="3D85C6"/>
                </a:solidFill>
              </a:rPr>
              <a:t> !</a:t>
            </a:r>
            <a:r>
              <a:rPr lang="en" sz="6000" dirty="0">
                <a:solidFill>
                  <a:srgbClr val="3D85C6"/>
                </a:solidFill>
              </a:rPr>
              <a:t> </a:t>
            </a:r>
            <a:r>
              <a:rPr lang="en" sz="4200" dirty="0">
                <a:solidFill>
                  <a:srgbClr val="3D85C6"/>
                </a:solidFill>
                <a:latin typeface="Economica"/>
                <a:ea typeface="Economica"/>
                <a:cs typeface="Economica"/>
                <a:sym typeface="Economica"/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6190"/>
              <a:buFont typeface="Arial"/>
              <a:buNone/>
            </a:pPr>
            <a:r>
              <a:rPr lang="es-PE" dirty="0">
                <a:solidFill>
                  <a:srgbClr val="3D85C6"/>
                </a:solidFill>
              </a:rPr>
              <a:t>Buscando en listas ordenadas</a:t>
            </a:r>
            <a:endParaRPr lang="en" dirty="0">
              <a:solidFill>
                <a:srgbClr val="3D85C6"/>
              </a:solidFill>
            </a:endParaRPr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311700" y="1707654"/>
            <a:ext cx="8520600" cy="1224136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just"/>
            <a:r>
              <a:rPr lang="es-PE" sz="16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El problema básico que nos permite entender este algoritmo es el de encontrar un número en una lista ordenada. </a:t>
            </a:r>
          </a:p>
          <a:p>
            <a:pPr algn="just"/>
            <a:endParaRPr lang="es-PE" sz="1600" dirty="0">
              <a:solidFill>
                <a:srgbClr val="434343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PE" sz="1600" b="1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Target</a:t>
            </a:r>
            <a:r>
              <a:rPr lang="es-PE" sz="16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: el valor buscado.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s-PE" sz="1600" b="1" dirty="0">
                <a:solidFill>
                  <a:srgbClr val="434343"/>
                </a:solidFill>
              </a:rPr>
              <a:t>Espacio de búsqueda</a:t>
            </a:r>
            <a:r>
              <a:rPr lang="es-PE" sz="1600" dirty="0">
                <a:solidFill>
                  <a:srgbClr val="434343"/>
                </a:solidFill>
              </a:rPr>
              <a:t>:  la lista</a:t>
            </a:r>
            <a:endParaRPr lang="es-PE" sz="16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035904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SzPct val="26190"/>
            </a:pPr>
            <a:r>
              <a:rPr lang="es-PE" dirty="0">
                <a:solidFill>
                  <a:srgbClr val="3D85C6"/>
                </a:solidFill>
              </a:rPr>
              <a:t>Buscando en listas ordenadas</a:t>
            </a:r>
            <a:endParaRPr lang="en" dirty="0">
              <a:solidFill>
                <a:srgbClr val="3D85C6"/>
              </a:solidFill>
            </a:endParaRPr>
          </a:p>
        </p:txBody>
      </p:sp>
      <p:sp>
        <p:nvSpPr>
          <p:cNvPr id="70" name="Shape 70"/>
          <p:cNvSpPr txBox="1">
            <a:spLocks noGrp="1"/>
          </p:cNvSpPr>
          <p:nvPr>
            <p:ph type="body" idx="1"/>
          </p:nvPr>
        </p:nvSpPr>
        <p:spPr>
          <a:xfrm>
            <a:off x="311700" y="1347614"/>
            <a:ext cx="8520600" cy="2448272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algn="ctr"/>
            <a:endParaRPr lang="es-PE" sz="1600" dirty="0">
              <a:solidFill>
                <a:srgbClr val="434343"/>
              </a:solidFill>
            </a:endParaRPr>
          </a:p>
          <a:p>
            <a:pPr algn="ctr"/>
            <a:r>
              <a:rPr lang="es-PE" sz="1600" dirty="0">
                <a:solidFill>
                  <a:srgbClr val="434343"/>
                </a:solidFill>
              </a:rPr>
              <a:t>Buscar el número 7 en la siguiente lista</a:t>
            </a:r>
            <a:endParaRPr lang="es-PE" sz="2000" b="1" dirty="0">
              <a:solidFill>
                <a:srgbClr val="434343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BCCEFCF6-C736-4843-B5AA-E0E2EB05B67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023"/>
          <a:stretch/>
        </p:blipFill>
        <p:spPr>
          <a:xfrm>
            <a:off x="2411760" y="2715766"/>
            <a:ext cx="4536504" cy="32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095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SzPct val="26190"/>
            </a:pPr>
            <a:r>
              <a:rPr lang="es-PE" dirty="0">
                <a:solidFill>
                  <a:srgbClr val="3D85C6"/>
                </a:solidFill>
              </a:rPr>
              <a:t>Buscando en listas ordenadas</a:t>
            </a:r>
            <a:endParaRPr lang="en" dirty="0">
              <a:solidFill>
                <a:srgbClr val="3D85C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Shape 70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347614"/>
                <a:ext cx="8364756" cy="2448272"/>
              </a:xfrm>
              <a:prstGeom prst="rect">
                <a:avLst/>
              </a:prstGeom>
            </p:spPr>
            <p:txBody>
              <a:bodyPr lIns="91425" tIns="91425" rIns="91425" bIns="91425" anchor="t" anchorCtr="0">
                <a:noAutofit/>
              </a:bodyPr>
              <a:lstStyle/>
              <a:p>
                <a:pPr algn="just"/>
                <a:r>
                  <a:rPr lang="es-PE" sz="1600" dirty="0">
                    <a:solidFill>
                      <a:srgbClr val="434343"/>
                    </a:solidFill>
                  </a:rPr>
                  <a:t>La forma trivial de resolverlo sería recorriendo todo el arreglo, pero nos tomaría </a:t>
                </a:r>
                <a14:m>
                  <m:oMath xmlns:m="http://schemas.openxmlformats.org/officeDocument/2006/math">
                    <m:r>
                      <a:rPr lang="es-PE" sz="1600" b="0" i="1" smtClean="0">
                        <a:solidFill>
                          <a:srgbClr val="434343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s-PE" sz="1600" b="0" i="1" smtClean="0">
                        <a:solidFill>
                          <a:srgbClr val="434343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s-PE" sz="1600" b="0" i="1" smtClean="0">
                        <a:solidFill>
                          <a:srgbClr val="434343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PE" sz="1600" b="0" i="1" smtClean="0">
                        <a:solidFill>
                          <a:srgbClr val="434343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PE" sz="1600" dirty="0">
                    <a:solidFill>
                      <a:srgbClr val="434343"/>
                    </a:solidFill>
                  </a:rPr>
                  <a:t>, donde </a:t>
                </a:r>
                <a14:m>
                  <m:oMath xmlns:m="http://schemas.openxmlformats.org/officeDocument/2006/math">
                    <m:r>
                      <a:rPr lang="es-PE" sz="1600" i="1">
                        <a:solidFill>
                          <a:srgbClr val="434343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s-PE" sz="1600" dirty="0">
                    <a:solidFill>
                      <a:srgbClr val="434343"/>
                    </a:solidFill>
                  </a:rPr>
                  <a:t> es el tamaño de la lista.</a:t>
                </a:r>
              </a:p>
              <a:p>
                <a:pPr algn="just"/>
                <a:endParaRPr lang="es-PE" sz="1600" dirty="0">
                  <a:solidFill>
                    <a:srgbClr val="434343"/>
                  </a:solidFill>
                </a:endParaRPr>
              </a:p>
              <a:p>
                <a:pPr algn="ctr"/>
                <a:r>
                  <a:rPr lang="es-PE" sz="1600" b="1" dirty="0">
                    <a:solidFill>
                      <a:srgbClr val="434343"/>
                    </a:solidFill>
                  </a:rPr>
                  <a:t>     ¿ Si necesitamos millones de búsquedas sobre la lista ?</a:t>
                </a:r>
              </a:p>
              <a:p>
                <a:pPr algn="just"/>
                <a:endParaRPr lang="es-PE" sz="1600" b="1" dirty="0">
                  <a:solidFill>
                    <a:srgbClr val="434343"/>
                  </a:solidFill>
                </a:endParaRPr>
              </a:p>
              <a:p>
                <a:pPr algn="just"/>
                <a:r>
                  <a:rPr lang="es-PE" sz="1600" dirty="0">
                    <a:solidFill>
                      <a:srgbClr val="434343"/>
                    </a:solidFill>
                  </a:rPr>
                  <a:t>Podemos aprovechar que la lista se encuentra ordenada y aplicar nuestro enfoque de “ divide y vencerás”.</a:t>
                </a:r>
              </a:p>
            </p:txBody>
          </p:sp>
        </mc:Choice>
        <mc:Fallback xmlns="">
          <p:sp>
            <p:nvSpPr>
              <p:cNvPr id="70" name="Shape 7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347614"/>
                <a:ext cx="8364756" cy="2448272"/>
              </a:xfrm>
              <a:prstGeom prst="rect">
                <a:avLst/>
              </a:prstGeom>
              <a:blipFill>
                <a:blip r:embed="rId3"/>
                <a:stretch>
                  <a:fillRect l="-364" r="-437" b="-21642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4150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buSzPct val="26190"/>
            </a:pPr>
            <a:r>
              <a:rPr lang="es-PE" dirty="0">
                <a:solidFill>
                  <a:srgbClr val="3D85C6"/>
                </a:solidFill>
              </a:rPr>
              <a:t>Búsqueda binaria</a:t>
            </a:r>
            <a:endParaRPr lang="en" dirty="0">
              <a:solidFill>
                <a:srgbClr val="3D85C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Shape 70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347614"/>
                <a:ext cx="8520600" cy="2448272"/>
              </a:xfrm>
              <a:prstGeom prst="rect">
                <a:avLst/>
              </a:prstGeom>
            </p:spPr>
            <p:txBody>
              <a:bodyPr lIns="91425" tIns="91425" rIns="91425" bIns="91425" anchor="t" anchorCtr="0">
                <a:noAutofit/>
              </a:bodyPr>
              <a:lstStyle/>
              <a:p>
                <a:pPr algn="just"/>
                <a:r>
                  <a:rPr lang="es-PE" sz="1600" dirty="0">
                    <a:solidFill>
                      <a:srgbClr val="434343"/>
                    </a:solidFill>
                  </a:rPr>
                  <a:t>Nuestro problema es buscar el número </a:t>
                </a:r>
                <a14:m>
                  <m:oMath xmlns:m="http://schemas.openxmlformats.org/officeDocument/2006/math">
                    <m:r>
                      <a:rPr lang="es-PE" sz="1600" b="0" i="1" smtClean="0">
                        <a:solidFill>
                          <a:srgbClr val="434343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PE" sz="1600" b="0" i="1" smtClean="0">
                        <a:solidFill>
                          <a:srgbClr val="434343"/>
                        </a:solidFill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r>
                  <a:rPr lang="es-PE" sz="1600" dirty="0">
                    <a:solidFill>
                      <a:srgbClr val="434343"/>
                    </a:solidFill>
                  </a:rPr>
                  <a:t> en la lista de </a:t>
                </a:r>
                <a14:m>
                  <m:oMath xmlns:m="http://schemas.openxmlformats.org/officeDocument/2006/math">
                    <m:r>
                      <a:rPr lang="es-PE" sz="1600" b="0" i="1" smtClean="0">
                        <a:solidFill>
                          <a:srgbClr val="434343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s-PE" sz="1600" b="0" i="1" smtClean="0">
                        <a:solidFill>
                          <a:srgbClr val="434343"/>
                        </a:solidFill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r>
                  <a:rPr lang="es-PE" sz="1600" dirty="0">
                    <a:solidFill>
                      <a:srgbClr val="434343"/>
                    </a:solidFill>
                  </a:rPr>
                  <a:t> elementos</a:t>
                </a:r>
                <a:endParaRPr lang="es-PE" sz="1600" b="0" dirty="0">
                  <a:solidFill>
                    <a:srgbClr val="434343"/>
                  </a:solidFill>
                </a:endParaRPr>
              </a:p>
              <a:p>
                <a:pPr algn="just"/>
                <a:endParaRPr lang="es-PE" sz="1600" dirty="0">
                  <a:solidFill>
                    <a:srgbClr val="434343"/>
                  </a:solidFill>
                </a:endParaRPr>
              </a:p>
              <a:p>
                <a:pPr algn="just"/>
                <a:endParaRPr lang="es-PE" sz="1600" dirty="0">
                  <a:solidFill>
                    <a:srgbClr val="434343"/>
                  </a:solidFill>
                </a:endParaRPr>
              </a:p>
              <a:p>
                <a:pPr algn="just"/>
                <a:r>
                  <a:rPr lang="es-PE" sz="1600" b="1" dirty="0">
                    <a:solidFill>
                      <a:srgbClr val="434343"/>
                    </a:solidFill>
                  </a:rPr>
                  <a:t>Dividamos</a:t>
                </a:r>
                <a:r>
                  <a:rPr lang="es-PE" sz="1600" dirty="0">
                    <a:solidFill>
                      <a:srgbClr val="434343"/>
                    </a:solidFill>
                  </a:rPr>
                  <a:t> nuestro espacio de búsqueda en 2 partes:  </a:t>
                </a:r>
                <a14:m>
                  <m:oMath xmlns:m="http://schemas.openxmlformats.org/officeDocument/2006/math">
                    <m:r>
                      <a:rPr lang="es-PE" sz="1600" b="0" i="1" smtClean="0">
                        <a:solidFill>
                          <a:srgbClr val="434343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s-PE" sz="1600" b="0" i="1" smtClean="0">
                        <a:solidFill>
                          <a:srgbClr val="434343"/>
                        </a:solidFill>
                        <a:latin typeface="Cambria Math" panose="02040503050406030204" pitchFamily="18" charset="0"/>
                      </a:rPr>
                      <m:t>𝑖𝑛𝑖</m:t>
                    </m:r>
                    <m:r>
                      <a:rPr lang="es-PE" sz="1600" b="0" i="1" smtClean="0">
                        <a:solidFill>
                          <a:srgbClr val="434343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s-PE" sz="1600" b="0" i="1" smtClean="0">
                        <a:solidFill>
                          <a:srgbClr val="434343"/>
                        </a:solidFill>
                        <a:latin typeface="Cambria Math" panose="02040503050406030204" pitchFamily="18" charset="0"/>
                      </a:rPr>
                      <m:t>𝑚𝑒𝑑</m:t>
                    </m:r>
                    <m:r>
                      <a:rPr lang="es-PE" sz="1600" b="0" i="1" smtClean="0">
                        <a:solidFill>
                          <a:srgbClr val="434343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s-PE" sz="1600" i="1" dirty="0">
                    <a:solidFill>
                      <a:srgbClr val="434343"/>
                    </a:solidFill>
                    <a:latin typeface="Cambria Math" panose="02040503050406030204" pitchFamily="18" charset="0"/>
                  </a:rPr>
                  <a:t>  </a:t>
                </a:r>
                <a:r>
                  <a:rPr lang="es-PE" sz="1600" dirty="0">
                    <a:solidFill>
                      <a:srgbClr val="434343"/>
                    </a:solidFill>
                  </a:rPr>
                  <a:t>y </a:t>
                </a:r>
                <a14:m>
                  <m:oMath xmlns:m="http://schemas.openxmlformats.org/officeDocument/2006/math">
                    <m:r>
                      <a:rPr lang="es-PE" sz="1600" i="1">
                        <a:solidFill>
                          <a:srgbClr val="434343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s-PE" sz="1600" b="0" i="1" smtClean="0">
                        <a:solidFill>
                          <a:srgbClr val="434343"/>
                        </a:solidFill>
                        <a:latin typeface="Cambria Math" panose="02040503050406030204" pitchFamily="18" charset="0"/>
                      </a:rPr>
                      <m:t>𝑚𝑒𝑑</m:t>
                    </m:r>
                    <m:r>
                      <a:rPr lang="es-PE" sz="1600" b="0" i="1" smtClean="0">
                        <a:solidFill>
                          <a:srgbClr val="434343"/>
                        </a:solidFill>
                        <a:latin typeface="Cambria Math" panose="02040503050406030204" pitchFamily="18" charset="0"/>
                      </a:rPr>
                      <m:t>+1, </m:t>
                    </m:r>
                    <m:r>
                      <a:rPr lang="es-PE" sz="1600" b="0" i="1" smtClean="0">
                        <a:solidFill>
                          <a:srgbClr val="434343"/>
                        </a:solidFill>
                        <a:latin typeface="Cambria Math" panose="02040503050406030204" pitchFamily="18" charset="0"/>
                      </a:rPr>
                      <m:t>𝑓𝑖𝑛</m:t>
                    </m:r>
                    <m:r>
                      <a:rPr lang="es-PE" sz="1600" i="1">
                        <a:solidFill>
                          <a:srgbClr val="434343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s-PE" sz="1600" dirty="0">
                    <a:solidFill>
                      <a:srgbClr val="434343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70" name="Shape 7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347614"/>
                <a:ext cx="8520600" cy="2448272"/>
              </a:xfrm>
              <a:prstGeom prst="rect">
                <a:avLst/>
              </a:prstGeom>
              <a:blipFill>
                <a:blip r:embed="rId3"/>
                <a:stretch>
                  <a:fillRect l="-358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n 3">
            <a:extLst>
              <a:ext uri="{FF2B5EF4-FFF2-40B4-BE49-F238E27FC236}">
                <a16:creationId xmlns:a16="http://schemas.microsoft.com/office/drawing/2014/main" xmlns="" id="{41340078-156B-4120-B91C-2B44D78107C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023"/>
          <a:stretch/>
        </p:blipFill>
        <p:spPr>
          <a:xfrm>
            <a:off x="2303748" y="2139702"/>
            <a:ext cx="4536504" cy="322953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000DCAB1-4D31-4A00-AB1D-DB5202A1DF8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275" b="-10348"/>
          <a:stretch/>
        </p:blipFill>
        <p:spPr>
          <a:xfrm>
            <a:off x="2527428" y="3656480"/>
            <a:ext cx="4312824" cy="339795"/>
          </a:xfrm>
          <a:prstGeom prst="rect">
            <a:avLst/>
          </a:prstGeom>
        </p:spPr>
      </p:pic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xmlns="" id="{2F9A2775-B3C9-47E8-ACD1-81C1B86FB2F1}"/>
              </a:ext>
            </a:extLst>
          </p:cNvPr>
          <p:cNvCxnSpPr>
            <a:cxnSpLocks/>
          </p:cNvCxnSpPr>
          <p:nvPr/>
        </p:nvCxnSpPr>
        <p:spPr>
          <a:xfrm flipV="1">
            <a:off x="2794463" y="3987649"/>
            <a:ext cx="4" cy="2415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xmlns="" id="{FBF55885-9091-46D4-9663-DE14807A5457}"/>
              </a:ext>
            </a:extLst>
          </p:cNvPr>
          <p:cNvCxnSpPr>
            <a:cxnSpLocks/>
          </p:cNvCxnSpPr>
          <p:nvPr/>
        </p:nvCxnSpPr>
        <p:spPr>
          <a:xfrm flipV="1">
            <a:off x="6509573" y="3983878"/>
            <a:ext cx="4" cy="2415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xmlns="" id="{811E4FFA-8BE9-44CE-8074-8E6598AFE2B4}"/>
              </a:ext>
            </a:extLst>
          </p:cNvPr>
          <p:cNvSpPr txBox="1"/>
          <p:nvPr/>
        </p:nvSpPr>
        <p:spPr>
          <a:xfrm>
            <a:off x="2527428" y="4190395"/>
            <a:ext cx="775994" cy="357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5000"/>
              </a:lnSpc>
              <a:spcAft>
                <a:spcPts val="1600"/>
              </a:spcAft>
              <a:buClr>
                <a:schemeClr val="dk1"/>
              </a:buClr>
              <a:buSzPct val="100000"/>
            </a:pPr>
            <a:r>
              <a:rPr lang="es-PE" sz="16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ini</a:t>
            </a:r>
            <a:r>
              <a:rPr lang="es-PE" sz="16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= 0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xmlns="" id="{98249842-91BD-4121-87EC-8578E9EECE57}"/>
              </a:ext>
            </a:extLst>
          </p:cNvPr>
          <p:cNvSpPr txBox="1"/>
          <p:nvPr/>
        </p:nvSpPr>
        <p:spPr>
          <a:xfrm>
            <a:off x="6225285" y="4195251"/>
            <a:ext cx="7759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600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fin = 7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xmlns="" id="{E1642A62-9DF0-4AD8-B837-F7713F8B86B9}"/>
              </a:ext>
            </a:extLst>
          </p:cNvPr>
          <p:cNvCxnSpPr>
            <a:cxnSpLocks/>
          </p:cNvCxnSpPr>
          <p:nvPr/>
        </p:nvCxnSpPr>
        <p:spPr>
          <a:xfrm flipV="1">
            <a:off x="4420545" y="3989792"/>
            <a:ext cx="4" cy="2415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xmlns="" id="{47BEA348-DF9B-476F-B00D-9C5D42052172}"/>
              </a:ext>
            </a:extLst>
          </p:cNvPr>
          <p:cNvSpPr txBox="1"/>
          <p:nvPr/>
        </p:nvSpPr>
        <p:spPr>
          <a:xfrm>
            <a:off x="4136256" y="4201165"/>
            <a:ext cx="9719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6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med</a:t>
            </a:r>
            <a:r>
              <a:rPr lang="es-PE" sz="1600" dirty="0">
                <a:solidFill>
                  <a:srgbClr val="434343"/>
                </a:solidFill>
                <a:latin typeface="Open Sans"/>
                <a:ea typeface="Open Sans"/>
                <a:cs typeface="Open Sans"/>
              </a:rPr>
              <a:t> = 3</a:t>
            </a:r>
          </a:p>
        </p:txBody>
      </p:sp>
    </p:spTree>
    <p:extLst>
      <p:ext uri="{BB962C8B-B14F-4D97-AF65-F5344CB8AC3E}">
        <p14:creationId xmlns:p14="http://schemas.microsoft.com/office/powerpoint/2010/main" val="1355786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6190"/>
              <a:buFont typeface="Arial"/>
              <a:buNone/>
            </a:pPr>
            <a:r>
              <a:rPr lang="es-PE" dirty="0">
                <a:solidFill>
                  <a:srgbClr val="3D85C6"/>
                </a:solidFill>
              </a:rPr>
              <a:t>Búsqueda binaria</a:t>
            </a:r>
            <a:endParaRPr lang="en" dirty="0">
              <a:solidFill>
                <a:srgbClr val="3D85C6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Shape 70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347614"/>
                <a:ext cx="8520600" cy="2448272"/>
              </a:xfrm>
              <a:prstGeom prst="rect">
                <a:avLst/>
              </a:prstGeom>
            </p:spPr>
            <p:txBody>
              <a:bodyPr lIns="91425" tIns="91425" rIns="91425" bIns="91425" anchor="t" anchorCtr="0">
                <a:noAutofit/>
              </a:bodyPr>
              <a:lstStyle/>
              <a:p>
                <a:pPr algn="just"/>
                <a:r>
                  <a:rPr lang="es-PE" sz="1600" dirty="0">
                    <a:solidFill>
                      <a:srgbClr val="434343"/>
                    </a:solidFill>
                  </a:rPr>
                  <a:t>Antes de proceder a realizar el paso de vencer, podemos observar que:</a:t>
                </a:r>
              </a:p>
              <a:p>
                <a:pPr algn="just"/>
                <a:endParaRPr lang="es-PE" sz="1600" dirty="0">
                  <a:solidFill>
                    <a:srgbClr val="434343"/>
                  </a:solidFill>
                </a:endParaRPr>
              </a:p>
              <a:p>
                <a:pPr algn="just"/>
                <a:endParaRPr lang="es-PE" sz="1600" dirty="0">
                  <a:solidFill>
                    <a:srgbClr val="434343"/>
                  </a:solidFill>
                </a:endParaRPr>
              </a:p>
              <a:p>
                <a:pPr algn="just"/>
                <a:endParaRPr lang="es-PE" sz="1600" dirty="0">
                  <a:solidFill>
                    <a:srgbClr val="434343"/>
                  </a:solidFill>
                </a:endParaRPr>
              </a:p>
              <a:p>
                <a:pPr algn="just"/>
                <a:r>
                  <a:rPr lang="es-PE" sz="1600" dirty="0">
                    <a:solidFill>
                      <a:srgbClr val="434343"/>
                    </a:solidFill>
                  </a:rPr>
                  <a:t>Ahora solo es necesario buscar </a:t>
                </a:r>
                <a14:m>
                  <m:oMath xmlns:m="http://schemas.openxmlformats.org/officeDocument/2006/math">
                    <m:r>
                      <a:rPr lang="es-PE" sz="1600" i="1">
                        <a:solidFill>
                          <a:srgbClr val="434343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s-PE" sz="1600" dirty="0">
                    <a:solidFill>
                      <a:srgbClr val="434343"/>
                    </a:solidFill>
                  </a:rPr>
                  <a:t> en una de las 2 partes, es decir sólo debemos </a:t>
                </a:r>
                <a:r>
                  <a:rPr lang="es-PE" sz="1600" b="1" dirty="0">
                    <a:solidFill>
                      <a:srgbClr val="434343"/>
                    </a:solidFill>
                  </a:rPr>
                  <a:t>vencer</a:t>
                </a:r>
                <a:r>
                  <a:rPr lang="es-PE" sz="1600" dirty="0">
                    <a:solidFill>
                      <a:srgbClr val="434343"/>
                    </a:solidFill>
                  </a:rPr>
                  <a:t> recursivamente uno de los </a:t>
                </a:r>
                <a:r>
                  <a:rPr lang="es-PE" sz="1600" dirty="0" err="1">
                    <a:solidFill>
                      <a:srgbClr val="434343"/>
                    </a:solidFill>
                  </a:rPr>
                  <a:t>subproblemas</a:t>
                </a:r>
                <a:r>
                  <a:rPr lang="es-PE" sz="1600" dirty="0">
                    <a:solidFill>
                      <a:srgbClr val="434343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70" name="Shape 7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347614"/>
                <a:ext cx="8520600" cy="2448272"/>
              </a:xfrm>
              <a:prstGeom prst="rect">
                <a:avLst/>
              </a:prstGeom>
              <a:blipFill>
                <a:blip r:embed="rId3"/>
                <a:stretch>
                  <a:fillRect l="-358" r="-429" b="-10199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lecha derecha 16">
            <a:extLst>
              <a:ext uri="{FF2B5EF4-FFF2-40B4-BE49-F238E27FC236}">
                <a16:creationId xmlns:a16="http://schemas.microsoft.com/office/drawing/2014/main" xmlns="" id="{59B87BC9-B2AE-4724-9508-779B8D33089C}"/>
              </a:ext>
            </a:extLst>
          </p:cNvPr>
          <p:cNvSpPr/>
          <p:nvPr/>
        </p:nvSpPr>
        <p:spPr>
          <a:xfrm>
            <a:off x="2195736" y="2781922"/>
            <a:ext cx="699750" cy="215175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xmlns="" id="{B44EFFD0-C593-4C8F-ABD9-A1D1F6B88F38}"/>
                  </a:ext>
                </a:extLst>
              </p:cNvPr>
              <p:cNvSpPr txBox="1"/>
              <p:nvPr/>
            </p:nvSpPr>
            <p:spPr>
              <a:xfrm>
                <a:off x="3124731" y="2701248"/>
                <a:ext cx="36795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PE" sz="1600" i="1">
                        <a:solidFill>
                          <a:srgbClr val="434343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s-PE" sz="1600" dirty="0">
                    <a:solidFill>
                      <a:srgbClr val="434343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 se encontraría en la primera mitad</a:t>
                </a:r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B44EFFD0-C593-4C8F-ABD9-A1D1F6B88F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731" y="2701248"/>
                <a:ext cx="3679517" cy="338554"/>
              </a:xfrm>
              <a:prstGeom prst="rect">
                <a:avLst/>
              </a:prstGeom>
              <a:blipFill>
                <a:blip r:embed="rId4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xmlns="" id="{99DB84B6-1C61-498B-AE43-EAC4AC3ABFB2}"/>
                  </a:ext>
                </a:extLst>
              </p:cNvPr>
              <p:cNvSpPr txBox="1"/>
              <p:nvPr/>
            </p:nvSpPr>
            <p:spPr>
              <a:xfrm>
                <a:off x="336973" y="2295476"/>
                <a:ext cx="148396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1600" b="0" i="1" dirty="0" smtClean="0">
                          <a:solidFill>
                            <a:srgbClr val="434343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es-PE" sz="1600" b="0" i="1" dirty="0" smtClean="0">
                              <a:solidFill>
                                <a:srgbClr val="434343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PE" sz="1600" b="0" i="1" dirty="0" smtClean="0">
                              <a:solidFill>
                                <a:srgbClr val="434343"/>
                              </a:solidFill>
                              <a:latin typeface="Cambria Math" panose="02040503050406030204" pitchFamily="18" charset="0"/>
                            </a:rPr>
                            <m:t>𝑚𝑒𝑑</m:t>
                          </m:r>
                        </m:e>
                      </m:d>
                      <m:r>
                        <a:rPr lang="es-PE" sz="1600" b="0" i="1" dirty="0" smtClean="0">
                          <a:solidFill>
                            <a:srgbClr val="434343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s-PE" sz="1600" b="0" i="1" dirty="0" smtClean="0">
                          <a:solidFill>
                            <a:srgbClr val="434343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PE" sz="1600" b="0" i="1" dirty="0" smtClean="0">
                          <a:solidFill>
                            <a:srgbClr val="434343"/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s-PE" sz="1600" i="1" dirty="0">
                  <a:solidFill>
                    <a:srgbClr val="434343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99DB84B6-1C61-498B-AE43-EAC4AC3ABF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973" y="2295476"/>
                <a:ext cx="1483962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xmlns="" id="{D108A9E8-F3E4-46C9-816C-2904C018147F}"/>
                  </a:ext>
                </a:extLst>
              </p:cNvPr>
              <p:cNvSpPr txBox="1"/>
              <p:nvPr/>
            </p:nvSpPr>
            <p:spPr>
              <a:xfrm>
                <a:off x="3124731" y="2283718"/>
                <a:ext cx="461562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PE" sz="1600" i="1">
                        <a:solidFill>
                          <a:srgbClr val="434343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s-PE" sz="1600" dirty="0">
                    <a:solidFill>
                      <a:srgbClr val="434343"/>
                    </a:solidFill>
                    <a:latin typeface="Open Sans"/>
                    <a:ea typeface="Open Sans"/>
                    <a:cs typeface="Open Sans"/>
                  </a:rPr>
                  <a:t> se encontraría en la segunda mitad</a:t>
                </a:r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D108A9E8-F3E4-46C9-816C-2904C01814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731" y="2283718"/>
                <a:ext cx="4615621" cy="338554"/>
              </a:xfrm>
              <a:prstGeom prst="rect">
                <a:avLst/>
              </a:prstGeom>
              <a:blipFill>
                <a:blip r:embed="rId6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xmlns="" id="{1376EA1A-2412-4D82-8E86-FFB2220EAC1F}"/>
                  </a:ext>
                </a:extLst>
              </p:cNvPr>
              <p:cNvSpPr txBox="1"/>
              <p:nvPr/>
            </p:nvSpPr>
            <p:spPr>
              <a:xfrm>
                <a:off x="344026" y="2716615"/>
                <a:ext cx="151628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1600" b="0" i="1" dirty="0" smtClean="0">
                          <a:solidFill>
                            <a:srgbClr val="434343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lang="es-PE" sz="1600" i="1" dirty="0" smtClean="0">
                              <a:solidFill>
                                <a:srgbClr val="434343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PE" sz="1600" i="1" dirty="0">
                              <a:solidFill>
                                <a:srgbClr val="434343"/>
                              </a:solidFill>
                              <a:latin typeface="Cambria Math" panose="02040503050406030204" pitchFamily="18" charset="0"/>
                            </a:rPr>
                            <m:t>𝑚𝑒𝑑</m:t>
                          </m:r>
                        </m:e>
                      </m:d>
                      <m:r>
                        <a:rPr lang="es-PE" sz="1600" b="0" i="1" dirty="0" smtClean="0">
                          <a:solidFill>
                            <a:srgbClr val="434343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s-PE" sz="1600" i="1" dirty="0">
                          <a:solidFill>
                            <a:srgbClr val="434343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PE" sz="1600" i="1" dirty="0">
                          <a:solidFill>
                            <a:srgbClr val="434343"/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s-PE" sz="1600" i="1" dirty="0">
                  <a:solidFill>
                    <a:srgbClr val="434343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1376EA1A-2412-4D82-8E86-FFB2220EAC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026" y="2716615"/>
                <a:ext cx="1516289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Flecha derecha 16">
            <a:extLst>
              <a:ext uri="{FF2B5EF4-FFF2-40B4-BE49-F238E27FC236}">
                <a16:creationId xmlns:a16="http://schemas.microsoft.com/office/drawing/2014/main" xmlns="" id="{97F62882-732E-4589-80E3-A2998FC8B98B}"/>
              </a:ext>
            </a:extLst>
          </p:cNvPr>
          <p:cNvSpPr/>
          <p:nvPr/>
        </p:nvSpPr>
        <p:spPr>
          <a:xfrm>
            <a:off x="2195736" y="2355726"/>
            <a:ext cx="699750" cy="215175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12928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6190"/>
              <a:buFont typeface="Arial"/>
              <a:buNone/>
            </a:pPr>
            <a:r>
              <a:rPr lang="es-PE" dirty="0">
                <a:solidFill>
                  <a:srgbClr val="3D85C6"/>
                </a:solidFill>
              </a:rPr>
              <a:t>Búsqueda binaria</a:t>
            </a:r>
            <a:endParaRPr lang="en" dirty="0">
              <a:solidFill>
                <a:srgbClr val="3D85C6"/>
              </a:solidFill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xmlns="" id="{952C879A-16D2-466A-BEB2-0AFCDFD6E13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275" b="-10348"/>
          <a:stretch/>
        </p:blipFill>
        <p:spPr>
          <a:xfrm>
            <a:off x="635230" y="1638003"/>
            <a:ext cx="3352337" cy="264121"/>
          </a:xfrm>
          <a:prstGeom prst="rect">
            <a:avLst/>
          </a:prstGeom>
        </p:spPr>
      </p:pic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xmlns="" id="{09CDC2B1-032A-45CB-8C1E-7113DFBD91AC}"/>
              </a:ext>
            </a:extLst>
          </p:cNvPr>
          <p:cNvCxnSpPr/>
          <p:nvPr/>
        </p:nvCxnSpPr>
        <p:spPr>
          <a:xfrm flipV="1">
            <a:off x="783662" y="1902124"/>
            <a:ext cx="4" cy="2415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xmlns="" id="{326F0877-2228-40DE-87FB-7CCC9301D97A}"/>
              </a:ext>
            </a:extLst>
          </p:cNvPr>
          <p:cNvCxnSpPr/>
          <p:nvPr/>
        </p:nvCxnSpPr>
        <p:spPr>
          <a:xfrm flipV="1">
            <a:off x="3763558" y="1898163"/>
            <a:ext cx="4" cy="2415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xmlns="" id="{8D0A8015-CE33-4DC0-805F-E7C226ED8A83}"/>
              </a:ext>
            </a:extLst>
          </p:cNvPr>
          <p:cNvSpPr txBox="1"/>
          <p:nvPr/>
        </p:nvSpPr>
        <p:spPr>
          <a:xfrm>
            <a:off x="565695" y="2143663"/>
            <a:ext cx="775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dirty="0" err="1"/>
              <a:t>ini</a:t>
            </a:r>
            <a:r>
              <a:rPr lang="es-PE" sz="1200" dirty="0"/>
              <a:t> = 0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xmlns="" id="{E8FE1A5A-5BB6-45D6-BAF5-6CF865079618}"/>
              </a:ext>
            </a:extLst>
          </p:cNvPr>
          <p:cNvSpPr txBox="1"/>
          <p:nvPr/>
        </p:nvSpPr>
        <p:spPr>
          <a:xfrm>
            <a:off x="3491880" y="2139702"/>
            <a:ext cx="775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dirty="0"/>
              <a:t>fin = 7</a:t>
            </a:r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xmlns="" id="{B0F41038-BB42-4BFF-8D0E-D4AB57906CFC}"/>
              </a:ext>
            </a:extLst>
          </p:cNvPr>
          <p:cNvCxnSpPr/>
          <p:nvPr/>
        </p:nvCxnSpPr>
        <p:spPr>
          <a:xfrm flipV="1">
            <a:off x="2072008" y="1898163"/>
            <a:ext cx="4" cy="2415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xmlns="" id="{42EEA0CE-D16B-49A7-AA91-C3339F86C4D8}"/>
              </a:ext>
            </a:extLst>
          </p:cNvPr>
          <p:cNvSpPr txBox="1"/>
          <p:nvPr/>
        </p:nvSpPr>
        <p:spPr>
          <a:xfrm>
            <a:off x="1815541" y="2139702"/>
            <a:ext cx="775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dirty="0" err="1"/>
              <a:t>med</a:t>
            </a:r>
            <a:r>
              <a:rPr lang="es-PE" sz="1200" dirty="0"/>
              <a:t> =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xmlns="" id="{705006FB-4F8C-4C27-BBC1-AF67DA53F875}"/>
                  </a:ext>
                </a:extLst>
              </p:cNvPr>
              <p:cNvSpPr txBox="1"/>
              <p:nvPr/>
            </p:nvSpPr>
            <p:spPr>
              <a:xfrm>
                <a:off x="4380559" y="1600786"/>
                <a:ext cx="179069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PE" sz="1600" i="1" dirty="0" smtClean="0">
                        <a:solidFill>
                          <a:srgbClr val="434343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s-PE" sz="1600" i="1" dirty="0">
                            <a:solidFill>
                              <a:srgbClr val="434343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s-PE" sz="1600" i="1" dirty="0">
                            <a:solidFill>
                              <a:srgbClr val="434343"/>
                            </a:solidFill>
                            <a:latin typeface="Cambria Math" panose="02040503050406030204" pitchFamily="18" charset="0"/>
                          </a:rPr>
                          <m:t>𝑚𝑒𝑑</m:t>
                        </m:r>
                      </m:e>
                    </m:d>
                    <m:r>
                      <a:rPr lang="es-PE" sz="1600" i="1" dirty="0">
                        <a:solidFill>
                          <a:srgbClr val="434343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s-PE" sz="1600" b="0" i="1" dirty="0" smtClean="0">
                        <a:solidFill>
                          <a:srgbClr val="434343"/>
                        </a:solidFill>
                        <a:latin typeface="Cambria Math" panose="02040503050406030204" pitchFamily="18" charset="0"/>
                      </a:rPr>
                      <m:t>7 </m:t>
                    </m:r>
                  </m:oMath>
                </a14:m>
                <a:r>
                  <a:rPr lang="es-PE" sz="1600" dirty="0">
                    <a:solidFill>
                      <a:srgbClr val="434343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?  NO </a:t>
                </a:r>
              </a:p>
            </p:txBody>
          </p:sp>
        </mc:Choice>
        <mc:Fallback xmlns="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705006FB-4F8C-4C27-BBC1-AF67DA53F8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0559" y="1600786"/>
                <a:ext cx="1790699" cy="338554"/>
              </a:xfrm>
              <a:prstGeom prst="rect">
                <a:avLst/>
              </a:prstGeom>
              <a:blipFill>
                <a:blip r:embed="rId4"/>
                <a:stretch>
                  <a:fillRect t="-5455" r="-4096" b="-23636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Flecha derecha 13">
            <a:extLst>
              <a:ext uri="{FF2B5EF4-FFF2-40B4-BE49-F238E27FC236}">
                <a16:creationId xmlns:a16="http://schemas.microsoft.com/office/drawing/2014/main" xmlns="" id="{69396FE4-B7D2-49FE-BF15-92965530F6F6}"/>
              </a:ext>
            </a:extLst>
          </p:cNvPr>
          <p:cNvSpPr/>
          <p:nvPr/>
        </p:nvSpPr>
        <p:spPr>
          <a:xfrm>
            <a:off x="6332308" y="1690963"/>
            <a:ext cx="441704" cy="158199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xmlns="" id="{6A87E1C4-B042-4932-93CC-67469E78E0D8}"/>
                  </a:ext>
                </a:extLst>
              </p:cNvPr>
              <p:cNvSpPr txBox="1"/>
              <p:nvPr/>
            </p:nvSpPr>
            <p:spPr>
              <a:xfrm>
                <a:off x="6929730" y="1559609"/>
                <a:ext cx="840849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1600" i="1" smtClean="0">
                          <a:solidFill>
                            <a:srgbClr val="434343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s-PE" sz="1600" b="0" i="1" smtClean="0">
                          <a:solidFill>
                            <a:srgbClr val="434343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s-PE" sz="1600" i="1">
                          <a:solidFill>
                            <a:srgbClr val="434343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s-PE" sz="1600" b="0" i="1" smtClean="0">
                          <a:solidFill>
                            <a:srgbClr val="434343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s-PE" sz="1600" i="1">
                          <a:solidFill>
                            <a:srgbClr val="434343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s-PE" sz="1600" dirty="0">
                  <a:solidFill>
                    <a:srgbClr val="434343"/>
                  </a:solidFill>
                  <a:latin typeface="Open Sans"/>
                  <a:ea typeface="Open Sans"/>
                  <a:cs typeface="Open Sans"/>
                </a:endParaRPr>
              </a:p>
            </p:txBody>
          </p:sp>
        </mc:Choice>
        <mc:Fallback xmlns="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6A87E1C4-B042-4932-93CC-67469E78E0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9730" y="1559609"/>
                <a:ext cx="840849" cy="338554"/>
              </a:xfrm>
              <a:prstGeom prst="rect">
                <a:avLst/>
              </a:prstGeom>
              <a:blipFill>
                <a:blip r:embed="rId5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Imagen 25">
            <a:extLst>
              <a:ext uri="{FF2B5EF4-FFF2-40B4-BE49-F238E27FC236}">
                <a16:creationId xmlns:a16="http://schemas.microsoft.com/office/drawing/2014/main" xmlns="" id="{20086EE7-6C30-4FDC-931F-6BAED2B042B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275" b="-10348"/>
          <a:stretch/>
        </p:blipFill>
        <p:spPr>
          <a:xfrm>
            <a:off x="635230" y="2975395"/>
            <a:ext cx="3352337" cy="264121"/>
          </a:xfrm>
          <a:prstGeom prst="rect">
            <a:avLst/>
          </a:prstGeom>
        </p:spPr>
      </p:pic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xmlns="" id="{FDF09D53-D4E4-4FB7-BD92-941F7FB24989}"/>
              </a:ext>
            </a:extLst>
          </p:cNvPr>
          <p:cNvCxnSpPr/>
          <p:nvPr/>
        </p:nvCxnSpPr>
        <p:spPr>
          <a:xfrm flipV="1">
            <a:off x="783662" y="3239516"/>
            <a:ext cx="4" cy="2415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xmlns="" id="{7D89F4EF-4198-4C04-8878-F559FB86CF40}"/>
              </a:ext>
            </a:extLst>
          </p:cNvPr>
          <p:cNvCxnSpPr/>
          <p:nvPr/>
        </p:nvCxnSpPr>
        <p:spPr>
          <a:xfrm flipV="1">
            <a:off x="2072004" y="3263726"/>
            <a:ext cx="4" cy="2415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xmlns="" id="{3FA85F34-471D-44F4-AAD5-4EA41056F9C7}"/>
              </a:ext>
            </a:extLst>
          </p:cNvPr>
          <p:cNvSpPr txBox="1"/>
          <p:nvPr/>
        </p:nvSpPr>
        <p:spPr>
          <a:xfrm>
            <a:off x="565695" y="3481055"/>
            <a:ext cx="775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dirty="0" err="1"/>
              <a:t>ini</a:t>
            </a:r>
            <a:r>
              <a:rPr lang="es-PE" sz="1200" dirty="0"/>
              <a:t> = 0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xmlns="" id="{87DB0AA7-8927-486F-89D1-B53F3D3D3AE0}"/>
              </a:ext>
            </a:extLst>
          </p:cNvPr>
          <p:cNvSpPr txBox="1"/>
          <p:nvPr/>
        </p:nvSpPr>
        <p:spPr>
          <a:xfrm>
            <a:off x="1815541" y="3541460"/>
            <a:ext cx="775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dirty="0"/>
              <a:t>fin = 3</a:t>
            </a:r>
          </a:p>
        </p:txBody>
      </p: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xmlns="" id="{E4E56E45-2AD0-474E-9E9A-9F25FA6239FC}"/>
              </a:ext>
            </a:extLst>
          </p:cNvPr>
          <p:cNvCxnSpPr>
            <a:cxnSpLocks/>
          </p:cNvCxnSpPr>
          <p:nvPr/>
        </p:nvCxnSpPr>
        <p:spPr>
          <a:xfrm flipV="1">
            <a:off x="1269313" y="3235556"/>
            <a:ext cx="0" cy="5224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uadroTexto 31">
            <a:extLst>
              <a:ext uri="{FF2B5EF4-FFF2-40B4-BE49-F238E27FC236}">
                <a16:creationId xmlns:a16="http://schemas.microsoft.com/office/drawing/2014/main" xmlns="" id="{14E9D0AA-CA93-43E3-936C-1C9A41C9D8C3}"/>
              </a:ext>
            </a:extLst>
          </p:cNvPr>
          <p:cNvSpPr txBox="1"/>
          <p:nvPr/>
        </p:nvSpPr>
        <p:spPr>
          <a:xfrm>
            <a:off x="1039547" y="3794249"/>
            <a:ext cx="775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dirty="0" err="1"/>
              <a:t>med</a:t>
            </a:r>
            <a:r>
              <a:rPr lang="es-PE" sz="1200" dirty="0"/>
              <a:t> =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xmlns="" id="{7A0628B4-31F9-41F7-92FE-F83B21D1CEBF}"/>
                  </a:ext>
                </a:extLst>
              </p:cNvPr>
              <p:cNvSpPr txBox="1"/>
              <p:nvPr/>
            </p:nvSpPr>
            <p:spPr>
              <a:xfrm>
                <a:off x="4380559" y="2938178"/>
                <a:ext cx="179069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PE" sz="1600" i="1" dirty="0" smtClean="0">
                        <a:solidFill>
                          <a:srgbClr val="434343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s-PE" sz="1600" i="1" dirty="0">
                            <a:solidFill>
                              <a:srgbClr val="434343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s-PE" sz="1600" i="1" dirty="0">
                            <a:solidFill>
                              <a:srgbClr val="434343"/>
                            </a:solidFill>
                            <a:latin typeface="Cambria Math" panose="02040503050406030204" pitchFamily="18" charset="0"/>
                          </a:rPr>
                          <m:t>𝑚𝑒𝑑</m:t>
                        </m:r>
                      </m:e>
                    </m:d>
                    <m:r>
                      <a:rPr lang="es-PE" sz="1600" i="1" dirty="0">
                        <a:solidFill>
                          <a:srgbClr val="434343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s-PE" sz="1600" b="0" i="1" dirty="0" smtClean="0">
                        <a:solidFill>
                          <a:srgbClr val="434343"/>
                        </a:solidFill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r>
                  <a:rPr lang="es-PE" sz="1600" dirty="0">
                    <a:solidFill>
                      <a:srgbClr val="434343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 ?  SI </a:t>
                </a:r>
              </a:p>
            </p:txBody>
          </p:sp>
        </mc:Choice>
        <mc:Fallback xmlns=""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7A0628B4-31F9-41F7-92FE-F83B21D1CE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0559" y="2938178"/>
                <a:ext cx="1790699" cy="338554"/>
              </a:xfrm>
              <a:prstGeom prst="rect">
                <a:avLst/>
              </a:prstGeom>
              <a:blipFill>
                <a:blip r:embed="rId6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Flecha derecha 13">
            <a:extLst>
              <a:ext uri="{FF2B5EF4-FFF2-40B4-BE49-F238E27FC236}">
                <a16:creationId xmlns:a16="http://schemas.microsoft.com/office/drawing/2014/main" xmlns="" id="{B4FD746E-E483-4C65-A208-D55968579E37}"/>
              </a:ext>
            </a:extLst>
          </p:cNvPr>
          <p:cNvSpPr/>
          <p:nvPr/>
        </p:nvSpPr>
        <p:spPr>
          <a:xfrm>
            <a:off x="6332308" y="3028355"/>
            <a:ext cx="441704" cy="158199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xmlns="" id="{BE6D0A61-89B2-4B1F-A2BB-AE4F0AA1E9C9}"/>
                  </a:ext>
                </a:extLst>
              </p:cNvPr>
              <p:cNvSpPr txBox="1"/>
              <p:nvPr/>
            </p:nvSpPr>
            <p:spPr>
              <a:xfrm>
                <a:off x="6929730" y="2897001"/>
                <a:ext cx="840849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1600" i="1" smtClean="0">
                          <a:solidFill>
                            <a:srgbClr val="434343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s-PE" sz="1600" b="0" i="1" smtClean="0">
                          <a:solidFill>
                            <a:srgbClr val="434343"/>
                          </a:solidFill>
                          <a:latin typeface="Cambria Math" panose="02040503050406030204" pitchFamily="18" charset="0"/>
                        </a:rPr>
                        <m:t>2,</m:t>
                      </m:r>
                      <m:r>
                        <a:rPr lang="es-PE" sz="1600" i="1">
                          <a:solidFill>
                            <a:srgbClr val="434343"/>
                          </a:solidFill>
                          <a:latin typeface="Cambria Math" panose="02040503050406030204" pitchFamily="18" charset="0"/>
                        </a:rPr>
                        <m:t> 3]</m:t>
                      </m:r>
                    </m:oMath>
                  </m:oMathPara>
                </a14:m>
                <a:endParaRPr lang="es-PE" sz="1600" dirty="0">
                  <a:solidFill>
                    <a:srgbClr val="434343"/>
                  </a:solidFill>
                  <a:latin typeface="Open Sans"/>
                  <a:ea typeface="Open Sans"/>
                  <a:cs typeface="Open Sans"/>
                </a:endParaRPr>
              </a:p>
            </p:txBody>
          </p:sp>
        </mc:Choice>
        <mc:Fallback xmlns=""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BE6D0A61-89B2-4B1F-A2BB-AE4F0AA1E9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9730" y="2897001"/>
                <a:ext cx="840849" cy="338554"/>
              </a:xfrm>
              <a:prstGeom prst="rect">
                <a:avLst/>
              </a:prstGeom>
              <a:blipFill>
                <a:blip r:embed="rId7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8394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6190"/>
              <a:buFont typeface="Arial"/>
              <a:buNone/>
            </a:pPr>
            <a:r>
              <a:rPr lang="es-PE" dirty="0">
                <a:solidFill>
                  <a:srgbClr val="3D85C6"/>
                </a:solidFill>
              </a:rPr>
              <a:t>Búsqueda binaria</a:t>
            </a:r>
            <a:endParaRPr lang="en" dirty="0">
              <a:solidFill>
                <a:srgbClr val="3D85C6"/>
              </a:solidFill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xmlns="" id="{952C879A-16D2-466A-BEB2-0AFCDFD6E13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275" b="-10348"/>
          <a:stretch/>
        </p:blipFill>
        <p:spPr>
          <a:xfrm>
            <a:off x="635230" y="1638003"/>
            <a:ext cx="3352337" cy="264121"/>
          </a:xfrm>
          <a:prstGeom prst="rect">
            <a:avLst/>
          </a:prstGeom>
        </p:spPr>
      </p:pic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xmlns="" id="{09CDC2B1-032A-45CB-8C1E-7113DFBD91AC}"/>
              </a:ext>
            </a:extLst>
          </p:cNvPr>
          <p:cNvCxnSpPr/>
          <p:nvPr/>
        </p:nvCxnSpPr>
        <p:spPr>
          <a:xfrm flipV="1">
            <a:off x="1674398" y="1886795"/>
            <a:ext cx="4" cy="2415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xmlns="" id="{326F0877-2228-40DE-87FB-7CCC9301D97A}"/>
              </a:ext>
            </a:extLst>
          </p:cNvPr>
          <p:cNvCxnSpPr/>
          <p:nvPr/>
        </p:nvCxnSpPr>
        <p:spPr>
          <a:xfrm flipV="1">
            <a:off x="2067390" y="1907749"/>
            <a:ext cx="4" cy="2415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xmlns="" id="{8D0A8015-CE33-4DC0-805F-E7C226ED8A83}"/>
              </a:ext>
            </a:extLst>
          </p:cNvPr>
          <p:cNvSpPr txBox="1"/>
          <p:nvPr/>
        </p:nvSpPr>
        <p:spPr>
          <a:xfrm>
            <a:off x="1059788" y="2125565"/>
            <a:ext cx="6146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dirty="0" err="1"/>
              <a:t>ini</a:t>
            </a:r>
            <a:r>
              <a:rPr lang="es-PE" sz="1200" dirty="0"/>
              <a:t> = 2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xmlns="" id="{E8FE1A5A-5BB6-45D6-BAF5-6CF865079618}"/>
              </a:ext>
            </a:extLst>
          </p:cNvPr>
          <p:cNvSpPr txBox="1"/>
          <p:nvPr/>
        </p:nvSpPr>
        <p:spPr>
          <a:xfrm>
            <a:off x="1917185" y="2121081"/>
            <a:ext cx="775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dirty="0"/>
              <a:t>fin = 3</a:t>
            </a:r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xmlns="" id="{B0F41038-BB42-4BFF-8D0E-D4AB57906CFC}"/>
              </a:ext>
            </a:extLst>
          </p:cNvPr>
          <p:cNvCxnSpPr>
            <a:cxnSpLocks/>
          </p:cNvCxnSpPr>
          <p:nvPr/>
        </p:nvCxnSpPr>
        <p:spPr>
          <a:xfrm flipV="1">
            <a:off x="1795787" y="1886796"/>
            <a:ext cx="19754" cy="4849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uadroTexto 21">
            <a:extLst>
              <a:ext uri="{FF2B5EF4-FFF2-40B4-BE49-F238E27FC236}">
                <a16:creationId xmlns:a16="http://schemas.microsoft.com/office/drawing/2014/main" xmlns="" id="{42EEA0CE-D16B-49A7-AA91-C3339F86C4D8}"/>
              </a:ext>
            </a:extLst>
          </p:cNvPr>
          <p:cNvSpPr txBox="1"/>
          <p:nvPr/>
        </p:nvSpPr>
        <p:spPr>
          <a:xfrm>
            <a:off x="1501955" y="2395974"/>
            <a:ext cx="775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dirty="0" err="1"/>
              <a:t>med</a:t>
            </a:r>
            <a:r>
              <a:rPr lang="es-PE" sz="1200" dirty="0"/>
              <a:t> =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xmlns="" id="{705006FB-4F8C-4C27-BBC1-AF67DA53F875}"/>
                  </a:ext>
                </a:extLst>
              </p:cNvPr>
              <p:cNvSpPr txBox="1"/>
              <p:nvPr/>
            </p:nvSpPr>
            <p:spPr>
              <a:xfrm>
                <a:off x="4380559" y="1600786"/>
                <a:ext cx="179069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PE" sz="1600" i="1" dirty="0">
                        <a:solidFill>
                          <a:srgbClr val="434343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lang="es-PE" sz="1600" i="1" dirty="0">
                            <a:solidFill>
                              <a:srgbClr val="434343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s-PE" sz="1600" i="1" dirty="0">
                            <a:solidFill>
                              <a:srgbClr val="434343"/>
                            </a:solidFill>
                            <a:latin typeface="Cambria Math" panose="02040503050406030204" pitchFamily="18" charset="0"/>
                          </a:rPr>
                          <m:t>𝑚𝑒𝑑</m:t>
                        </m:r>
                      </m:e>
                    </m:d>
                    <m:r>
                      <a:rPr lang="es-PE" sz="1600" i="1" dirty="0">
                        <a:solidFill>
                          <a:srgbClr val="434343"/>
                        </a:solidFill>
                        <a:latin typeface="Cambria Math" panose="02040503050406030204" pitchFamily="18" charset="0"/>
                      </a:rPr>
                      <m:t>&lt;7 </m:t>
                    </m:r>
                  </m:oMath>
                </a14:m>
                <a:r>
                  <a:rPr lang="es-PE" sz="1600" dirty="0">
                    <a:solidFill>
                      <a:srgbClr val="434343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? NO </a:t>
                </a:r>
              </a:p>
            </p:txBody>
          </p:sp>
        </mc:Choice>
        <mc:Fallback xmlns="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705006FB-4F8C-4C27-BBC1-AF67DA53F8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0559" y="1600786"/>
                <a:ext cx="1790699" cy="338554"/>
              </a:xfrm>
              <a:prstGeom prst="rect">
                <a:avLst/>
              </a:prstGeom>
              <a:blipFill>
                <a:blip r:embed="rId4"/>
                <a:stretch>
                  <a:fillRect t="-5455" r="-1365" b="-23636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Flecha derecha 13">
            <a:extLst>
              <a:ext uri="{FF2B5EF4-FFF2-40B4-BE49-F238E27FC236}">
                <a16:creationId xmlns:a16="http://schemas.microsoft.com/office/drawing/2014/main" xmlns="" id="{69396FE4-B7D2-49FE-BF15-92965530F6F6}"/>
              </a:ext>
            </a:extLst>
          </p:cNvPr>
          <p:cNvSpPr/>
          <p:nvPr/>
        </p:nvSpPr>
        <p:spPr>
          <a:xfrm>
            <a:off x="6332308" y="1690963"/>
            <a:ext cx="441704" cy="158199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xmlns="" id="{6A87E1C4-B042-4932-93CC-67469E78E0D8}"/>
                  </a:ext>
                </a:extLst>
              </p:cNvPr>
              <p:cNvSpPr txBox="1"/>
              <p:nvPr/>
            </p:nvSpPr>
            <p:spPr>
              <a:xfrm>
                <a:off x="6929730" y="1559609"/>
                <a:ext cx="840849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1600" i="1" smtClean="0">
                          <a:solidFill>
                            <a:srgbClr val="434343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s-PE" sz="1600" b="0" i="1" smtClean="0">
                          <a:solidFill>
                            <a:srgbClr val="434343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s-PE" sz="1600" i="1">
                          <a:solidFill>
                            <a:srgbClr val="434343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s-PE" sz="1600" b="0" i="1" smtClean="0">
                          <a:solidFill>
                            <a:srgbClr val="434343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s-PE" sz="1600" i="1">
                          <a:solidFill>
                            <a:srgbClr val="434343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s-PE" sz="1600" dirty="0">
                  <a:solidFill>
                    <a:srgbClr val="434343"/>
                  </a:solidFill>
                  <a:latin typeface="Open Sans"/>
                  <a:ea typeface="Open Sans"/>
                  <a:cs typeface="Open Sans"/>
                </a:endParaRPr>
              </a:p>
            </p:txBody>
          </p:sp>
        </mc:Choice>
        <mc:Fallback xmlns="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6A87E1C4-B042-4932-93CC-67469E78E0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9730" y="1559609"/>
                <a:ext cx="840849" cy="338554"/>
              </a:xfrm>
              <a:prstGeom prst="rect">
                <a:avLst/>
              </a:prstGeom>
              <a:blipFill>
                <a:blip r:embed="rId5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Imagen 25">
            <a:extLst>
              <a:ext uri="{FF2B5EF4-FFF2-40B4-BE49-F238E27FC236}">
                <a16:creationId xmlns:a16="http://schemas.microsoft.com/office/drawing/2014/main" xmlns="" id="{20086EE7-6C30-4FDC-931F-6BAED2B042B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275" b="-10348"/>
          <a:stretch/>
        </p:blipFill>
        <p:spPr>
          <a:xfrm>
            <a:off x="635230" y="2975395"/>
            <a:ext cx="3352337" cy="264121"/>
          </a:xfrm>
          <a:prstGeom prst="rect">
            <a:avLst/>
          </a:prstGeom>
        </p:spPr>
      </p:pic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xmlns="" id="{FDF09D53-D4E4-4FB7-BD92-941F7FB24989}"/>
              </a:ext>
            </a:extLst>
          </p:cNvPr>
          <p:cNvCxnSpPr/>
          <p:nvPr/>
        </p:nvCxnSpPr>
        <p:spPr>
          <a:xfrm flipV="1">
            <a:off x="1690801" y="3279466"/>
            <a:ext cx="4" cy="2415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xmlns="" id="{3FA85F34-471D-44F4-AAD5-4EA41056F9C7}"/>
              </a:ext>
            </a:extLst>
          </p:cNvPr>
          <p:cNvSpPr txBox="1"/>
          <p:nvPr/>
        </p:nvSpPr>
        <p:spPr>
          <a:xfrm>
            <a:off x="1367093" y="3607744"/>
            <a:ext cx="775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dirty="0" err="1"/>
              <a:t>ini</a:t>
            </a:r>
            <a:r>
              <a:rPr lang="es-PE" sz="1200" dirty="0"/>
              <a:t> = fin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xmlns="" id="{7A0628B4-31F9-41F7-92FE-F83B21D1CEBF}"/>
                  </a:ext>
                </a:extLst>
              </p:cNvPr>
              <p:cNvSpPr txBox="1"/>
              <p:nvPr/>
            </p:nvSpPr>
            <p:spPr>
              <a:xfrm>
                <a:off x="4380559" y="2938178"/>
                <a:ext cx="339002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PE" sz="1600" dirty="0">
                    <a:solidFill>
                      <a:srgbClr val="434343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Caso directo, buscamos 7 en el rango </a:t>
                </a:r>
                <a14:m>
                  <m:oMath xmlns:m="http://schemas.openxmlformats.org/officeDocument/2006/math">
                    <m:r>
                      <a:rPr lang="es-PE" sz="1600" i="1">
                        <a:solidFill>
                          <a:srgbClr val="434343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s-PE" sz="1600" b="0" i="1" smtClean="0">
                        <a:solidFill>
                          <a:srgbClr val="434343"/>
                        </a:solidFill>
                        <a:latin typeface="Cambria Math" panose="02040503050406030204" pitchFamily="18" charset="0"/>
                      </a:rPr>
                      <m:t>𝑖𝑛𝑖</m:t>
                    </m:r>
                    <m:r>
                      <a:rPr lang="es-PE" sz="1600" b="0" i="1" smtClean="0">
                        <a:solidFill>
                          <a:srgbClr val="434343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s-PE" sz="1600" b="0" i="1" smtClean="0">
                        <a:solidFill>
                          <a:srgbClr val="434343"/>
                        </a:solidFill>
                        <a:latin typeface="Cambria Math" panose="02040503050406030204" pitchFamily="18" charset="0"/>
                      </a:rPr>
                      <m:t>𝑖𝑛𝑖</m:t>
                    </m:r>
                    <m:r>
                      <a:rPr lang="es-PE" sz="1600" i="1">
                        <a:solidFill>
                          <a:srgbClr val="434343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s-PE" sz="1600" dirty="0">
                  <a:solidFill>
                    <a:srgbClr val="434343"/>
                  </a:solidFill>
                  <a:latin typeface="Open Sans"/>
                  <a:ea typeface="Open Sans"/>
                  <a:cs typeface="Open Sans"/>
                </a:endParaRPr>
              </a:p>
              <a:p>
                <a:endParaRPr lang="es-PE" sz="1600" dirty="0">
                  <a:solidFill>
                    <a:srgbClr val="434343"/>
                  </a:solidFill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mc:Choice>
        <mc:Fallback xmlns=""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7A0628B4-31F9-41F7-92FE-F83B21D1CE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0559" y="2938178"/>
                <a:ext cx="3390020" cy="830997"/>
              </a:xfrm>
              <a:prstGeom prst="rect">
                <a:avLst/>
              </a:prstGeom>
              <a:blipFill>
                <a:blip r:embed="rId6"/>
                <a:stretch>
                  <a:fillRect l="-1079" t="-2206"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0797617"/>
      </p:ext>
    </p:extLst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Luxe">
    <a:dk1>
      <a:srgbClr val="000000"/>
    </a:dk1>
    <a:lt1>
      <a:srgbClr val="FFFFFF"/>
    </a:lt1>
    <a:dk2>
      <a:srgbClr val="B7B7B7"/>
    </a:dk2>
    <a:lt2>
      <a:srgbClr val="CCA677"/>
    </a:lt2>
    <a:accent1>
      <a:srgbClr val="5D4037"/>
    </a:accent1>
    <a:accent2>
      <a:srgbClr val="455A64"/>
    </a:accent2>
    <a:accent3>
      <a:srgbClr val="607D8B"/>
    </a:accent3>
    <a:accent4>
      <a:srgbClr val="78909C"/>
    </a:accent4>
    <a:accent5>
      <a:srgbClr val="57BB8A"/>
    </a:accent5>
    <a:accent6>
      <a:srgbClr val="DCE755"/>
    </a:accent6>
    <a:hlink>
      <a:srgbClr val="57BB8A"/>
    </a:hlink>
    <a:folHlink>
      <a:srgbClr val="57BB8A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13152</TotalTime>
  <Words>757</Words>
  <Application>Microsoft Office PowerPoint</Application>
  <PresentationFormat>Presentación en pantalla (16:9)</PresentationFormat>
  <Paragraphs>95</Paragraphs>
  <Slides>20</Slides>
  <Notes>20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6" baseType="lpstr">
      <vt:lpstr>Arial</vt:lpstr>
      <vt:lpstr>Economica</vt:lpstr>
      <vt:lpstr>Open Sans</vt:lpstr>
      <vt:lpstr>Wingdings</vt:lpstr>
      <vt:lpstr>Cambria Math</vt:lpstr>
      <vt:lpstr>luxe</vt:lpstr>
      <vt:lpstr>Búsqueda Binaria</vt:lpstr>
      <vt:lpstr>Búsqueda binaria</vt:lpstr>
      <vt:lpstr>Buscando en listas ordenadas</vt:lpstr>
      <vt:lpstr>Buscando en listas ordenadas</vt:lpstr>
      <vt:lpstr>Buscando en listas ordenadas</vt:lpstr>
      <vt:lpstr>Búsqueda binaria</vt:lpstr>
      <vt:lpstr>Búsqueda binaria</vt:lpstr>
      <vt:lpstr>Búsqueda binaria</vt:lpstr>
      <vt:lpstr>Búsqueda binaria</vt:lpstr>
      <vt:lpstr>Búsqueda binaria</vt:lpstr>
      <vt:lpstr>Búsqueda binaria</vt:lpstr>
      <vt:lpstr>Consideraciones</vt:lpstr>
      <vt:lpstr>Función Monótona</vt:lpstr>
      <vt:lpstr>Búsqueda binaria discreta</vt:lpstr>
      <vt:lpstr>Trabajando con rango booleano</vt:lpstr>
      <vt:lpstr>Trabajando con rango booleano</vt:lpstr>
      <vt:lpstr>Problemas</vt:lpstr>
      <vt:lpstr>Búsqueda binaria continua</vt:lpstr>
      <vt:lpstr>Problemas</vt:lpstr>
      <vt:lpstr>¡ Good luck and have fun !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Competitiva</dc:title>
  <dc:creator>Rodolfo</dc:creator>
  <cp:lastModifiedBy>d</cp:lastModifiedBy>
  <cp:revision>1019</cp:revision>
  <dcterms:modified xsi:type="dcterms:W3CDTF">2019-08-17T16:56:55Z</dcterms:modified>
</cp:coreProperties>
</file>