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340" r:id="rId3"/>
    <p:sldId id="341" r:id="rId4"/>
    <p:sldId id="345" r:id="rId5"/>
    <p:sldId id="343" r:id="rId6"/>
    <p:sldId id="344" r:id="rId7"/>
    <p:sldId id="346" r:id="rId8"/>
    <p:sldId id="347" r:id="rId9"/>
    <p:sldId id="349" r:id="rId10"/>
    <p:sldId id="350" r:id="rId11"/>
    <p:sldId id="351" r:id="rId12"/>
    <p:sldId id="383" r:id="rId13"/>
    <p:sldId id="386" r:id="rId14"/>
    <p:sldId id="385" r:id="rId15"/>
    <p:sldId id="352" r:id="rId16"/>
    <p:sldId id="384" r:id="rId17"/>
    <p:sldId id="377" r:id="rId18"/>
    <p:sldId id="379" r:id="rId19"/>
    <p:sldId id="378" r:id="rId20"/>
    <p:sldId id="387" r:id="rId21"/>
    <p:sldId id="388" r:id="rId22"/>
    <p:sldId id="382" r:id="rId23"/>
    <p:sldId id="381" r:id="rId24"/>
    <p:sldId id="313" r:id="rId25"/>
    <p:sldId id="287" r:id="rId26"/>
  </p:sldIdLst>
  <p:sldSz cx="9144000" cy="5143500" type="screen16x9"/>
  <p:notesSz cx="6858000" cy="9144000"/>
  <p:embeddedFontLst>
    <p:embeddedFont>
      <p:font typeface="Cambria Math" panose="02040503050406030204" pitchFamily="18" charset="0"/>
      <p:regular r:id="rId28"/>
    </p:embeddedFont>
    <p:embeddedFont>
      <p:font typeface="Economica" panose="020B0604020202020204" charset="0"/>
      <p:regular r:id="rId29"/>
      <p:bold r:id="rId30"/>
      <p:italic r:id="rId31"/>
      <p:boldItalic r:id="rId32"/>
    </p:embeddedFont>
    <p:embeddedFont>
      <p:font typeface="Open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90" y="300"/>
      </p:cViewPr>
      <p:guideLst>
        <p:guide orient="horz" pos="1620"/>
        <p:guide pos="2880"/>
      </p:guideLst>
    </p:cSldViewPr>
  </p:slideViewPr>
  <p:notesTextViewPr>
    <p:cViewPr>
      <p:scale>
        <a:sx n="1" d="1"/>
        <a:sy n="1" d="1"/>
      </p:scale>
      <p:origin x="0" y="0"/>
    </p:cViewPr>
  </p:notesTextViewPr>
  <p:notesViewPr>
    <p:cSldViewPr>
      <p:cViewPr varScale="1">
        <p:scale>
          <a:sx n="52" d="100"/>
          <a:sy n="52" d="100"/>
        </p:scale>
        <p:origin x="286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132582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26310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7187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01141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4478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4478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4478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447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4478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579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10676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2103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1627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79874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42171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35863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7689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0716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00868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1822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265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7124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2027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338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78721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740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044700" y="1444255"/>
            <a:ext cx="3054600" cy="1537199"/>
          </a:xfrm>
          <a:prstGeom prst="rect">
            <a:avLst/>
          </a:prstGeom>
        </p:spPr>
        <p:txBody>
          <a:bodyPr lIns="91425" tIns="91425" rIns="91425" bIns="91425" anchor="b"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11" name="Shape 11"/>
          <p:cNvSpPr txBox="1">
            <a:spLocks noGrp="1"/>
          </p:cNvSpPr>
          <p:nvPr>
            <p:ph type="subTitle" idx="1"/>
          </p:nvPr>
        </p:nvSpPr>
        <p:spPr>
          <a:xfrm>
            <a:off x="3044700" y="3116580"/>
            <a:ext cx="3054600" cy="701400"/>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1" name="Shape 51"/>
          <p:cNvSpPr txBox="1">
            <a:spLocks noGrp="1"/>
          </p:cNvSpPr>
          <p:nvPr>
            <p:ph type="title"/>
          </p:nvPr>
        </p:nvSpPr>
        <p:spPr>
          <a:xfrm>
            <a:off x="311700" y="957125"/>
            <a:ext cx="8520600" cy="2128800"/>
          </a:xfrm>
          <a:prstGeom prst="rect">
            <a:avLst/>
          </a:prstGeom>
        </p:spPr>
        <p:txBody>
          <a:bodyPr lIns="91425" tIns="91425" rIns="91425" bIns="91425" anchor="ctr" anchorCtr="0"/>
          <a:lstStyle>
            <a:lvl1pPr lvl="0" algn="ctr" rtl="0">
              <a:spcBef>
                <a:spcPts val="0"/>
              </a:spcBef>
              <a:buClr>
                <a:schemeClr val="lt2"/>
              </a:buClr>
              <a:buSzPct val="100000"/>
              <a:defRPr sz="16000">
                <a:solidFill>
                  <a:schemeClr val="lt2"/>
                </a:solidFill>
              </a:defRPr>
            </a:lvl1pPr>
            <a:lvl2pPr lvl="1" algn="ctr" rtl="0">
              <a:spcBef>
                <a:spcPts val="0"/>
              </a:spcBef>
              <a:buClr>
                <a:schemeClr val="lt2"/>
              </a:buClr>
              <a:buSzPct val="100000"/>
              <a:defRPr sz="16000">
                <a:solidFill>
                  <a:schemeClr val="lt2"/>
                </a:solidFill>
              </a:defRPr>
            </a:lvl2pPr>
            <a:lvl3pPr lvl="2" algn="ctr" rtl="0">
              <a:spcBef>
                <a:spcPts val="0"/>
              </a:spcBef>
              <a:buClr>
                <a:schemeClr val="lt2"/>
              </a:buClr>
              <a:buSzPct val="100000"/>
              <a:defRPr sz="16000">
                <a:solidFill>
                  <a:schemeClr val="lt2"/>
                </a:solidFill>
              </a:defRPr>
            </a:lvl3pPr>
            <a:lvl4pPr lvl="3" algn="ctr" rtl="0">
              <a:spcBef>
                <a:spcPts val="0"/>
              </a:spcBef>
              <a:buClr>
                <a:schemeClr val="lt2"/>
              </a:buClr>
              <a:buSzPct val="100000"/>
              <a:defRPr sz="16000">
                <a:solidFill>
                  <a:schemeClr val="lt2"/>
                </a:solidFill>
              </a:defRPr>
            </a:lvl4pPr>
            <a:lvl5pPr lvl="4" algn="ctr" rtl="0">
              <a:spcBef>
                <a:spcPts val="0"/>
              </a:spcBef>
              <a:buClr>
                <a:schemeClr val="lt2"/>
              </a:buClr>
              <a:buSzPct val="100000"/>
              <a:defRPr sz="16000">
                <a:solidFill>
                  <a:schemeClr val="lt2"/>
                </a:solidFill>
              </a:defRPr>
            </a:lvl5pPr>
            <a:lvl6pPr lvl="5" algn="ctr" rtl="0">
              <a:spcBef>
                <a:spcPts val="0"/>
              </a:spcBef>
              <a:buClr>
                <a:schemeClr val="lt2"/>
              </a:buClr>
              <a:buSzPct val="100000"/>
              <a:defRPr sz="16000">
                <a:solidFill>
                  <a:schemeClr val="lt2"/>
                </a:solidFill>
              </a:defRPr>
            </a:lvl6pPr>
            <a:lvl7pPr lvl="6" algn="ctr" rtl="0">
              <a:spcBef>
                <a:spcPts val="0"/>
              </a:spcBef>
              <a:buClr>
                <a:schemeClr val="lt2"/>
              </a:buClr>
              <a:buSzPct val="100000"/>
              <a:defRPr sz="16000">
                <a:solidFill>
                  <a:schemeClr val="lt2"/>
                </a:solidFill>
              </a:defRPr>
            </a:lvl7pPr>
            <a:lvl8pPr lvl="7" algn="ctr" rtl="0">
              <a:spcBef>
                <a:spcPts val="0"/>
              </a:spcBef>
              <a:buClr>
                <a:schemeClr val="lt2"/>
              </a:buClr>
              <a:buSzPct val="100000"/>
              <a:defRPr sz="16000">
                <a:solidFill>
                  <a:schemeClr val="lt2"/>
                </a:solidFill>
              </a:defRPr>
            </a:lvl8pPr>
            <a:lvl9pPr lvl="8" algn="ctr" rtl="0">
              <a:spcBef>
                <a:spcPts val="0"/>
              </a:spcBef>
              <a:buClr>
                <a:schemeClr val="lt2"/>
              </a:buClr>
              <a:buSzPct val="100000"/>
              <a:defRPr sz="16000">
                <a:solidFill>
                  <a:schemeClr val="lt2"/>
                </a:solidFill>
              </a:defRPr>
            </a:lvl9pPr>
          </a:lstStyle>
          <a:p>
            <a:endParaRPr/>
          </a:p>
        </p:txBody>
      </p:sp>
      <p:sp>
        <p:nvSpPr>
          <p:cNvPr id="52" name="Shape 52"/>
          <p:cNvSpPr txBox="1">
            <a:spLocks noGrp="1"/>
          </p:cNvSpPr>
          <p:nvPr>
            <p:ph type="body" idx="1"/>
          </p:nvPr>
        </p:nvSpPr>
        <p:spPr>
          <a:xfrm>
            <a:off x="311700" y="3162000"/>
            <a:ext cx="8520600" cy="10716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53" name="Shape 5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p:nvPr/>
        </p:nvSpPr>
        <p:spPr>
          <a:xfrm flipH="1">
            <a:off x="7595937"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5" name="Shape 15"/>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6" name="Shape 16"/>
          <p:cNvSpPr txBox="1">
            <a:spLocks noGrp="1"/>
          </p:cNvSpPr>
          <p:nvPr>
            <p:ph type="title"/>
          </p:nvPr>
        </p:nvSpPr>
        <p:spPr>
          <a:xfrm>
            <a:off x="773700" y="1806450"/>
            <a:ext cx="7596600" cy="1530600"/>
          </a:xfrm>
          <a:prstGeom prst="rect">
            <a:avLst/>
          </a:prstGeom>
        </p:spPr>
        <p:txBody>
          <a:bodyPr lIns="91425" tIns="91425" rIns="91425" bIns="91425" anchor="ctr"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17" name="Shape 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rgbClr val="4A86E8"/>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 name="Shape 22"/>
          <p:cNvSpPr txBox="1">
            <a:spLocks/>
          </p:cNvSpPr>
          <p:nvPr userDrawn="1"/>
        </p:nvSpPr>
        <p:spPr>
          <a:xfrm>
            <a:off x="2843808" y="4778320"/>
            <a:ext cx="3600400" cy="31371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lang="es-PE" sz="1000" b="0" i="0" u="none" strike="noStrike" cap="none" smtClean="0">
                <a:solidFill>
                  <a:srgbClr val="0070C0"/>
                </a:solidFill>
                <a:latin typeface="Open Sans"/>
                <a:ea typeface="Open Sans"/>
                <a:cs typeface="Open Sans"/>
                <a:sym typeface="Open Sans"/>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s-PE" dirty="0"/>
              <a:t>Programación Competitiva – Búsqueda Ternaria</a:t>
            </a:r>
            <a:endParaRPr lang="es-PE" dirty="0">
              <a:sym typeface="Arial"/>
            </a:endParaRPr>
          </a:p>
        </p:txBody>
      </p:sp>
      <p:sp>
        <p:nvSpPr>
          <p:cNvPr id="7" name="Shape 22"/>
          <p:cNvSpPr txBox="1">
            <a:spLocks/>
          </p:cNvSpPr>
          <p:nvPr userDrawn="1"/>
        </p:nvSpPr>
        <p:spPr>
          <a:xfrm>
            <a:off x="8760489" y="4778320"/>
            <a:ext cx="420023" cy="31371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lang="es-PE" sz="1000" b="0" i="0" u="none" strike="noStrike" cap="none" smtClean="0">
                <a:solidFill>
                  <a:srgbClr val="0070C0"/>
                </a:solidFill>
                <a:latin typeface="Open Sans"/>
                <a:ea typeface="Open Sans"/>
                <a:cs typeface="Open Sans"/>
                <a:sym typeface="Open Sans"/>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E3AC2779-1BFE-4869-98C5-F618120ABD0A}" type="slidenum">
              <a:rPr lang="es-PE" smtClean="0"/>
              <a:pPr/>
              <a:t>‹Nº›</a:t>
            </a:fld>
            <a:endParaRPr lang="es-PE" dirty="0">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 name="Shape 25"/>
          <p:cNvSpPr txBox="1">
            <a:spLocks noGrp="1"/>
          </p:cNvSpPr>
          <p:nvPr>
            <p:ph type="body" idx="1"/>
          </p:nvPr>
        </p:nvSpPr>
        <p:spPr>
          <a:xfrm>
            <a:off x="311700" y="1225225"/>
            <a:ext cx="3999900" cy="33540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6" name="Shape 26"/>
          <p:cNvSpPr txBox="1">
            <a:spLocks noGrp="1"/>
          </p:cNvSpPr>
          <p:nvPr>
            <p:ph type="body" idx="2"/>
          </p:nvPr>
        </p:nvSpPr>
        <p:spPr>
          <a:xfrm>
            <a:off x="4832400" y="1225225"/>
            <a:ext cx="3999900" cy="33540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33" name="Shape 33"/>
          <p:cNvSpPr txBox="1">
            <a:spLocks noGrp="1"/>
          </p:cNvSpPr>
          <p:nvPr>
            <p:ph type="body" idx="1"/>
          </p:nvPr>
        </p:nvSpPr>
        <p:spPr>
          <a:xfrm>
            <a:off x="311700" y="1399399"/>
            <a:ext cx="2808000" cy="27849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5"/>
        <p:cNvGrpSpPr/>
        <p:nvPr/>
      </p:nvGrpSpPr>
      <p:grpSpPr>
        <a:xfrm>
          <a:off x="0" y="0"/>
          <a:ext cx="0" cy="0"/>
          <a:chOff x="0" y="0"/>
          <a:chExt cx="0" cy="0"/>
        </a:xfrm>
      </p:grpSpPr>
      <p:sp>
        <p:nvSpPr>
          <p:cNvPr id="36" name="Shape 36"/>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490250" y="450150"/>
            <a:ext cx="5878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929275"/>
            <a:ext cx="4045200" cy="1786200"/>
          </a:xfrm>
          <a:prstGeom prst="rect">
            <a:avLst/>
          </a:prstGeom>
        </p:spPr>
        <p:txBody>
          <a:bodyPr lIns="91425" tIns="91425" rIns="91425" bIns="91425" anchor="b" anchorCtr="0"/>
          <a:lstStyle>
            <a:lvl1pPr lvl="0" algn="ctr" rtl="0">
              <a:spcBef>
                <a:spcPts val="0"/>
              </a:spcBef>
              <a:buClr>
                <a:schemeClr val="lt2"/>
              </a:buClr>
              <a:defRPr>
                <a:solidFill>
                  <a:schemeClr val="lt2"/>
                </a:solidFill>
              </a:defRPr>
            </a:lvl1pPr>
            <a:lvl2pPr lvl="1" algn="ctr" rtl="0">
              <a:spcBef>
                <a:spcPts val="0"/>
              </a:spcBef>
              <a:buClr>
                <a:schemeClr val="lt2"/>
              </a:buClr>
              <a:defRPr>
                <a:solidFill>
                  <a:schemeClr val="lt2"/>
                </a:solidFill>
              </a:defRPr>
            </a:lvl2pPr>
            <a:lvl3pPr lvl="2" algn="ctr" rtl="0">
              <a:spcBef>
                <a:spcPts val="0"/>
              </a:spcBef>
              <a:buClr>
                <a:schemeClr val="lt2"/>
              </a:buClr>
              <a:defRPr>
                <a:solidFill>
                  <a:schemeClr val="lt2"/>
                </a:solidFill>
              </a:defRPr>
            </a:lvl3pPr>
            <a:lvl4pPr lvl="3" algn="ctr" rtl="0">
              <a:spcBef>
                <a:spcPts val="0"/>
              </a:spcBef>
              <a:buClr>
                <a:schemeClr val="lt2"/>
              </a:buClr>
              <a:defRPr>
                <a:solidFill>
                  <a:schemeClr val="lt2"/>
                </a:solidFill>
              </a:defRPr>
            </a:lvl4pPr>
            <a:lvl5pPr lvl="4" algn="ctr" rtl="0">
              <a:spcBef>
                <a:spcPts val="0"/>
              </a:spcBef>
              <a:buClr>
                <a:schemeClr val="lt2"/>
              </a:buClr>
              <a:defRPr>
                <a:solidFill>
                  <a:schemeClr val="lt2"/>
                </a:solidFill>
              </a:defRPr>
            </a:lvl5pPr>
            <a:lvl6pPr lvl="5" algn="ctr" rtl="0">
              <a:spcBef>
                <a:spcPts val="0"/>
              </a:spcBef>
              <a:buClr>
                <a:schemeClr val="lt2"/>
              </a:buClr>
              <a:defRPr>
                <a:solidFill>
                  <a:schemeClr val="lt2"/>
                </a:solidFill>
              </a:defRPr>
            </a:lvl6pPr>
            <a:lvl7pPr lvl="6" algn="ctr" rtl="0">
              <a:spcBef>
                <a:spcPts val="0"/>
              </a:spcBef>
              <a:buClr>
                <a:schemeClr val="lt2"/>
              </a:buClr>
              <a:defRPr>
                <a:solidFill>
                  <a:schemeClr val="lt2"/>
                </a:solidFill>
              </a:defRPr>
            </a:lvl7pPr>
            <a:lvl8pPr lvl="7" algn="ctr" rtl="0">
              <a:spcBef>
                <a:spcPts val="0"/>
              </a:spcBef>
              <a:buClr>
                <a:schemeClr val="lt2"/>
              </a:buClr>
              <a:defRPr>
                <a:solidFill>
                  <a:schemeClr val="lt2"/>
                </a:solidFill>
              </a:defRPr>
            </a:lvl8pPr>
            <a:lvl9pPr lvl="8" algn="ctr" rtl="0">
              <a:spcBef>
                <a:spcPts val="0"/>
              </a:spcBef>
              <a:buClr>
                <a:schemeClr val="lt2"/>
              </a:buClr>
              <a:defRPr>
                <a:solidFill>
                  <a:schemeClr val="lt2"/>
                </a:solidFill>
              </a:defRPr>
            </a:lvl9pPr>
          </a:lstStyle>
          <a:p>
            <a:endParaRPr/>
          </a:p>
        </p:txBody>
      </p:sp>
      <p:sp>
        <p:nvSpPr>
          <p:cNvPr id="43" name="Shape 43"/>
          <p:cNvSpPr txBox="1">
            <a:spLocks noGrp="1"/>
          </p:cNvSpPr>
          <p:nvPr>
            <p:ph type="subTitle" idx="1"/>
          </p:nvPr>
        </p:nvSpPr>
        <p:spPr>
          <a:xfrm>
            <a:off x="265500" y="2769000"/>
            <a:ext cx="4045200" cy="1574100"/>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9500" y="4218925"/>
            <a:ext cx="5998800" cy="598800"/>
          </a:xfrm>
          <a:prstGeom prst="rect">
            <a:avLst/>
          </a:prstGeom>
        </p:spPr>
        <p:txBody>
          <a:bodyPr lIns="91425" tIns="91425" rIns="91425" bIns="91425" anchor="ctr" anchorCtr="0"/>
          <a:lstStyle>
            <a:lvl1pPr lvl="0" rt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15925"/>
            <a:ext cx="8520600" cy="831300"/>
          </a:xfrm>
          <a:prstGeom prst="rect">
            <a:avLst/>
          </a:prstGeom>
          <a:noFill/>
          <a:ln>
            <a:noFill/>
          </a:ln>
        </p:spPr>
        <p:txBody>
          <a:bodyPr lIns="91425" tIns="91425" rIns="91425" bIns="91425" anchor="b" anchorCtr="0"/>
          <a:lstStyle>
            <a:lvl1pPr lvl="0" rt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rtl="0">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rtl="0">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rtl="0">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rtl="0">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rtl="0">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rtl="0">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rtl="0">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rtl="0">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311700" y="1225225"/>
            <a:ext cx="8520600" cy="33540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rtl="0">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rtl="0">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rtl="0">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rtl="0">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rtl="0">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rtl="0">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rtl="0">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rtl="0">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1"/>
                </a:solidFill>
                <a:latin typeface="Economica"/>
                <a:ea typeface="Economica"/>
                <a:cs typeface="Economica"/>
                <a:sym typeface="Economica"/>
              </a:rPr>
              <a:t>‹Nº›</a:t>
            </a:fld>
            <a:endParaRPr lang="en" sz="1000">
              <a:solidFill>
                <a:schemeClr val="dk1"/>
              </a:solidFill>
              <a:latin typeface="Economica"/>
              <a:ea typeface="Economica"/>
              <a:cs typeface="Economica"/>
              <a:sym typeface="Economic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9" name="Shape 60"/>
          <p:cNvSpPr txBox="1">
            <a:spLocks noGrp="1"/>
          </p:cNvSpPr>
          <p:nvPr>
            <p:ph type="ctrTitle"/>
          </p:nvPr>
        </p:nvSpPr>
        <p:spPr>
          <a:xfrm>
            <a:off x="1763688" y="1671458"/>
            <a:ext cx="5173500" cy="972300"/>
          </a:xfrm>
          <a:prstGeom prst="rect">
            <a:avLst/>
          </a:prstGeom>
        </p:spPr>
        <p:txBody>
          <a:bodyPr lIns="91425" tIns="91425" rIns="91425" bIns="91425" anchor="b" anchorCtr="0">
            <a:noAutofit/>
          </a:bodyPr>
          <a:lstStyle/>
          <a:p>
            <a:pPr lvl="0" rtl="0">
              <a:spcBef>
                <a:spcPts val="0"/>
              </a:spcBef>
              <a:buClr>
                <a:schemeClr val="dk1"/>
              </a:buClr>
              <a:buSzPct val="25000"/>
              <a:buFont typeface="Arial"/>
              <a:buNone/>
            </a:pPr>
            <a:r>
              <a:rPr lang="es-PE" sz="4400" dirty="0">
                <a:solidFill>
                  <a:srgbClr val="3D85C6"/>
                </a:solidFill>
                <a:latin typeface="Economica" panose="020B0604020202020204" charset="0"/>
                <a:sym typeface="Economica"/>
              </a:rPr>
              <a:t>Búsqueda </a:t>
            </a:r>
            <a:r>
              <a:rPr lang="es-PE" sz="4400" dirty="0">
                <a:solidFill>
                  <a:srgbClr val="3D85C6"/>
                </a:solidFill>
                <a:latin typeface="Economica" panose="020B0604020202020204" charset="0"/>
              </a:rPr>
              <a:t>Ternaria</a:t>
            </a:r>
            <a:endParaRPr lang="en" sz="4400" dirty="0">
              <a:solidFill>
                <a:srgbClr val="3D85C6"/>
              </a:solidFill>
              <a:latin typeface="Economica" panose="020B0604020202020204" charset="0"/>
              <a:sym typeface="Economica"/>
            </a:endParaRPr>
          </a:p>
        </p:txBody>
      </p:sp>
      <p:cxnSp>
        <p:nvCxnSpPr>
          <p:cNvPr id="10" name="3 Conector recto"/>
          <p:cNvCxnSpPr/>
          <p:nvPr/>
        </p:nvCxnSpPr>
        <p:spPr>
          <a:xfrm>
            <a:off x="6321896" y="987574"/>
            <a:ext cx="9144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7 Conector recto"/>
          <p:cNvCxnSpPr/>
          <p:nvPr/>
        </p:nvCxnSpPr>
        <p:spPr>
          <a:xfrm>
            <a:off x="7236296" y="987574"/>
            <a:ext cx="0" cy="64807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13 Conector recto"/>
          <p:cNvCxnSpPr/>
          <p:nvPr/>
        </p:nvCxnSpPr>
        <p:spPr>
          <a:xfrm>
            <a:off x="1331640" y="3363838"/>
            <a:ext cx="9144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17 Conector recto"/>
          <p:cNvCxnSpPr/>
          <p:nvPr/>
        </p:nvCxnSpPr>
        <p:spPr>
          <a:xfrm>
            <a:off x="1331640" y="2715766"/>
            <a:ext cx="0" cy="64807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1 Rectángulo"/>
          <p:cNvSpPr/>
          <p:nvPr/>
        </p:nvSpPr>
        <p:spPr>
          <a:xfrm>
            <a:off x="5095191" y="4299942"/>
            <a:ext cx="3869297" cy="584775"/>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eaLnBrk="1" hangingPunct="1"/>
            <a:r>
              <a:rPr lang="es-PE" altLang="es-PE" sz="1600" b="1" dirty="0" smtClean="0">
                <a:solidFill>
                  <a:schemeClr val="accent2">
                    <a:lumMod val="60000"/>
                    <a:lumOff val="40000"/>
                  </a:schemeClr>
                </a:solidFill>
                <a:latin typeface="Open Sans"/>
                <a:ea typeface="Open Sans"/>
                <a:cs typeface="Open Sans"/>
                <a:sym typeface="Open Sans"/>
              </a:rPr>
              <a:t>Bach. Rodolfo Mercado Gonzales</a:t>
            </a:r>
            <a:endParaRPr lang="es-PE" altLang="es-PE" sz="1600" dirty="0" smtClean="0">
              <a:solidFill>
                <a:srgbClr val="434343"/>
              </a:solidFill>
              <a:latin typeface="Open Sans"/>
              <a:ea typeface="Open Sans"/>
              <a:cs typeface="Open Sans"/>
              <a:sym typeface="Open Sans"/>
            </a:endParaRPr>
          </a:p>
          <a:p>
            <a:pPr eaLnBrk="1" hangingPunct="1"/>
            <a:r>
              <a:rPr lang="es-PE" altLang="es-PE" sz="1600" b="1" dirty="0" smtClean="0">
                <a:solidFill>
                  <a:schemeClr val="accent1">
                    <a:lumMod val="60000"/>
                    <a:lumOff val="40000"/>
                  </a:schemeClr>
                </a:solidFill>
                <a:latin typeface="Open Sans"/>
                <a:ea typeface="Open Sans"/>
                <a:cs typeface="Open Sans"/>
                <a:sym typeface="Open Sans"/>
              </a:rPr>
              <a:t>Universidad </a:t>
            </a:r>
            <a:r>
              <a:rPr lang="es-PE" altLang="es-PE" sz="1600" b="1" dirty="0">
                <a:solidFill>
                  <a:schemeClr val="accent1">
                    <a:lumMod val="60000"/>
                    <a:lumOff val="40000"/>
                  </a:schemeClr>
                </a:solidFill>
                <a:latin typeface="Open Sans"/>
                <a:ea typeface="Open Sans"/>
                <a:cs typeface="Open Sans"/>
                <a:sym typeface="Open Sans"/>
              </a:rPr>
              <a:t>Nacional de Ingeniería </a:t>
            </a:r>
            <a:endParaRPr lang="es-PE" sz="1600" b="1" dirty="0">
              <a:solidFill>
                <a:schemeClr val="accent1">
                  <a:lumMod val="60000"/>
                  <a:lumOff val="40000"/>
                </a:schemeClr>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Analizando la Complejidad</a:t>
            </a:r>
            <a:endParaRPr lang="en" dirty="0">
              <a:solidFill>
                <a:srgbClr val="3D85C6"/>
              </a:solidFill>
            </a:endParaRPr>
          </a:p>
        </p:txBody>
      </p:sp>
      <p:sp>
        <p:nvSpPr>
          <p:cNvPr id="70" name="Shape 70"/>
          <p:cNvSpPr txBox="1">
            <a:spLocks noGrp="1"/>
          </p:cNvSpPr>
          <p:nvPr>
            <p:ph type="body" idx="1"/>
          </p:nvPr>
        </p:nvSpPr>
        <p:spPr>
          <a:xfrm>
            <a:off x="311700" y="1347614"/>
            <a:ext cx="8520600" cy="2088232"/>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mc:AlternateContent xmlns:mc="http://schemas.openxmlformats.org/markup-compatibility/2006" xmlns:a14="http://schemas.microsoft.com/office/drawing/2010/main">
        <mc:Choice Requires="a14">
          <p:sp>
            <p:nvSpPr>
              <p:cNvPr id="5" name="Shape 70"/>
              <p:cNvSpPr txBox="1">
                <a:spLocks/>
              </p:cNvSpPr>
              <p:nvPr/>
            </p:nvSpPr>
            <p:spPr>
              <a:xfrm>
                <a:off x="251520" y="1347614"/>
                <a:ext cx="7932708" cy="273630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r>
                  <a:rPr lang="es-PE" sz="1600" dirty="0">
                    <a:solidFill>
                      <a:srgbClr val="434343"/>
                    </a:solidFill>
                  </a:rPr>
                  <a:t>En cada iteración reducimos el intervalo de búsqueda a </a:t>
                </a:r>
                <a14:m>
                  <m:oMath xmlns:m="http://schemas.openxmlformats.org/officeDocument/2006/math">
                    <m:r>
                      <a:rPr lang="es-PE" sz="1600" b="0" i="1" smtClean="0">
                        <a:solidFill>
                          <a:srgbClr val="434343"/>
                        </a:solidFill>
                        <a:latin typeface="Cambria Math" panose="02040503050406030204" pitchFamily="18" charset="0"/>
                      </a:rPr>
                      <m:t>2/3</m:t>
                    </m:r>
                  </m:oMath>
                </a14:m>
                <a:r>
                  <a:rPr lang="es-PE" sz="1600" dirty="0">
                    <a:solidFill>
                      <a:srgbClr val="434343"/>
                    </a:solidFill>
                  </a:rPr>
                  <a:t> del intervalo inicial.</a:t>
                </a:r>
              </a:p>
              <a:p>
                <a:r>
                  <a:rPr lang="es-PE" sz="1600" dirty="0">
                    <a:solidFill>
                      <a:srgbClr val="434343"/>
                    </a:solidFill>
                  </a:rPr>
                  <a:t> </a:t>
                </a:r>
                <a14:m>
                  <m:oMath xmlns:m="http://schemas.openxmlformats.org/officeDocument/2006/math">
                    <m:r>
                      <a:rPr lang="es-PE" sz="1600" b="0" i="1" smtClean="0">
                        <a:solidFill>
                          <a:srgbClr val="434343"/>
                        </a:solidFill>
                        <a:latin typeface="Cambria Math" panose="02040503050406030204" pitchFamily="18" charset="0"/>
                      </a:rPr>
                      <m:t>𝑛</m:t>
                    </m:r>
                    <m:r>
                      <a:rPr lang="es-PE" sz="1600" b="0" i="1" smtClean="0">
                        <a:solidFill>
                          <a:srgbClr val="434343"/>
                        </a:solidFill>
                        <a:latin typeface="Cambria Math" panose="02040503050406030204" pitchFamily="18" charset="0"/>
                      </a:rPr>
                      <m:t>,  </m:t>
                    </m:r>
                    <m:f>
                      <m:fPr>
                        <m:ctrlPr>
                          <a:rPr lang="es-PE" sz="1600" i="1">
                            <a:solidFill>
                              <a:srgbClr val="434343"/>
                            </a:solidFill>
                            <a:latin typeface="Cambria Math" panose="02040503050406030204" pitchFamily="18" charset="0"/>
                          </a:rPr>
                        </m:ctrlPr>
                      </m:fPr>
                      <m:num>
                        <m:r>
                          <a:rPr lang="es-PE" sz="1600">
                            <a:solidFill>
                              <a:srgbClr val="434343"/>
                            </a:solidFill>
                            <a:latin typeface="Cambria Math" panose="02040503050406030204" pitchFamily="18" charset="0"/>
                          </a:rPr>
                          <m:t>2</m:t>
                        </m:r>
                      </m:num>
                      <m:den>
                        <m:r>
                          <a:rPr lang="es-PE" sz="1600">
                            <a:solidFill>
                              <a:srgbClr val="434343"/>
                            </a:solidFill>
                            <a:latin typeface="Cambria Math" panose="02040503050406030204" pitchFamily="18" charset="0"/>
                          </a:rPr>
                          <m:t>3</m:t>
                        </m:r>
                      </m:den>
                    </m:f>
                    <m:r>
                      <a:rPr lang="es-PE" sz="1600" b="0" i="1" smtClean="0">
                        <a:solidFill>
                          <a:srgbClr val="434343"/>
                        </a:solidFill>
                        <a:latin typeface="Cambria Math" panose="02040503050406030204" pitchFamily="18" charset="0"/>
                      </a:rPr>
                      <m:t>∗</m:t>
                    </m:r>
                    <m:r>
                      <a:rPr lang="es-PE" sz="1600" i="1">
                        <a:solidFill>
                          <a:srgbClr val="434343"/>
                        </a:solidFill>
                        <a:latin typeface="Cambria Math" panose="02040503050406030204" pitchFamily="18" charset="0"/>
                      </a:rPr>
                      <m:t>𝑛</m:t>
                    </m:r>
                    <m:r>
                      <a:rPr lang="es-PE" sz="1600" b="0" i="1" smtClean="0">
                        <a:solidFill>
                          <a:srgbClr val="434343"/>
                        </a:solidFill>
                        <a:latin typeface="Cambria Math" panose="02040503050406030204" pitchFamily="18" charset="0"/>
                      </a:rPr>
                      <m:t>, </m:t>
                    </m:r>
                    <m:sSup>
                      <m:sSupPr>
                        <m:ctrlPr>
                          <a:rPr lang="es-PE" sz="1600" i="1">
                            <a:solidFill>
                              <a:srgbClr val="434343"/>
                            </a:solidFill>
                            <a:latin typeface="Cambria Math" panose="02040503050406030204" pitchFamily="18" charset="0"/>
                          </a:rPr>
                        </m:ctrlPr>
                      </m:sSupPr>
                      <m:e>
                        <m:r>
                          <a:rPr lang="es-PE" sz="1600" b="0" i="1" smtClean="0">
                            <a:solidFill>
                              <a:srgbClr val="434343"/>
                            </a:solidFill>
                            <a:latin typeface="Cambria Math" panose="02040503050406030204" pitchFamily="18" charset="0"/>
                          </a:rPr>
                          <m:t>  </m:t>
                        </m:r>
                        <m:d>
                          <m:dPr>
                            <m:ctrlPr>
                              <a:rPr lang="es-PE" sz="1600" i="1">
                                <a:solidFill>
                                  <a:srgbClr val="434343"/>
                                </a:solidFill>
                                <a:latin typeface="Cambria Math" panose="02040503050406030204" pitchFamily="18" charset="0"/>
                              </a:rPr>
                            </m:ctrlPr>
                          </m:dPr>
                          <m:e>
                            <m:f>
                              <m:fPr>
                                <m:ctrlPr>
                                  <a:rPr lang="es-PE" sz="1600" i="1">
                                    <a:solidFill>
                                      <a:srgbClr val="434343"/>
                                    </a:solidFill>
                                    <a:latin typeface="Cambria Math" panose="02040503050406030204" pitchFamily="18" charset="0"/>
                                  </a:rPr>
                                </m:ctrlPr>
                              </m:fPr>
                              <m:num>
                                <m:r>
                                  <a:rPr lang="es-PE" sz="1600">
                                    <a:solidFill>
                                      <a:srgbClr val="434343"/>
                                    </a:solidFill>
                                    <a:latin typeface="Cambria Math" panose="02040503050406030204" pitchFamily="18" charset="0"/>
                                  </a:rPr>
                                  <m:t>2</m:t>
                                </m:r>
                              </m:num>
                              <m:den>
                                <m:r>
                                  <a:rPr lang="es-PE" sz="1600">
                                    <a:solidFill>
                                      <a:srgbClr val="434343"/>
                                    </a:solidFill>
                                    <a:latin typeface="Cambria Math" panose="02040503050406030204" pitchFamily="18" charset="0"/>
                                  </a:rPr>
                                  <m:t>3</m:t>
                                </m:r>
                              </m:den>
                            </m:f>
                          </m:e>
                        </m:d>
                      </m:e>
                      <m:sup>
                        <m:r>
                          <a:rPr lang="es-PE" sz="1600" b="0" i="1" smtClean="0">
                            <a:solidFill>
                              <a:srgbClr val="434343"/>
                            </a:solidFill>
                            <a:latin typeface="Cambria Math" panose="02040503050406030204" pitchFamily="18" charset="0"/>
                          </a:rPr>
                          <m:t>2</m:t>
                        </m:r>
                      </m:sup>
                    </m:sSup>
                    <m:r>
                      <a:rPr lang="es-PE" sz="1600" b="0" i="1" smtClean="0">
                        <a:solidFill>
                          <a:srgbClr val="434343"/>
                        </a:solidFill>
                        <a:latin typeface="Cambria Math" panose="02040503050406030204" pitchFamily="18" charset="0"/>
                      </a:rPr>
                      <m:t>∗</m:t>
                    </m:r>
                    <m:r>
                      <a:rPr lang="es-PE" sz="1600" i="1">
                        <a:solidFill>
                          <a:srgbClr val="434343"/>
                        </a:solidFill>
                        <a:latin typeface="Cambria Math" panose="02040503050406030204" pitchFamily="18" charset="0"/>
                      </a:rPr>
                      <m:t>𝑛</m:t>
                    </m:r>
                    <m:r>
                      <a:rPr lang="es-PE" sz="1600" b="0" i="1" smtClean="0">
                        <a:solidFill>
                          <a:srgbClr val="434343"/>
                        </a:solidFill>
                        <a:latin typeface="Cambria Math" panose="02040503050406030204" pitchFamily="18" charset="0"/>
                      </a:rPr>
                      <m:t>, …,</m:t>
                    </m:r>
                    <m:sSup>
                      <m:sSupPr>
                        <m:ctrlPr>
                          <a:rPr lang="es-PE" sz="1600" i="1">
                            <a:solidFill>
                              <a:srgbClr val="434343"/>
                            </a:solidFill>
                            <a:latin typeface="Cambria Math" panose="02040503050406030204" pitchFamily="18" charset="0"/>
                          </a:rPr>
                        </m:ctrlPr>
                      </m:sSupPr>
                      <m:e>
                        <m:d>
                          <m:dPr>
                            <m:ctrlPr>
                              <a:rPr lang="es-PE" sz="1600" i="1">
                                <a:solidFill>
                                  <a:srgbClr val="434343"/>
                                </a:solidFill>
                                <a:latin typeface="Cambria Math" panose="02040503050406030204" pitchFamily="18" charset="0"/>
                              </a:rPr>
                            </m:ctrlPr>
                          </m:dPr>
                          <m:e>
                            <m:f>
                              <m:fPr>
                                <m:ctrlPr>
                                  <a:rPr lang="es-PE" sz="1600" i="1">
                                    <a:solidFill>
                                      <a:srgbClr val="434343"/>
                                    </a:solidFill>
                                    <a:latin typeface="Cambria Math" panose="02040503050406030204" pitchFamily="18" charset="0"/>
                                  </a:rPr>
                                </m:ctrlPr>
                              </m:fPr>
                              <m:num>
                                <m:r>
                                  <a:rPr lang="es-PE" sz="1600">
                                    <a:solidFill>
                                      <a:srgbClr val="434343"/>
                                    </a:solidFill>
                                    <a:latin typeface="Cambria Math" panose="02040503050406030204" pitchFamily="18" charset="0"/>
                                  </a:rPr>
                                  <m:t>2</m:t>
                                </m:r>
                              </m:num>
                              <m:den>
                                <m:r>
                                  <a:rPr lang="es-PE" sz="1600">
                                    <a:solidFill>
                                      <a:srgbClr val="434343"/>
                                    </a:solidFill>
                                    <a:latin typeface="Cambria Math" panose="02040503050406030204" pitchFamily="18" charset="0"/>
                                  </a:rPr>
                                  <m:t>3</m:t>
                                </m:r>
                              </m:den>
                            </m:f>
                          </m:e>
                        </m:d>
                      </m:e>
                      <m:sup>
                        <m:r>
                          <a:rPr lang="es-PE" sz="1600" i="1">
                            <a:solidFill>
                              <a:srgbClr val="434343"/>
                            </a:solidFill>
                            <a:latin typeface="Cambria Math" panose="02040503050406030204" pitchFamily="18" charset="0"/>
                          </a:rPr>
                          <m:t>𝑖</m:t>
                        </m:r>
                      </m:sup>
                    </m:sSup>
                    <m:r>
                      <a:rPr lang="es-PE" sz="1600" i="1">
                        <a:solidFill>
                          <a:srgbClr val="434343"/>
                        </a:solidFill>
                        <a:latin typeface="Cambria Math" panose="02040503050406030204" pitchFamily="18" charset="0"/>
                      </a:rPr>
                      <m:t>𝑛</m:t>
                    </m:r>
                  </m:oMath>
                </a14:m>
                <a:endParaRPr lang="es-PE" sz="1600" b="0" dirty="0">
                  <a:solidFill>
                    <a:srgbClr val="434343"/>
                  </a:solidFill>
                </a:endParaRPr>
              </a:p>
              <a:p>
                <a:r>
                  <a:rPr lang="es-PE" sz="1600" b="0" dirty="0">
                    <a:solidFill>
                      <a:srgbClr val="434343"/>
                    </a:solidFill>
                  </a:rPr>
                  <a:t>Como buscamos que </a:t>
                </a:r>
                <a14:m>
                  <m:oMath xmlns:m="http://schemas.openxmlformats.org/officeDocument/2006/math">
                    <m:sSup>
                      <m:sSupPr>
                        <m:ctrlPr>
                          <a:rPr lang="es-PE" sz="1600" i="1">
                            <a:solidFill>
                              <a:srgbClr val="434343"/>
                            </a:solidFill>
                            <a:latin typeface="Cambria Math" panose="02040503050406030204" pitchFamily="18" charset="0"/>
                          </a:rPr>
                        </m:ctrlPr>
                      </m:sSupPr>
                      <m:e>
                        <m:d>
                          <m:dPr>
                            <m:ctrlPr>
                              <a:rPr lang="es-PE" sz="1600" i="1">
                                <a:solidFill>
                                  <a:srgbClr val="434343"/>
                                </a:solidFill>
                                <a:latin typeface="Cambria Math" panose="02040503050406030204" pitchFamily="18" charset="0"/>
                              </a:rPr>
                            </m:ctrlPr>
                          </m:dPr>
                          <m:e>
                            <m:f>
                              <m:fPr>
                                <m:ctrlPr>
                                  <a:rPr lang="es-PE" sz="1600" i="1">
                                    <a:solidFill>
                                      <a:srgbClr val="434343"/>
                                    </a:solidFill>
                                    <a:latin typeface="Cambria Math" panose="02040503050406030204" pitchFamily="18" charset="0"/>
                                  </a:rPr>
                                </m:ctrlPr>
                              </m:fPr>
                              <m:num>
                                <m:r>
                                  <a:rPr lang="es-PE" sz="1600">
                                    <a:solidFill>
                                      <a:srgbClr val="434343"/>
                                    </a:solidFill>
                                    <a:latin typeface="Cambria Math" panose="02040503050406030204" pitchFamily="18" charset="0"/>
                                  </a:rPr>
                                  <m:t>2</m:t>
                                </m:r>
                              </m:num>
                              <m:den>
                                <m:r>
                                  <a:rPr lang="es-PE" sz="1600">
                                    <a:solidFill>
                                      <a:srgbClr val="434343"/>
                                    </a:solidFill>
                                    <a:latin typeface="Cambria Math" panose="02040503050406030204" pitchFamily="18" charset="0"/>
                                  </a:rPr>
                                  <m:t>3</m:t>
                                </m:r>
                              </m:den>
                            </m:f>
                          </m:e>
                        </m:d>
                      </m:e>
                      <m:sup>
                        <m:r>
                          <a:rPr lang="es-PE" sz="1600" i="1">
                            <a:solidFill>
                              <a:srgbClr val="434343"/>
                            </a:solidFill>
                            <a:latin typeface="Cambria Math" panose="02040503050406030204" pitchFamily="18" charset="0"/>
                          </a:rPr>
                          <m:t>𝑖</m:t>
                        </m:r>
                      </m:sup>
                    </m:sSup>
                    <m:r>
                      <a:rPr lang="es-PE" sz="1600" i="1">
                        <a:solidFill>
                          <a:srgbClr val="434343"/>
                        </a:solidFill>
                        <a:latin typeface="Cambria Math" panose="02040503050406030204" pitchFamily="18" charset="0"/>
                      </a:rPr>
                      <m:t>𝑛</m:t>
                    </m:r>
                  </m:oMath>
                </a14:m>
                <a:r>
                  <a:rPr lang="es-PE" sz="1600" b="0" dirty="0">
                    <a:solidFill>
                      <a:srgbClr val="434343"/>
                    </a:solidFill>
                  </a:rPr>
                  <a:t> = </a:t>
                </a:r>
                <a:r>
                  <a:rPr lang="es-PE" sz="1600" b="0" dirty="0" err="1">
                    <a:solidFill>
                      <a:srgbClr val="434343"/>
                    </a:solidFill>
                  </a:rPr>
                  <a:t>eps</a:t>
                </a:r>
                <a:endParaRPr lang="es-PE" sz="1600" b="0" dirty="0">
                  <a:solidFill>
                    <a:srgbClr val="434343"/>
                  </a:solidFill>
                </a:endParaRPr>
              </a:p>
              <a:p>
                <a:pPr/>
                <a14:m>
                  <m:oMathPara xmlns:m="http://schemas.openxmlformats.org/officeDocument/2006/math">
                    <m:oMathParaPr>
                      <m:jc m:val="centerGroup"/>
                    </m:oMathParaPr>
                    <m:oMath xmlns:m="http://schemas.openxmlformats.org/officeDocument/2006/math">
                      <m:r>
                        <a:rPr lang="es-PE" sz="2000" b="1" i="1" smtClean="0">
                          <a:solidFill>
                            <a:srgbClr val="434343"/>
                          </a:solidFill>
                          <a:latin typeface="Cambria Math" panose="02040503050406030204" pitchFamily="18" charset="0"/>
                        </a:rPr>
                        <m:t>𝑶</m:t>
                      </m:r>
                      <m:d>
                        <m:dPr>
                          <m:ctrlPr>
                            <a:rPr lang="es-PE" sz="2000" b="1" i="1" smtClean="0">
                              <a:solidFill>
                                <a:srgbClr val="434343"/>
                              </a:solidFill>
                              <a:latin typeface="Cambria Math" panose="02040503050406030204" pitchFamily="18" charset="0"/>
                            </a:rPr>
                          </m:ctrlPr>
                        </m:dPr>
                        <m:e>
                          <m:sSubSup>
                            <m:sSubSupPr>
                              <m:ctrlPr>
                                <a:rPr lang="es-PE" sz="2000" b="1" i="1" smtClean="0">
                                  <a:solidFill>
                                    <a:srgbClr val="434343"/>
                                  </a:solidFill>
                                  <a:latin typeface="Cambria Math" panose="02040503050406030204" pitchFamily="18" charset="0"/>
                                </a:rPr>
                              </m:ctrlPr>
                            </m:sSubSupPr>
                            <m:e>
                              <m:r>
                                <a:rPr lang="es-PE" sz="2000" b="1" i="1" smtClean="0">
                                  <a:solidFill>
                                    <a:srgbClr val="434343"/>
                                  </a:solidFill>
                                  <a:latin typeface="Cambria Math" panose="02040503050406030204" pitchFamily="18" charset="0"/>
                                </a:rPr>
                                <m:t>𝒍𝒐𝒈</m:t>
                              </m:r>
                            </m:e>
                            <m:sub>
                              <m:r>
                                <a:rPr lang="es-PE" sz="2000" b="1" i="1" smtClean="0">
                                  <a:solidFill>
                                    <a:srgbClr val="434343"/>
                                  </a:solidFill>
                                  <a:latin typeface="Cambria Math" panose="02040503050406030204" pitchFamily="18" charset="0"/>
                                </a:rPr>
                                <m:t>𝟑</m:t>
                              </m:r>
                              <m:r>
                                <a:rPr lang="es-PE" sz="2000" b="1" i="1" smtClean="0">
                                  <a:solidFill>
                                    <a:srgbClr val="434343"/>
                                  </a:solidFill>
                                  <a:latin typeface="Cambria Math" panose="02040503050406030204" pitchFamily="18" charset="0"/>
                                </a:rPr>
                                <m:t>/</m:t>
                              </m:r>
                              <m:r>
                                <a:rPr lang="es-PE" sz="2000" b="1" i="1" smtClean="0">
                                  <a:solidFill>
                                    <a:srgbClr val="434343"/>
                                  </a:solidFill>
                                  <a:latin typeface="Cambria Math" panose="02040503050406030204" pitchFamily="18" charset="0"/>
                                </a:rPr>
                                <m:t>𝟐</m:t>
                              </m:r>
                            </m:sub>
                            <m:sup>
                              <m:r>
                                <a:rPr lang="es-PE" sz="2000" b="1" i="1" smtClean="0">
                                  <a:solidFill>
                                    <a:srgbClr val="434343"/>
                                  </a:solidFill>
                                  <a:latin typeface="Cambria Math" panose="02040503050406030204" pitchFamily="18" charset="0"/>
                                </a:rPr>
                                <m:t>𝒏</m:t>
                              </m:r>
                              <m:r>
                                <a:rPr lang="es-PE" sz="2000" b="1" i="1" smtClean="0">
                                  <a:solidFill>
                                    <a:srgbClr val="434343"/>
                                  </a:solidFill>
                                  <a:latin typeface="Cambria Math" panose="02040503050406030204" pitchFamily="18" charset="0"/>
                                </a:rPr>
                                <m:t>/</m:t>
                              </m:r>
                              <m:r>
                                <a:rPr lang="es-PE" sz="2000" b="1" i="1" smtClean="0">
                                  <a:solidFill>
                                    <a:srgbClr val="434343"/>
                                  </a:solidFill>
                                  <a:latin typeface="Cambria Math" panose="02040503050406030204" pitchFamily="18" charset="0"/>
                                </a:rPr>
                                <m:t>𝒆𝒑𝒔</m:t>
                              </m:r>
                            </m:sup>
                          </m:sSubSup>
                        </m:e>
                      </m:d>
                      <m:r>
                        <a:rPr lang="es-PE" sz="2000" b="1" i="1" smtClean="0">
                          <a:solidFill>
                            <a:srgbClr val="434343"/>
                          </a:solidFill>
                          <a:latin typeface="Cambria Math" panose="02040503050406030204" pitchFamily="18" charset="0"/>
                        </a:rPr>
                        <m:t>=</m:t>
                      </m:r>
                      <m:r>
                        <a:rPr lang="es-PE" sz="2000" b="1" i="1" smtClean="0">
                          <a:solidFill>
                            <a:srgbClr val="434343"/>
                          </a:solidFill>
                          <a:latin typeface="Cambria Math" panose="02040503050406030204" pitchFamily="18" charset="0"/>
                        </a:rPr>
                        <m:t>𝑶</m:t>
                      </m:r>
                      <m:r>
                        <a:rPr lang="es-PE" sz="2000" b="1" i="1" smtClean="0">
                          <a:solidFill>
                            <a:srgbClr val="434343"/>
                          </a:solidFill>
                          <a:latin typeface="Cambria Math" panose="02040503050406030204" pitchFamily="18" charset="0"/>
                        </a:rPr>
                        <m:t>(</m:t>
                      </m:r>
                      <m:func>
                        <m:funcPr>
                          <m:ctrlPr>
                            <a:rPr lang="es-PE" sz="2000" b="1" i="1" smtClean="0">
                              <a:solidFill>
                                <a:srgbClr val="434343"/>
                              </a:solidFill>
                              <a:latin typeface="Cambria Math" panose="02040503050406030204" pitchFamily="18" charset="0"/>
                            </a:rPr>
                          </m:ctrlPr>
                        </m:funcPr>
                        <m:fName>
                          <m:r>
                            <a:rPr lang="es-PE" sz="2000" b="1" i="0" smtClean="0">
                              <a:solidFill>
                                <a:srgbClr val="434343"/>
                              </a:solidFill>
                              <a:latin typeface="Cambria Math" panose="02040503050406030204" pitchFamily="18" charset="0"/>
                            </a:rPr>
                            <m:t>𝐥𝐨𝐠</m:t>
                          </m:r>
                        </m:fName>
                        <m:e>
                          <m:r>
                            <a:rPr lang="es-PE" sz="2000" b="1" i="1" smtClean="0">
                              <a:solidFill>
                                <a:srgbClr val="434343"/>
                              </a:solidFill>
                              <a:latin typeface="Cambria Math" panose="02040503050406030204" pitchFamily="18" charset="0"/>
                            </a:rPr>
                            <m:t>𝒏</m:t>
                          </m:r>
                        </m:e>
                      </m:func>
                      <m:r>
                        <a:rPr lang="es-PE" sz="2000" b="1" i="1" smtClean="0">
                          <a:solidFill>
                            <a:srgbClr val="434343"/>
                          </a:solidFill>
                          <a:latin typeface="Cambria Math" panose="02040503050406030204" pitchFamily="18" charset="0"/>
                        </a:rPr>
                        <m:t>)</m:t>
                      </m:r>
                    </m:oMath>
                  </m:oMathPara>
                </a14:m>
                <a:endParaRPr lang="es-PE" sz="2000" b="1" dirty="0">
                  <a:solidFill>
                    <a:srgbClr val="434343"/>
                  </a:solidFill>
                </a:endParaRPr>
              </a:p>
              <a:p>
                <a:endParaRPr lang="es-PE" sz="1600" dirty="0">
                  <a:solidFill>
                    <a:srgbClr val="434343"/>
                  </a:solidFill>
                </a:endParaRPr>
              </a:p>
            </p:txBody>
          </p:sp>
        </mc:Choice>
        <mc:Fallback xmlns="">
          <p:sp>
            <p:nvSpPr>
              <p:cNvPr id="5" name="Shape 70"/>
              <p:cNvSpPr txBox="1">
                <a:spLocks noRot="1" noChangeAspect="1" noMove="1" noResize="1" noEditPoints="1" noAdjustHandles="1" noChangeArrowheads="1" noChangeShapeType="1" noTextEdit="1"/>
              </p:cNvSpPr>
              <p:nvPr/>
            </p:nvSpPr>
            <p:spPr>
              <a:xfrm>
                <a:off x="251520" y="1347614"/>
                <a:ext cx="7932708" cy="2736304"/>
              </a:xfrm>
              <a:prstGeom prst="rect">
                <a:avLst/>
              </a:prstGeom>
              <a:blipFill>
                <a:blip r:embed="rId3"/>
                <a:stretch>
                  <a:fillRect l="-384"/>
                </a:stretch>
              </a:blipFill>
              <a:ln>
                <a:noFill/>
              </a:ln>
            </p:spPr>
            <p:txBody>
              <a:bodyPr/>
              <a:lstStyle/>
              <a:p>
                <a:r>
                  <a:rPr lang="es-PE">
                    <a:noFill/>
                  </a:rPr>
                  <a:t> </a:t>
                </a:r>
              </a:p>
            </p:txBody>
          </p:sp>
        </mc:Fallback>
      </mc:AlternateContent>
    </p:spTree>
    <p:extLst>
      <p:ext uri="{BB962C8B-B14F-4D97-AF65-F5344CB8AC3E}">
        <p14:creationId xmlns:p14="http://schemas.microsoft.com/office/powerpoint/2010/main" val="3069772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Búsqueda Ternaria en Enteros</a:t>
            </a:r>
            <a:endParaRPr lang="en" dirty="0">
              <a:solidFill>
                <a:srgbClr val="3D85C6"/>
              </a:solidFill>
            </a:endParaRPr>
          </a:p>
        </p:txBody>
      </p:sp>
      <p:sp>
        <p:nvSpPr>
          <p:cNvPr id="70" name="Shape 70"/>
          <p:cNvSpPr txBox="1">
            <a:spLocks noGrp="1"/>
          </p:cNvSpPr>
          <p:nvPr>
            <p:ph type="body" idx="1"/>
          </p:nvPr>
        </p:nvSpPr>
        <p:spPr>
          <a:xfrm>
            <a:off x="311700" y="1347614"/>
            <a:ext cx="8520600" cy="720080"/>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mc:AlternateContent xmlns:mc="http://schemas.openxmlformats.org/markup-compatibility/2006" xmlns:a14="http://schemas.microsoft.com/office/drawing/2010/main">
        <mc:Choice Requires="a14">
          <p:sp>
            <p:nvSpPr>
              <p:cNvPr id="5" name="Shape 70"/>
              <p:cNvSpPr txBox="1">
                <a:spLocks/>
              </p:cNvSpPr>
              <p:nvPr/>
            </p:nvSpPr>
            <p:spPr>
              <a:xfrm>
                <a:off x="251520" y="1186668"/>
                <a:ext cx="7932708" cy="91216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pPr lvl="0" algn="just"/>
                <a:r>
                  <a:rPr lang="es-PE" sz="1600" b="1" dirty="0">
                    <a:solidFill>
                      <a:srgbClr val="434343"/>
                    </a:solidFill>
                  </a:rPr>
                  <a:t>Hallar el máximo/mínimo valor de una función en un intervalo </a:t>
                </a:r>
                <a14:m>
                  <m:oMath xmlns:m="http://schemas.openxmlformats.org/officeDocument/2006/math">
                    <m:d>
                      <m:dPr>
                        <m:begChr m:val="["/>
                        <m:endChr m:val="]"/>
                        <m:ctrlPr>
                          <a:rPr lang="es-PE" sz="1600" b="1" i="1" smtClean="0">
                            <a:solidFill>
                              <a:srgbClr val="434343"/>
                            </a:solidFill>
                            <a:latin typeface="Cambria Math" panose="02040503050406030204" pitchFamily="18" charset="0"/>
                          </a:rPr>
                        </m:ctrlPr>
                      </m:dPr>
                      <m:e>
                        <m:r>
                          <a:rPr lang="es-PE" sz="1600" b="1" i="1">
                            <a:solidFill>
                              <a:srgbClr val="434343"/>
                            </a:solidFill>
                            <a:latin typeface="Cambria Math" panose="02040503050406030204" pitchFamily="18" charset="0"/>
                          </a:rPr>
                          <m:t>𝑨</m:t>
                        </m:r>
                        <m:r>
                          <a:rPr lang="es-PE" sz="1600" b="1" i="1">
                            <a:solidFill>
                              <a:srgbClr val="434343"/>
                            </a:solidFill>
                            <a:latin typeface="Cambria Math" panose="02040503050406030204" pitchFamily="18" charset="0"/>
                          </a:rPr>
                          <m:t>, </m:t>
                        </m:r>
                        <m:r>
                          <a:rPr lang="es-PE" sz="1600" b="1" i="1">
                            <a:solidFill>
                              <a:srgbClr val="434343"/>
                            </a:solidFill>
                            <a:latin typeface="Cambria Math" panose="02040503050406030204" pitchFamily="18" charset="0"/>
                          </a:rPr>
                          <m:t>𝑩</m:t>
                        </m:r>
                      </m:e>
                    </m:d>
                  </m:oMath>
                </a14:m>
                <a:r>
                  <a:rPr lang="es-PE" sz="1600" b="1" dirty="0">
                    <a:solidFill>
                      <a:srgbClr val="434343"/>
                    </a:solidFill>
                  </a:rPr>
                  <a:t> discreto, siendo la función </a:t>
                </a:r>
                <a:r>
                  <a:rPr lang="es-PE" sz="1600" b="1" dirty="0" err="1">
                    <a:solidFill>
                      <a:srgbClr val="434343"/>
                    </a:solidFill>
                  </a:rPr>
                  <a:t>unimodal</a:t>
                </a:r>
                <a:r>
                  <a:rPr lang="es-PE" sz="1600" b="1" dirty="0">
                    <a:solidFill>
                      <a:srgbClr val="434343"/>
                    </a:solidFill>
                  </a:rPr>
                  <a:t> en dicho intervalo.</a:t>
                </a:r>
              </a:p>
            </p:txBody>
          </p:sp>
        </mc:Choice>
        <mc:Fallback xmlns="">
          <p:sp>
            <p:nvSpPr>
              <p:cNvPr id="5" name="Shape 70"/>
              <p:cNvSpPr txBox="1">
                <a:spLocks noRot="1" noChangeAspect="1" noMove="1" noResize="1" noEditPoints="1" noAdjustHandles="1" noChangeArrowheads="1" noChangeShapeType="1" noTextEdit="1"/>
              </p:cNvSpPr>
              <p:nvPr/>
            </p:nvSpPr>
            <p:spPr>
              <a:xfrm>
                <a:off x="251520" y="1186668"/>
                <a:ext cx="7932708" cy="912161"/>
              </a:xfrm>
              <a:prstGeom prst="rect">
                <a:avLst/>
              </a:prstGeom>
              <a:blipFill rotWithShape="1">
                <a:blip r:embed="rId3"/>
                <a:stretch>
                  <a:fillRect l="-384"/>
                </a:stretch>
              </a:blipFill>
              <a:ln>
                <a:noFill/>
              </a:ln>
            </p:spPr>
            <p:txBody>
              <a:bodyPr/>
              <a:lstStyle/>
              <a:p>
                <a:r>
                  <a:rPr lang="es-PE">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254" y="1995686"/>
            <a:ext cx="4259171" cy="2718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337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Consideraciones</a:t>
            </a:r>
            <a:endParaRPr lang="en" dirty="0">
              <a:solidFill>
                <a:srgbClr val="3D85C6"/>
              </a:solidFill>
            </a:endParaRPr>
          </a:p>
        </p:txBody>
      </p:sp>
      <p:sp>
        <p:nvSpPr>
          <p:cNvPr id="70" name="Shape 70"/>
          <p:cNvSpPr txBox="1">
            <a:spLocks noGrp="1"/>
          </p:cNvSpPr>
          <p:nvPr>
            <p:ph type="body" idx="1"/>
          </p:nvPr>
        </p:nvSpPr>
        <p:spPr>
          <a:xfrm>
            <a:off x="311700" y="1347614"/>
            <a:ext cx="8520600" cy="720080"/>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p:sp>
        <p:nvSpPr>
          <p:cNvPr id="5" name="Shape 70"/>
          <p:cNvSpPr txBox="1">
            <a:spLocks/>
          </p:cNvSpPr>
          <p:nvPr/>
        </p:nvSpPr>
        <p:spPr>
          <a:xfrm>
            <a:off x="251520" y="1347614"/>
            <a:ext cx="8280920" cy="14401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pPr marL="271463" lvl="0" indent="-271463" algn="just">
              <a:buFont typeface="Wingdings" panose="05000000000000000000" pitchFamily="2" charset="2"/>
              <a:buChar char="q"/>
            </a:pPr>
            <a:r>
              <a:rPr lang="es-PE" sz="1600" dirty="0" smtClean="0">
                <a:solidFill>
                  <a:srgbClr val="434343"/>
                </a:solidFill>
              </a:rPr>
              <a:t>Supongamos que tenemos una función que es </a:t>
            </a:r>
            <a:r>
              <a:rPr lang="es-PE" sz="1600" b="1" dirty="0" smtClean="0">
                <a:solidFill>
                  <a:srgbClr val="434343"/>
                </a:solidFill>
              </a:rPr>
              <a:t>débilmente creciente</a:t>
            </a:r>
            <a:r>
              <a:rPr lang="es-PE" sz="1600" dirty="0" smtClean="0">
                <a:solidFill>
                  <a:srgbClr val="434343"/>
                </a:solidFill>
              </a:rPr>
              <a:t>, alcanza el máximo en un punto o segmento , y luego es </a:t>
            </a:r>
            <a:r>
              <a:rPr lang="es-PE" sz="1600" b="1" dirty="0" smtClean="0">
                <a:solidFill>
                  <a:srgbClr val="434343"/>
                </a:solidFill>
              </a:rPr>
              <a:t>débilmente decreciente  </a:t>
            </a:r>
            <a:r>
              <a:rPr lang="es-PE" sz="1600" dirty="0" smtClean="0">
                <a:solidFill>
                  <a:srgbClr val="434343"/>
                </a:solidFill>
              </a:rPr>
              <a:t>¿sigue valiendo aplicar </a:t>
            </a:r>
            <a:r>
              <a:rPr lang="es-PE" sz="1600" dirty="0" err="1" smtClean="0">
                <a:solidFill>
                  <a:srgbClr val="434343"/>
                </a:solidFill>
              </a:rPr>
              <a:t>ternary</a:t>
            </a:r>
            <a:r>
              <a:rPr lang="es-PE" sz="1600" dirty="0" smtClean="0">
                <a:solidFill>
                  <a:srgbClr val="434343"/>
                </a:solidFill>
              </a:rPr>
              <a:t> </a:t>
            </a:r>
            <a:r>
              <a:rPr lang="es-PE" sz="1600" dirty="0" err="1" smtClean="0">
                <a:solidFill>
                  <a:srgbClr val="434343"/>
                </a:solidFill>
              </a:rPr>
              <a:t>search</a:t>
            </a:r>
            <a:r>
              <a:rPr lang="es-PE" sz="1600" dirty="0" smtClean="0">
                <a:solidFill>
                  <a:srgbClr val="434343"/>
                </a:solidFill>
              </a:rPr>
              <a:t> ?</a:t>
            </a:r>
            <a:endParaRPr lang="es-PE" sz="1600" dirty="0">
              <a:solidFill>
                <a:srgbClr val="434343"/>
              </a:solidFill>
            </a:endParaRPr>
          </a:p>
        </p:txBody>
      </p:sp>
      <p:pic>
        <p:nvPicPr>
          <p:cNvPr id="4100" name="Picture 4" descr="Resultado de imagen para pregun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643758"/>
            <a:ext cx="1908548" cy="190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361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Consideraciones</a:t>
            </a:r>
            <a:endParaRPr lang="en" dirty="0">
              <a:solidFill>
                <a:srgbClr val="3D85C6"/>
              </a:solidFill>
            </a:endParaRPr>
          </a:p>
        </p:txBody>
      </p:sp>
      <p:sp>
        <p:nvSpPr>
          <p:cNvPr id="70" name="Shape 70"/>
          <p:cNvSpPr txBox="1">
            <a:spLocks noGrp="1"/>
          </p:cNvSpPr>
          <p:nvPr>
            <p:ph type="body" idx="1"/>
          </p:nvPr>
        </p:nvSpPr>
        <p:spPr>
          <a:xfrm>
            <a:off x="311700" y="1347614"/>
            <a:ext cx="8520600" cy="720080"/>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p:sp>
        <p:nvSpPr>
          <p:cNvPr id="5" name="Shape 70"/>
          <p:cNvSpPr txBox="1">
            <a:spLocks/>
          </p:cNvSpPr>
          <p:nvPr/>
        </p:nvSpPr>
        <p:spPr>
          <a:xfrm>
            <a:off x="251520" y="1347614"/>
            <a:ext cx="8280920" cy="14401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pPr marL="271463" lvl="0" indent="-271463" algn="just">
              <a:buFont typeface="Wingdings" panose="05000000000000000000" pitchFamily="2" charset="2"/>
              <a:buChar char="q"/>
            </a:pPr>
            <a:r>
              <a:rPr lang="es-PE" sz="1600" dirty="0" smtClean="0">
                <a:solidFill>
                  <a:srgbClr val="434343"/>
                </a:solidFill>
              </a:rPr>
              <a:t>Si en algún momento la función permanece constante (no crece ni decrece) y luego vuelve a crecer o decrecer, ¿sigue valiendo aplicar </a:t>
            </a:r>
            <a:r>
              <a:rPr lang="es-PE" sz="1600" dirty="0" err="1" smtClean="0">
                <a:solidFill>
                  <a:srgbClr val="434343"/>
                </a:solidFill>
              </a:rPr>
              <a:t>ternary</a:t>
            </a:r>
            <a:r>
              <a:rPr lang="es-PE" sz="1600" dirty="0" smtClean="0">
                <a:solidFill>
                  <a:srgbClr val="434343"/>
                </a:solidFill>
              </a:rPr>
              <a:t> </a:t>
            </a:r>
            <a:r>
              <a:rPr lang="es-PE" sz="1600" dirty="0" err="1" smtClean="0">
                <a:solidFill>
                  <a:srgbClr val="434343"/>
                </a:solidFill>
              </a:rPr>
              <a:t>search</a:t>
            </a:r>
            <a:r>
              <a:rPr lang="es-PE" sz="1600" dirty="0" smtClean="0">
                <a:solidFill>
                  <a:srgbClr val="434343"/>
                </a:solidFill>
              </a:rPr>
              <a:t> ? </a:t>
            </a:r>
            <a:r>
              <a:rPr lang="es-PE" sz="1600" b="1" dirty="0" smtClean="0">
                <a:solidFill>
                  <a:srgbClr val="434343"/>
                </a:solidFill>
              </a:rPr>
              <a:t>No. </a:t>
            </a:r>
            <a:r>
              <a:rPr lang="es-PE" sz="1600" dirty="0">
                <a:solidFill>
                  <a:srgbClr val="434343"/>
                </a:solidFill>
              </a:rPr>
              <a:t> </a:t>
            </a:r>
            <a:r>
              <a:rPr lang="es-PE" sz="1600" dirty="0" smtClean="0">
                <a:solidFill>
                  <a:srgbClr val="434343"/>
                </a:solidFill>
              </a:rPr>
              <a:t>Porque no sabrías a cuál de los segmentos eliminar. Si m1 y m2 están a la izquierda del máximo, te conviene eliminar el segmento izquierdo. Si están a la derecha del máximo, te conviene eliminar el segmento derecho.</a:t>
            </a:r>
            <a:endParaRPr lang="es-PE" sz="1600" dirty="0">
              <a:solidFill>
                <a:srgbClr val="434343"/>
              </a:solidFill>
            </a:endParaRPr>
          </a:p>
          <a:p>
            <a:pPr marL="271463" lvl="0" algn="just"/>
            <a:endParaRPr lang="es-PE" sz="1600" dirty="0">
              <a:solidFill>
                <a:srgbClr val="434343"/>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424"/>
          <a:stretch/>
        </p:blipFill>
        <p:spPr bwMode="auto">
          <a:xfrm>
            <a:off x="827584" y="2892490"/>
            <a:ext cx="5716885" cy="1856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621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Consideraciones</a:t>
            </a:r>
            <a:endParaRPr lang="en" dirty="0">
              <a:solidFill>
                <a:srgbClr val="3D85C6"/>
              </a:solidFill>
            </a:endParaRPr>
          </a:p>
        </p:txBody>
      </p:sp>
      <p:sp>
        <p:nvSpPr>
          <p:cNvPr id="70" name="Shape 70"/>
          <p:cNvSpPr txBox="1">
            <a:spLocks noGrp="1"/>
          </p:cNvSpPr>
          <p:nvPr>
            <p:ph type="body" idx="1"/>
          </p:nvPr>
        </p:nvSpPr>
        <p:spPr>
          <a:xfrm>
            <a:off x="311700" y="1347614"/>
            <a:ext cx="8520600" cy="720080"/>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mc:AlternateContent xmlns:mc="http://schemas.openxmlformats.org/markup-compatibility/2006" xmlns:a14="http://schemas.microsoft.com/office/drawing/2010/main">
        <mc:Choice Requires="a14">
          <p:sp>
            <p:nvSpPr>
              <p:cNvPr id="5" name="Shape 70"/>
              <p:cNvSpPr txBox="1">
                <a:spLocks/>
              </p:cNvSpPr>
              <p:nvPr/>
            </p:nvSpPr>
            <p:spPr>
              <a:xfrm>
                <a:off x="251520" y="1347614"/>
                <a:ext cx="8280920" cy="14401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pPr marL="271463" lvl="0" indent="-271463" algn="just">
                  <a:buFont typeface="Wingdings" panose="05000000000000000000" pitchFamily="2" charset="2"/>
                  <a:buChar char="q"/>
                </a:pPr>
                <a:r>
                  <a:rPr lang="es-PE" sz="1600" dirty="0" smtClean="0">
                    <a:solidFill>
                      <a:srgbClr val="434343"/>
                    </a:solidFill>
                  </a:rPr>
                  <a:t>Por el mismo hecho de que la función tiene que ser </a:t>
                </a:r>
                <a:r>
                  <a:rPr lang="es-PE" sz="1600" b="1" dirty="0" err="1" smtClean="0">
                    <a:solidFill>
                      <a:srgbClr val="434343"/>
                    </a:solidFill>
                  </a:rPr>
                  <a:t>unimodal</a:t>
                </a:r>
                <a:r>
                  <a:rPr lang="es-PE" sz="1600" dirty="0" smtClean="0">
                    <a:solidFill>
                      <a:srgbClr val="434343"/>
                    </a:solidFill>
                  </a:rPr>
                  <a:t>, no se puede aplicar </a:t>
                </a:r>
                <a:r>
                  <a:rPr lang="es-PE" sz="1600" dirty="0" err="1" smtClean="0">
                    <a:solidFill>
                      <a:srgbClr val="434343"/>
                    </a:solidFill>
                  </a:rPr>
                  <a:t>ternary</a:t>
                </a:r>
                <a:r>
                  <a:rPr lang="es-PE" sz="1600" dirty="0" smtClean="0">
                    <a:solidFill>
                      <a:srgbClr val="434343"/>
                    </a:solidFill>
                  </a:rPr>
                  <a:t> </a:t>
                </a:r>
                <a:r>
                  <a:rPr lang="es-PE" sz="1600" dirty="0" err="1" smtClean="0">
                    <a:solidFill>
                      <a:srgbClr val="434343"/>
                    </a:solidFill>
                  </a:rPr>
                  <a:t>search</a:t>
                </a:r>
                <a:r>
                  <a:rPr lang="es-PE" sz="1600" dirty="0" smtClean="0">
                    <a:solidFill>
                      <a:srgbClr val="434343"/>
                    </a:solidFill>
                  </a:rPr>
                  <a:t> en un rango booleano como se hacía con </a:t>
                </a:r>
                <a:r>
                  <a:rPr lang="es-PE" sz="1600" dirty="0" err="1" smtClean="0">
                    <a:solidFill>
                      <a:srgbClr val="434343"/>
                    </a:solidFill>
                  </a:rPr>
                  <a:t>binary</a:t>
                </a:r>
                <a:r>
                  <a:rPr lang="es-PE" sz="1600" dirty="0" smtClean="0">
                    <a:solidFill>
                      <a:srgbClr val="434343"/>
                    </a:solidFill>
                  </a:rPr>
                  <a:t> </a:t>
                </a:r>
                <a:r>
                  <a:rPr lang="es-PE" sz="1600" dirty="0" err="1" smtClean="0">
                    <a:solidFill>
                      <a:srgbClr val="434343"/>
                    </a:solidFill>
                  </a:rPr>
                  <a:t>search</a:t>
                </a:r>
                <a:r>
                  <a:rPr lang="es-PE" sz="1600" dirty="0" smtClean="0">
                    <a:solidFill>
                      <a:srgbClr val="434343"/>
                    </a:solidFill>
                  </a:rPr>
                  <a:t>. Es decir, </a:t>
                </a:r>
                <a:r>
                  <a:rPr lang="es-PE" sz="1600" b="1" dirty="0" smtClean="0">
                    <a:solidFill>
                      <a:srgbClr val="434343"/>
                    </a:solidFill>
                  </a:rPr>
                  <a:t>NO</a:t>
                </a:r>
                <a:r>
                  <a:rPr lang="es-PE" sz="1600" dirty="0" smtClean="0">
                    <a:solidFill>
                      <a:srgbClr val="434343"/>
                    </a:solidFill>
                  </a:rPr>
                  <a:t> intente aplicarlo a una función que sea FFF…VVVV…FFF</a:t>
                </a:r>
              </a:p>
              <a:p>
                <a:pPr marL="271463" indent="-271463" algn="just">
                  <a:buFont typeface="Wingdings" panose="05000000000000000000" pitchFamily="2" charset="2"/>
                  <a:buChar char="q"/>
                </a:pPr>
                <a:r>
                  <a:rPr lang="es-PE" sz="1600" dirty="0">
                    <a:solidFill>
                      <a:srgbClr val="434343"/>
                    </a:solidFill>
                  </a:rPr>
                  <a:t>Algunas veces necesitamos maximizar/minimizar funciones que dependen de 2 </a:t>
                </a:r>
                <a:r>
                  <a:rPr lang="es-PE" sz="1600" dirty="0" smtClean="0">
                    <a:solidFill>
                      <a:srgbClr val="434343"/>
                    </a:solidFill>
                  </a:rPr>
                  <a:t>variables </a:t>
                </a:r>
                <a14:m>
                  <m:oMath xmlns:m="http://schemas.openxmlformats.org/officeDocument/2006/math">
                    <m:r>
                      <a:rPr lang="es-PE" sz="1600" b="0" i="1" smtClean="0">
                        <a:solidFill>
                          <a:srgbClr val="434343"/>
                        </a:solidFill>
                        <a:latin typeface="Cambria Math" panose="02040503050406030204" pitchFamily="18" charset="0"/>
                      </a:rPr>
                      <m:t>𝑓</m:t>
                    </m:r>
                    <m:d>
                      <m:dPr>
                        <m:ctrlPr>
                          <a:rPr lang="es-PE" sz="1600" i="1">
                            <a:solidFill>
                              <a:srgbClr val="434343"/>
                            </a:solidFill>
                            <a:latin typeface="Cambria Math" panose="02040503050406030204" pitchFamily="18" charset="0"/>
                          </a:rPr>
                        </m:ctrlPr>
                      </m:dPr>
                      <m:e>
                        <m:r>
                          <a:rPr lang="es-PE" sz="1600" i="1">
                            <a:solidFill>
                              <a:srgbClr val="434343"/>
                            </a:solidFill>
                            <a:latin typeface="Cambria Math" panose="02040503050406030204" pitchFamily="18" charset="0"/>
                          </a:rPr>
                          <m:t>𝑥</m:t>
                        </m:r>
                        <m:r>
                          <a:rPr lang="es-PE" sz="1600" b="0" i="1" smtClean="0">
                            <a:solidFill>
                              <a:srgbClr val="434343"/>
                            </a:solidFill>
                            <a:latin typeface="Cambria Math" panose="02040503050406030204" pitchFamily="18" charset="0"/>
                          </a:rPr>
                          <m:t>,</m:t>
                        </m:r>
                        <m:r>
                          <a:rPr lang="es-PE" sz="1600" b="0" i="1" smtClean="0">
                            <a:solidFill>
                              <a:srgbClr val="434343"/>
                            </a:solidFill>
                            <a:latin typeface="Cambria Math" panose="02040503050406030204" pitchFamily="18" charset="0"/>
                          </a:rPr>
                          <m:t>𝑦</m:t>
                        </m:r>
                      </m:e>
                    </m:d>
                    <m:r>
                      <a:rPr lang="es-PE" sz="1600" b="0" i="0" smtClean="0">
                        <a:solidFill>
                          <a:srgbClr val="434343"/>
                        </a:solidFill>
                        <a:latin typeface="Cambria Math" panose="02040503050406030204" pitchFamily="18" charset="0"/>
                      </a:rPr>
                      <m:t>.</m:t>
                    </m:r>
                  </m:oMath>
                </a14:m>
                <a:r>
                  <a:rPr lang="es-PE" sz="1600" dirty="0">
                    <a:solidFill>
                      <a:srgbClr val="434343"/>
                    </a:solidFill>
                  </a:rPr>
                  <a:t> Podemos realizarlo usando 2 búsquedas ternarias anidadas (siempre y cuando las funciones formadas sean </a:t>
                </a:r>
                <a:r>
                  <a:rPr lang="es-PE" sz="1600" dirty="0" err="1">
                    <a:solidFill>
                      <a:srgbClr val="434343"/>
                    </a:solidFill>
                  </a:rPr>
                  <a:t>unimodales</a:t>
                </a:r>
                <a:r>
                  <a:rPr lang="es-PE" sz="1600" dirty="0" smtClean="0">
                    <a:solidFill>
                      <a:srgbClr val="434343"/>
                    </a:solidFill>
                  </a:rPr>
                  <a:t>)</a:t>
                </a:r>
              </a:p>
              <a:p>
                <a:pPr marL="271463" lvl="0" indent="-271463" algn="just">
                  <a:buFont typeface="Wingdings" panose="05000000000000000000" pitchFamily="2" charset="2"/>
                  <a:buChar char="q"/>
                </a:pPr>
                <a:endParaRPr lang="es-PE" sz="1600" dirty="0">
                  <a:solidFill>
                    <a:srgbClr val="434343"/>
                  </a:solidFill>
                </a:endParaRPr>
              </a:p>
              <a:p>
                <a:pPr marL="271463" lvl="0" algn="just"/>
                <a:endParaRPr lang="es-PE" sz="1600" dirty="0">
                  <a:solidFill>
                    <a:srgbClr val="434343"/>
                  </a:solidFill>
                </a:endParaRPr>
              </a:p>
            </p:txBody>
          </p:sp>
        </mc:Choice>
        <mc:Fallback xmlns="">
          <p:sp>
            <p:nvSpPr>
              <p:cNvPr id="5" name="Shape 70"/>
              <p:cNvSpPr txBox="1">
                <a:spLocks noRot="1" noChangeAspect="1" noMove="1" noResize="1" noEditPoints="1" noAdjustHandles="1" noChangeArrowheads="1" noChangeShapeType="1" noTextEdit="1"/>
              </p:cNvSpPr>
              <p:nvPr/>
            </p:nvSpPr>
            <p:spPr>
              <a:xfrm>
                <a:off x="251520" y="1347614"/>
                <a:ext cx="8280920" cy="1440160"/>
              </a:xfrm>
              <a:prstGeom prst="rect">
                <a:avLst/>
              </a:prstGeom>
              <a:blipFill rotWithShape="1">
                <a:blip r:embed="rId3"/>
                <a:stretch>
                  <a:fillRect l="-221" r="-368" b="-45339"/>
                </a:stretch>
              </a:blipFill>
              <a:ln>
                <a:noFill/>
              </a:ln>
            </p:spPr>
            <p:txBody>
              <a:bodyPr/>
              <a:lstStyle/>
              <a:p>
                <a:r>
                  <a:rPr lang="es-PE">
                    <a:noFill/>
                  </a:rPr>
                  <a:t> </a:t>
                </a:r>
              </a:p>
            </p:txBody>
          </p:sp>
        </mc:Fallback>
      </mc:AlternateContent>
    </p:spTree>
    <p:extLst>
      <p:ext uri="{BB962C8B-B14F-4D97-AF65-F5344CB8AC3E}">
        <p14:creationId xmlns:p14="http://schemas.microsoft.com/office/powerpoint/2010/main" val="994476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Consideraciones</a:t>
            </a:r>
            <a:endParaRPr lang="en" dirty="0">
              <a:solidFill>
                <a:srgbClr val="3D85C6"/>
              </a:solidFill>
            </a:endParaRPr>
          </a:p>
        </p:txBody>
      </p:sp>
      <p:sp>
        <p:nvSpPr>
          <p:cNvPr id="70" name="Shape 70"/>
          <p:cNvSpPr txBox="1">
            <a:spLocks noGrp="1"/>
          </p:cNvSpPr>
          <p:nvPr>
            <p:ph type="body" idx="1"/>
          </p:nvPr>
        </p:nvSpPr>
        <p:spPr>
          <a:xfrm>
            <a:off x="311700" y="1347614"/>
            <a:ext cx="8520600" cy="720080"/>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mc:AlternateContent xmlns:mc="http://schemas.openxmlformats.org/markup-compatibility/2006" xmlns:a14="http://schemas.microsoft.com/office/drawing/2010/main">
        <mc:Choice Requires="a14">
          <p:sp>
            <p:nvSpPr>
              <p:cNvPr id="5" name="Shape 70"/>
              <p:cNvSpPr txBox="1">
                <a:spLocks/>
              </p:cNvSpPr>
              <p:nvPr/>
            </p:nvSpPr>
            <p:spPr>
              <a:xfrm>
                <a:off x="251520" y="1347614"/>
                <a:ext cx="8280920" cy="345638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pPr marL="285750" lvl="0" indent="-285750" algn="just">
                  <a:buFont typeface="Wingdings" panose="05000000000000000000" pitchFamily="2" charset="2"/>
                  <a:buChar char="q"/>
                </a:pPr>
                <a:r>
                  <a:rPr lang="es-PE" sz="1600" dirty="0">
                    <a:solidFill>
                      <a:srgbClr val="434343"/>
                    </a:solidFill>
                  </a:rPr>
                  <a:t>Si conocemos la función </a:t>
                </a:r>
                <a:r>
                  <a:rPr lang="es-PE" sz="1600" dirty="0" err="1">
                    <a:solidFill>
                      <a:srgbClr val="434343"/>
                    </a:solidFill>
                  </a:rPr>
                  <a:t>unimodal</a:t>
                </a:r>
                <a:r>
                  <a:rPr lang="es-PE" sz="1600" dirty="0">
                    <a:solidFill>
                      <a:srgbClr val="434343"/>
                    </a:solidFill>
                  </a:rPr>
                  <a:t> y es posible obtener su derivada, entonces debemos hallar </a:t>
                </a:r>
                <a14:m>
                  <m:oMath xmlns:m="http://schemas.openxmlformats.org/officeDocument/2006/math">
                    <m:r>
                      <a:rPr lang="es-PE" sz="1600" i="1">
                        <a:solidFill>
                          <a:srgbClr val="434343"/>
                        </a:solidFill>
                        <a:latin typeface="Cambria Math" panose="02040503050406030204" pitchFamily="18" charset="0"/>
                      </a:rPr>
                      <m:t>𝑥</m:t>
                    </m:r>
                    <m:r>
                      <a:rPr lang="es-PE" sz="1600" i="1">
                        <a:solidFill>
                          <a:srgbClr val="434343"/>
                        </a:solidFill>
                        <a:latin typeface="Cambria Math" panose="02040503050406030204" pitchFamily="18" charset="0"/>
                      </a:rPr>
                      <m:t> </m:t>
                    </m:r>
                    <m:r>
                      <a:rPr lang="es-PE" sz="1600" b="0" i="0" smtClean="0">
                        <a:solidFill>
                          <a:srgbClr val="434343"/>
                        </a:solidFill>
                        <a:latin typeface="Cambria Math" panose="02040503050406030204" pitchFamily="18" charset="0"/>
                      </a:rPr>
                      <m:t> </m:t>
                    </m:r>
                  </m:oMath>
                </a14:m>
                <a:r>
                  <a:rPr lang="es-PE" sz="1600" dirty="0">
                    <a:solidFill>
                      <a:srgbClr val="434343"/>
                    </a:solidFill>
                  </a:rPr>
                  <a:t>tal que </a:t>
                </a:r>
                <a14:m>
                  <m:oMath xmlns:m="http://schemas.openxmlformats.org/officeDocument/2006/math">
                    <m:sSup>
                      <m:sSupPr>
                        <m:ctrlPr>
                          <a:rPr lang="es-PE" sz="1600" b="0" i="1" smtClean="0">
                            <a:solidFill>
                              <a:srgbClr val="434343"/>
                            </a:solidFill>
                            <a:latin typeface="Cambria Math" panose="02040503050406030204" pitchFamily="18" charset="0"/>
                          </a:rPr>
                        </m:ctrlPr>
                      </m:sSupPr>
                      <m:e>
                        <m:r>
                          <a:rPr lang="es-PE" sz="1600" b="0" i="1" smtClean="0">
                            <a:solidFill>
                              <a:srgbClr val="434343"/>
                            </a:solidFill>
                            <a:latin typeface="Cambria Math" panose="02040503050406030204" pitchFamily="18" charset="0"/>
                          </a:rPr>
                          <m:t>𝑓</m:t>
                        </m:r>
                      </m:e>
                      <m:sup>
                        <m:r>
                          <a:rPr lang="es-PE" sz="1600" b="0" i="1" smtClean="0">
                            <a:solidFill>
                              <a:srgbClr val="434343"/>
                            </a:solidFill>
                            <a:latin typeface="Cambria Math" panose="02040503050406030204" pitchFamily="18" charset="0"/>
                          </a:rPr>
                          <m:t>′</m:t>
                        </m:r>
                      </m:sup>
                    </m:sSup>
                    <m:d>
                      <m:dPr>
                        <m:ctrlPr>
                          <a:rPr lang="es-PE" sz="1600" b="0" i="1" smtClean="0">
                            <a:solidFill>
                              <a:srgbClr val="434343"/>
                            </a:solidFill>
                            <a:latin typeface="Cambria Math" panose="02040503050406030204" pitchFamily="18" charset="0"/>
                          </a:rPr>
                        </m:ctrlPr>
                      </m:dPr>
                      <m:e>
                        <m:r>
                          <a:rPr lang="es-PE" sz="1600" b="0" i="1" smtClean="0">
                            <a:solidFill>
                              <a:srgbClr val="434343"/>
                            </a:solidFill>
                            <a:latin typeface="Cambria Math" panose="02040503050406030204" pitchFamily="18" charset="0"/>
                          </a:rPr>
                          <m:t>𝑥</m:t>
                        </m:r>
                      </m:e>
                    </m:d>
                    <m:r>
                      <a:rPr lang="es-PE" sz="1600" b="0" i="1" smtClean="0">
                        <a:solidFill>
                          <a:srgbClr val="434343"/>
                        </a:solidFill>
                        <a:latin typeface="Cambria Math" panose="02040503050406030204" pitchFamily="18" charset="0"/>
                      </a:rPr>
                      <m:t>=0</m:t>
                    </m:r>
                  </m:oMath>
                </a14:m>
                <a:r>
                  <a:rPr lang="es-PE" sz="1600" dirty="0" smtClean="0">
                    <a:solidFill>
                      <a:srgbClr val="434343"/>
                    </a:solidFill>
                  </a:rPr>
                  <a:t>. Podemos </a:t>
                </a:r>
                <a:r>
                  <a:rPr lang="es-PE" sz="1600" dirty="0">
                    <a:solidFill>
                      <a:srgbClr val="434343"/>
                    </a:solidFill>
                  </a:rPr>
                  <a:t>ayudarnos de una búsqueda binaria sobre </a:t>
                </a:r>
                <a14:m>
                  <m:oMath xmlns:m="http://schemas.openxmlformats.org/officeDocument/2006/math">
                    <m:sSup>
                      <m:sSupPr>
                        <m:ctrlPr>
                          <a:rPr lang="es-PE" sz="1600" i="1">
                            <a:solidFill>
                              <a:srgbClr val="434343"/>
                            </a:solidFill>
                            <a:latin typeface="Cambria Math" panose="02040503050406030204" pitchFamily="18" charset="0"/>
                          </a:rPr>
                        </m:ctrlPr>
                      </m:sSupPr>
                      <m:e>
                        <m:r>
                          <a:rPr lang="es-PE" sz="1600" i="1">
                            <a:solidFill>
                              <a:srgbClr val="434343"/>
                            </a:solidFill>
                            <a:latin typeface="Cambria Math" panose="02040503050406030204" pitchFamily="18" charset="0"/>
                          </a:rPr>
                          <m:t>𝑓</m:t>
                        </m:r>
                      </m:e>
                      <m:sup>
                        <m:r>
                          <a:rPr lang="es-PE" sz="1600" i="1">
                            <a:solidFill>
                              <a:srgbClr val="434343"/>
                            </a:solidFill>
                            <a:latin typeface="Cambria Math" panose="02040503050406030204" pitchFamily="18" charset="0"/>
                          </a:rPr>
                          <m:t>′</m:t>
                        </m:r>
                      </m:sup>
                    </m:sSup>
                    <m:d>
                      <m:dPr>
                        <m:ctrlPr>
                          <a:rPr lang="es-PE" sz="1600" i="1">
                            <a:solidFill>
                              <a:srgbClr val="434343"/>
                            </a:solidFill>
                            <a:latin typeface="Cambria Math" panose="02040503050406030204" pitchFamily="18" charset="0"/>
                          </a:rPr>
                        </m:ctrlPr>
                      </m:dPr>
                      <m:e>
                        <m:r>
                          <a:rPr lang="es-PE" sz="1600" i="1">
                            <a:solidFill>
                              <a:srgbClr val="434343"/>
                            </a:solidFill>
                            <a:latin typeface="Cambria Math" panose="02040503050406030204" pitchFamily="18" charset="0"/>
                          </a:rPr>
                          <m:t>𝑥</m:t>
                        </m:r>
                      </m:e>
                    </m:d>
                  </m:oMath>
                </a14:m>
                <a:r>
                  <a:rPr lang="es-PE" sz="1600" dirty="0">
                    <a:solidFill>
                      <a:srgbClr val="434343"/>
                    </a:solidFill>
                  </a:rPr>
                  <a:t>. Se mantiene la misma complejidad, pero se mejora la constante</a:t>
                </a:r>
                <a:r>
                  <a:rPr lang="es-PE" sz="1600" dirty="0" smtClean="0">
                    <a:solidFill>
                      <a:srgbClr val="434343"/>
                    </a:solidFill>
                  </a:rPr>
                  <a:t>.</a:t>
                </a:r>
              </a:p>
              <a:p>
                <a:pPr marL="285750" lvl="0" indent="-285750" algn="just">
                  <a:buFont typeface="Wingdings" panose="05000000000000000000" pitchFamily="2" charset="2"/>
                  <a:buChar char="q"/>
                </a:pPr>
                <a:r>
                  <a:rPr lang="es-PE" sz="1600" dirty="0" smtClean="0">
                    <a:solidFill>
                      <a:srgbClr val="434343"/>
                    </a:solidFill>
                  </a:rPr>
                  <a:t>Podemos extender este truco de la derivada hacia los números enteros. Sin embargo, como trabajamos con enteros, en lugar de ver la derivada ,veremos la diferencia entre elementos consecutivos. Como la función es </a:t>
                </a:r>
                <a:r>
                  <a:rPr lang="es-PE" sz="1600" dirty="0" err="1" smtClean="0">
                    <a:solidFill>
                      <a:srgbClr val="434343"/>
                    </a:solidFill>
                  </a:rPr>
                  <a:t>unimodal</a:t>
                </a:r>
                <a:r>
                  <a:rPr lang="es-PE" sz="1600" dirty="0" smtClean="0">
                    <a:solidFill>
                      <a:srgbClr val="434343"/>
                    </a:solidFill>
                  </a:rPr>
                  <a:t>, sabemos que al inicio f(i + 1) – f(i) &gt; 0 (la función es estrictamente creciente). Y luego que f(i + 1) – f(i) &lt; 0 (la función es estrictamente decreciente).  Por lo tanto podemos usar una búsqueda binaria buscando el primer valor  en donde existe un cambio de signo </a:t>
                </a:r>
                <a:r>
                  <a:rPr lang="es-PE" sz="1600" dirty="0">
                    <a:solidFill>
                      <a:srgbClr val="434343"/>
                    </a:solidFill>
                  </a:rPr>
                  <a:t>en f(i + 1) – f(i) . </a:t>
                </a:r>
              </a:p>
              <a:p>
                <a:pPr marL="271463" lvl="0" algn="just"/>
                <a:endParaRPr lang="es-PE" sz="1600" dirty="0">
                  <a:solidFill>
                    <a:srgbClr val="434343"/>
                  </a:solidFill>
                </a:endParaRPr>
              </a:p>
              <a:p>
                <a:pPr marL="271463" lvl="0" algn="just"/>
                <a:endParaRPr lang="es-PE" sz="1600" dirty="0">
                  <a:solidFill>
                    <a:srgbClr val="434343"/>
                  </a:solidFill>
                </a:endParaRPr>
              </a:p>
            </p:txBody>
          </p:sp>
        </mc:Choice>
        <mc:Fallback xmlns="">
          <p:sp>
            <p:nvSpPr>
              <p:cNvPr id="5" name="Shape 70"/>
              <p:cNvSpPr txBox="1">
                <a:spLocks noRot="1" noChangeAspect="1" noMove="1" noResize="1" noEditPoints="1" noAdjustHandles="1" noChangeArrowheads="1" noChangeShapeType="1" noTextEdit="1"/>
              </p:cNvSpPr>
              <p:nvPr/>
            </p:nvSpPr>
            <p:spPr>
              <a:xfrm>
                <a:off x="251520" y="1347614"/>
                <a:ext cx="8280920" cy="3456384"/>
              </a:xfrm>
              <a:prstGeom prst="rect">
                <a:avLst/>
              </a:prstGeom>
              <a:blipFill rotWithShape="1">
                <a:blip r:embed="rId3"/>
                <a:stretch>
                  <a:fillRect l="-221" r="-368"/>
                </a:stretch>
              </a:blipFill>
              <a:ln>
                <a:noFill/>
              </a:ln>
            </p:spPr>
            <p:txBody>
              <a:bodyPr/>
              <a:lstStyle/>
              <a:p>
                <a:r>
                  <a:rPr lang="es-PE">
                    <a:noFill/>
                  </a:rPr>
                  <a:t> </a:t>
                </a:r>
              </a:p>
            </p:txBody>
          </p:sp>
        </mc:Fallback>
      </mc:AlternateContent>
    </p:spTree>
    <p:extLst>
      <p:ext uri="{BB962C8B-B14F-4D97-AF65-F5344CB8AC3E}">
        <p14:creationId xmlns:p14="http://schemas.microsoft.com/office/powerpoint/2010/main" val="494075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Consideraciones</a:t>
            </a:r>
            <a:endParaRPr lang="en" dirty="0">
              <a:solidFill>
                <a:srgbClr val="3D85C6"/>
              </a:solidFill>
            </a:endParaRPr>
          </a:p>
        </p:txBody>
      </p:sp>
      <p:sp>
        <p:nvSpPr>
          <p:cNvPr id="70" name="Shape 70"/>
          <p:cNvSpPr txBox="1">
            <a:spLocks noGrp="1"/>
          </p:cNvSpPr>
          <p:nvPr>
            <p:ph type="body" idx="1"/>
          </p:nvPr>
        </p:nvSpPr>
        <p:spPr>
          <a:xfrm>
            <a:off x="311700" y="1347614"/>
            <a:ext cx="8520600" cy="720080"/>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p:sp>
        <p:nvSpPr>
          <p:cNvPr id="5" name="Shape 70"/>
          <p:cNvSpPr txBox="1">
            <a:spLocks/>
          </p:cNvSpPr>
          <p:nvPr/>
        </p:nvSpPr>
        <p:spPr>
          <a:xfrm>
            <a:off x="251520" y="1347614"/>
            <a:ext cx="2880320" cy="302433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pPr marL="285750" lvl="0" indent="-285750" algn="just">
              <a:buFont typeface="Wingdings" panose="05000000000000000000" pitchFamily="2" charset="2"/>
              <a:buChar char="q"/>
            </a:pPr>
            <a:r>
              <a:rPr lang="es-PE" sz="1600" dirty="0" smtClean="0">
                <a:solidFill>
                  <a:srgbClr val="434343"/>
                </a:solidFill>
              </a:rPr>
              <a:t>Usando </a:t>
            </a:r>
            <a:r>
              <a:rPr lang="es-PE" sz="1600" dirty="0" err="1" smtClean="0">
                <a:solidFill>
                  <a:srgbClr val="434343"/>
                </a:solidFill>
              </a:rPr>
              <a:t>binary</a:t>
            </a:r>
            <a:r>
              <a:rPr lang="es-PE" sz="1600" dirty="0" smtClean="0">
                <a:solidFill>
                  <a:srgbClr val="434343"/>
                </a:solidFill>
              </a:rPr>
              <a:t> </a:t>
            </a:r>
            <a:r>
              <a:rPr lang="es-PE" sz="1600" dirty="0" err="1" smtClean="0">
                <a:solidFill>
                  <a:srgbClr val="434343"/>
                </a:solidFill>
              </a:rPr>
              <a:t>search</a:t>
            </a:r>
            <a:r>
              <a:rPr lang="es-PE" sz="1600" dirty="0" smtClean="0">
                <a:solidFill>
                  <a:srgbClr val="434343"/>
                </a:solidFill>
              </a:rPr>
              <a:t> para hallar el máximo elemento en una función </a:t>
            </a:r>
            <a:r>
              <a:rPr lang="es-PE" sz="1600" dirty="0" err="1" smtClean="0">
                <a:solidFill>
                  <a:srgbClr val="434343"/>
                </a:solidFill>
              </a:rPr>
              <a:t>unimodal</a:t>
            </a:r>
            <a:r>
              <a:rPr lang="es-PE" sz="1600" dirty="0" smtClean="0">
                <a:solidFill>
                  <a:srgbClr val="434343"/>
                </a:solidFill>
              </a:rPr>
              <a:t>.</a:t>
            </a:r>
          </a:p>
          <a:p>
            <a:pPr marL="285750" lvl="0" indent="-285750" algn="just">
              <a:buFont typeface="Wingdings" panose="05000000000000000000" pitchFamily="2" charset="2"/>
              <a:buChar char="q"/>
            </a:pPr>
            <a:endParaRPr lang="es-PE" sz="1600" dirty="0">
              <a:solidFill>
                <a:srgbClr val="434343"/>
              </a:solidFill>
            </a:endParaRPr>
          </a:p>
          <a:p>
            <a:pPr marL="271463" lvl="0" algn="just"/>
            <a:endParaRPr lang="es-PE" sz="1600" dirty="0">
              <a:solidFill>
                <a:srgbClr val="434343"/>
              </a:solidFill>
            </a:endParaRPr>
          </a:p>
        </p:txBody>
      </p:sp>
      <p:pic>
        <p:nvPicPr>
          <p:cNvPr id="2" name="Imagen 1"/>
          <p:cNvPicPr>
            <a:picLocks noChangeAspect="1"/>
          </p:cNvPicPr>
          <p:nvPr/>
        </p:nvPicPr>
        <p:blipFill>
          <a:blip r:embed="rId3"/>
          <a:stretch>
            <a:fillRect/>
          </a:stretch>
        </p:blipFill>
        <p:spPr>
          <a:xfrm>
            <a:off x="3997648" y="315925"/>
            <a:ext cx="4829175" cy="4438650"/>
          </a:xfrm>
          <a:prstGeom prst="rect">
            <a:avLst/>
          </a:prstGeom>
        </p:spPr>
      </p:pic>
    </p:spTree>
    <p:extLst>
      <p:ext uri="{BB962C8B-B14F-4D97-AF65-F5344CB8AC3E}">
        <p14:creationId xmlns:p14="http://schemas.microsoft.com/office/powerpoint/2010/main" val="3821352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dirty="0">
                <a:solidFill>
                  <a:srgbClr val="3D85C6"/>
                </a:solidFill>
              </a:rPr>
              <a:t>Problemas</a:t>
            </a:r>
            <a:endParaRPr lang="en" sz="4200" dirty="0">
              <a:solidFill>
                <a:srgbClr val="3D85C6"/>
              </a:solidFill>
              <a:latin typeface="Economica"/>
              <a:ea typeface="Economica"/>
              <a:cs typeface="Economica"/>
              <a:sym typeface="Economica"/>
            </a:endParaRPr>
          </a:p>
        </p:txBody>
      </p:sp>
      <mc:AlternateContent xmlns:mc="http://schemas.openxmlformats.org/markup-compatibility/2006" xmlns:a14="http://schemas.microsoft.com/office/drawing/2010/main">
        <mc:Choice Requires="a14">
          <p:sp>
            <p:nvSpPr>
              <p:cNvPr id="269" name="Shape 269"/>
              <p:cNvSpPr txBox="1">
                <a:spLocks noGrp="1"/>
              </p:cNvSpPr>
              <p:nvPr>
                <p:ph type="body" idx="1"/>
              </p:nvPr>
            </p:nvSpPr>
            <p:spPr>
              <a:xfrm>
                <a:off x="383708" y="1225225"/>
                <a:ext cx="7356644" cy="3354000"/>
              </a:xfrm>
              <a:prstGeom prst="rect">
                <a:avLst/>
              </a:prstGeom>
            </p:spPr>
            <p:txBody>
              <a:bodyPr lIns="91425" tIns="91425" rIns="91425" bIns="91425" anchor="t" anchorCtr="0">
                <a:noAutofit/>
              </a:bodyPr>
              <a:lstStyle/>
              <a:p>
                <a:pPr indent="-69850" algn="just">
                  <a:lnSpc>
                    <a:spcPct val="100000"/>
                  </a:lnSpc>
                  <a:spcBef>
                    <a:spcPts val="575"/>
                  </a:spcBef>
                  <a:spcAft>
                    <a:spcPts val="0"/>
                  </a:spcAft>
                  <a:buClr>
                    <a:srgbClr val="000000"/>
                  </a:buClr>
                  <a:buSzPct val="68750"/>
                </a:pPr>
                <a:endParaRPr lang="en" sz="1600" dirty="0">
                  <a:solidFill>
                    <a:schemeClr val="hlink"/>
                  </a:solidFill>
                </a:endParaRPr>
              </a:p>
              <a:p>
                <a:pPr indent="-69850" algn="just">
                  <a:lnSpc>
                    <a:spcPct val="100000"/>
                  </a:lnSpc>
                  <a:spcBef>
                    <a:spcPts val="575"/>
                  </a:spcBef>
                  <a:spcAft>
                    <a:spcPts val="0"/>
                  </a:spcAft>
                  <a:buClr>
                    <a:srgbClr val="000000"/>
                  </a:buClr>
                  <a:buSzPct val="68750"/>
                </a:pPr>
                <a:r>
                  <a:rPr lang="es-PE" sz="1600" dirty="0">
                    <a:solidFill>
                      <a:srgbClr val="434343"/>
                    </a:solidFill>
                  </a:rPr>
                  <a:t>Halla el mínimo valor de la función:</a:t>
                </a:r>
              </a:p>
              <a:p>
                <a:pPr indent="-69850" algn="just">
                  <a:lnSpc>
                    <a:spcPct val="100000"/>
                  </a:lnSpc>
                  <a:spcBef>
                    <a:spcPts val="575"/>
                  </a:spcBef>
                  <a:spcAft>
                    <a:spcPts val="0"/>
                  </a:spcAft>
                  <a:buClr>
                    <a:srgbClr val="000000"/>
                  </a:buClr>
                  <a:buSzPct val="68750"/>
                </a:pPr>
                <a:endParaRPr lang="es-PE" sz="1600" dirty="0">
                  <a:solidFill>
                    <a:srgbClr val="434343"/>
                  </a:solidFill>
                </a:endParaRPr>
              </a:p>
              <a:p>
                <a:pPr indent="-69850" algn="just">
                  <a:lnSpc>
                    <a:spcPct val="100000"/>
                  </a:lnSpc>
                  <a:spcBef>
                    <a:spcPts val="575"/>
                  </a:spcBef>
                  <a:spcAft>
                    <a:spcPts val="0"/>
                  </a:spcAft>
                  <a:buClr>
                    <a:srgbClr val="000000"/>
                  </a:buClr>
                  <a:buSzPct val="68750"/>
                </a:pPr>
                <a:endParaRPr lang="es-PE" sz="1600" dirty="0">
                  <a:solidFill>
                    <a:srgbClr val="434343"/>
                  </a:solidFill>
                </a:endParaRPr>
              </a:p>
              <a:p>
                <a:pPr indent="-69850" algn="just">
                  <a:lnSpc>
                    <a:spcPct val="100000"/>
                  </a:lnSpc>
                  <a:spcBef>
                    <a:spcPts val="575"/>
                  </a:spcBef>
                  <a:spcAft>
                    <a:spcPts val="0"/>
                  </a:spcAft>
                  <a:buClr>
                    <a:srgbClr val="000000"/>
                  </a:buClr>
                  <a:buSzPct val="68750"/>
                </a:pPr>
                <a:endParaRPr lang="es-PE" sz="1600" dirty="0">
                  <a:solidFill>
                    <a:srgbClr val="434343"/>
                  </a:solidFill>
                </a:endParaRPr>
              </a:p>
              <a:p>
                <a:pPr indent="-69850" algn="just">
                  <a:lnSpc>
                    <a:spcPct val="100000"/>
                  </a:lnSpc>
                  <a:spcBef>
                    <a:spcPts val="575"/>
                  </a:spcBef>
                  <a:spcAft>
                    <a:spcPts val="0"/>
                  </a:spcAft>
                  <a:buClr>
                    <a:srgbClr val="000000"/>
                  </a:buClr>
                  <a:buSzPct val="68750"/>
                </a:pPr>
                <a14:m>
                  <m:oMathPara xmlns:m="http://schemas.openxmlformats.org/officeDocument/2006/math">
                    <m:oMathParaPr>
                      <m:jc m:val="centerGroup"/>
                    </m:oMathParaPr>
                    <m:oMath xmlns:m="http://schemas.openxmlformats.org/officeDocument/2006/math">
                      <m:r>
                        <a:rPr lang="es-PE" sz="1600">
                          <a:solidFill>
                            <a:srgbClr val="434343"/>
                          </a:solidFill>
                          <a:latin typeface="Cambria Math"/>
                        </a:rPr>
                        <m:t>𝒇</m:t>
                      </m:r>
                      <m:d>
                        <m:dPr>
                          <m:ctrlPr>
                            <a:rPr lang="es-PE" sz="1600" i="1">
                              <a:solidFill>
                                <a:srgbClr val="434343"/>
                              </a:solidFill>
                              <a:latin typeface="Cambria Math" panose="02040503050406030204" pitchFamily="18" charset="0"/>
                            </a:rPr>
                          </m:ctrlPr>
                        </m:dPr>
                        <m:e>
                          <m:r>
                            <a:rPr lang="es-PE" sz="1600">
                              <a:solidFill>
                                <a:srgbClr val="434343"/>
                              </a:solidFill>
                              <a:latin typeface="Cambria Math"/>
                            </a:rPr>
                            <m:t>𝒙</m:t>
                          </m:r>
                        </m:e>
                      </m:d>
                      <m:r>
                        <a:rPr lang="es-PE" sz="1600">
                          <a:solidFill>
                            <a:srgbClr val="434343"/>
                          </a:solidFill>
                          <a:latin typeface="Cambria Math"/>
                        </a:rPr>
                        <m:t>=</m:t>
                      </m:r>
                      <m:r>
                        <a:rPr lang="es-PE" sz="1600">
                          <a:solidFill>
                            <a:srgbClr val="434343"/>
                          </a:solidFill>
                          <a:latin typeface="Cambria Math"/>
                        </a:rPr>
                        <m:t>𝟑</m:t>
                      </m:r>
                      <m:r>
                        <a:rPr lang="es-PE" sz="1600">
                          <a:solidFill>
                            <a:srgbClr val="434343"/>
                          </a:solidFill>
                          <a:latin typeface="Cambria Math"/>
                        </a:rPr>
                        <m:t>∗</m:t>
                      </m:r>
                      <m:sSup>
                        <m:sSupPr>
                          <m:ctrlPr>
                            <a:rPr lang="es-PE" sz="1600" i="1">
                              <a:solidFill>
                                <a:srgbClr val="434343"/>
                              </a:solidFill>
                              <a:latin typeface="Cambria Math" panose="02040503050406030204" pitchFamily="18" charset="0"/>
                            </a:rPr>
                          </m:ctrlPr>
                        </m:sSupPr>
                        <m:e>
                          <m:r>
                            <a:rPr lang="es-PE" sz="1600">
                              <a:solidFill>
                                <a:srgbClr val="434343"/>
                              </a:solidFill>
                              <a:latin typeface="Cambria Math"/>
                            </a:rPr>
                            <m:t>𝒙</m:t>
                          </m:r>
                        </m:e>
                        <m:sup>
                          <m:r>
                            <a:rPr lang="es-PE" sz="1600">
                              <a:solidFill>
                                <a:srgbClr val="434343"/>
                              </a:solidFill>
                              <a:latin typeface="Cambria Math"/>
                            </a:rPr>
                            <m:t>𝟐</m:t>
                          </m:r>
                        </m:sup>
                      </m:sSup>
                      <m:r>
                        <a:rPr lang="es-PE" sz="1600">
                          <a:solidFill>
                            <a:srgbClr val="434343"/>
                          </a:solidFill>
                          <a:latin typeface="Cambria Math"/>
                        </a:rPr>
                        <m:t>−</m:t>
                      </m:r>
                      <m:r>
                        <a:rPr lang="es-PE" sz="1600">
                          <a:solidFill>
                            <a:srgbClr val="434343"/>
                          </a:solidFill>
                          <a:latin typeface="Cambria Math"/>
                        </a:rPr>
                        <m:t>𝟓</m:t>
                      </m:r>
                      <m:r>
                        <a:rPr lang="es-PE" sz="1600">
                          <a:solidFill>
                            <a:srgbClr val="434343"/>
                          </a:solidFill>
                          <a:latin typeface="Cambria Math"/>
                        </a:rPr>
                        <m:t> ∗</m:t>
                      </m:r>
                      <m:r>
                        <a:rPr lang="es-PE" sz="1600">
                          <a:solidFill>
                            <a:srgbClr val="434343"/>
                          </a:solidFill>
                          <a:latin typeface="Cambria Math"/>
                        </a:rPr>
                        <m:t>𝒙</m:t>
                      </m:r>
                      <m:r>
                        <a:rPr lang="es-PE" sz="1600">
                          <a:solidFill>
                            <a:srgbClr val="434343"/>
                          </a:solidFill>
                          <a:latin typeface="Cambria Math"/>
                        </a:rPr>
                        <m:t>+</m:t>
                      </m:r>
                      <m:r>
                        <a:rPr lang="es-PE" sz="1600">
                          <a:solidFill>
                            <a:srgbClr val="434343"/>
                          </a:solidFill>
                          <a:latin typeface="Cambria Math"/>
                        </a:rPr>
                        <m:t>𝟕</m:t>
                      </m:r>
                    </m:oMath>
                  </m:oMathPara>
                </a14:m>
                <a:endParaRPr lang="es-PE" sz="1600" dirty="0">
                  <a:solidFill>
                    <a:srgbClr val="434343"/>
                  </a:solidFill>
                </a:endParaRPr>
              </a:p>
              <a:p>
                <a:pPr marL="0" marR="0" lvl="0" indent="-69850" algn="just" rtl="0">
                  <a:lnSpc>
                    <a:spcPct val="100000"/>
                  </a:lnSpc>
                  <a:spcBef>
                    <a:spcPts val="575"/>
                  </a:spcBef>
                  <a:spcAft>
                    <a:spcPts val="0"/>
                  </a:spcAft>
                  <a:buClr>
                    <a:srgbClr val="000000"/>
                  </a:buClr>
                  <a:buSzPct val="68750"/>
                  <a:buFont typeface="Arial"/>
                  <a:buNone/>
                </a:pPr>
                <a:endParaRPr lang="en" sz="1600" u="sng" dirty="0">
                  <a:solidFill>
                    <a:schemeClr val="hlink"/>
                  </a:solidFill>
                </a:endParaRPr>
              </a:p>
              <a:p>
                <a:pPr lvl="0" algn="just" rtl="0">
                  <a:spcBef>
                    <a:spcPts val="0"/>
                  </a:spcBef>
                  <a:spcAft>
                    <a:spcPts val="0"/>
                  </a:spcAft>
                  <a:buNone/>
                </a:pPr>
                <a:r>
                  <a:rPr lang="en" sz="1100" dirty="0">
                    <a:latin typeface="Arial"/>
                    <a:ea typeface="Arial"/>
                    <a:cs typeface="Arial"/>
                    <a:sym typeface="Arial"/>
                  </a:rPr>
                  <a:t> </a:t>
                </a:r>
              </a:p>
            </p:txBody>
          </p:sp>
        </mc:Choice>
        <mc:Fallback xmlns="">
          <p:sp>
            <p:nvSpPr>
              <p:cNvPr id="269" name="Shape 269"/>
              <p:cNvSpPr txBox="1">
                <a:spLocks noGrp="1" noRot="1" noChangeAspect="1" noMove="1" noResize="1" noEditPoints="1" noAdjustHandles="1" noChangeArrowheads="1" noChangeShapeType="1" noTextEdit="1"/>
              </p:cNvSpPr>
              <p:nvPr>
                <p:ph type="body" idx="1"/>
              </p:nvPr>
            </p:nvSpPr>
            <p:spPr>
              <a:xfrm>
                <a:off x="383708" y="1225225"/>
                <a:ext cx="7356644" cy="3354000"/>
              </a:xfrm>
              <a:prstGeom prst="rect">
                <a:avLst/>
              </a:prstGeom>
              <a:blipFill>
                <a:blip r:embed="rId3"/>
                <a:stretch>
                  <a:fillRect l="-497"/>
                </a:stretch>
              </a:blipFill>
            </p:spPr>
            <p:txBody>
              <a:bodyPr/>
              <a:lstStyle/>
              <a:p>
                <a:r>
                  <a:rPr lang="es-PE">
                    <a:noFill/>
                  </a:rPr>
                  <a:t> </a:t>
                </a:r>
              </a:p>
            </p:txBody>
          </p:sp>
        </mc:Fallback>
      </mc:AlternateContent>
    </p:spTree>
    <p:extLst>
      <p:ext uri="{BB962C8B-B14F-4D97-AF65-F5344CB8AC3E}">
        <p14:creationId xmlns:p14="http://schemas.microsoft.com/office/powerpoint/2010/main" val="3587511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dirty="0">
                <a:solidFill>
                  <a:srgbClr val="3D85C6"/>
                </a:solidFill>
              </a:rPr>
              <a:t>Problemas</a:t>
            </a:r>
            <a:endParaRPr lang="en" sz="4200" dirty="0">
              <a:solidFill>
                <a:srgbClr val="3D85C6"/>
              </a:solidFill>
              <a:latin typeface="Economica"/>
              <a:ea typeface="Economica"/>
              <a:cs typeface="Economica"/>
              <a:sym typeface="Economica"/>
            </a:endParaRPr>
          </a:p>
        </p:txBody>
      </p:sp>
      <p:sp>
        <p:nvSpPr>
          <p:cNvPr id="269" name="Shape 269"/>
          <p:cNvSpPr txBox="1">
            <a:spLocks noGrp="1"/>
          </p:cNvSpPr>
          <p:nvPr>
            <p:ph type="body" idx="1"/>
          </p:nvPr>
        </p:nvSpPr>
        <p:spPr>
          <a:xfrm>
            <a:off x="383708" y="1225225"/>
            <a:ext cx="7356644" cy="3354000"/>
          </a:xfrm>
          <a:prstGeom prst="rect">
            <a:avLst/>
          </a:prstGeom>
        </p:spPr>
        <p:txBody>
          <a:bodyPr lIns="91425" tIns="91425" rIns="91425" bIns="91425" anchor="t" anchorCtr="0">
            <a:noAutofit/>
          </a:bodyPr>
          <a:lstStyle/>
          <a:p>
            <a:pPr indent="-69850" algn="just">
              <a:lnSpc>
                <a:spcPct val="100000"/>
              </a:lnSpc>
              <a:spcBef>
                <a:spcPts val="575"/>
              </a:spcBef>
              <a:spcAft>
                <a:spcPts val="0"/>
              </a:spcAft>
              <a:buClr>
                <a:srgbClr val="000000"/>
              </a:buClr>
              <a:buSzPct val="68750"/>
            </a:pPr>
            <a:endParaRPr lang="en" sz="1600" dirty="0">
              <a:solidFill>
                <a:schemeClr val="hlink"/>
              </a:solidFill>
            </a:endParaRPr>
          </a:p>
          <a:p>
            <a:pPr indent="-69850" algn="just">
              <a:lnSpc>
                <a:spcPct val="100000"/>
              </a:lnSpc>
              <a:spcBef>
                <a:spcPts val="575"/>
              </a:spcBef>
              <a:spcAft>
                <a:spcPts val="0"/>
              </a:spcAft>
              <a:buClr>
                <a:srgbClr val="000000"/>
              </a:buClr>
              <a:buSzPct val="68750"/>
            </a:pPr>
            <a:r>
              <a:rPr lang="es-PE" sz="1400" dirty="0">
                <a:solidFill>
                  <a:schemeClr val="hlink"/>
                </a:solidFill>
              </a:rPr>
              <a:t>UVA – </a:t>
            </a:r>
            <a:r>
              <a:rPr lang="es-PE" sz="1400" dirty="0" err="1">
                <a:solidFill>
                  <a:schemeClr val="hlink"/>
                </a:solidFill>
              </a:rPr>
              <a:t>Hardly</a:t>
            </a:r>
            <a:r>
              <a:rPr lang="es-PE" sz="1400" dirty="0">
                <a:solidFill>
                  <a:schemeClr val="hlink"/>
                </a:solidFill>
              </a:rPr>
              <a:t> </a:t>
            </a:r>
            <a:r>
              <a:rPr lang="es-PE" sz="1400" dirty="0" err="1">
                <a:solidFill>
                  <a:schemeClr val="hlink"/>
                </a:solidFill>
              </a:rPr>
              <a:t>Hard</a:t>
            </a:r>
            <a:endParaRPr lang="es-PE" sz="1400" dirty="0">
              <a:solidFill>
                <a:schemeClr val="hlink"/>
              </a:solidFill>
            </a:endParaRPr>
          </a:p>
          <a:p>
            <a:pPr marL="0" marR="0" lvl="0" indent="-69850" algn="just" rtl="0">
              <a:lnSpc>
                <a:spcPct val="100000"/>
              </a:lnSpc>
              <a:spcBef>
                <a:spcPts val="575"/>
              </a:spcBef>
              <a:spcAft>
                <a:spcPts val="0"/>
              </a:spcAft>
              <a:buClr>
                <a:srgbClr val="000000"/>
              </a:buClr>
              <a:buSzPct val="68750"/>
              <a:buFont typeface="Arial"/>
              <a:buNone/>
            </a:pPr>
            <a:endParaRPr lang="en" sz="1600" u="sng" dirty="0">
              <a:solidFill>
                <a:schemeClr val="hlink"/>
              </a:solidFill>
            </a:endParaRPr>
          </a:p>
          <a:p>
            <a:pPr lvl="0" algn="just" rtl="0">
              <a:spcBef>
                <a:spcPts val="0"/>
              </a:spcBef>
              <a:spcAft>
                <a:spcPts val="0"/>
              </a:spcAft>
              <a:buNone/>
            </a:pPr>
            <a:r>
              <a:rPr lang="en" sz="1100" dirty="0">
                <a:latin typeface="Arial"/>
                <a:ea typeface="Arial"/>
                <a:cs typeface="Arial"/>
                <a:sym typeface="Arial"/>
              </a:rPr>
              <a:t> </a:t>
            </a:r>
          </a:p>
        </p:txBody>
      </p:sp>
    </p:spTree>
    <p:extLst>
      <p:ext uri="{BB962C8B-B14F-4D97-AF65-F5344CB8AC3E}">
        <p14:creationId xmlns:p14="http://schemas.microsoft.com/office/powerpoint/2010/main" val="2347267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s-PE" dirty="0" err="1">
                <a:solidFill>
                  <a:srgbClr val="3D85C6"/>
                </a:solidFill>
              </a:rPr>
              <a:t>Two</a:t>
            </a:r>
            <a:r>
              <a:rPr lang="es-PE" dirty="0">
                <a:solidFill>
                  <a:srgbClr val="3D85C6"/>
                </a:solidFill>
              </a:rPr>
              <a:t> Pointers</a:t>
            </a:r>
            <a:endParaRPr lang="en" sz="4200" dirty="0">
              <a:solidFill>
                <a:srgbClr val="3D85C6"/>
              </a:solidFill>
              <a:latin typeface="Economica"/>
              <a:ea typeface="Economica"/>
              <a:cs typeface="Economica"/>
              <a:sym typeface="Economica"/>
            </a:endParaRPr>
          </a:p>
        </p:txBody>
      </p:sp>
      <p:sp>
        <p:nvSpPr>
          <p:cNvPr id="269" name="Shape 269"/>
          <p:cNvSpPr txBox="1">
            <a:spLocks noGrp="1"/>
          </p:cNvSpPr>
          <p:nvPr>
            <p:ph type="body" idx="1"/>
          </p:nvPr>
        </p:nvSpPr>
        <p:spPr>
          <a:xfrm>
            <a:off x="539552" y="2643758"/>
            <a:ext cx="7272808" cy="504056"/>
          </a:xfrm>
          <a:prstGeom prst="rect">
            <a:avLst/>
          </a:prstGeom>
        </p:spPr>
        <p:txBody>
          <a:bodyPr lIns="91425" tIns="91425" rIns="91425" bIns="91425" anchor="t" anchorCtr="0">
            <a:noAutofit/>
          </a:bodyPr>
          <a:lstStyle/>
          <a:p>
            <a:pPr indent="-69850" algn="just">
              <a:lnSpc>
                <a:spcPct val="100000"/>
              </a:lnSpc>
              <a:spcBef>
                <a:spcPts val="575"/>
              </a:spcBef>
              <a:spcAft>
                <a:spcPts val="0"/>
              </a:spcAft>
              <a:buClr>
                <a:srgbClr val="000000"/>
              </a:buClr>
              <a:buSzPct val="68750"/>
            </a:pPr>
            <a:r>
              <a:rPr lang="es-PE" sz="1400" dirty="0" smtClean="0">
                <a:solidFill>
                  <a:srgbClr val="434343"/>
                </a:solidFill>
                <a:latin typeface="Arial"/>
                <a:ea typeface="Arial"/>
                <a:cs typeface="Arial"/>
                <a:sym typeface="Arial"/>
              </a:rPr>
              <a:t>Ejemplo : Dado </a:t>
            </a:r>
            <a:r>
              <a:rPr lang="es-PE" sz="1400" dirty="0">
                <a:solidFill>
                  <a:srgbClr val="434343"/>
                </a:solidFill>
                <a:latin typeface="Arial"/>
                <a:ea typeface="Arial"/>
                <a:cs typeface="Arial"/>
                <a:sym typeface="Arial"/>
              </a:rPr>
              <a:t>un arreglo ordenado A, encontrar un par de números (A[i], A[j]) tal  que sumen x.</a:t>
            </a:r>
          </a:p>
          <a:p>
            <a:pPr indent="-69850" algn="just">
              <a:lnSpc>
                <a:spcPct val="100000"/>
              </a:lnSpc>
              <a:spcBef>
                <a:spcPts val="575"/>
              </a:spcBef>
              <a:spcAft>
                <a:spcPts val="0"/>
              </a:spcAft>
              <a:buClr>
                <a:srgbClr val="000000"/>
              </a:buClr>
              <a:buSzPct val="68750"/>
            </a:pPr>
            <a:endParaRPr lang="en" sz="1600" dirty="0">
              <a:solidFill>
                <a:schemeClr val="hlink"/>
              </a:solidFill>
            </a:endParaRPr>
          </a:p>
          <a:p>
            <a:pPr indent="-69850" algn="just">
              <a:lnSpc>
                <a:spcPct val="100000"/>
              </a:lnSpc>
              <a:spcBef>
                <a:spcPts val="575"/>
              </a:spcBef>
              <a:spcAft>
                <a:spcPts val="0"/>
              </a:spcAft>
              <a:buClr>
                <a:srgbClr val="000000"/>
              </a:buClr>
              <a:buSzPct val="68750"/>
            </a:pPr>
            <a:endParaRPr lang="en" sz="1600" dirty="0">
              <a:solidFill>
                <a:schemeClr val="hlink"/>
              </a:solidFill>
            </a:endParaRPr>
          </a:p>
          <a:p>
            <a:pPr indent="-69850" algn="just">
              <a:lnSpc>
                <a:spcPct val="100000"/>
              </a:lnSpc>
              <a:spcBef>
                <a:spcPts val="575"/>
              </a:spcBef>
              <a:spcAft>
                <a:spcPts val="0"/>
              </a:spcAft>
              <a:buClr>
                <a:srgbClr val="000000"/>
              </a:buClr>
              <a:buSzPct val="68750"/>
            </a:pPr>
            <a:endParaRPr lang="en" sz="1600" dirty="0">
              <a:solidFill>
                <a:schemeClr val="hlink"/>
              </a:solidFill>
            </a:endParaRPr>
          </a:p>
          <a:p>
            <a:pPr indent="-69850" algn="just">
              <a:lnSpc>
                <a:spcPct val="100000"/>
              </a:lnSpc>
              <a:spcBef>
                <a:spcPts val="575"/>
              </a:spcBef>
              <a:spcAft>
                <a:spcPts val="0"/>
              </a:spcAft>
              <a:buClr>
                <a:srgbClr val="000000"/>
              </a:buClr>
              <a:buSzPct val="68750"/>
            </a:pPr>
            <a:r>
              <a:rPr lang="es-PE" sz="1400" dirty="0">
                <a:solidFill>
                  <a:srgbClr val="434343"/>
                </a:solidFill>
                <a:latin typeface="Arial"/>
                <a:cs typeface="Arial"/>
                <a:sym typeface="Arial"/>
              </a:rPr>
              <a:t>Si x = 25 , entonces una solución puede ser (7, 18);</a:t>
            </a:r>
            <a:endParaRPr lang="en" sz="1400" dirty="0">
              <a:solidFill>
                <a:srgbClr val="434343"/>
              </a:solidFill>
              <a:latin typeface="Arial"/>
              <a:cs typeface="Arial"/>
              <a:sym typeface="Arial"/>
            </a:endParaRPr>
          </a:p>
          <a:p>
            <a:pPr marL="0" marR="0" lvl="0" indent="-69850" algn="just" rtl="0">
              <a:lnSpc>
                <a:spcPct val="100000"/>
              </a:lnSpc>
              <a:spcBef>
                <a:spcPts val="575"/>
              </a:spcBef>
              <a:spcAft>
                <a:spcPts val="0"/>
              </a:spcAft>
              <a:buClr>
                <a:srgbClr val="000000"/>
              </a:buClr>
              <a:buSzPct val="68750"/>
              <a:buFont typeface="Arial"/>
              <a:buNone/>
            </a:pPr>
            <a:endParaRPr lang="en" sz="1600" u="sng" dirty="0">
              <a:solidFill>
                <a:schemeClr val="hlink"/>
              </a:solidFill>
            </a:endParaRPr>
          </a:p>
          <a:p>
            <a:pPr lvl="0" algn="just" rtl="0">
              <a:spcBef>
                <a:spcPts val="0"/>
              </a:spcBef>
              <a:spcAft>
                <a:spcPts val="0"/>
              </a:spcAft>
              <a:buNone/>
            </a:pPr>
            <a:r>
              <a:rPr lang="en" sz="1100" dirty="0">
                <a:latin typeface="Arial"/>
                <a:ea typeface="Arial"/>
                <a:cs typeface="Arial"/>
                <a:sym typeface="Arial"/>
              </a:rPr>
              <a:t> </a:t>
            </a:r>
          </a:p>
        </p:txBody>
      </p:sp>
      <p:sp>
        <p:nvSpPr>
          <p:cNvPr id="2" name="Rectángulo 1">
            <a:extLst>
              <a:ext uri="{FF2B5EF4-FFF2-40B4-BE49-F238E27FC236}">
                <a16:creationId xmlns:a16="http://schemas.microsoft.com/office/drawing/2014/main" xmlns="" id="{BEFA1E69-243E-4DC6-A054-FDB4555CB861}"/>
              </a:ext>
            </a:extLst>
          </p:cNvPr>
          <p:cNvSpPr/>
          <p:nvPr/>
        </p:nvSpPr>
        <p:spPr>
          <a:xfrm>
            <a:off x="311700" y="1275606"/>
            <a:ext cx="7500660" cy="954107"/>
          </a:xfrm>
          <a:prstGeom prst="rect">
            <a:avLst/>
          </a:prstGeom>
        </p:spPr>
        <p:txBody>
          <a:bodyPr wrap="square">
            <a:spAutoFit/>
          </a:bodyPr>
          <a:lstStyle/>
          <a:p>
            <a:pPr algn="just"/>
            <a:r>
              <a:rPr lang="es-PE" dirty="0" smtClean="0">
                <a:solidFill>
                  <a:srgbClr val="434343"/>
                </a:solidFill>
              </a:rPr>
              <a:t>Técnica sencilla que consiste en usar 2 “punteros” (que podemos representarlas como dos variables enteras que representen los índices). En donde un puntero es usado para “observar” un arreglo A y otro puntero es usado para “observar” otro arreglo B o quizás el mismo arreglo A pero desde otra </a:t>
            </a:r>
            <a:r>
              <a:rPr lang="es-PE" dirty="0" smtClean="0">
                <a:solidFill>
                  <a:srgbClr val="434343"/>
                </a:solidFill>
              </a:rPr>
              <a:t>perspectiva</a:t>
            </a:r>
            <a:r>
              <a:rPr lang="es-PE" dirty="0" smtClean="0">
                <a:solidFill>
                  <a:srgbClr val="434343"/>
                </a:solidFill>
              </a:rPr>
              <a:t>.</a:t>
            </a:r>
          </a:p>
        </p:txBody>
      </p:sp>
      <p:pic>
        <p:nvPicPr>
          <p:cNvPr id="5" name="Imagen 4">
            <a:extLst>
              <a:ext uri="{FF2B5EF4-FFF2-40B4-BE49-F238E27FC236}">
                <a16:creationId xmlns:a16="http://schemas.microsoft.com/office/drawing/2014/main" xmlns="" id="{2969DC98-D45D-4786-9521-8F28A380A71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4023"/>
          <a:stretch/>
        </p:blipFill>
        <p:spPr>
          <a:xfrm>
            <a:off x="1691680" y="3544941"/>
            <a:ext cx="4536504" cy="322953"/>
          </a:xfrm>
          <a:prstGeom prst="rect">
            <a:avLst/>
          </a:prstGeom>
        </p:spPr>
      </p:pic>
    </p:spTree>
    <p:extLst>
      <p:ext uri="{BB962C8B-B14F-4D97-AF65-F5344CB8AC3E}">
        <p14:creationId xmlns:p14="http://schemas.microsoft.com/office/powerpoint/2010/main" val="1493125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Búsqueda Ternaria</a:t>
            </a:r>
            <a:endParaRPr lang="en" dirty="0">
              <a:solidFill>
                <a:srgbClr val="3D85C6"/>
              </a:solidFill>
            </a:endParaRPr>
          </a:p>
        </p:txBody>
      </p:sp>
      <mc:AlternateContent xmlns:mc="http://schemas.openxmlformats.org/markup-compatibility/2006" xmlns:a14="http://schemas.microsoft.com/office/drawing/2010/main">
        <mc:Choice Requires="a14">
          <p:sp>
            <p:nvSpPr>
              <p:cNvPr id="70" name="Shape 70"/>
              <p:cNvSpPr txBox="1">
                <a:spLocks noGrp="1"/>
              </p:cNvSpPr>
              <p:nvPr>
                <p:ph type="body" idx="1"/>
              </p:nvPr>
            </p:nvSpPr>
            <p:spPr>
              <a:xfrm>
                <a:off x="311700" y="1347614"/>
                <a:ext cx="8520600" cy="2088232"/>
              </a:xfrm>
              <a:prstGeom prst="rect">
                <a:avLst/>
              </a:prstGeom>
            </p:spPr>
            <p:txBody>
              <a:bodyPr lIns="91425" tIns="91425" rIns="91425" bIns="91425" anchor="t" anchorCtr="0">
                <a:noAutofit/>
              </a:bodyPr>
              <a:lstStyle/>
              <a:p>
                <a:pPr lvl="0" algn="just" rtl="0">
                  <a:spcBef>
                    <a:spcPts val="0"/>
                  </a:spcBef>
                  <a:buNone/>
                </a:pPr>
                <a:r>
                  <a:rPr lang="es-PE" sz="1600" dirty="0">
                    <a:solidFill>
                      <a:srgbClr val="434343"/>
                    </a:solidFill>
                  </a:rPr>
                  <a:t>Permite resolver de forma eficiente la siguiente tarea:</a:t>
                </a:r>
              </a:p>
              <a:p>
                <a:pPr lvl="0" algn="just" rtl="0">
                  <a:spcBef>
                    <a:spcPts val="0"/>
                  </a:spcBef>
                  <a:buNone/>
                </a:pPr>
                <a:endParaRPr lang="es-PE" sz="1600" dirty="0">
                  <a:solidFill>
                    <a:srgbClr val="434343"/>
                  </a:solidFill>
                </a:endParaRPr>
              </a:p>
              <a:p>
                <a:pPr lvl="0" algn="just"/>
                <a:r>
                  <a:rPr lang="es-PE" sz="1600" b="1" dirty="0">
                    <a:solidFill>
                      <a:srgbClr val="434343"/>
                    </a:solidFill>
                  </a:rPr>
                  <a:t>Hallar el máximo/mínimo valor de una función en un intervalo </a:t>
                </a:r>
                <a14:m>
                  <m:oMath xmlns:m="http://schemas.openxmlformats.org/officeDocument/2006/math">
                    <m:d>
                      <m:dPr>
                        <m:begChr m:val="["/>
                        <m:endChr m:val="]"/>
                        <m:ctrlPr>
                          <a:rPr lang="es-PE" sz="1600" b="1" i="1">
                            <a:solidFill>
                              <a:srgbClr val="434343"/>
                            </a:solidFill>
                            <a:latin typeface="Cambria Math" panose="02040503050406030204" pitchFamily="18" charset="0"/>
                          </a:rPr>
                        </m:ctrlPr>
                      </m:dPr>
                      <m:e>
                        <m:r>
                          <a:rPr lang="es-PE" sz="1600" b="1" i="1">
                            <a:solidFill>
                              <a:srgbClr val="434343"/>
                            </a:solidFill>
                            <a:latin typeface="Cambria Math" panose="02040503050406030204" pitchFamily="18" charset="0"/>
                          </a:rPr>
                          <m:t>𝑨</m:t>
                        </m:r>
                        <m:r>
                          <a:rPr lang="es-PE" sz="1600" b="1" i="1">
                            <a:solidFill>
                              <a:srgbClr val="434343"/>
                            </a:solidFill>
                            <a:latin typeface="Cambria Math" panose="02040503050406030204" pitchFamily="18" charset="0"/>
                          </a:rPr>
                          <m:t>, </m:t>
                        </m:r>
                        <m:r>
                          <a:rPr lang="es-PE" sz="1600" b="1" i="1">
                            <a:solidFill>
                              <a:srgbClr val="434343"/>
                            </a:solidFill>
                            <a:latin typeface="Cambria Math" panose="02040503050406030204" pitchFamily="18" charset="0"/>
                          </a:rPr>
                          <m:t>𝑩</m:t>
                        </m:r>
                      </m:e>
                    </m:d>
                    <m:r>
                      <a:rPr lang="es-PE" sz="1600" b="1" i="0" smtClean="0">
                        <a:solidFill>
                          <a:srgbClr val="434343"/>
                        </a:solidFill>
                        <a:latin typeface="Cambria Math" panose="02040503050406030204" pitchFamily="18" charset="0"/>
                      </a:rPr>
                      <m:t>,</m:t>
                    </m:r>
                  </m:oMath>
                </a14:m>
                <a:r>
                  <a:rPr lang="es-PE" sz="1600" b="1" dirty="0">
                    <a:solidFill>
                      <a:srgbClr val="434343"/>
                    </a:solidFill>
                  </a:rPr>
                  <a:t> siendo la función </a:t>
                </a:r>
                <a:r>
                  <a:rPr lang="es-PE" sz="1600" b="1" dirty="0" err="1">
                    <a:solidFill>
                      <a:srgbClr val="434343"/>
                    </a:solidFill>
                  </a:rPr>
                  <a:t>unimodal</a:t>
                </a:r>
                <a:r>
                  <a:rPr lang="es-PE" sz="1600" b="1" dirty="0">
                    <a:solidFill>
                      <a:srgbClr val="434343"/>
                    </a:solidFill>
                  </a:rPr>
                  <a:t> en dicho intervalo.</a:t>
                </a:r>
              </a:p>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mc:Choice>
        <mc:Fallback xmlns="">
          <p:sp>
            <p:nvSpPr>
              <p:cNvPr id="70" name="Shape 70"/>
              <p:cNvSpPr txBox="1">
                <a:spLocks noGrp="1" noRot="1" noChangeAspect="1" noMove="1" noResize="1" noEditPoints="1" noAdjustHandles="1" noChangeArrowheads="1" noChangeShapeType="1" noTextEdit="1"/>
              </p:cNvSpPr>
              <p:nvPr>
                <p:ph type="body" idx="1"/>
              </p:nvPr>
            </p:nvSpPr>
            <p:spPr>
              <a:xfrm>
                <a:off x="311700" y="1347614"/>
                <a:ext cx="8520600" cy="2088232"/>
              </a:xfrm>
              <a:prstGeom prst="rect">
                <a:avLst/>
              </a:prstGeom>
              <a:blipFill>
                <a:blip r:embed="rId3"/>
                <a:stretch>
                  <a:fillRect l="-358" r="-429"/>
                </a:stretch>
              </a:blipFill>
            </p:spPr>
            <p:txBody>
              <a:bodyPr/>
              <a:lstStyle/>
              <a:p>
                <a:r>
                  <a:rPr lang="es-PE">
                    <a:noFill/>
                  </a:rPr>
                  <a:t> </a:t>
                </a:r>
              </a:p>
            </p:txBody>
          </p:sp>
        </mc:Fallback>
      </mc:AlternateContent>
    </p:spTree>
    <p:extLst>
      <p:ext uri="{BB962C8B-B14F-4D97-AF65-F5344CB8AC3E}">
        <p14:creationId xmlns:p14="http://schemas.microsoft.com/office/powerpoint/2010/main" val="1670683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s-PE" dirty="0" err="1">
                <a:solidFill>
                  <a:srgbClr val="3D85C6"/>
                </a:solidFill>
              </a:rPr>
              <a:t>Two</a:t>
            </a:r>
            <a:r>
              <a:rPr lang="es-PE" dirty="0">
                <a:solidFill>
                  <a:srgbClr val="3D85C6"/>
                </a:solidFill>
              </a:rPr>
              <a:t> Pointers</a:t>
            </a:r>
            <a:endParaRPr lang="en" sz="4200" dirty="0">
              <a:solidFill>
                <a:srgbClr val="3D85C6"/>
              </a:solidFill>
              <a:latin typeface="Economica"/>
              <a:ea typeface="Economica"/>
              <a:cs typeface="Economica"/>
              <a:sym typeface="Economica"/>
            </a:endParaRPr>
          </a:p>
        </p:txBody>
      </p:sp>
      <p:pic>
        <p:nvPicPr>
          <p:cNvPr id="5" name="Imagen 4">
            <a:extLst>
              <a:ext uri="{FF2B5EF4-FFF2-40B4-BE49-F238E27FC236}">
                <a16:creationId xmlns:a16="http://schemas.microsoft.com/office/drawing/2014/main" xmlns="" id="{2969DC98-D45D-4786-9521-8F28A380A71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4023"/>
          <a:stretch/>
        </p:blipFill>
        <p:spPr>
          <a:xfrm>
            <a:off x="539552" y="1203598"/>
            <a:ext cx="4536504" cy="322953"/>
          </a:xfrm>
          <a:prstGeom prst="rect">
            <a:avLst/>
          </a:prstGeom>
        </p:spPr>
      </p:pic>
      <p:pic>
        <p:nvPicPr>
          <p:cNvPr id="4" name="Imagen 3"/>
          <p:cNvPicPr>
            <a:picLocks noChangeAspect="1"/>
          </p:cNvPicPr>
          <p:nvPr/>
        </p:nvPicPr>
        <p:blipFill>
          <a:blip r:embed="rId4"/>
          <a:stretch>
            <a:fillRect/>
          </a:stretch>
        </p:blipFill>
        <p:spPr>
          <a:xfrm>
            <a:off x="426554" y="1707654"/>
            <a:ext cx="4762500" cy="1143000"/>
          </a:xfrm>
          <a:prstGeom prst="rect">
            <a:avLst/>
          </a:prstGeom>
        </p:spPr>
      </p:pic>
      <p:pic>
        <p:nvPicPr>
          <p:cNvPr id="6" name="Imagen 5"/>
          <p:cNvPicPr>
            <a:picLocks noChangeAspect="1"/>
          </p:cNvPicPr>
          <p:nvPr/>
        </p:nvPicPr>
        <p:blipFill>
          <a:blip r:embed="rId5"/>
          <a:stretch>
            <a:fillRect/>
          </a:stretch>
        </p:blipFill>
        <p:spPr>
          <a:xfrm>
            <a:off x="427382" y="3031757"/>
            <a:ext cx="4762500" cy="1114425"/>
          </a:xfrm>
          <a:prstGeom prst="rect">
            <a:avLst/>
          </a:prstGeom>
        </p:spPr>
      </p:pic>
      <p:sp>
        <p:nvSpPr>
          <p:cNvPr id="8" name="CuadroTexto 7"/>
          <p:cNvSpPr txBox="1"/>
          <p:nvPr/>
        </p:nvSpPr>
        <p:spPr>
          <a:xfrm>
            <a:off x="5364088" y="2355726"/>
            <a:ext cx="383438" cy="307777"/>
          </a:xfrm>
          <a:prstGeom prst="rect">
            <a:avLst/>
          </a:prstGeom>
          <a:noFill/>
        </p:spPr>
        <p:txBody>
          <a:bodyPr wrap="none" rtlCol="0">
            <a:spAutoFit/>
          </a:bodyPr>
          <a:lstStyle/>
          <a:p>
            <a:r>
              <a:rPr lang="es-PE" dirty="0" smtClean="0"/>
              <a:t>32</a:t>
            </a:r>
            <a:endParaRPr lang="es-PE" dirty="0"/>
          </a:p>
        </p:txBody>
      </p:sp>
      <p:sp>
        <p:nvSpPr>
          <p:cNvPr id="11" name="CuadroTexto 10"/>
          <p:cNvSpPr txBox="1"/>
          <p:nvPr/>
        </p:nvSpPr>
        <p:spPr>
          <a:xfrm>
            <a:off x="5364088" y="3718115"/>
            <a:ext cx="383438" cy="307777"/>
          </a:xfrm>
          <a:prstGeom prst="rect">
            <a:avLst/>
          </a:prstGeom>
          <a:noFill/>
        </p:spPr>
        <p:txBody>
          <a:bodyPr wrap="none" rtlCol="0">
            <a:spAutoFit/>
          </a:bodyPr>
          <a:lstStyle/>
          <a:p>
            <a:r>
              <a:rPr lang="es-PE" dirty="0" smtClean="0"/>
              <a:t>22</a:t>
            </a:r>
            <a:endParaRPr lang="es-PE" dirty="0"/>
          </a:p>
        </p:txBody>
      </p:sp>
    </p:spTree>
    <p:extLst>
      <p:ext uri="{BB962C8B-B14F-4D97-AF65-F5344CB8AC3E}">
        <p14:creationId xmlns:p14="http://schemas.microsoft.com/office/powerpoint/2010/main" val="2076277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s-PE" dirty="0" err="1">
                <a:solidFill>
                  <a:srgbClr val="3D85C6"/>
                </a:solidFill>
              </a:rPr>
              <a:t>Two</a:t>
            </a:r>
            <a:r>
              <a:rPr lang="es-PE" dirty="0">
                <a:solidFill>
                  <a:srgbClr val="3D85C6"/>
                </a:solidFill>
              </a:rPr>
              <a:t> Pointers</a:t>
            </a:r>
            <a:endParaRPr lang="en" sz="4200" dirty="0">
              <a:solidFill>
                <a:srgbClr val="3D85C6"/>
              </a:solidFill>
              <a:latin typeface="Economica"/>
              <a:ea typeface="Economica"/>
              <a:cs typeface="Economica"/>
              <a:sym typeface="Economica"/>
            </a:endParaRPr>
          </a:p>
        </p:txBody>
      </p:sp>
      <p:pic>
        <p:nvPicPr>
          <p:cNvPr id="7" name="Imagen 6"/>
          <p:cNvPicPr>
            <a:picLocks noChangeAspect="1"/>
          </p:cNvPicPr>
          <p:nvPr/>
        </p:nvPicPr>
        <p:blipFill>
          <a:blip r:embed="rId3"/>
          <a:stretch>
            <a:fillRect/>
          </a:stretch>
        </p:blipFill>
        <p:spPr>
          <a:xfrm>
            <a:off x="296893" y="1154274"/>
            <a:ext cx="4680520" cy="1171575"/>
          </a:xfrm>
          <a:prstGeom prst="rect">
            <a:avLst/>
          </a:prstGeom>
        </p:spPr>
      </p:pic>
      <p:sp>
        <p:nvSpPr>
          <p:cNvPr id="8" name="CuadroTexto 7"/>
          <p:cNvSpPr txBox="1"/>
          <p:nvPr/>
        </p:nvSpPr>
        <p:spPr>
          <a:xfrm>
            <a:off x="5580112" y="1740061"/>
            <a:ext cx="383438" cy="307777"/>
          </a:xfrm>
          <a:prstGeom prst="rect">
            <a:avLst/>
          </a:prstGeom>
          <a:noFill/>
        </p:spPr>
        <p:txBody>
          <a:bodyPr wrap="none" rtlCol="0">
            <a:spAutoFit/>
          </a:bodyPr>
          <a:lstStyle/>
          <a:p>
            <a:r>
              <a:rPr lang="es-PE" dirty="0" smtClean="0"/>
              <a:t>26</a:t>
            </a:r>
            <a:endParaRPr lang="es-PE" dirty="0"/>
          </a:p>
        </p:txBody>
      </p:sp>
      <p:pic>
        <p:nvPicPr>
          <p:cNvPr id="2" name="Imagen 1"/>
          <p:cNvPicPr>
            <a:picLocks noChangeAspect="1"/>
          </p:cNvPicPr>
          <p:nvPr/>
        </p:nvPicPr>
        <p:blipFill>
          <a:blip r:embed="rId4"/>
          <a:stretch>
            <a:fillRect/>
          </a:stretch>
        </p:blipFill>
        <p:spPr>
          <a:xfrm>
            <a:off x="311700" y="2325849"/>
            <a:ext cx="4762500" cy="1209675"/>
          </a:xfrm>
          <a:prstGeom prst="rect">
            <a:avLst/>
          </a:prstGeom>
        </p:spPr>
      </p:pic>
      <p:sp>
        <p:nvSpPr>
          <p:cNvPr id="9" name="CuadroTexto 8"/>
          <p:cNvSpPr txBox="1"/>
          <p:nvPr/>
        </p:nvSpPr>
        <p:spPr>
          <a:xfrm>
            <a:off x="5580112" y="2977796"/>
            <a:ext cx="383438" cy="307777"/>
          </a:xfrm>
          <a:prstGeom prst="rect">
            <a:avLst/>
          </a:prstGeom>
          <a:noFill/>
        </p:spPr>
        <p:txBody>
          <a:bodyPr wrap="none" rtlCol="0">
            <a:spAutoFit/>
          </a:bodyPr>
          <a:lstStyle/>
          <a:p>
            <a:r>
              <a:rPr lang="es-PE" dirty="0" smtClean="0"/>
              <a:t>23</a:t>
            </a:r>
            <a:endParaRPr lang="es-PE" dirty="0"/>
          </a:p>
        </p:txBody>
      </p:sp>
      <p:pic>
        <p:nvPicPr>
          <p:cNvPr id="3" name="Imagen 2"/>
          <p:cNvPicPr>
            <a:picLocks noChangeAspect="1"/>
          </p:cNvPicPr>
          <p:nvPr/>
        </p:nvPicPr>
        <p:blipFill>
          <a:blip r:embed="rId5"/>
          <a:stretch>
            <a:fillRect/>
          </a:stretch>
        </p:blipFill>
        <p:spPr>
          <a:xfrm>
            <a:off x="391977" y="3619298"/>
            <a:ext cx="4762500" cy="1209675"/>
          </a:xfrm>
          <a:prstGeom prst="rect">
            <a:avLst/>
          </a:prstGeom>
        </p:spPr>
      </p:pic>
      <p:sp>
        <p:nvSpPr>
          <p:cNvPr id="11" name="CuadroTexto 10"/>
          <p:cNvSpPr txBox="1"/>
          <p:nvPr/>
        </p:nvSpPr>
        <p:spPr>
          <a:xfrm>
            <a:off x="5540427" y="4250859"/>
            <a:ext cx="383438" cy="307777"/>
          </a:xfrm>
          <a:prstGeom prst="rect">
            <a:avLst/>
          </a:prstGeom>
          <a:noFill/>
        </p:spPr>
        <p:txBody>
          <a:bodyPr wrap="none" rtlCol="0">
            <a:spAutoFit/>
          </a:bodyPr>
          <a:lstStyle/>
          <a:p>
            <a:r>
              <a:rPr lang="es-PE" dirty="0" smtClean="0"/>
              <a:t>25</a:t>
            </a:r>
            <a:endParaRPr lang="es-PE" dirty="0"/>
          </a:p>
        </p:txBody>
      </p:sp>
      <p:sp>
        <p:nvSpPr>
          <p:cNvPr id="12" name="CuadroTexto 11"/>
          <p:cNvSpPr txBox="1"/>
          <p:nvPr/>
        </p:nvSpPr>
        <p:spPr>
          <a:xfrm>
            <a:off x="6309815" y="4081581"/>
            <a:ext cx="720080" cy="646331"/>
          </a:xfrm>
          <a:prstGeom prst="rect">
            <a:avLst/>
          </a:prstGeom>
          <a:noFill/>
        </p:spPr>
        <p:txBody>
          <a:bodyPr wrap="square" rtlCol="0">
            <a:spAutoFit/>
          </a:bodyPr>
          <a:lstStyle/>
          <a:p>
            <a:r>
              <a:rPr lang="es-PE" sz="3600" dirty="0" smtClean="0">
                <a:sym typeface="Wingdings" panose="05000000000000000000" pitchFamily="2" charset="2"/>
              </a:rPr>
              <a:t></a:t>
            </a:r>
            <a:endParaRPr lang="es-PE" sz="3600" dirty="0"/>
          </a:p>
        </p:txBody>
      </p:sp>
    </p:spTree>
    <p:extLst>
      <p:ext uri="{BB962C8B-B14F-4D97-AF65-F5344CB8AC3E}">
        <p14:creationId xmlns:p14="http://schemas.microsoft.com/office/powerpoint/2010/main" val="2767464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s-PE" dirty="0" err="1">
                <a:solidFill>
                  <a:srgbClr val="3D85C6"/>
                </a:solidFill>
              </a:rPr>
              <a:t>Two</a:t>
            </a:r>
            <a:r>
              <a:rPr lang="es-PE" dirty="0">
                <a:solidFill>
                  <a:srgbClr val="3D85C6"/>
                </a:solidFill>
              </a:rPr>
              <a:t> Pointers</a:t>
            </a:r>
            <a:endParaRPr lang="en" sz="4200" dirty="0">
              <a:solidFill>
                <a:srgbClr val="3D85C6"/>
              </a:solidFill>
              <a:latin typeface="Economica"/>
              <a:ea typeface="Economica"/>
              <a:cs typeface="Economica"/>
              <a:sym typeface="Economica"/>
            </a:endParaRPr>
          </a:p>
        </p:txBody>
      </p:sp>
      <p:pic>
        <p:nvPicPr>
          <p:cNvPr id="6" name="Imagen 5">
            <a:extLst>
              <a:ext uri="{FF2B5EF4-FFF2-40B4-BE49-F238E27FC236}">
                <a16:creationId xmlns:a16="http://schemas.microsoft.com/office/drawing/2014/main" xmlns="" id="{9331ABEB-A609-4E70-BE98-84B520863C19}"/>
              </a:ext>
            </a:extLst>
          </p:cNvPr>
          <p:cNvPicPr>
            <a:picLocks noChangeAspect="1"/>
          </p:cNvPicPr>
          <p:nvPr/>
        </p:nvPicPr>
        <p:blipFill rotWithShape="1">
          <a:blip r:embed="rId3"/>
          <a:srcRect l="20863" t="34593" r="46850" b="31791"/>
          <a:stretch/>
        </p:blipFill>
        <p:spPr>
          <a:xfrm>
            <a:off x="1979712" y="1472882"/>
            <a:ext cx="4392488" cy="2571214"/>
          </a:xfrm>
          <a:prstGeom prst="rect">
            <a:avLst/>
          </a:prstGeom>
        </p:spPr>
      </p:pic>
    </p:spTree>
    <p:extLst>
      <p:ext uri="{BB962C8B-B14F-4D97-AF65-F5344CB8AC3E}">
        <p14:creationId xmlns:p14="http://schemas.microsoft.com/office/powerpoint/2010/main" val="1108929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dirty="0">
                <a:solidFill>
                  <a:srgbClr val="3D85C6"/>
                </a:solidFill>
              </a:rPr>
              <a:t>Problemas</a:t>
            </a:r>
            <a:endParaRPr lang="en" sz="4200" dirty="0">
              <a:solidFill>
                <a:srgbClr val="3D85C6"/>
              </a:solidFill>
              <a:latin typeface="Economica"/>
              <a:ea typeface="Economica"/>
              <a:cs typeface="Economica"/>
              <a:sym typeface="Economica"/>
            </a:endParaRPr>
          </a:p>
        </p:txBody>
      </p:sp>
      <p:sp>
        <p:nvSpPr>
          <p:cNvPr id="269" name="Shape 269"/>
          <p:cNvSpPr txBox="1">
            <a:spLocks noGrp="1"/>
          </p:cNvSpPr>
          <p:nvPr>
            <p:ph type="body" idx="1"/>
          </p:nvPr>
        </p:nvSpPr>
        <p:spPr>
          <a:xfrm>
            <a:off x="383708" y="1225225"/>
            <a:ext cx="7356644" cy="3354000"/>
          </a:xfrm>
          <a:prstGeom prst="rect">
            <a:avLst/>
          </a:prstGeom>
        </p:spPr>
        <p:txBody>
          <a:bodyPr lIns="91425" tIns="91425" rIns="91425" bIns="91425" anchor="t" anchorCtr="0">
            <a:noAutofit/>
          </a:bodyPr>
          <a:lstStyle/>
          <a:p>
            <a:pPr indent="-69850" algn="just">
              <a:lnSpc>
                <a:spcPct val="100000"/>
              </a:lnSpc>
              <a:spcBef>
                <a:spcPts val="575"/>
              </a:spcBef>
              <a:spcAft>
                <a:spcPts val="0"/>
              </a:spcAft>
              <a:buClr>
                <a:srgbClr val="000000"/>
              </a:buClr>
              <a:buSzPct val="68750"/>
            </a:pPr>
            <a:endParaRPr lang="en" sz="1600" dirty="0">
              <a:solidFill>
                <a:schemeClr val="hlink"/>
              </a:solidFill>
            </a:endParaRPr>
          </a:p>
          <a:p>
            <a:pPr indent="-69850" algn="just">
              <a:lnSpc>
                <a:spcPct val="100000"/>
              </a:lnSpc>
              <a:spcBef>
                <a:spcPts val="575"/>
              </a:spcBef>
              <a:spcAft>
                <a:spcPts val="0"/>
              </a:spcAft>
              <a:buClr>
                <a:srgbClr val="000000"/>
              </a:buClr>
              <a:buSzPct val="68750"/>
            </a:pPr>
            <a:r>
              <a:rPr lang="es-PE" sz="1400" dirty="0" err="1">
                <a:solidFill>
                  <a:schemeClr val="hlink"/>
                </a:solidFill>
              </a:rPr>
              <a:t>Codeforces</a:t>
            </a:r>
            <a:r>
              <a:rPr lang="es-PE" sz="1400" dirty="0">
                <a:solidFill>
                  <a:schemeClr val="hlink"/>
                </a:solidFill>
              </a:rPr>
              <a:t> – </a:t>
            </a:r>
            <a:r>
              <a:rPr lang="es-PE" sz="1400" dirty="0" err="1">
                <a:solidFill>
                  <a:schemeClr val="hlink"/>
                </a:solidFill>
              </a:rPr>
              <a:t>Counting</a:t>
            </a:r>
            <a:r>
              <a:rPr lang="es-PE" sz="1400" dirty="0">
                <a:solidFill>
                  <a:schemeClr val="hlink"/>
                </a:solidFill>
              </a:rPr>
              <a:t> </a:t>
            </a:r>
            <a:r>
              <a:rPr lang="es-PE" sz="1400" dirty="0" err="1">
                <a:solidFill>
                  <a:schemeClr val="hlink"/>
                </a:solidFill>
              </a:rPr>
              <a:t>Kangaroos</a:t>
            </a:r>
            <a:r>
              <a:rPr lang="es-PE" sz="1400" dirty="0">
                <a:solidFill>
                  <a:schemeClr val="hlink"/>
                </a:solidFill>
              </a:rPr>
              <a:t> </a:t>
            </a:r>
            <a:r>
              <a:rPr lang="es-PE" sz="1400" dirty="0" err="1">
                <a:solidFill>
                  <a:schemeClr val="hlink"/>
                </a:solidFill>
              </a:rPr>
              <a:t>is</a:t>
            </a:r>
            <a:r>
              <a:rPr lang="es-PE" sz="1400" dirty="0">
                <a:solidFill>
                  <a:schemeClr val="hlink"/>
                </a:solidFill>
              </a:rPr>
              <a:t> </a:t>
            </a:r>
            <a:r>
              <a:rPr lang="es-PE" sz="1400" dirty="0" err="1">
                <a:solidFill>
                  <a:schemeClr val="hlink"/>
                </a:solidFill>
              </a:rPr>
              <a:t>fun</a:t>
            </a:r>
            <a:endParaRPr lang="es-PE" sz="1400" dirty="0">
              <a:solidFill>
                <a:schemeClr val="hlink"/>
              </a:solidFill>
            </a:endParaRPr>
          </a:p>
          <a:p>
            <a:pPr marL="0" marR="0" lvl="0" indent="-69850" algn="just" rtl="0">
              <a:lnSpc>
                <a:spcPct val="100000"/>
              </a:lnSpc>
              <a:spcBef>
                <a:spcPts val="575"/>
              </a:spcBef>
              <a:spcAft>
                <a:spcPts val="0"/>
              </a:spcAft>
              <a:buClr>
                <a:srgbClr val="000000"/>
              </a:buClr>
              <a:buSzPct val="68750"/>
              <a:buFont typeface="Arial"/>
              <a:buNone/>
            </a:pPr>
            <a:endParaRPr lang="en" sz="1600" u="sng" dirty="0">
              <a:solidFill>
                <a:schemeClr val="hlink"/>
              </a:solidFill>
            </a:endParaRPr>
          </a:p>
          <a:p>
            <a:pPr lvl="0" algn="just" rtl="0">
              <a:spcBef>
                <a:spcPts val="0"/>
              </a:spcBef>
              <a:spcAft>
                <a:spcPts val="0"/>
              </a:spcAft>
              <a:buNone/>
            </a:pPr>
            <a:r>
              <a:rPr lang="en" sz="1100" dirty="0">
                <a:latin typeface="Arial"/>
                <a:ea typeface="Arial"/>
                <a:cs typeface="Arial"/>
                <a:sym typeface="Arial"/>
              </a:rPr>
              <a:t> </a:t>
            </a:r>
          </a:p>
        </p:txBody>
      </p:sp>
    </p:spTree>
    <p:extLst>
      <p:ext uri="{BB962C8B-B14F-4D97-AF65-F5344CB8AC3E}">
        <p14:creationId xmlns:p14="http://schemas.microsoft.com/office/powerpoint/2010/main" val="1552654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buSzPct val="26190"/>
            </a:pPr>
            <a:r>
              <a:rPr lang="es-PE" dirty="0">
                <a:solidFill>
                  <a:srgbClr val="3D85C6"/>
                </a:solidFill>
              </a:rPr>
              <a:t>Referencias</a:t>
            </a:r>
            <a:endParaRPr lang="en" dirty="0">
              <a:solidFill>
                <a:srgbClr val="3D85C6"/>
              </a:solidFill>
            </a:endParaRPr>
          </a:p>
        </p:txBody>
      </p:sp>
      <p:sp>
        <p:nvSpPr>
          <p:cNvPr id="70" name="Shape 70"/>
          <p:cNvSpPr txBox="1">
            <a:spLocks noGrp="1"/>
          </p:cNvSpPr>
          <p:nvPr>
            <p:ph type="body" idx="1"/>
          </p:nvPr>
        </p:nvSpPr>
        <p:spPr>
          <a:xfrm>
            <a:off x="311700" y="1059582"/>
            <a:ext cx="8520600" cy="3354000"/>
          </a:xfrm>
          <a:prstGeom prst="rect">
            <a:avLst/>
          </a:prstGeom>
        </p:spPr>
        <p:txBody>
          <a:bodyPr lIns="91425" tIns="91425" rIns="91425" bIns="91425" anchor="t" anchorCtr="0">
            <a:noAutofit/>
          </a:bodyPr>
          <a:lstStyle/>
          <a:p>
            <a:pPr marL="457200" lvl="0" indent="-330200">
              <a:spcAft>
                <a:spcPts val="0"/>
              </a:spcAft>
              <a:buClr>
                <a:srgbClr val="434343"/>
              </a:buClr>
              <a:buChar char="❏"/>
            </a:pPr>
            <a:endParaRPr lang="en" sz="1600" dirty="0">
              <a:solidFill>
                <a:srgbClr val="434343"/>
              </a:solidFill>
            </a:endParaRPr>
          </a:p>
          <a:p>
            <a:pPr marL="457200" indent="-330200">
              <a:spcAft>
                <a:spcPts val="0"/>
              </a:spcAft>
              <a:buClr>
                <a:srgbClr val="434343"/>
              </a:buClr>
              <a:buFont typeface="Open Sans"/>
              <a:buChar char="❏"/>
            </a:pPr>
            <a:endParaRPr lang="en" sz="1600" dirty="0">
              <a:solidFill>
                <a:srgbClr val="434343"/>
              </a:solidFill>
            </a:endParaRPr>
          </a:p>
          <a:p>
            <a:pPr marL="457200" indent="-330200">
              <a:spcAft>
                <a:spcPts val="0"/>
              </a:spcAft>
              <a:buClr>
                <a:srgbClr val="434343"/>
              </a:buClr>
              <a:buFont typeface="Open Sans"/>
              <a:buChar char="❏"/>
            </a:pPr>
            <a:endParaRPr lang="en" sz="1600" dirty="0">
              <a:solidFill>
                <a:srgbClr val="434343"/>
              </a:solidFill>
            </a:endParaRPr>
          </a:p>
          <a:p>
            <a:pPr marL="457200" indent="-330200">
              <a:spcAft>
                <a:spcPts val="0"/>
              </a:spcAft>
              <a:buClr>
                <a:srgbClr val="434343"/>
              </a:buClr>
              <a:buFont typeface="Open Sans"/>
              <a:buChar char="❏"/>
            </a:pPr>
            <a:r>
              <a:rPr lang="en-US" sz="1600" dirty="0">
                <a:solidFill>
                  <a:srgbClr val="434343"/>
                </a:solidFill>
              </a:rPr>
              <a:t>E-</a:t>
            </a:r>
            <a:r>
              <a:rPr lang="en-US" sz="1600" dirty="0" err="1">
                <a:solidFill>
                  <a:srgbClr val="434343"/>
                </a:solidFill>
              </a:rPr>
              <a:t>maxx</a:t>
            </a:r>
            <a:r>
              <a:rPr lang="en-US" sz="1600" dirty="0">
                <a:solidFill>
                  <a:srgbClr val="434343"/>
                </a:solidFill>
              </a:rPr>
              <a:t>, Ternary Search</a:t>
            </a:r>
          </a:p>
          <a:p>
            <a:pPr marL="457200" indent="-330200">
              <a:spcAft>
                <a:spcPts val="0"/>
              </a:spcAft>
              <a:buClr>
                <a:srgbClr val="434343"/>
              </a:buClr>
              <a:buFont typeface="Open Sans"/>
              <a:buChar char="❏"/>
            </a:pPr>
            <a:r>
              <a:rPr lang="en-US" sz="1600" dirty="0">
                <a:solidFill>
                  <a:srgbClr val="434343"/>
                </a:solidFill>
              </a:rPr>
              <a:t>CS Handbook, Ternary Search</a:t>
            </a:r>
          </a:p>
          <a:p>
            <a:pPr marL="457200" indent="-330200">
              <a:spcAft>
                <a:spcPts val="0"/>
              </a:spcAft>
              <a:buClr>
                <a:srgbClr val="434343"/>
              </a:buClr>
              <a:buFont typeface="Open Sans"/>
              <a:buChar char="❏"/>
            </a:pPr>
            <a:r>
              <a:rPr lang="en-US" sz="1600" dirty="0" err="1">
                <a:solidFill>
                  <a:srgbClr val="434343"/>
                </a:solidFill>
              </a:rPr>
              <a:t>Topcoder</a:t>
            </a:r>
            <a:r>
              <a:rPr lang="en-US" sz="1600" dirty="0">
                <a:solidFill>
                  <a:srgbClr val="434343"/>
                </a:solidFill>
              </a:rPr>
              <a:t> Forums</a:t>
            </a:r>
          </a:p>
          <a:p>
            <a:pPr marL="457200" lvl="0" indent="-330200">
              <a:spcAft>
                <a:spcPts val="0"/>
              </a:spcAft>
              <a:buClr>
                <a:srgbClr val="434343"/>
              </a:buClr>
              <a:buChar char="❏"/>
            </a:pPr>
            <a:endParaRPr lang="en-US" sz="1600" dirty="0">
              <a:solidFill>
                <a:srgbClr val="434343"/>
              </a:solidFill>
              <a:sym typeface="Arial"/>
            </a:endParaRPr>
          </a:p>
          <a:p>
            <a:pPr marL="127000" lvl="0">
              <a:spcAft>
                <a:spcPts val="0"/>
              </a:spcAft>
              <a:buClr>
                <a:srgbClr val="434343"/>
              </a:buClr>
            </a:pPr>
            <a:endParaRPr lang="en-US" sz="1600" i="1" dirty="0">
              <a:solidFill>
                <a:srgbClr val="434343"/>
              </a:solidFill>
            </a:endParaRPr>
          </a:p>
          <a:p>
            <a:pPr marL="127000" lvl="0">
              <a:spcAft>
                <a:spcPts val="0"/>
              </a:spcAft>
              <a:buClr>
                <a:srgbClr val="434343"/>
              </a:buClr>
            </a:pPr>
            <a:endParaRPr lang="en-US" sz="1600" i="1" dirty="0">
              <a:solidFill>
                <a:srgbClr val="434343"/>
              </a:solidFill>
            </a:endParaRPr>
          </a:p>
        </p:txBody>
      </p:sp>
    </p:spTree>
    <p:extLst>
      <p:ext uri="{BB962C8B-B14F-4D97-AF65-F5344CB8AC3E}">
        <p14:creationId xmlns:p14="http://schemas.microsoft.com/office/powerpoint/2010/main" val="398380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71750" y="1937025"/>
            <a:ext cx="8520600" cy="831300"/>
          </a:xfrm>
          <a:prstGeom prst="rect">
            <a:avLst/>
          </a:prstGeom>
        </p:spPr>
        <p:txBody>
          <a:bodyPr lIns="91425" tIns="91425" rIns="91425" bIns="91425" anchor="b" anchorCtr="0">
            <a:noAutofit/>
          </a:bodyPr>
          <a:lstStyle/>
          <a:p>
            <a:pPr lvl="0" algn="ctr" rtl="0">
              <a:spcBef>
                <a:spcPts val="0"/>
              </a:spcBef>
              <a:buNone/>
            </a:pPr>
            <a:r>
              <a:rPr lang="en" sz="6000" dirty="0">
                <a:solidFill>
                  <a:srgbClr val="3D85C6"/>
                </a:solidFill>
              </a:rPr>
              <a:t>¡ Good luck and have </a:t>
            </a:r>
            <a:r>
              <a:rPr lang="es-PE" sz="6000" dirty="0" err="1">
                <a:solidFill>
                  <a:srgbClr val="3D85C6"/>
                </a:solidFill>
              </a:rPr>
              <a:t>fun</a:t>
            </a:r>
            <a:r>
              <a:rPr lang="es-PE" sz="6000" dirty="0">
                <a:solidFill>
                  <a:srgbClr val="3D85C6"/>
                </a:solidFill>
              </a:rPr>
              <a:t> !</a:t>
            </a:r>
            <a:r>
              <a:rPr lang="en" sz="6000" dirty="0">
                <a:solidFill>
                  <a:srgbClr val="3D85C6"/>
                </a:solidFill>
              </a:rPr>
              <a:t> </a:t>
            </a:r>
            <a:r>
              <a:rPr lang="en" sz="4200" dirty="0">
                <a:solidFill>
                  <a:srgbClr val="3D85C6"/>
                </a:solidFill>
                <a:latin typeface="Economica"/>
                <a:ea typeface="Economica"/>
                <a:cs typeface="Economica"/>
                <a:sym typeface="Economica"/>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Función </a:t>
            </a:r>
            <a:r>
              <a:rPr lang="es-PE" dirty="0" err="1">
                <a:solidFill>
                  <a:srgbClr val="3D85C6"/>
                </a:solidFill>
              </a:rPr>
              <a:t>Unimodal</a:t>
            </a:r>
            <a:endParaRPr lang="en" dirty="0">
              <a:solidFill>
                <a:srgbClr val="3D85C6"/>
              </a:solidFill>
            </a:endParaRPr>
          </a:p>
        </p:txBody>
      </p:sp>
      <p:sp>
        <p:nvSpPr>
          <p:cNvPr id="70" name="Shape 70"/>
          <p:cNvSpPr txBox="1">
            <a:spLocks noGrp="1"/>
          </p:cNvSpPr>
          <p:nvPr>
            <p:ph type="body" idx="1"/>
          </p:nvPr>
        </p:nvSpPr>
        <p:spPr>
          <a:xfrm>
            <a:off x="279912" y="1419622"/>
            <a:ext cx="8520600" cy="1224136"/>
          </a:xfrm>
          <a:prstGeom prst="rect">
            <a:avLst/>
          </a:prstGeom>
        </p:spPr>
        <p:txBody>
          <a:bodyPr lIns="91425" tIns="91425" rIns="91425" bIns="91425" anchor="t" anchorCtr="0">
            <a:noAutofit/>
          </a:bodyPr>
          <a:lstStyle/>
          <a:p>
            <a:pPr lvl="0" rtl="0">
              <a:spcBef>
                <a:spcPts val="0"/>
              </a:spcBef>
              <a:buNone/>
            </a:pPr>
            <a:r>
              <a:rPr lang="es-PE" sz="1600" dirty="0">
                <a:solidFill>
                  <a:srgbClr val="434343"/>
                </a:solidFill>
              </a:rPr>
              <a:t>Tenemos 2 casos:</a:t>
            </a:r>
          </a:p>
          <a:p>
            <a:pPr marL="285750" lvl="0" indent="-285750" rtl="0">
              <a:spcBef>
                <a:spcPts val="0"/>
              </a:spcBef>
              <a:buFont typeface="Wingdings" panose="05000000000000000000" pitchFamily="2" charset="2"/>
              <a:buChar char="§"/>
            </a:pPr>
            <a:r>
              <a:rPr lang="es-PE" sz="1600" dirty="0">
                <a:solidFill>
                  <a:srgbClr val="434343"/>
                </a:solidFill>
                <a:latin typeface="Open Sans"/>
                <a:ea typeface="Open Sans"/>
                <a:cs typeface="Open Sans"/>
                <a:sym typeface="Open Sans"/>
              </a:rPr>
              <a:t>La funci</a:t>
            </a:r>
            <a:r>
              <a:rPr lang="es-PE" sz="1600" dirty="0">
                <a:solidFill>
                  <a:srgbClr val="434343"/>
                </a:solidFill>
              </a:rPr>
              <a:t>ón al inicio es estrictamente creciente, </a:t>
            </a:r>
            <a:r>
              <a:rPr lang="es-PE" sz="1600" b="1" dirty="0">
                <a:solidFill>
                  <a:srgbClr val="434343"/>
                </a:solidFill>
              </a:rPr>
              <a:t>alcanza el máximo en un punto o segmento</a:t>
            </a:r>
            <a:r>
              <a:rPr lang="es-PE" sz="1600" dirty="0">
                <a:solidFill>
                  <a:srgbClr val="434343"/>
                </a:solidFill>
              </a:rPr>
              <a:t> y luego es estrictamente decreciente.</a:t>
            </a:r>
          </a:p>
        </p:txBody>
      </p:sp>
      <p:pic>
        <p:nvPicPr>
          <p:cNvPr id="4" name="Imagen 3"/>
          <p:cNvPicPr>
            <a:picLocks noChangeAspect="1"/>
          </p:cNvPicPr>
          <p:nvPr/>
        </p:nvPicPr>
        <p:blipFill rotWithShape="1">
          <a:blip r:embed="rId3"/>
          <a:srcRect l="20075" t="41596" r="64175" b="31792"/>
          <a:stretch/>
        </p:blipFill>
        <p:spPr>
          <a:xfrm>
            <a:off x="5884125" y="2571750"/>
            <a:ext cx="2000243" cy="1900232"/>
          </a:xfrm>
          <a:prstGeom prst="rect">
            <a:avLst/>
          </a:prstGeom>
        </p:spPr>
      </p:pic>
      <p:pic>
        <p:nvPicPr>
          <p:cNvPr id="5" name="Imagen 4"/>
          <p:cNvPicPr>
            <a:picLocks noChangeAspect="1"/>
          </p:cNvPicPr>
          <p:nvPr/>
        </p:nvPicPr>
        <p:blipFill rotWithShape="1">
          <a:blip r:embed="rId4"/>
          <a:srcRect l="8191" t="7629" r="5564" b="25806"/>
          <a:stretch/>
        </p:blipFill>
        <p:spPr>
          <a:xfrm>
            <a:off x="1416521" y="3003798"/>
            <a:ext cx="3369806" cy="1304528"/>
          </a:xfrm>
          <a:prstGeom prst="rect">
            <a:avLst/>
          </a:prstGeom>
        </p:spPr>
      </p:pic>
    </p:spTree>
    <p:extLst>
      <p:ext uri="{BB962C8B-B14F-4D97-AF65-F5344CB8AC3E}">
        <p14:creationId xmlns:p14="http://schemas.microsoft.com/office/powerpoint/2010/main" val="2346045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Función </a:t>
            </a:r>
            <a:r>
              <a:rPr lang="es-PE" dirty="0" err="1">
                <a:solidFill>
                  <a:srgbClr val="3D85C6"/>
                </a:solidFill>
              </a:rPr>
              <a:t>Unimodal</a:t>
            </a:r>
            <a:endParaRPr lang="en" dirty="0">
              <a:solidFill>
                <a:srgbClr val="3D85C6"/>
              </a:solidFill>
            </a:endParaRPr>
          </a:p>
        </p:txBody>
      </p:sp>
      <p:sp>
        <p:nvSpPr>
          <p:cNvPr id="70" name="Shape 70"/>
          <p:cNvSpPr txBox="1">
            <a:spLocks noGrp="1"/>
          </p:cNvSpPr>
          <p:nvPr>
            <p:ph type="body" idx="1"/>
          </p:nvPr>
        </p:nvSpPr>
        <p:spPr>
          <a:xfrm>
            <a:off x="300080" y="1563638"/>
            <a:ext cx="8520600" cy="936104"/>
          </a:xfrm>
          <a:prstGeom prst="rect">
            <a:avLst/>
          </a:prstGeom>
        </p:spPr>
        <p:txBody>
          <a:bodyPr lIns="91425" tIns="91425" rIns="91425" bIns="91425" anchor="t" anchorCtr="0">
            <a:noAutofit/>
          </a:bodyPr>
          <a:lstStyle/>
          <a:p>
            <a:pPr marL="285750" lvl="0" indent="-285750">
              <a:buFont typeface="Wingdings" panose="05000000000000000000" pitchFamily="2" charset="2"/>
              <a:buChar char="§"/>
            </a:pPr>
            <a:r>
              <a:rPr lang="es-PE" sz="1600" dirty="0">
                <a:solidFill>
                  <a:srgbClr val="434343"/>
                </a:solidFill>
              </a:rPr>
              <a:t>La función al inicio es estrictamente decreciente, </a:t>
            </a:r>
            <a:r>
              <a:rPr lang="es-PE" sz="1600" b="1" dirty="0">
                <a:solidFill>
                  <a:srgbClr val="434343"/>
                </a:solidFill>
              </a:rPr>
              <a:t>alcanza el mínimo en un punto o segmento</a:t>
            </a:r>
            <a:r>
              <a:rPr lang="es-PE" sz="1600" dirty="0">
                <a:solidFill>
                  <a:srgbClr val="434343"/>
                </a:solidFill>
              </a:rPr>
              <a:t> y luego es estrictamente creciente.</a:t>
            </a:r>
          </a:p>
          <a:p>
            <a:pPr lvl="0" rtl="0">
              <a:spcBef>
                <a:spcPts val="0"/>
              </a:spcBef>
              <a:buNone/>
            </a:pPr>
            <a:endParaRPr sz="1600" dirty="0">
              <a:solidFill>
                <a:srgbClr val="434343"/>
              </a:solidFill>
              <a:latin typeface="Open Sans"/>
              <a:ea typeface="Open Sans"/>
              <a:cs typeface="Open Sans"/>
              <a:sym typeface="Open Sans"/>
            </a:endParaRPr>
          </a:p>
        </p:txBody>
      </p:sp>
      <p:pic>
        <p:nvPicPr>
          <p:cNvPr id="4" name="Imagen 3"/>
          <p:cNvPicPr>
            <a:picLocks noChangeAspect="1"/>
          </p:cNvPicPr>
          <p:nvPr/>
        </p:nvPicPr>
        <p:blipFill rotWithShape="1">
          <a:blip r:embed="rId3"/>
          <a:srcRect l="8369" r="9483" b="12408"/>
          <a:stretch/>
        </p:blipFill>
        <p:spPr>
          <a:xfrm>
            <a:off x="1115616" y="2643758"/>
            <a:ext cx="2120451" cy="1551831"/>
          </a:xfrm>
          <a:prstGeom prst="rect">
            <a:avLst/>
          </a:prstGeom>
        </p:spPr>
      </p:pic>
      <p:pic>
        <p:nvPicPr>
          <p:cNvPr id="5" name="Imagen 4"/>
          <p:cNvPicPr>
            <a:picLocks noChangeAspect="1"/>
          </p:cNvPicPr>
          <p:nvPr/>
        </p:nvPicPr>
        <p:blipFill rotWithShape="1">
          <a:blip r:embed="rId4"/>
          <a:srcRect l="7942" t="33497" r="8369" b="6695"/>
          <a:stretch/>
        </p:blipFill>
        <p:spPr>
          <a:xfrm>
            <a:off x="5180283" y="2968623"/>
            <a:ext cx="2448272" cy="1200860"/>
          </a:xfrm>
          <a:prstGeom prst="rect">
            <a:avLst/>
          </a:prstGeom>
        </p:spPr>
      </p:pic>
    </p:spTree>
    <p:extLst>
      <p:ext uri="{BB962C8B-B14F-4D97-AF65-F5344CB8AC3E}">
        <p14:creationId xmlns:p14="http://schemas.microsoft.com/office/powerpoint/2010/main" val="3981920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Búsqueda Ternaria</a:t>
            </a:r>
            <a:endParaRPr lang="en" dirty="0">
              <a:solidFill>
                <a:srgbClr val="3D85C6"/>
              </a:solidFill>
            </a:endParaRPr>
          </a:p>
        </p:txBody>
      </p:sp>
      <p:sp>
        <p:nvSpPr>
          <p:cNvPr id="70" name="Shape 70"/>
          <p:cNvSpPr txBox="1">
            <a:spLocks noGrp="1"/>
          </p:cNvSpPr>
          <p:nvPr>
            <p:ph type="body" idx="1"/>
          </p:nvPr>
        </p:nvSpPr>
        <p:spPr>
          <a:xfrm>
            <a:off x="311700" y="1347614"/>
            <a:ext cx="8520600" cy="2088232"/>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p:pic>
        <p:nvPicPr>
          <p:cNvPr id="2" name="Imagen 1"/>
          <p:cNvPicPr>
            <a:picLocks noChangeAspect="1"/>
          </p:cNvPicPr>
          <p:nvPr/>
        </p:nvPicPr>
        <p:blipFill rotWithShape="1">
          <a:blip r:embed="rId3"/>
          <a:srcRect l="16138" t="20586" r="63387" b="54202"/>
          <a:stretch/>
        </p:blipFill>
        <p:spPr>
          <a:xfrm>
            <a:off x="2555776" y="2364034"/>
            <a:ext cx="3096344" cy="2143624"/>
          </a:xfrm>
          <a:prstGeom prst="rect">
            <a:avLst/>
          </a:prstGeom>
        </p:spPr>
      </p:pic>
      <mc:AlternateContent xmlns:mc="http://schemas.openxmlformats.org/markup-compatibility/2006" xmlns:a14="http://schemas.microsoft.com/office/drawing/2010/main">
        <mc:Choice Requires="a14">
          <p:sp>
            <p:nvSpPr>
              <p:cNvPr id="5" name="Shape 70"/>
              <p:cNvSpPr txBox="1">
                <a:spLocks/>
              </p:cNvSpPr>
              <p:nvPr/>
            </p:nvSpPr>
            <p:spPr>
              <a:xfrm>
                <a:off x="311700" y="1659589"/>
                <a:ext cx="7140620" cy="50405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r>
                  <a:rPr lang="es-PE" sz="1600" dirty="0">
                    <a:solidFill>
                      <a:srgbClr val="434343"/>
                    </a:solidFill>
                  </a:rPr>
                  <a:t>Hallar el máximo valor de la siguiente función </a:t>
                </a:r>
                <a:r>
                  <a:rPr lang="es-PE" sz="1600" dirty="0" err="1">
                    <a:solidFill>
                      <a:srgbClr val="434343"/>
                    </a:solidFill>
                  </a:rPr>
                  <a:t>unimodal</a:t>
                </a:r>
                <a:r>
                  <a:rPr lang="es-PE" sz="1600" dirty="0">
                    <a:solidFill>
                      <a:srgbClr val="434343"/>
                    </a:solidFill>
                  </a:rPr>
                  <a:t> en el rango </a:t>
                </a:r>
                <a14:m>
                  <m:oMath xmlns:m="http://schemas.openxmlformats.org/officeDocument/2006/math">
                    <m:d>
                      <m:dPr>
                        <m:begChr m:val="["/>
                        <m:endChr m:val="]"/>
                        <m:ctrlPr>
                          <a:rPr lang="es-PE" sz="1600" b="1" i="1">
                            <a:solidFill>
                              <a:srgbClr val="434343"/>
                            </a:solidFill>
                            <a:latin typeface="Cambria Math" panose="02040503050406030204" pitchFamily="18" charset="0"/>
                          </a:rPr>
                        </m:ctrlPr>
                      </m:dPr>
                      <m:e>
                        <m:r>
                          <a:rPr lang="es-PE" sz="1600" b="1" i="1">
                            <a:solidFill>
                              <a:srgbClr val="434343"/>
                            </a:solidFill>
                            <a:latin typeface="Cambria Math" panose="02040503050406030204" pitchFamily="18" charset="0"/>
                          </a:rPr>
                          <m:t>𝑨</m:t>
                        </m:r>
                        <m:r>
                          <a:rPr lang="es-PE" sz="1600" b="1" i="1">
                            <a:solidFill>
                              <a:srgbClr val="434343"/>
                            </a:solidFill>
                            <a:latin typeface="Cambria Math" panose="02040503050406030204" pitchFamily="18" charset="0"/>
                          </a:rPr>
                          <m:t>, </m:t>
                        </m:r>
                        <m:r>
                          <a:rPr lang="es-PE" sz="1600" b="1" i="1">
                            <a:solidFill>
                              <a:srgbClr val="434343"/>
                            </a:solidFill>
                            <a:latin typeface="Cambria Math" panose="02040503050406030204" pitchFamily="18" charset="0"/>
                          </a:rPr>
                          <m:t>𝑩</m:t>
                        </m:r>
                      </m:e>
                    </m:d>
                  </m:oMath>
                </a14:m>
                <a:endParaRPr lang="es-PE" sz="1600" dirty="0">
                  <a:solidFill>
                    <a:srgbClr val="434343"/>
                  </a:solidFill>
                </a:endParaRPr>
              </a:p>
              <a:p>
                <a:endParaRPr lang="es-PE" sz="1600" dirty="0">
                  <a:solidFill>
                    <a:srgbClr val="434343"/>
                  </a:solidFill>
                </a:endParaRPr>
              </a:p>
            </p:txBody>
          </p:sp>
        </mc:Choice>
        <mc:Fallback xmlns="">
          <p:sp>
            <p:nvSpPr>
              <p:cNvPr id="5" name="Shape 70"/>
              <p:cNvSpPr txBox="1">
                <a:spLocks noRot="1" noChangeAspect="1" noMove="1" noResize="1" noEditPoints="1" noAdjustHandles="1" noChangeArrowheads="1" noChangeShapeType="1" noTextEdit="1"/>
              </p:cNvSpPr>
              <p:nvPr/>
            </p:nvSpPr>
            <p:spPr>
              <a:xfrm>
                <a:off x="311700" y="1659589"/>
                <a:ext cx="7140620" cy="504056"/>
              </a:xfrm>
              <a:prstGeom prst="rect">
                <a:avLst/>
              </a:prstGeom>
              <a:blipFill>
                <a:blip r:embed="rId4"/>
                <a:stretch>
                  <a:fillRect l="-427"/>
                </a:stretch>
              </a:blipFill>
              <a:ln>
                <a:noFill/>
              </a:ln>
            </p:spPr>
            <p:txBody>
              <a:bodyPr/>
              <a:lstStyle/>
              <a:p>
                <a:r>
                  <a:rPr lang="es-PE">
                    <a:noFill/>
                  </a:rPr>
                  <a:t> </a:t>
                </a:r>
              </a:p>
            </p:txBody>
          </p:sp>
        </mc:Fallback>
      </mc:AlternateContent>
    </p:spTree>
    <p:extLst>
      <p:ext uri="{BB962C8B-B14F-4D97-AF65-F5344CB8AC3E}">
        <p14:creationId xmlns:p14="http://schemas.microsoft.com/office/powerpoint/2010/main" val="1126507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Búsqueda Ternaria</a:t>
            </a:r>
            <a:endParaRPr lang="en" dirty="0">
              <a:solidFill>
                <a:srgbClr val="3D85C6"/>
              </a:solidFill>
            </a:endParaRPr>
          </a:p>
        </p:txBody>
      </p:sp>
      <p:sp>
        <p:nvSpPr>
          <p:cNvPr id="70" name="Shape 70"/>
          <p:cNvSpPr txBox="1">
            <a:spLocks noGrp="1"/>
          </p:cNvSpPr>
          <p:nvPr>
            <p:ph type="body" idx="1"/>
          </p:nvPr>
        </p:nvSpPr>
        <p:spPr>
          <a:xfrm>
            <a:off x="311700" y="1347614"/>
            <a:ext cx="8520600" cy="2088232"/>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mc:AlternateContent xmlns:mc="http://schemas.openxmlformats.org/markup-compatibility/2006" xmlns:a14="http://schemas.microsoft.com/office/drawing/2010/main">
        <mc:Choice Requires="a14">
          <p:sp>
            <p:nvSpPr>
              <p:cNvPr id="5" name="Shape 70"/>
              <p:cNvSpPr txBox="1">
                <a:spLocks/>
              </p:cNvSpPr>
              <p:nvPr/>
            </p:nvSpPr>
            <p:spPr>
              <a:xfrm>
                <a:off x="251520" y="1347614"/>
                <a:ext cx="7932708" cy="91216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pPr marL="285750" indent="-285750">
                  <a:buFont typeface="Arial" panose="020B0604020202020204" pitchFamily="34" charset="0"/>
                  <a:buChar char="•"/>
                </a:pPr>
                <a:r>
                  <a:rPr lang="es-PE" sz="1600" dirty="0">
                    <a:solidFill>
                      <a:srgbClr val="434343"/>
                    </a:solidFill>
                  </a:rPr>
                  <a:t>Similar a la búsqueda binaria, reduce el espacio de búsqueda. Para ello lo dividimos en 3 partes iguales.</a:t>
                </a:r>
              </a:p>
              <a:p>
                <a:pPr marL="285750" indent="-285750">
                  <a:buFont typeface="Arial" panose="020B0604020202020204" pitchFamily="34" charset="0"/>
                  <a:buChar char="•"/>
                </a:pPr>
                <a:r>
                  <a:rPr lang="es-PE" sz="1600" dirty="0">
                    <a:solidFill>
                      <a:srgbClr val="434343"/>
                    </a:solidFill>
                  </a:rPr>
                  <a:t>Definimos los puntos </a:t>
                </a:r>
                <a14:m>
                  <m:oMath xmlns:m="http://schemas.openxmlformats.org/officeDocument/2006/math">
                    <m:sSub>
                      <m:sSubPr>
                        <m:ctrlPr>
                          <a:rPr lang="es-PE" sz="1600" b="1" i="1" smtClean="0">
                            <a:solidFill>
                              <a:srgbClr val="434343"/>
                            </a:solidFill>
                            <a:latin typeface="Cambria Math" panose="02040503050406030204" pitchFamily="18" charset="0"/>
                          </a:rPr>
                        </m:ctrlPr>
                      </m:sSubPr>
                      <m:e>
                        <m:r>
                          <a:rPr lang="es-PE" sz="1600" b="1" i="1" smtClean="0">
                            <a:solidFill>
                              <a:srgbClr val="434343"/>
                            </a:solidFill>
                            <a:latin typeface="Cambria Math" panose="02040503050406030204" pitchFamily="18" charset="0"/>
                          </a:rPr>
                          <m:t>𝒎</m:t>
                        </m:r>
                      </m:e>
                      <m:sub>
                        <m:r>
                          <a:rPr lang="es-PE" sz="1600" b="1" i="1" smtClean="0">
                            <a:solidFill>
                              <a:srgbClr val="434343"/>
                            </a:solidFill>
                            <a:latin typeface="Cambria Math" panose="02040503050406030204" pitchFamily="18" charset="0"/>
                          </a:rPr>
                          <m:t>𝟏</m:t>
                        </m:r>
                      </m:sub>
                    </m:sSub>
                    <m:r>
                      <a:rPr lang="es-PE" sz="1600" b="1" i="1" smtClean="0">
                        <a:solidFill>
                          <a:srgbClr val="434343"/>
                        </a:solidFill>
                        <a:latin typeface="Cambria Math" panose="02040503050406030204" pitchFamily="18" charset="0"/>
                      </a:rPr>
                      <m:t> </m:t>
                    </m:r>
                    <m:r>
                      <a:rPr lang="es-PE" sz="1600" b="0" i="1" smtClean="0">
                        <a:solidFill>
                          <a:srgbClr val="434343"/>
                        </a:solidFill>
                        <a:latin typeface="Cambria Math" panose="02040503050406030204" pitchFamily="18" charset="0"/>
                      </a:rPr>
                      <m:t>𝑦</m:t>
                    </m:r>
                    <m:sSub>
                      <m:sSubPr>
                        <m:ctrlPr>
                          <a:rPr lang="es-PE" sz="1600" b="1" i="1">
                            <a:solidFill>
                              <a:srgbClr val="434343"/>
                            </a:solidFill>
                            <a:latin typeface="Cambria Math" panose="02040503050406030204" pitchFamily="18" charset="0"/>
                          </a:rPr>
                        </m:ctrlPr>
                      </m:sSubPr>
                      <m:e>
                        <m:r>
                          <a:rPr lang="es-PE" sz="1600" b="1" i="1" smtClean="0">
                            <a:solidFill>
                              <a:srgbClr val="434343"/>
                            </a:solidFill>
                            <a:latin typeface="Cambria Math" panose="02040503050406030204" pitchFamily="18" charset="0"/>
                          </a:rPr>
                          <m:t> </m:t>
                        </m:r>
                        <m:r>
                          <a:rPr lang="es-PE" sz="1600" b="1" i="1">
                            <a:solidFill>
                              <a:srgbClr val="434343"/>
                            </a:solidFill>
                            <a:latin typeface="Cambria Math" panose="02040503050406030204" pitchFamily="18" charset="0"/>
                          </a:rPr>
                          <m:t>𝒎</m:t>
                        </m:r>
                      </m:e>
                      <m:sub>
                        <m:r>
                          <a:rPr lang="es-PE" sz="1600" b="1" i="1" smtClean="0">
                            <a:solidFill>
                              <a:srgbClr val="434343"/>
                            </a:solidFill>
                            <a:latin typeface="Cambria Math" panose="02040503050406030204" pitchFamily="18" charset="0"/>
                          </a:rPr>
                          <m:t>𝟐</m:t>
                        </m:r>
                      </m:sub>
                    </m:sSub>
                  </m:oMath>
                </a14:m>
                <a:r>
                  <a:rPr lang="es-PE" sz="1600" dirty="0">
                    <a:solidFill>
                      <a:srgbClr val="434343"/>
                    </a:solidFill>
                  </a:rPr>
                  <a:t>  de tal forma que  </a:t>
                </a:r>
                <a14:m>
                  <m:oMath xmlns:m="http://schemas.openxmlformats.org/officeDocument/2006/math">
                    <m:r>
                      <a:rPr lang="es-PE" sz="1600" b="1" i="0" smtClean="0">
                        <a:solidFill>
                          <a:srgbClr val="434343"/>
                        </a:solidFill>
                        <a:latin typeface="Cambria Math" panose="02040503050406030204" pitchFamily="18" charset="0"/>
                      </a:rPr>
                      <m:t>𝐀</m:t>
                    </m:r>
                    <m:r>
                      <a:rPr lang="es-PE" sz="1600" b="1" i="0" smtClean="0">
                        <a:solidFill>
                          <a:srgbClr val="434343"/>
                        </a:solidFill>
                        <a:latin typeface="Cambria Math" panose="02040503050406030204" pitchFamily="18" charset="0"/>
                      </a:rPr>
                      <m:t>&lt;</m:t>
                    </m:r>
                    <m:sSub>
                      <m:sSubPr>
                        <m:ctrlPr>
                          <a:rPr lang="es-PE" sz="1600" b="1" i="1">
                            <a:solidFill>
                              <a:srgbClr val="434343"/>
                            </a:solidFill>
                            <a:latin typeface="Cambria Math" panose="02040503050406030204" pitchFamily="18" charset="0"/>
                          </a:rPr>
                        </m:ctrlPr>
                      </m:sSubPr>
                      <m:e>
                        <m:r>
                          <a:rPr lang="es-PE" sz="1600" b="1" i="1">
                            <a:solidFill>
                              <a:srgbClr val="434343"/>
                            </a:solidFill>
                            <a:latin typeface="Cambria Math" panose="02040503050406030204" pitchFamily="18" charset="0"/>
                          </a:rPr>
                          <m:t>𝒎</m:t>
                        </m:r>
                      </m:e>
                      <m:sub>
                        <m:r>
                          <a:rPr lang="es-PE" sz="1600" b="1" i="1">
                            <a:solidFill>
                              <a:srgbClr val="434343"/>
                            </a:solidFill>
                            <a:latin typeface="Cambria Math" panose="02040503050406030204" pitchFamily="18" charset="0"/>
                          </a:rPr>
                          <m:t>𝟏</m:t>
                        </m:r>
                      </m:sub>
                    </m:sSub>
                    <m:r>
                      <a:rPr lang="es-PE" sz="1600" b="1" i="1" smtClean="0">
                        <a:solidFill>
                          <a:srgbClr val="434343"/>
                        </a:solidFill>
                        <a:latin typeface="Cambria Math" panose="02040503050406030204" pitchFamily="18" charset="0"/>
                      </a:rPr>
                      <m:t>&lt;</m:t>
                    </m:r>
                    <m:sSub>
                      <m:sSubPr>
                        <m:ctrlPr>
                          <a:rPr lang="es-PE" sz="1600" b="1" i="1">
                            <a:solidFill>
                              <a:srgbClr val="434343"/>
                            </a:solidFill>
                            <a:latin typeface="Cambria Math" panose="02040503050406030204" pitchFamily="18" charset="0"/>
                          </a:rPr>
                        </m:ctrlPr>
                      </m:sSubPr>
                      <m:e>
                        <m:r>
                          <a:rPr lang="es-PE" sz="1600" b="1" i="1">
                            <a:solidFill>
                              <a:srgbClr val="434343"/>
                            </a:solidFill>
                            <a:latin typeface="Cambria Math" panose="02040503050406030204" pitchFamily="18" charset="0"/>
                          </a:rPr>
                          <m:t> </m:t>
                        </m:r>
                        <m:r>
                          <a:rPr lang="es-PE" sz="1600" b="1" i="1">
                            <a:solidFill>
                              <a:srgbClr val="434343"/>
                            </a:solidFill>
                            <a:latin typeface="Cambria Math" panose="02040503050406030204" pitchFamily="18" charset="0"/>
                          </a:rPr>
                          <m:t>𝒎</m:t>
                        </m:r>
                      </m:e>
                      <m:sub>
                        <m:r>
                          <a:rPr lang="es-PE" sz="1600" b="1" i="1">
                            <a:solidFill>
                              <a:srgbClr val="434343"/>
                            </a:solidFill>
                            <a:latin typeface="Cambria Math" panose="02040503050406030204" pitchFamily="18" charset="0"/>
                          </a:rPr>
                          <m:t>𝟐</m:t>
                        </m:r>
                      </m:sub>
                    </m:sSub>
                    <m:r>
                      <a:rPr lang="es-PE" sz="1600" b="1" i="1" smtClean="0">
                        <a:solidFill>
                          <a:srgbClr val="434343"/>
                        </a:solidFill>
                        <a:latin typeface="Cambria Math" panose="02040503050406030204" pitchFamily="18" charset="0"/>
                      </a:rPr>
                      <m:t>&lt;</m:t>
                    </m:r>
                    <m:r>
                      <a:rPr lang="es-PE" sz="1600" b="1" i="1" smtClean="0">
                        <a:solidFill>
                          <a:srgbClr val="434343"/>
                        </a:solidFill>
                        <a:latin typeface="Cambria Math" panose="02040503050406030204" pitchFamily="18" charset="0"/>
                      </a:rPr>
                      <m:t>𝑩</m:t>
                    </m:r>
                  </m:oMath>
                </a14:m>
                <a:r>
                  <a:rPr lang="es-PE" sz="1600" dirty="0">
                    <a:solidFill>
                      <a:srgbClr val="434343"/>
                    </a:solidFill>
                  </a:rPr>
                  <a:t>.</a:t>
                </a:r>
              </a:p>
              <a:p>
                <a:endParaRPr lang="es-PE" sz="1600" dirty="0">
                  <a:solidFill>
                    <a:srgbClr val="434343"/>
                  </a:solidFill>
                </a:endParaRPr>
              </a:p>
              <a:p>
                <a14:m>
                  <m:oMath xmlns:m="http://schemas.openxmlformats.org/officeDocument/2006/math">
                    <m:sSub>
                      <m:sSubPr>
                        <m:ctrlPr>
                          <a:rPr lang="es-PE" sz="1600" i="1">
                            <a:solidFill>
                              <a:srgbClr val="434343"/>
                            </a:solidFill>
                            <a:latin typeface="Cambria Math" panose="02040503050406030204" pitchFamily="18" charset="0"/>
                          </a:rPr>
                        </m:ctrlPr>
                      </m:sSubPr>
                      <m:e>
                        <m:r>
                          <a:rPr lang="es-PE" sz="1600" i="1">
                            <a:solidFill>
                              <a:srgbClr val="434343"/>
                            </a:solidFill>
                            <a:latin typeface="Cambria Math" panose="02040503050406030204" pitchFamily="18" charset="0"/>
                          </a:rPr>
                          <m:t>𝑚</m:t>
                        </m:r>
                      </m:e>
                      <m:sub>
                        <m:r>
                          <a:rPr lang="es-PE" sz="1600" i="1">
                            <a:solidFill>
                              <a:srgbClr val="434343"/>
                            </a:solidFill>
                            <a:latin typeface="Cambria Math" panose="02040503050406030204" pitchFamily="18" charset="0"/>
                          </a:rPr>
                          <m:t>1</m:t>
                        </m:r>
                      </m:sub>
                    </m:sSub>
                    <m:r>
                      <a:rPr lang="es-PE" sz="1600" b="0" i="1" smtClean="0">
                        <a:solidFill>
                          <a:srgbClr val="434343"/>
                        </a:solidFill>
                        <a:latin typeface="Cambria Math" panose="02040503050406030204" pitchFamily="18" charset="0"/>
                      </a:rPr>
                      <m:t>=</m:t>
                    </m:r>
                    <m:r>
                      <m:rPr>
                        <m:sty m:val="p"/>
                      </m:rPr>
                      <a:rPr lang="es-PE" sz="1600" b="0" i="0" smtClean="0">
                        <a:solidFill>
                          <a:srgbClr val="434343"/>
                        </a:solidFill>
                        <a:latin typeface="Cambria Math" panose="02040503050406030204" pitchFamily="18" charset="0"/>
                      </a:rPr>
                      <m:t>A</m:t>
                    </m:r>
                    <m:r>
                      <a:rPr lang="es-PE" sz="1600" b="0" i="0" smtClean="0">
                        <a:solidFill>
                          <a:srgbClr val="434343"/>
                        </a:solidFill>
                        <a:latin typeface="Cambria Math" panose="02040503050406030204" pitchFamily="18" charset="0"/>
                      </a:rPr>
                      <m:t>+</m:t>
                    </m:r>
                    <m:f>
                      <m:fPr>
                        <m:ctrlPr>
                          <a:rPr lang="es-PE" sz="1600" b="0" i="1" smtClean="0">
                            <a:solidFill>
                              <a:srgbClr val="434343"/>
                            </a:solidFill>
                            <a:latin typeface="Cambria Math" panose="02040503050406030204" pitchFamily="18" charset="0"/>
                          </a:rPr>
                        </m:ctrlPr>
                      </m:fPr>
                      <m:num>
                        <m:r>
                          <m:rPr>
                            <m:sty m:val="p"/>
                          </m:rPr>
                          <a:rPr lang="es-PE" sz="1600" b="0" i="0" smtClean="0">
                            <a:solidFill>
                              <a:srgbClr val="434343"/>
                            </a:solidFill>
                            <a:latin typeface="Cambria Math" panose="02040503050406030204" pitchFamily="18" charset="0"/>
                          </a:rPr>
                          <m:t>B</m:t>
                        </m:r>
                        <m:r>
                          <a:rPr lang="es-PE" sz="1600" b="0" i="0" smtClean="0">
                            <a:solidFill>
                              <a:srgbClr val="434343"/>
                            </a:solidFill>
                            <a:latin typeface="Cambria Math" panose="02040503050406030204" pitchFamily="18" charset="0"/>
                          </a:rPr>
                          <m:t>−</m:t>
                        </m:r>
                        <m:r>
                          <m:rPr>
                            <m:sty m:val="p"/>
                          </m:rPr>
                          <a:rPr lang="es-PE" sz="1600" b="0" i="0" smtClean="0">
                            <a:solidFill>
                              <a:srgbClr val="434343"/>
                            </a:solidFill>
                            <a:latin typeface="Cambria Math" panose="02040503050406030204" pitchFamily="18" charset="0"/>
                          </a:rPr>
                          <m:t>A</m:t>
                        </m:r>
                      </m:num>
                      <m:den>
                        <m:r>
                          <a:rPr lang="es-PE" sz="1600" b="0" i="0" smtClean="0">
                            <a:solidFill>
                              <a:srgbClr val="434343"/>
                            </a:solidFill>
                            <a:latin typeface="Cambria Math" panose="02040503050406030204" pitchFamily="18" charset="0"/>
                          </a:rPr>
                          <m:t>3</m:t>
                        </m:r>
                      </m:den>
                    </m:f>
                    <m:r>
                      <a:rPr lang="es-PE" sz="1600" b="0" i="0" smtClean="0">
                        <a:solidFill>
                          <a:srgbClr val="434343"/>
                        </a:solidFill>
                        <a:latin typeface="Cambria Math" panose="02040503050406030204" pitchFamily="18" charset="0"/>
                      </a:rPr>
                      <m:t>  ,</m:t>
                    </m:r>
                    <m:sSub>
                      <m:sSubPr>
                        <m:ctrlPr>
                          <a:rPr lang="es-PE" sz="1600" i="1">
                            <a:solidFill>
                              <a:srgbClr val="434343"/>
                            </a:solidFill>
                            <a:latin typeface="Cambria Math" panose="02040503050406030204" pitchFamily="18" charset="0"/>
                          </a:rPr>
                        </m:ctrlPr>
                      </m:sSubPr>
                      <m:e>
                        <m:r>
                          <a:rPr lang="es-PE" sz="1600" i="1">
                            <a:solidFill>
                              <a:srgbClr val="434343"/>
                            </a:solidFill>
                            <a:latin typeface="Cambria Math" panose="02040503050406030204" pitchFamily="18" charset="0"/>
                          </a:rPr>
                          <m:t>𝑚</m:t>
                        </m:r>
                      </m:e>
                      <m:sub>
                        <m:r>
                          <a:rPr lang="es-PE" sz="1600" b="0" i="1" smtClean="0">
                            <a:solidFill>
                              <a:srgbClr val="434343"/>
                            </a:solidFill>
                            <a:latin typeface="Cambria Math" panose="02040503050406030204" pitchFamily="18" charset="0"/>
                          </a:rPr>
                          <m:t>2</m:t>
                        </m:r>
                      </m:sub>
                    </m:sSub>
                    <m:r>
                      <a:rPr lang="es-PE" sz="1600" i="1">
                        <a:solidFill>
                          <a:srgbClr val="434343"/>
                        </a:solidFill>
                        <a:latin typeface="Cambria Math" panose="02040503050406030204" pitchFamily="18" charset="0"/>
                      </a:rPr>
                      <m:t>=</m:t>
                    </m:r>
                    <m:r>
                      <m:rPr>
                        <m:sty m:val="p"/>
                      </m:rPr>
                      <a:rPr lang="es-PE" sz="1600" b="0" i="0" smtClean="0">
                        <a:solidFill>
                          <a:srgbClr val="434343"/>
                        </a:solidFill>
                        <a:latin typeface="Cambria Math" panose="02040503050406030204" pitchFamily="18" charset="0"/>
                      </a:rPr>
                      <m:t>B</m:t>
                    </m:r>
                    <m:r>
                      <a:rPr lang="es-PE" sz="1600" b="0" i="0" smtClean="0">
                        <a:solidFill>
                          <a:srgbClr val="434343"/>
                        </a:solidFill>
                        <a:latin typeface="Cambria Math" panose="02040503050406030204" pitchFamily="18" charset="0"/>
                      </a:rPr>
                      <m:t>−</m:t>
                    </m:r>
                    <m:f>
                      <m:fPr>
                        <m:ctrlPr>
                          <a:rPr lang="es-PE" sz="1600" i="1">
                            <a:solidFill>
                              <a:srgbClr val="434343"/>
                            </a:solidFill>
                            <a:latin typeface="Cambria Math" panose="02040503050406030204" pitchFamily="18" charset="0"/>
                          </a:rPr>
                        </m:ctrlPr>
                      </m:fPr>
                      <m:num>
                        <m:r>
                          <m:rPr>
                            <m:sty m:val="p"/>
                          </m:rPr>
                          <a:rPr lang="es-PE" sz="1600">
                            <a:solidFill>
                              <a:srgbClr val="434343"/>
                            </a:solidFill>
                            <a:latin typeface="Cambria Math" panose="02040503050406030204" pitchFamily="18" charset="0"/>
                          </a:rPr>
                          <m:t>B</m:t>
                        </m:r>
                        <m:r>
                          <a:rPr lang="es-PE" sz="1600">
                            <a:solidFill>
                              <a:srgbClr val="434343"/>
                            </a:solidFill>
                            <a:latin typeface="Cambria Math" panose="02040503050406030204" pitchFamily="18" charset="0"/>
                          </a:rPr>
                          <m:t>−</m:t>
                        </m:r>
                        <m:r>
                          <m:rPr>
                            <m:sty m:val="p"/>
                          </m:rPr>
                          <a:rPr lang="es-PE" sz="1600">
                            <a:solidFill>
                              <a:srgbClr val="434343"/>
                            </a:solidFill>
                            <a:latin typeface="Cambria Math" panose="02040503050406030204" pitchFamily="18" charset="0"/>
                          </a:rPr>
                          <m:t>A</m:t>
                        </m:r>
                      </m:num>
                      <m:den>
                        <m:r>
                          <a:rPr lang="es-PE" sz="1600">
                            <a:solidFill>
                              <a:srgbClr val="434343"/>
                            </a:solidFill>
                            <a:latin typeface="Cambria Math" panose="02040503050406030204" pitchFamily="18" charset="0"/>
                          </a:rPr>
                          <m:t>3</m:t>
                        </m:r>
                      </m:den>
                    </m:f>
                  </m:oMath>
                </a14:m>
                <a:r>
                  <a:rPr lang="es-PE" sz="1600" dirty="0">
                    <a:solidFill>
                      <a:srgbClr val="434343"/>
                    </a:solidFill>
                  </a:rPr>
                  <a:t>	 </a:t>
                </a:r>
              </a:p>
            </p:txBody>
          </p:sp>
        </mc:Choice>
        <mc:Fallback xmlns="">
          <p:sp>
            <p:nvSpPr>
              <p:cNvPr id="5" name="Shape 70"/>
              <p:cNvSpPr txBox="1">
                <a:spLocks noRot="1" noChangeAspect="1" noMove="1" noResize="1" noEditPoints="1" noAdjustHandles="1" noChangeArrowheads="1" noChangeShapeType="1" noTextEdit="1"/>
              </p:cNvSpPr>
              <p:nvPr/>
            </p:nvSpPr>
            <p:spPr>
              <a:xfrm>
                <a:off x="251520" y="1347614"/>
                <a:ext cx="7932708" cy="912161"/>
              </a:xfrm>
              <a:prstGeom prst="rect">
                <a:avLst/>
              </a:prstGeom>
              <a:blipFill>
                <a:blip r:embed="rId3"/>
                <a:stretch>
                  <a:fillRect l="-307" b="-148667"/>
                </a:stretch>
              </a:blipFill>
              <a:ln>
                <a:noFill/>
              </a:ln>
            </p:spPr>
            <p:txBody>
              <a:bodyPr/>
              <a:lstStyle/>
              <a:p>
                <a:r>
                  <a:rPr lang="es-PE">
                    <a:noFill/>
                  </a:rPr>
                  <a:t> </a:t>
                </a:r>
              </a:p>
            </p:txBody>
          </p:sp>
        </mc:Fallback>
      </mc:AlternateContent>
      <p:pic>
        <p:nvPicPr>
          <p:cNvPr id="3" name="Imagen 2"/>
          <p:cNvPicPr>
            <a:picLocks noChangeAspect="1"/>
          </p:cNvPicPr>
          <p:nvPr/>
        </p:nvPicPr>
        <p:blipFill rotWithShape="1">
          <a:blip r:embed="rId4"/>
          <a:srcRect l="16138" t="30390" r="64175" b="44398"/>
          <a:stretch/>
        </p:blipFill>
        <p:spPr>
          <a:xfrm>
            <a:off x="4860032" y="2674958"/>
            <a:ext cx="2670210" cy="1922553"/>
          </a:xfrm>
          <a:prstGeom prst="rect">
            <a:avLst/>
          </a:prstGeom>
        </p:spPr>
      </p:pic>
    </p:spTree>
    <p:extLst>
      <p:ext uri="{BB962C8B-B14F-4D97-AF65-F5344CB8AC3E}">
        <p14:creationId xmlns:p14="http://schemas.microsoft.com/office/powerpoint/2010/main" val="172236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Búsqueda Ternaria</a:t>
            </a:r>
            <a:endParaRPr lang="en" dirty="0">
              <a:solidFill>
                <a:srgbClr val="3D85C6"/>
              </a:solidFill>
            </a:endParaRPr>
          </a:p>
        </p:txBody>
      </p:sp>
      <p:sp>
        <p:nvSpPr>
          <p:cNvPr id="70" name="Shape 70"/>
          <p:cNvSpPr txBox="1">
            <a:spLocks noGrp="1"/>
          </p:cNvSpPr>
          <p:nvPr>
            <p:ph type="body" idx="1"/>
          </p:nvPr>
        </p:nvSpPr>
        <p:spPr>
          <a:xfrm>
            <a:off x="311700" y="1347614"/>
            <a:ext cx="8520600" cy="2088232"/>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mc:AlternateContent xmlns:mc="http://schemas.openxmlformats.org/markup-compatibility/2006" xmlns:a14="http://schemas.microsoft.com/office/drawing/2010/main">
        <mc:Choice Requires="a14">
          <p:sp>
            <p:nvSpPr>
              <p:cNvPr id="5" name="Shape 70"/>
              <p:cNvSpPr txBox="1">
                <a:spLocks/>
              </p:cNvSpPr>
              <p:nvPr/>
            </p:nvSpPr>
            <p:spPr>
              <a:xfrm>
                <a:off x="311700" y="1435256"/>
                <a:ext cx="7932708" cy="91216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pPr marL="285750" indent="-285750">
                  <a:buFont typeface="Arial" panose="020B0604020202020204" pitchFamily="34" charset="0"/>
                  <a:buChar char="•"/>
                </a:pPr>
                <a:r>
                  <a:rPr lang="es-PE" sz="1600" dirty="0">
                    <a:solidFill>
                      <a:srgbClr val="434343"/>
                    </a:solidFill>
                  </a:rPr>
                  <a:t>Caso 1 : </a:t>
                </a:r>
                <a14:m>
                  <m:oMath xmlns:m="http://schemas.openxmlformats.org/officeDocument/2006/math">
                    <m:r>
                      <a:rPr lang="es-PE" sz="1600" b="0" i="1" smtClean="0">
                        <a:solidFill>
                          <a:srgbClr val="434343"/>
                        </a:solidFill>
                        <a:latin typeface="Cambria Math" panose="02040503050406030204" pitchFamily="18" charset="0"/>
                      </a:rPr>
                      <m:t>𝑓</m:t>
                    </m:r>
                    <m:d>
                      <m:dPr>
                        <m:ctrlPr>
                          <a:rPr lang="es-PE" sz="1600" b="0" i="1" smtClean="0">
                            <a:solidFill>
                              <a:srgbClr val="434343"/>
                            </a:solidFill>
                            <a:latin typeface="Cambria Math" panose="02040503050406030204" pitchFamily="18" charset="0"/>
                          </a:rPr>
                        </m:ctrlPr>
                      </m:dPr>
                      <m:e>
                        <m:sSub>
                          <m:sSubPr>
                            <m:ctrlPr>
                              <a:rPr lang="es-PE" sz="1600" b="0" i="1" smtClean="0">
                                <a:solidFill>
                                  <a:srgbClr val="434343"/>
                                </a:solidFill>
                                <a:latin typeface="Cambria Math" panose="02040503050406030204" pitchFamily="18" charset="0"/>
                              </a:rPr>
                            </m:ctrlPr>
                          </m:sSubPr>
                          <m:e>
                            <m:r>
                              <a:rPr lang="es-PE" sz="1600" b="0" i="1" smtClean="0">
                                <a:solidFill>
                                  <a:srgbClr val="434343"/>
                                </a:solidFill>
                                <a:latin typeface="Cambria Math" panose="02040503050406030204" pitchFamily="18" charset="0"/>
                              </a:rPr>
                              <m:t>𝑚</m:t>
                            </m:r>
                          </m:e>
                          <m:sub>
                            <m:r>
                              <a:rPr lang="es-PE" sz="1600" b="0" i="1" smtClean="0">
                                <a:solidFill>
                                  <a:srgbClr val="434343"/>
                                </a:solidFill>
                                <a:latin typeface="Cambria Math" panose="02040503050406030204" pitchFamily="18" charset="0"/>
                              </a:rPr>
                              <m:t>1</m:t>
                            </m:r>
                          </m:sub>
                        </m:sSub>
                      </m:e>
                    </m:d>
                    <m:r>
                      <a:rPr lang="es-PE" sz="1600" b="0" i="1" smtClean="0">
                        <a:solidFill>
                          <a:srgbClr val="434343"/>
                        </a:solidFill>
                        <a:latin typeface="Cambria Math" panose="02040503050406030204" pitchFamily="18" charset="0"/>
                      </a:rPr>
                      <m:t>&lt;</m:t>
                    </m:r>
                    <m:r>
                      <a:rPr lang="es-PE" sz="1600" b="0" i="1" smtClean="0">
                        <a:solidFill>
                          <a:srgbClr val="434343"/>
                        </a:solidFill>
                        <a:latin typeface="Cambria Math" panose="02040503050406030204" pitchFamily="18" charset="0"/>
                      </a:rPr>
                      <m:t>𝑓</m:t>
                    </m:r>
                    <m:r>
                      <a:rPr lang="es-PE" sz="1600" b="0" i="1" smtClean="0">
                        <a:solidFill>
                          <a:srgbClr val="434343"/>
                        </a:solidFill>
                        <a:latin typeface="Cambria Math" panose="02040503050406030204" pitchFamily="18" charset="0"/>
                      </a:rPr>
                      <m:t>(</m:t>
                    </m:r>
                    <m:sSub>
                      <m:sSubPr>
                        <m:ctrlPr>
                          <a:rPr lang="es-PE" sz="1600" b="0" i="1" smtClean="0">
                            <a:solidFill>
                              <a:srgbClr val="434343"/>
                            </a:solidFill>
                            <a:latin typeface="Cambria Math" panose="02040503050406030204" pitchFamily="18" charset="0"/>
                          </a:rPr>
                        </m:ctrlPr>
                      </m:sSubPr>
                      <m:e>
                        <m:r>
                          <a:rPr lang="es-PE" sz="1600" b="0" i="1" smtClean="0">
                            <a:solidFill>
                              <a:srgbClr val="434343"/>
                            </a:solidFill>
                            <a:latin typeface="Cambria Math" panose="02040503050406030204" pitchFamily="18" charset="0"/>
                          </a:rPr>
                          <m:t>𝑚</m:t>
                        </m:r>
                      </m:e>
                      <m:sub>
                        <m:r>
                          <a:rPr lang="es-PE" sz="1600" b="0" i="1" smtClean="0">
                            <a:solidFill>
                              <a:srgbClr val="434343"/>
                            </a:solidFill>
                            <a:latin typeface="Cambria Math" panose="02040503050406030204" pitchFamily="18" charset="0"/>
                          </a:rPr>
                          <m:t>2</m:t>
                        </m:r>
                      </m:sub>
                    </m:sSub>
                    <m:r>
                      <a:rPr lang="es-PE" sz="1600" b="0" i="1" smtClean="0">
                        <a:solidFill>
                          <a:srgbClr val="434343"/>
                        </a:solidFill>
                        <a:latin typeface="Cambria Math" panose="02040503050406030204" pitchFamily="18" charset="0"/>
                      </a:rPr>
                      <m:t>)</m:t>
                    </m:r>
                  </m:oMath>
                </a14:m>
                <a:r>
                  <a:rPr lang="es-PE" sz="1600" dirty="0">
                    <a:solidFill>
                      <a:srgbClr val="434343"/>
                    </a:solidFill>
                  </a:rPr>
                  <a:t> </a:t>
                </a:r>
              </a:p>
              <a:p>
                <a:endParaRPr lang="es-PE" sz="1600" dirty="0">
                  <a:solidFill>
                    <a:srgbClr val="434343"/>
                  </a:solidFill>
                </a:endParaRPr>
              </a:p>
              <a:p>
                <a:r>
                  <a:rPr lang="es-PE" sz="1600" dirty="0">
                    <a:solidFill>
                      <a:srgbClr val="434343"/>
                    </a:solidFill>
                  </a:rPr>
                  <a:t>	 </a:t>
                </a:r>
              </a:p>
            </p:txBody>
          </p:sp>
        </mc:Choice>
        <mc:Fallback xmlns="">
          <p:sp>
            <p:nvSpPr>
              <p:cNvPr id="5" name="Shape 70"/>
              <p:cNvSpPr txBox="1">
                <a:spLocks noRot="1" noChangeAspect="1" noMove="1" noResize="1" noEditPoints="1" noAdjustHandles="1" noChangeArrowheads="1" noChangeShapeType="1" noTextEdit="1"/>
              </p:cNvSpPr>
              <p:nvPr/>
            </p:nvSpPr>
            <p:spPr>
              <a:xfrm>
                <a:off x="311700" y="1435256"/>
                <a:ext cx="7932708" cy="912161"/>
              </a:xfrm>
              <a:prstGeom prst="rect">
                <a:avLst/>
              </a:prstGeom>
              <a:blipFill>
                <a:blip r:embed="rId3"/>
                <a:stretch>
                  <a:fillRect l="-307"/>
                </a:stretch>
              </a:blipFill>
              <a:ln>
                <a:noFill/>
              </a:ln>
            </p:spPr>
            <p:txBody>
              <a:bodyPr/>
              <a:lstStyle/>
              <a:p>
                <a:r>
                  <a:rPr lang="es-PE">
                    <a:noFill/>
                  </a:rPr>
                  <a:t> </a:t>
                </a:r>
              </a:p>
            </p:txBody>
          </p:sp>
        </mc:Fallback>
      </mc:AlternateContent>
      <p:pic>
        <p:nvPicPr>
          <p:cNvPr id="2" name="Imagen 1"/>
          <p:cNvPicPr>
            <a:picLocks noChangeAspect="1"/>
          </p:cNvPicPr>
          <p:nvPr/>
        </p:nvPicPr>
        <p:blipFill rotWithShape="1">
          <a:blip r:embed="rId4"/>
          <a:srcRect l="17713" t="38795" r="64962" b="44863"/>
          <a:stretch/>
        </p:blipFill>
        <p:spPr>
          <a:xfrm>
            <a:off x="611560" y="2139702"/>
            <a:ext cx="3077720" cy="1632242"/>
          </a:xfrm>
          <a:prstGeom prst="rect">
            <a:avLst/>
          </a:prstGeom>
        </p:spPr>
      </p:pic>
      <p:pic>
        <p:nvPicPr>
          <p:cNvPr id="4" name="Imagen 3"/>
          <p:cNvPicPr>
            <a:picLocks noChangeAspect="1"/>
          </p:cNvPicPr>
          <p:nvPr/>
        </p:nvPicPr>
        <p:blipFill rotWithShape="1">
          <a:blip r:embed="rId4"/>
          <a:srcRect l="17713" t="64006" r="65750" b="17785"/>
          <a:stretch/>
        </p:blipFill>
        <p:spPr>
          <a:xfrm>
            <a:off x="4817673" y="1995686"/>
            <a:ext cx="2886234" cy="1786719"/>
          </a:xfrm>
          <a:prstGeom prst="rect">
            <a:avLst/>
          </a:prstGeom>
        </p:spPr>
      </p:pic>
      <mc:AlternateContent xmlns:mc="http://schemas.openxmlformats.org/markup-compatibility/2006" xmlns:a14="http://schemas.microsoft.com/office/drawing/2010/main">
        <mc:Choice Requires="a14">
          <p:sp>
            <p:nvSpPr>
              <p:cNvPr id="6" name="Rectángulo 5"/>
              <p:cNvSpPr/>
              <p:nvPr/>
            </p:nvSpPr>
            <p:spPr>
              <a:xfrm>
                <a:off x="4278054" y="4227934"/>
                <a:ext cx="3667799" cy="338554"/>
              </a:xfrm>
              <a:prstGeom prst="rect">
                <a:avLst/>
              </a:prstGeom>
            </p:spPr>
            <p:txBody>
              <a:bodyPr wrap="none">
                <a:spAutoFit/>
              </a:bodyPr>
              <a:lstStyle/>
              <a:p>
                <a14:m>
                  <m:oMath xmlns:m="http://schemas.openxmlformats.org/officeDocument/2006/math">
                    <m:sSub>
                      <m:sSubPr>
                        <m:ctrlPr>
                          <a:rPr lang="es-PE" sz="1600" i="1">
                            <a:solidFill>
                              <a:srgbClr val="434343"/>
                            </a:solidFill>
                            <a:latin typeface="Cambria Math" panose="02040503050406030204" pitchFamily="18" charset="0"/>
                            <a:ea typeface="Open Sans"/>
                            <a:cs typeface="Open Sans"/>
                          </a:rPr>
                        </m:ctrlPr>
                      </m:sSubPr>
                      <m:e>
                        <m:r>
                          <a:rPr lang="es-PE" sz="1600">
                            <a:solidFill>
                              <a:srgbClr val="434343"/>
                            </a:solidFill>
                            <a:latin typeface="Cambria Math" panose="02040503050406030204" pitchFamily="18" charset="0"/>
                            <a:ea typeface="Open Sans"/>
                            <a:cs typeface="Open Sans"/>
                          </a:rPr>
                          <m:t>𝑚</m:t>
                        </m:r>
                      </m:e>
                      <m:sub>
                        <m:r>
                          <a:rPr lang="es-PE" sz="1600">
                            <a:solidFill>
                              <a:srgbClr val="434343"/>
                            </a:solidFill>
                            <a:latin typeface="Cambria Math" panose="02040503050406030204" pitchFamily="18" charset="0"/>
                            <a:ea typeface="Open Sans"/>
                            <a:cs typeface="Open Sans"/>
                          </a:rPr>
                          <m:t>1</m:t>
                        </m:r>
                      </m:sub>
                    </m:sSub>
                    <m:r>
                      <a:rPr lang="es-PE" sz="1600">
                        <a:solidFill>
                          <a:srgbClr val="434343"/>
                        </a:solidFill>
                        <a:latin typeface="Cambria Math" panose="02040503050406030204" pitchFamily="18" charset="0"/>
                        <a:ea typeface="Open Sans"/>
                        <a:cs typeface="Open Sans"/>
                      </a:rPr>
                      <m:t>&lt;</m:t>
                    </m:r>
                    <m:r>
                      <a:rPr lang="es-PE" sz="1600">
                        <a:solidFill>
                          <a:srgbClr val="434343"/>
                        </a:solidFill>
                        <a:latin typeface="Cambria Math" panose="02040503050406030204" pitchFamily="18" charset="0"/>
                        <a:ea typeface="Open Sans"/>
                        <a:cs typeface="Open Sans"/>
                      </a:rPr>
                      <m:t>𝑀</m:t>
                    </m:r>
                  </m:oMath>
                </a14:m>
                <a:r>
                  <a:rPr lang="es-PE" sz="1600" dirty="0">
                    <a:solidFill>
                      <a:srgbClr val="434343"/>
                    </a:solidFill>
                    <a:latin typeface="Open Sans"/>
                    <a:ea typeface="Open Sans"/>
                    <a:cs typeface="Open Sans"/>
                  </a:rPr>
                  <a:t>, </a:t>
                </a:r>
                <a:r>
                  <a:rPr lang="es-PE" sz="1600" dirty="0">
                    <a:solidFill>
                      <a:srgbClr val="434343"/>
                    </a:solidFill>
                    <a:latin typeface="Open Sans"/>
                    <a:ea typeface="Open Sans"/>
                    <a:cs typeface="Open Sans"/>
                    <a:sym typeface="Open Sans"/>
                  </a:rPr>
                  <a:t>la solución está entre </a:t>
                </a:r>
                <a14:m>
                  <m:oMath xmlns:m="http://schemas.openxmlformats.org/officeDocument/2006/math">
                    <m:sSub>
                      <m:sSubPr>
                        <m:ctrlPr>
                          <a:rPr lang="es-PE" sz="1600" i="1">
                            <a:solidFill>
                              <a:srgbClr val="434343"/>
                            </a:solidFill>
                            <a:latin typeface="Cambria Math" panose="02040503050406030204" pitchFamily="18" charset="0"/>
                            <a:ea typeface="Open Sans"/>
                            <a:cs typeface="Open Sans"/>
                            <a:sym typeface="Open Sans"/>
                          </a:rPr>
                        </m:ctrlPr>
                      </m:sSubPr>
                      <m:e>
                        <m:r>
                          <a:rPr lang="es-PE" sz="1600">
                            <a:solidFill>
                              <a:srgbClr val="434343"/>
                            </a:solidFill>
                            <a:latin typeface="Cambria Math" panose="02040503050406030204" pitchFamily="18" charset="0"/>
                            <a:ea typeface="Open Sans"/>
                            <a:cs typeface="Open Sans"/>
                            <a:sym typeface="Open Sans"/>
                          </a:rPr>
                          <m:t>𝑚</m:t>
                        </m:r>
                      </m:e>
                      <m:sub>
                        <m:r>
                          <a:rPr lang="es-PE" sz="1600">
                            <a:solidFill>
                              <a:srgbClr val="434343"/>
                            </a:solidFill>
                            <a:latin typeface="Cambria Math" panose="02040503050406030204" pitchFamily="18" charset="0"/>
                            <a:ea typeface="Open Sans"/>
                            <a:cs typeface="Open Sans"/>
                            <a:sym typeface="Open Sans"/>
                          </a:rPr>
                          <m:t>1</m:t>
                        </m:r>
                      </m:sub>
                    </m:sSub>
                    <m:r>
                      <a:rPr lang="es-PE" sz="1600">
                        <a:solidFill>
                          <a:srgbClr val="434343"/>
                        </a:solidFill>
                        <a:latin typeface="Cambria Math" panose="02040503050406030204" pitchFamily="18" charset="0"/>
                        <a:ea typeface="Open Sans"/>
                        <a:cs typeface="Open Sans"/>
                        <a:sym typeface="Open Sans"/>
                      </a:rPr>
                      <m:t> </m:t>
                    </m:r>
                    <m:r>
                      <m:rPr>
                        <m:sty m:val="p"/>
                      </m:rPr>
                      <a:rPr lang="es-PE" sz="1600">
                        <a:solidFill>
                          <a:srgbClr val="434343"/>
                        </a:solidFill>
                        <a:latin typeface="Cambria Math" panose="02040503050406030204" pitchFamily="18" charset="0"/>
                        <a:ea typeface="Open Sans"/>
                        <a:cs typeface="Open Sans"/>
                        <a:sym typeface="Open Sans"/>
                      </a:rPr>
                      <m:t>y</m:t>
                    </m:r>
                    <m:r>
                      <a:rPr lang="es-PE" sz="1600">
                        <a:solidFill>
                          <a:srgbClr val="434343"/>
                        </a:solidFill>
                        <a:latin typeface="Cambria Math" panose="02040503050406030204" pitchFamily="18" charset="0"/>
                        <a:ea typeface="Open Sans"/>
                        <a:cs typeface="Open Sans"/>
                        <a:sym typeface="Open Sans"/>
                      </a:rPr>
                      <m:t> </m:t>
                    </m:r>
                    <m:r>
                      <m:rPr>
                        <m:sty m:val="p"/>
                      </m:rPr>
                      <a:rPr lang="es-PE" sz="1600">
                        <a:solidFill>
                          <a:srgbClr val="434343"/>
                        </a:solidFill>
                        <a:latin typeface="Cambria Math" panose="02040503050406030204" pitchFamily="18" charset="0"/>
                        <a:ea typeface="Open Sans"/>
                        <a:cs typeface="Open Sans"/>
                        <a:sym typeface="Open Sans"/>
                      </a:rPr>
                      <m:t>B</m:t>
                    </m:r>
                  </m:oMath>
                </a14:m>
                <a:endParaRPr lang="es-PE" sz="1600" dirty="0">
                  <a:solidFill>
                    <a:srgbClr val="434343"/>
                  </a:solidFill>
                  <a:latin typeface="Open Sans"/>
                  <a:ea typeface="Open Sans"/>
                  <a:cs typeface="Open Sans"/>
                  <a:sym typeface="Open Sans"/>
                </a:endParaRPr>
              </a:p>
            </p:txBody>
          </p:sp>
        </mc:Choice>
        <mc:Fallback xmlns="">
          <p:sp>
            <p:nvSpPr>
              <p:cNvPr id="6" name="Rectángulo 5"/>
              <p:cNvSpPr>
                <a:spLocks noRot="1" noChangeAspect="1" noMove="1" noResize="1" noEditPoints="1" noAdjustHandles="1" noChangeArrowheads="1" noChangeShapeType="1" noTextEdit="1"/>
              </p:cNvSpPr>
              <p:nvPr/>
            </p:nvSpPr>
            <p:spPr>
              <a:xfrm>
                <a:off x="4278054" y="4227934"/>
                <a:ext cx="3667799" cy="338554"/>
              </a:xfrm>
              <a:prstGeom prst="rect">
                <a:avLst/>
              </a:prstGeom>
              <a:blipFill>
                <a:blip r:embed="rId5"/>
                <a:stretch>
                  <a:fillRect t="-5455" b="-23636"/>
                </a:stretch>
              </a:blipFill>
            </p:spPr>
            <p:txBody>
              <a:bodyPr/>
              <a:lstStyle/>
              <a:p>
                <a:r>
                  <a:rPr lang="es-PE">
                    <a:noFill/>
                  </a:rPr>
                  <a:t> </a:t>
                </a:r>
              </a:p>
            </p:txBody>
          </p:sp>
        </mc:Fallback>
      </mc:AlternateContent>
    </p:spTree>
    <p:extLst>
      <p:ext uri="{BB962C8B-B14F-4D97-AF65-F5344CB8AC3E}">
        <p14:creationId xmlns:p14="http://schemas.microsoft.com/office/powerpoint/2010/main" val="2857113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Búsqueda Ternaria</a:t>
            </a:r>
            <a:endParaRPr lang="en" dirty="0">
              <a:solidFill>
                <a:srgbClr val="3D85C6"/>
              </a:solidFill>
            </a:endParaRPr>
          </a:p>
        </p:txBody>
      </p:sp>
      <p:sp>
        <p:nvSpPr>
          <p:cNvPr id="70" name="Shape 70"/>
          <p:cNvSpPr txBox="1">
            <a:spLocks noGrp="1"/>
          </p:cNvSpPr>
          <p:nvPr>
            <p:ph type="body" idx="1"/>
          </p:nvPr>
        </p:nvSpPr>
        <p:spPr>
          <a:xfrm>
            <a:off x="311700" y="1347614"/>
            <a:ext cx="8520600" cy="2088232"/>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mc:AlternateContent xmlns:mc="http://schemas.openxmlformats.org/markup-compatibility/2006" xmlns:a14="http://schemas.microsoft.com/office/drawing/2010/main">
        <mc:Choice Requires="a14">
          <p:sp>
            <p:nvSpPr>
              <p:cNvPr id="5" name="Shape 70"/>
              <p:cNvSpPr txBox="1">
                <a:spLocks/>
              </p:cNvSpPr>
              <p:nvPr/>
            </p:nvSpPr>
            <p:spPr>
              <a:xfrm>
                <a:off x="311700" y="1435256"/>
                <a:ext cx="7932708" cy="91216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pPr marL="285750" indent="-285750">
                  <a:buFont typeface="Arial" panose="020B0604020202020204" pitchFamily="34" charset="0"/>
                  <a:buChar char="•"/>
                </a:pPr>
                <a:r>
                  <a:rPr lang="es-PE" sz="1600" dirty="0">
                    <a:solidFill>
                      <a:srgbClr val="434343"/>
                    </a:solidFill>
                  </a:rPr>
                  <a:t>Caso 2 : </a:t>
                </a:r>
                <a14:m>
                  <m:oMath xmlns:m="http://schemas.openxmlformats.org/officeDocument/2006/math">
                    <m:r>
                      <a:rPr lang="es-PE" sz="1600" b="0" i="1" smtClean="0">
                        <a:solidFill>
                          <a:srgbClr val="434343"/>
                        </a:solidFill>
                        <a:latin typeface="Cambria Math" panose="02040503050406030204" pitchFamily="18" charset="0"/>
                      </a:rPr>
                      <m:t>𝑓</m:t>
                    </m:r>
                    <m:d>
                      <m:dPr>
                        <m:ctrlPr>
                          <a:rPr lang="es-PE" sz="1600" b="0" i="1" smtClean="0">
                            <a:solidFill>
                              <a:srgbClr val="434343"/>
                            </a:solidFill>
                            <a:latin typeface="Cambria Math" panose="02040503050406030204" pitchFamily="18" charset="0"/>
                          </a:rPr>
                        </m:ctrlPr>
                      </m:dPr>
                      <m:e>
                        <m:sSub>
                          <m:sSubPr>
                            <m:ctrlPr>
                              <a:rPr lang="es-PE" sz="1600" b="0" i="1" smtClean="0">
                                <a:solidFill>
                                  <a:srgbClr val="434343"/>
                                </a:solidFill>
                                <a:latin typeface="Cambria Math" panose="02040503050406030204" pitchFamily="18" charset="0"/>
                              </a:rPr>
                            </m:ctrlPr>
                          </m:sSubPr>
                          <m:e>
                            <m:r>
                              <a:rPr lang="es-PE" sz="1600" b="0" i="1" smtClean="0">
                                <a:solidFill>
                                  <a:srgbClr val="434343"/>
                                </a:solidFill>
                                <a:latin typeface="Cambria Math" panose="02040503050406030204" pitchFamily="18" charset="0"/>
                              </a:rPr>
                              <m:t>𝑚</m:t>
                            </m:r>
                          </m:e>
                          <m:sub>
                            <m:r>
                              <a:rPr lang="es-PE" sz="1600" b="0" i="1" smtClean="0">
                                <a:solidFill>
                                  <a:srgbClr val="434343"/>
                                </a:solidFill>
                                <a:latin typeface="Cambria Math" panose="02040503050406030204" pitchFamily="18" charset="0"/>
                              </a:rPr>
                              <m:t>1</m:t>
                            </m:r>
                          </m:sub>
                        </m:sSub>
                      </m:e>
                    </m:d>
                    <m:r>
                      <a:rPr lang="es-PE" sz="1600" b="0" i="1" smtClean="0">
                        <a:solidFill>
                          <a:srgbClr val="434343"/>
                        </a:solidFill>
                        <a:latin typeface="Cambria Math" panose="02040503050406030204" pitchFamily="18" charset="0"/>
                      </a:rPr>
                      <m:t>≥</m:t>
                    </m:r>
                    <m:r>
                      <a:rPr lang="es-PE" sz="1600" b="0" i="1" smtClean="0">
                        <a:solidFill>
                          <a:srgbClr val="434343"/>
                        </a:solidFill>
                        <a:latin typeface="Cambria Math" panose="02040503050406030204" pitchFamily="18" charset="0"/>
                      </a:rPr>
                      <m:t>𝑓</m:t>
                    </m:r>
                    <m:r>
                      <a:rPr lang="es-PE" sz="1600" b="0" i="1" smtClean="0">
                        <a:solidFill>
                          <a:srgbClr val="434343"/>
                        </a:solidFill>
                        <a:latin typeface="Cambria Math" panose="02040503050406030204" pitchFamily="18" charset="0"/>
                      </a:rPr>
                      <m:t>(</m:t>
                    </m:r>
                    <m:sSub>
                      <m:sSubPr>
                        <m:ctrlPr>
                          <a:rPr lang="es-PE" sz="1600" b="0" i="1" smtClean="0">
                            <a:solidFill>
                              <a:srgbClr val="434343"/>
                            </a:solidFill>
                            <a:latin typeface="Cambria Math" panose="02040503050406030204" pitchFamily="18" charset="0"/>
                          </a:rPr>
                        </m:ctrlPr>
                      </m:sSubPr>
                      <m:e>
                        <m:r>
                          <a:rPr lang="es-PE" sz="1600" b="0" i="1" smtClean="0">
                            <a:solidFill>
                              <a:srgbClr val="434343"/>
                            </a:solidFill>
                            <a:latin typeface="Cambria Math" panose="02040503050406030204" pitchFamily="18" charset="0"/>
                          </a:rPr>
                          <m:t>𝑚</m:t>
                        </m:r>
                      </m:e>
                      <m:sub>
                        <m:r>
                          <a:rPr lang="es-PE" sz="1600" b="0" i="1" smtClean="0">
                            <a:solidFill>
                              <a:srgbClr val="434343"/>
                            </a:solidFill>
                            <a:latin typeface="Cambria Math" panose="02040503050406030204" pitchFamily="18" charset="0"/>
                          </a:rPr>
                          <m:t>2</m:t>
                        </m:r>
                      </m:sub>
                    </m:sSub>
                    <m:r>
                      <a:rPr lang="es-PE" sz="1600" b="0" i="1" smtClean="0">
                        <a:solidFill>
                          <a:srgbClr val="434343"/>
                        </a:solidFill>
                        <a:latin typeface="Cambria Math" panose="02040503050406030204" pitchFamily="18" charset="0"/>
                      </a:rPr>
                      <m:t>)</m:t>
                    </m:r>
                  </m:oMath>
                </a14:m>
                <a:r>
                  <a:rPr lang="es-PE" sz="1600" dirty="0">
                    <a:solidFill>
                      <a:srgbClr val="434343"/>
                    </a:solidFill>
                  </a:rPr>
                  <a:t> </a:t>
                </a:r>
              </a:p>
              <a:p>
                <a:endParaRPr lang="es-PE" sz="1600" dirty="0">
                  <a:solidFill>
                    <a:srgbClr val="434343"/>
                  </a:solidFill>
                </a:endParaRPr>
              </a:p>
              <a:p>
                <a:r>
                  <a:rPr lang="es-PE" sz="1600" dirty="0">
                    <a:solidFill>
                      <a:srgbClr val="434343"/>
                    </a:solidFill>
                  </a:rPr>
                  <a:t>	 </a:t>
                </a:r>
              </a:p>
            </p:txBody>
          </p:sp>
        </mc:Choice>
        <mc:Fallback xmlns="">
          <p:sp>
            <p:nvSpPr>
              <p:cNvPr id="5" name="Shape 70"/>
              <p:cNvSpPr txBox="1">
                <a:spLocks noRot="1" noChangeAspect="1" noMove="1" noResize="1" noEditPoints="1" noAdjustHandles="1" noChangeArrowheads="1" noChangeShapeType="1" noTextEdit="1"/>
              </p:cNvSpPr>
              <p:nvPr/>
            </p:nvSpPr>
            <p:spPr>
              <a:xfrm>
                <a:off x="311700" y="1435256"/>
                <a:ext cx="7932708" cy="912161"/>
              </a:xfrm>
              <a:prstGeom prst="rect">
                <a:avLst/>
              </a:prstGeom>
              <a:blipFill>
                <a:blip r:embed="rId3"/>
                <a:stretch>
                  <a:fillRect l="-307"/>
                </a:stretch>
              </a:blipFill>
              <a:ln>
                <a:noFill/>
              </a:ln>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4278054" y="4227934"/>
                <a:ext cx="3813480" cy="338554"/>
              </a:xfrm>
              <a:prstGeom prst="rect">
                <a:avLst/>
              </a:prstGeom>
            </p:spPr>
            <p:txBody>
              <a:bodyPr wrap="none">
                <a:spAutoFit/>
              </a:bodyPr>
              <a:lstStyle/>
              <a:p>
                <a14:m>
                  <m:oMath xmlns:m="http://schemas.openxmlformats.org/officeDocument/2006/math">
                    <m:sSub>
                      <m:sSubPr>
                        <m:ctrlPr>
                          <a:rPr lang="es-PE" sz="1600" i="1" smtClean="0">
                            <a:solidFill>
                              <a:srgbClr val="434343"/>
                            </a:solidFill>
                            <a:latin typeface="Cambria Math" panose="02040503050406030204" pitchFamily="18" charset="0"/>
                            <a:ea typeface="Open Sans"/>
                            <a:cs typeface="Open Sans"/>
                          </a:rPr>
                        </m:ctrlPr>
                      </m:sSubPr>
                      <m:e>
                        <m:r>
                          <m:rPr>
                            <m:sty m:val="p"/>
                          </m:rPr>
                          <a:rPr lang="es-PE" sz="1600" b="0" i="0" smtClean="0">
                            <a:solidFill>
                              <a:srgbClr val="434343"/>
                            </a:solidFill>
                            <a:latin typeface="Cambria Math" panose="02040503050406030204" pitchFamily="18" charset="0"/>
                            <a:ea typeface="Open Sans"/>
                            <a:cs typeface="Open Sans"/>
                          </a:rPr>
                          <m:t>M</m:t>
                        </m:r>
                        <m:r>
                          <a:rPr lang="es-PE" sz="1600" b="0" i="0" smtClean="0">
                            <a:solidFill>
                              <a:srgbClr val="434343"/>
                            </a:solidFill>
                            <a:latin typeface="Cambria Math" panose="02040503050406030204" pitchFamily="18" charset="0"/>
                            <a:ea typeface="Open Sans"/>
                            <a:cs typeface="Open Sans"/>
                          </a:rPr>
                          <m:t>&lt;</m:t>
                        </m:r>
                        <m:r>
                          <a:rPr lang="es-PE" sz="1600">
                            <a:solidFill>
                              <a:srgbClr val="434343"/>
                            </a:solidFill>
                            <a:latin typeface="Cambria Math" panose="02040503050406030204" pitchFamily="18" charset="0"/>
                            <a:ea typeface="Open Sans"/>
                            <a:cs typeface="Open Sans"/>
                          </a:rPr>
                          <m:t>𝑚</m:t>
                        </m:r>
                      </m:e>
                      <m:sub>
                        <m:r>
                          <a:rPr lang="es-PE" sz="1600" b="0" i="0" smtClean="0">
                            <a:solidFill>
                              <a:srgbClr val="434343"/>
                            </a:solidFill>
                            <a:latin typeface="Cambria Math" panose="02040503050406030204" pitchFamily="18" charset="0"/>
                            <a:ea typeface="Open Sans"/>
                            <a:cs typeface="Open Sans"/>
                          </a:rPr>
                          <m:t>2</m:t>
                        </m:r>
                      </m:sub>
                    </m:sSub>
                  </m:oMath>
                </a14:m>
                <a:r>
                  <a:rPr lang="es-PE" sz="1600" dirty="0">
                    <a:solidFill>
                      <a:srgbClr val="434343"/>
                    </a:solidFill>
                    <a:latin typeface="Open Sans"/>
                    <a:ea typeface="Open Sans"/>
                    <a:cs typeface="Open Sans"/>
                  </a:rPr>
                  <a:t>, </a:t>
                </a:r>
                <a:r>
                  <a:rPr lang="es-PE" sz="1600" dirty="0">
                    <a:solidFill>
                      <a:srgbClr val="434343"/>
                    </a:solidFill>
                    <a:latin typeface="Open Sans"/>
                    <a:ea typeface="Open Sans"/>
                    <a:cs typeface="Open Sans"/>
                    <a:sym typeface="Open Sans"/>
                  </a:rPr>
                  <a:t>la solución está entre </a:t>
                </a:r>
                <a14:m>
                  <m:oMath xmlns:m="http://schemas.openxmlformats.org/officeDocument/2006/math">
                    <m:r>
                      <m:rPr>
                        <m:sty m:val="p"/>
                      </m:rPr>
                      <a:rPr lang="es-PE" sz="1600" dirty="0">
                        <a:solidFill>
                          <a:srgbClr val="434343"/>
                        </a:solidFill>
                        <a:latin typeface="Cambria Math" panose="02040503050406030204" pitchFamily="18" charset="0"/>
                        <a:ea typeface="Open Sans"/>
                        <a:cs typeface="Open Sans"/>
                        <a:sym typeface="Open Sans"/>
                      </a:rPr>
                      <m:t>A</m:t>
                    </m:r>
                    <m:r>
                      <a:rPr lang="es-PE" sz="1600" b="0" i="0" dirty="0" smtClean="0">
                        <a:solidFill>
                          <a:srgbClr val="434343"/>
                        </a:solidFill>
                        <a:latin typeface="Cambria Math" panose="02040503050406030204" pitchFamily="18" charset="0"/>
                        <a:ea typeface="Open Sans"/>
                        <a:cs typeface="Open Sans"/>
                        <a:sym typeface="Open Sans"/>
                      </a:rPr>
                      <m:t> </m:t>
                    </m:r>
                    <m:r>
                      <m:rPr>
                        <m:sty m:val="p"/>
                      </m:rPr>
                      <a:rPr lang="es-PE" sz="1600" b="0" i="0" dirty="0" smtClean="0">
                        <a:solidFill>
                          <a:srgbClr val="434343"/>
                        </a:solidFill>
                        <a:latin typeface="Cambria Math" panose="02040503050406030204" pitchFamily="18" charset="0"/>
                        <a:ea typeface="Open Sans"/>
                        <a:cs typeface="Open Sans"/>
                        <a:sym typeface="Open Sans"/>
                      </a:rPr>
                      <m:t>y</m:t>
                    </m:r>
                    <m:r>
                      <a:rPr lang="es-PE" sz="1600" b="0" i="0" dirty="0" smtClean="0">
                        <a:solidFill>
                          <a:srgbClr val="434343"/>
                        </a:solidFill>
                        <a:latin typeface="Cambria Math" panose="02040503050406030204" pitchFamily="18" charset="0"/>
                        <a:ea typeface="Open Sans"/>
                        <a:cs typeface="Open Sans"/>
                        <a:sym typeface="Open Sans"/>
                      </a:rPr>
                      <m:t> </m:t>
                    </m:r>
                    <m:sSub>
                      <m:sSubPr>
                        <m:ctrlPr>
                          <a:rPr lang="es-PE" sz="1600" i="1">
                            <a:solidFill>
                              <a:srgbClr val="434343"/>
                            </a:solidFill>
                            <a:latin typeface="Cambria Math" panose="02040503050406030204" pitchFamily="18" charset="0"/>
                            <a:ea typeface="Open Sans"/>
                            <a:cs typeface="Open Sans"/>
                            <a:sym typeface="Open Sans"/>
                          </a:rPr>
                        </m:ctrlPr>
                      </m:sSubPr>
                      <m:e>
                        <m:r>
                          <a:rPr lang="es-PE" sz="1600">
                            <a:solidFill>
                              <a:srgbClr val="434343"/>
                            </a:solidFill>
                            <a:latin typeface="Cambria Math" panose="02040503050406030204" pitchFamily="18" charset="0"/>
                            <a:ea typeface="Open Sans"/>
                            <a:cs typeface="Open Sans"/>
                            <a:sym typeface="Open Sans"/>
                          </a:rPr>
                          <m:t>𝑚</m:t>
                        </m:r>
                      </m:e>
                      <m:sub>
                        <m:r>
                          <a:rPr lang="es-PE" sz="1600" b="0" i="0" smtClean="0">
                            <a:solidFill>
                              <a:srgbClr val="434343"/>
                            </a:solidFill>
                            <a:latin typeface="Cambria Math" panose="02040503050406030204" pitchFamily="18" charset="0"/>
                            <a:ea typeface="Open Sans"/>
                            <a:cs typeface="Open Sans"/>
                            <a:sym typeface="Open Sans"/>
                          </a:rPr>
                          <m:t>2</m:t>
                        </m:r>
                      </m:sub>
                    </m:sSub>
                    <m:r>
                      <a:rPr lang="es-PE" sz="1600">
                        <a:solidFill>
                          <a:srgbClr val="434343"/>
                        </a:solidFill>
                        <a:latin typeface="Cambria Math" panose="02040503050406030204" pitchFamily="18" charset="0"/>
                        <a:ea typeface="Open Sans"/>
                        <a:cs typeface="Open Sans"/>
                        <a:sym typeface="Open Sans"/>
                      </a:rPr>
                      <m:t> </m:t>
                    </m:r>
                  </m:oMath>
                </a14:m>
                <a:endParaRPr lang="es-PE" sz="1600" dirty="0">
                  <a:solidFill>
                    <a:srgbClr val="434343"/>
                  </a:solidFill>
                  <a:latin typeface="Open Sans"/>
                  <a:ea typeface="Open Sans"/>
                  <a:cs typeface="Open Sans"/>
                  <a:sym typeface="Open Sans"/>
                </a:endParaRPr>
              </a:p>
            </p:txBody>
          </p:sp>
        </mc:Choice>
        <mc:Fallback xmlns="">
          <p:sp>
            <p:nvSpPr>
              <p:cNvPr id="6" name="Rectángulo 5"/>
              <p:cNvSpPr>
                <a:spLocks noRot="1" noChangeAspect="1" noMove="1" noResize="1" noEditPoints="1" noAdjustHandles="1" noChangeArrowheads="1" noChangeShapeType="1" noTextEdit="1"/>
              </p:cNvSpPr>
              <p:nvPr/>
            </p:nvSpPr>
            <p:spPr>
              <a:xfrm>
                <a:off x="4278054" y="4227934"/>
                <a:ext cx="3813480" cy="338554"/>
              </a:xfrm>
              <a:prstGeom prst="rect">
                <a:avLst/>
              </a:prstGeom>
              <a:blipFill>
                <a:blip r:embed="rId4"/>
                <a:stretch>
                  <a:fillRect t="-5455" b="-23636"/>
                </a:stretch>
              </a:blipFill>
            </p:spPr>
            <p:txBody>
              <a:bodyPr/>
              <a:lstStyle/>
              <a:p>
                <a:r>
                  <a:rPr lang="es-PE">
                    <a:noFill/>
                  </a:rPr>
                  <a:t> </a:t>
                </a:r>
              </a:p>
            </p:txBody>
          </p:sp>
        </mc:Fallback>
      </mc:AlternateContent>
      <p:pic>
        <p:nvPicPr>
          <p:cNvPr id="3" name="Imagen 2"/>
          <p:cNvPicPr>
            <a:picLocks noChangeAspect="1"/>
          </p:cNvPicPr>
          <p:nvPr/>
        </p:nvPicPr>
        <p:blipFill rotWithShape="1">
          <a:blip r:embed="rId5"/>
          <a:srcRect l="16926" t="30390" r="64962" b="52659"/>
          <a:stretch/>
        </p:blipFill>
        <p:spPr>
          <a:xfrm>
            <a:off x="971599" y="2100525"/>
            <a:ext cx="2918699" cy="1535710"/>
          </a:xfrm>
          <a:prstGeom prst="rect">
            <a:avLst/>
          </a:prstGeom>
        </p:spPr>
      </p:pic>
      <p:pic>
        <p:nvPicPr>
          <p:cNvPr id="7" name="Imagen 6"/>
          <p:cNvPicPr>
            <a:picLocks noChangeAspect="1"/>
          </p:cNvPicPr>
          <p:nvPr/>
        </p:nvPicPr>
        <p:blipFill rotWithShape="1">
          <a:blip r:embed="rId5"/>
          <a:srcRect l="17713" t="57003" r="64175" b="26189"/>
          <a:stretch/>
        </p:blipFill>
        <p:spPr>
          <a:xfrm>
            <a:off x="4897111" y="2139702"/>
            <a:ext cx="2843241" cy="1483432"/>
          </a:xfrm>
          <a:prstGeom prst="rect">
            <a:avLst/>
          </a:prstGeom>
        </p:spPr>
      </p:pic>
    </p:spTree>
    <p:extLst>
      <p:ext uri="{BB962C8B-B14F-4D97-AF65-F5344CB8AC3E}">
        <p14:creationId xmlns:p14="http://schemas.microsoft.com/office/powerpoint/2010/main" val="1132491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71803" y="195486"/>
            <a:ext cx="8520600" cy="831300"/>
          </a:xfrm>
          <a:prstGeom prst="rect">
            <a:avLst/>
          </a:prstGeom>
        </p:spPr>
        <p:txBody>
          <a:bodyPr lIns="91425" tIns="91425" rIns="91425" bIns="91425" anchor="b" anchorCtr="0">
            <a:noAutofit/>
          </a:bodyPr>
          <a:lstStyle/>
          <a:p>
            <a:pPr lvl="0">
              <a:spcBef>
                <a:spcPts val="0"/>
              </a:spcBef>
              <a:buClr>
                <a:schemeClr val="dk1"/>
              </a:buClr>
              <a:buSzPct val="26190"/>
              <a:buFont typeface="Arial"/>
              <a:buNone/>
            </a:pPr>
            <a:r>
              <a:rPr lang="es-PE" dirty="0">
                <a:solidFill>
                  <a:srgbClr val="3D85C6"/>
                </a:solidFill>
              </a:rPr>
              <a:t>Búsqueda Ternaria</a:t>
            </a:r>
            <a:endParaRPr lang="en" dirty="0">
              <a:solidFill>
                <a:srgbClr val="3D85C6"/>
              </a:solidFill>
            </a:endParaRPr>
          </a:p>
        </p:txBody>
      </p:sp>
      <p:sp>
        <p:nvSpPr>
          <p:cNvPr id="70" name="Shape 70"/>
          <p:cNvSpPr txBox="1">
            <a:spLocks noGrp="1"/>
          </p:cNvSpPr>
          <p:nvPr>
            <p:ph type="body" idx="1"/>
          </p:nvPr>
        </p:nvSpPr>
        <p:spPr>
          <a:xfrm>
            <a:off x="311700" y="1347614"/>
            <a:ext cx="8520600" cy="912161"/>
          </a:xfrm>
          <a:prstGeom prst="rect">
            <a:avLst/>
          </a:prstGeom>
        </p:spPr>
        <p:txBody>
          <a:bodyPr lIns="91425" tIns="91425" rIns="91425" bIns="91425" anchor="t" anchorCtr="0">
            <a:noAutofit/>
          </a:bodyPr>
          <a:lstStyle/>
          <a:p>
            <a:pPr lvl="0" rtl="0">
              <a:spcBef>
                <a:spcPts val="0"/>
              </a:spcBef>
              <a:buNone/>
            </a:pPr>
            <a:endParaRPr lang="es-PE" sz="1600" dirty="0">
              <a:solidFill>
                <a:srgbClr val="434343"/>
              </a:solidFill>
              <a:latin typeface="Open Sans"/>
              <a:ea typeface="Open Sans"/>
              <a:cs typeface="Open Sans"/>
              <a:sym typeface="Open Sans"/>
            </a:endParaRPr>
          </a:p>
          <a:p>
            <a:pPr lvl="0" rtl="0">
              <a:spcBef>
                <a:spcPts val="0"/>
              </a:spcBef>
              <a:buNone/>
            </a:pPr>
            <a:endParaRPr sz="1600" dirty="0">
              <a:solidFill>
                <a:srgbClr val="434343"/>
              </a:solidFill>
              <a:latin typeface="Open Sans"/>
              <a:ea typeface="Open Sans"/>
              <a:cs typeface="Open Sans"/>
              <a:sym typeface="Open Sans"/>
            </a:endParaRPr>
          </a:p>
        </p:txBody>
      </p:sp>
      <p:sp>
        <p:nvSpPr>
          <p:cNvPr id="5" name="Shape 70"/>
          <p:cNvSpPr txBox="1">
            <a:spLocks/>
          </p:cNvSpPr>
          <p:nvPr/>
        </p:nvSpPr>
        <p:spPr>
          <a:xfrm>
            <a:off x="285959" y="987574"/>
            <a:ext cx="8352928" cy="91216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1"/>
              </a:buClr>
              <a:buSzPct val="100000"/>
              <a:buFont typeface="Open Sans"/>
              <a:buNone/>
              <a:defRPr sz="1800" b="0" i="0" u="none" strike="noStrike" cap="none">
                <a:solidFill>
                  <a:schemeClr val="dk1"/>
                </a:solidFill>
                <a:latin typeface="Open Sans"/>
                <a:ea typeface="Open Sans"/>
                <a:cs typeface="Open Sans"/>
                <a:sym typeface="Open Sans"/>
              </a:defRPr>
            </a:lvl1pPr>
            <a:lvl2pPr marR="0" lvl="1"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2pPr>
            <a:lvl3pPr marR="0" lvl="2"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3pPr>
            <a:lvl4pPr marR="0" lvl="3"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4pPr>
            <a:lvl5pPr marR="0" lvl="4"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5pPr>
            <a:lvl6pPr marR="0" lvl="5"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6pPr>
            <a:lvl7pPr marR="0" lvl="6"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7pPr>
            <a:lvl8pPr marR="0" lvl="7"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8pPr>
            <a:lvl9pPr marR="0" lvl="8"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defRPr>
            </a:lvl9pPr>
          </a:lstStyle>
          <a:p>
            <a:r>
              <a:rPr lang="es-PE" sz="1600" dirty="0">
                <a:solidFill>
                  <a:srgbClr val="434343"/>
                </a:solidFill>
              </a:rPr>
              <a:t>Finalmente repetimos el proceso hasta que el rango de búsqueda sea muy pequeño.</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43654"/>
            <a:ext cx="463867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3202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11558</TotalTime>
  <Words>535</Words>
  <Application>Microsoft Office PowerPoint</Application>
  <PresentationFormat>Presentación en pantalla (16:9)</PresentationFormat>
  <Paragraphs>96</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Wingdings</vt:lpstr>
      <vt:lpstr>Arial</vt:lpstr>
      <vt:lpstr>Cambria Math</vt:lpstr>
      <vt:lpstr>Economica</vt:lpstr>
      <vt:lpstr>Open Sans</vt:lpstr>
      <vt:lpstr>luxe</vt:lpstr>
      <vt:lpstr>Búsqueda Ternaria</vt:lpstr>
      <vt:lpstr>Búsqueda Ternaria</vt:lpstr>
      <vt:lpstr>Función Unimodal</vt:lpstr>
      <vt:lpstr>Función Unimodal</vt:lpstr>
      <vt:lpstr>Búsqueda Ternaria</vt:lpstr>
      <vt:lpstr>Búsqueda Ternaria</vt:lpstr>
      <vt:lpstr>Búsqueda Ternaria</vt:lpstr>
      <vt:lpstr>Búsqueda Ternaria</vt:lpstr>
      <vt:lpstr>Búsqueda Ternaria</vt:lpstr>
      <vt:lpstr>Analizando la Complejidad</vt:lpstr>
      <vt:lpstr>Búsqueda Ternaria en Enteros</vt:lpstr>
      <vt:lpstr>Consideraciones</vt:lpstr>
      <vt:lpstr>Consideraciones</vt:lpstr>
      <vt:lpstr>Consideraciones</vt:lpstr>
      <vt:lpstr>Consideraciones</vt:lpstr>
      <vt:lpstr>Consideraciones</vt:lpstr>
      <vt:lpstr>Problemas</vt:lpstr>
      <vt:lpstr>Problemas</vt:lpstr>
      <vt:lpstr>Two Pointers</vt:lpstr>
      <vt:lpstr>Two Pointers</vt:lpstr>
      <vt:lpstr>Two Pointers</vt:lpstr>
      <vt:lpstr>Two Pointers</vt:lpstr>
      <vt:lpstr>Problemas</vt:lpstr>
      <vt:lpstr>Referencias</vt:lpstr>
      <vt:lpstr>¡ Good luck and have fun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Competitiva</dc:title>
  <dc:creator>Rodolfo</dc:creator>
  <cp:lastModifiedBy>Windows User</cp:lastModifiedBy>
  <cp:revision>839</cp:revision>
  <dcterms:modified xsi:type="dcterms:W3CDTF">2019-09-22T18:11:19Z</dcterms:modified>
</cp:coreProperties>
</file>