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81" r:id="rId2"/>
    <p:sldId id="291" r:id="rId3"/>
    <p:sldId id="325" r:id="rId4"/>
    <p:sldId id="326" r:id="rId5"/>
    <p:sldId id="327" r:id="rId6"/>
    <p:sldId id="328" r:id="rId7"/>
    <p:sldId id="329" r:id="rId8"/>
    <p:sldId id="330" r:id="rId9"/>
    <p:sldId id="3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40" y="-11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7B215-462D-46BD-913B-9FE67C94AB40}" type="datetimeFigureOut">
              <a:rPr lang="es-PE" smtClean="0"/>
              <a:t>22/08/2020</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8E20E-103C-4872-92D6-399977950CA3}" type="slidenum">
              <a:rPr lang="es-PE" smtClean="0"/>
              <a:t>‹Nº›</a:t>
            </a:fld>
            <a:endParaRPr lang="es-PE"/>
          </a:p>
        </p:txBody>
      </p:sp>
    </p:spTree>
    <p:extLst>
      <p:ext uri="{BB962C8B-B14F-4D97-AF65-F5344CB8AC3E}">
        <p14:creationId xmlns:p14="http://schemas.microsoft.com/office/powerpoint/2010/main" val="353361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s-PE"/>
          </a:p>
        </p:txBody>
      </p:sp>
      <p:sp>
        <p:nvSpPr>
          <p:cNvPr id="225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F2067C-4FDD-4BB3-ABE2-355A89A207FD}" type="slidenum">
              <a:rPr lang="es-ES" smtClean="0"/>
              <a:pPr fontAlgn="base">
                <a:spcBef>
                  <a:spcPct val="0"/>
                </a:spcBef>
                <a:spcAft>
                  <a:spcPct val="0"/>
                </a:spcAft>
                <a:defRPr/>
              </a:pPr>
              <a:t>1</a:t>
            </a:fld>
            <a:endParaRPr lang="es-ES"/>
          </a:p>
        </p:txBody>
      </p:sp>
    </p:spTree>
    <p:extLst>
      <p:ext uri="{BB962C8B-B14F-4D97-AF65-F5344CB8AC3E}">
        <p14:creationId xmlns:p14="http://schemas.microsoft.com/office/powerpoint/2010/main" val="295777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37564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07519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52396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6253" t="21381" r="11006" b="69244"/>
          <a:stretch>
            <a:fillRect/>
          </a:stretch>
        </p:blipFill>
        <p:spPr bwMode="auto">
          <a:xfrm>
            <a:off x="0" y="0"/>
            <a:ext cx="91424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869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FOTO + TEXTO 1">
    <p:spTree>
      <p:nvGrpSpPr>
        <p:cNvPr id="1" name=""/>
        <p:cNvGrpSpPr/>
        <p:nvPr/>
      </p:nvGrpSpPr>
      <p:grpSpPr>
        <a:xfrm>
          <a:off x="0" y="0"/>
          <a:ext cx="0" cy="0"/>
          <a:chOff x="0" y="0"/>
          <a:chExt cx="0" cy="0"/>
        </a:xfrm>
      </p:grpSpPr>
      <p:pic>
        <p:nvPicPr>
          <p:cNvPr id="3" name="Picture 2" descr="2.2 Logotipo Variante - Vertical"/>
          <p:cNvPicPr>
            <a:picLocks noChangeAspect="1" noChangeArrowheads="1"/>
          </p:cNvPicPr>
          <p:nvPr userDrawn="1"/>
        </p:nvPicPr>
        <p:blipFill>
          <a:blip r:embed="rId2">
            <a:extLst>
              <a:ext uri="{28A0092B-C50C-407E-A947-70E740481C1C}">
                <a14:useLocalDpi xmlns:a14="http://schemas.microsoft.com/office/drawing/2010/main" val="0"/>
              </a:ext>
            </a:extLst>
          </a:blip>
          <a:srcRect l="20451" t="23073" r="25690" b="22174"/>
          <a:stretch>
            <a:fillRect/>
          </a:stretch>
        </p:blipFill>
        <p:spPr bwMode="auto">
          <a:xfrm>
            <a:off x="7200900" y="188913"/>
            <a:ext cx="19431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336552"/>
            <a:ext cx="6409871" cy="339724"/>
          </a:xfrm>
          <a:prstGeom prst="rect">
            <a:avLst/>
          </a:prstGeom>
        </p:spPr>
        <p:txBody>
          <a:bodyPr rtlCol="0">
            <a:normAutofit/>
          </a:bodyPr>
          <a:lstStyle/>
          <a:p>
            <a:r>
              <a:rPr lang="es-ES_tradnl" dirty="0"/>
              <a:t>Clic para editar título</a:t>
            </a:r>
            <a:endParaRPr lang="es-ES" dirty="0"/>
          </a:p>
        </p:txBody>
      </p:sp>
    </p:spTree>
    <p:extLst>
      <p:ext uri="{BB962C8B-B14F-4D97-AF65-F5344CB8AC3E}">
        <p14:creationId xmlns:p14="http://schemas.microsoft.com/office/powerpoint/2010/main" val="46679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43807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10002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90330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73604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23101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3061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42324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F1CE8E-6503-47B7-8F7C-CA76C2431239}" type="datetimeFigureOut">
              <a:rPr lang="es-PE" smtClean="0"/>
              <a:t>22/08/2020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122818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1CE8E-6503-47B7-8F7C-CA76C2431239}" type="datetimeFigureOut">
              <a:rPr lang="es-PE" smtClean="0"/>
              <a:t>22/08/2020</a:t>
            </a:fld>
            <a:endParaRPr lang="es-P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63140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637213" y="2828925"/>
            <a:ext cx="3392487" cy="1304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1" name="Rectangle 2"/>
          <p:cNvSpPr txBox="1">
            <a:spLocks noChangeArrowheads="1"/>
          </p:cNvSpPr>
          <p:nvPr/>
        </p:nvSpPr>
        <p:spPr bwMode="auto">
          <a:xfrm>
            <a:off x="5364163" y="2555875"/>
            <a:ext cx="3421062" cy="1736725"/>
          </a:xfrm>
          <a:prstGeom prst="rect">
            <a:avLst/>
          </a:prstGeom>
          <a:noFill/>
          <a:ln>
            <a:miter lim="800000"/>
            <a:headEnd/>
            <a:tailEnd/>
          </a:ln>
        </p:spPr>
        <p:txBody>
          <a:bodyPr anchor="ctr"/>
          <a:lstStyle/>
          <a:p>
            <a:pPr algn="ctr" eaLnBrk="0" fontAlgn="auto" hangingPunct="0">
              <a:spcBef>
                <a:spcPts val="0"/>
              </a:spcBef>
              <a:spcAft>
                <a:spcPts val="0"/>
              </a:spcAft>
              <a:defRPr/>
            </a:pPr>
            <a:r>
              <a:rPr lang="es-PE" altLang="es-PE" sz="3200" dirty="0">
                <a:solidFill>
                  <a:srgbClr val="FF0000"/>
                </a:solidFill>
                <a:latin typeface="Impact" pitchFamily="34" charset="0"/>
                <a:ea typeface="ＭＳ Ｐゴシック" pitchFamily="34" charset="-128"/>
                <a:cs typeface="+mj-cs"/>
              </a:rPr>
              <a:t>Arreglos</a:t>
            </a:r>
          </a:p>
          <a:p>
            <a:pPr algn="ctr" eaLnBrk="0" fontAlgn="auto" hangingPunct="0">
              <a:spcBef>
                <a:spcPts val="0"/>
              </a:spcBef>
              <a:spcAft>
                <a:spcPts val="0"/>
              </a:spcAft>
              <a:defRPr/>
            </a:pPr>
            <a:endParaRPr lang="es-ES" sz="2400" dirty="0">
              <a:solidFill>
                <a:srgbClr val="FF0000"/>
              </a:solidFill>
              <a:latin typeface="Impact" pitchFamily="34" charset="0"/>
              <a:ea typeface="ＭＳ Ｐゴシック" pitchFamily="34" charset="-128"/>
              <a:cs typeface="+mj-cs"/>
            </a:endParaRP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4105275"/>
            <a:ext cx="15557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34" name="Picture 2"/>
          <p:cNvPicPr>
            <a:picLocks noChangeAspect="1" noChangeArrowheads="1"/>
          </p:cNvPicPr>
          <p:nvPr/>
        </p:nvPicPr>
        <p:blipFill>
          <a:blip r:embed="rId4" cstate="print"/>
          <a:srcRect r="33037"/>
          <a:stretch>
            <a:fillRect/>
          </a:stretch>
        </p:blipFill>
        <p:spPr bwMode="auto">
          <a:xfrm>
            <a:off x="0" y="-23384"/>
            <a:ext cx="4608004" cy="6881384"/>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420688"/>
            <a:ext cx="147065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Agenda</a:t>
            </a:r>
          </a:p>
        </p:txBody>
      </p:sp>
      <p:sp>
        <p:nvSpPr>
          <p:cNvPr id="5" name="TextBox 1">
            <a:extLst>
              <a:ext uri="{FF2B5EF4-FFF2-40B4-BE49-F238E27FC236}">
                <a16:creationId xmlns:a16="http://schemas.microsoft.com/office/drawing/2014/main" id="{03CF22D2-02C8-4AE0-A96E-366D8B3E4838}"/>
              </a:ext>
            </a:extLst>
          </p:cNvPr>
          <p:cNvSpPr txBox="1">
            <a:spLocks noChangeArrowheads="1"/>
          </p:cNvSpPr>
          <p:nvPr/>
        </p:nvSpPr>
        <p:spPr bwMode="auto">
          <a:xfrm>
            <a:off x="563562" y="1506056"/>
            <a:ext cx="80168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285750" indent="-285750" algn="just" defTabSz="914400">
              <a:spcBef>
                <a:spcPct val="0"/>
              </a:spcBef>
              <a:defRPr/>
            </a:pPr>
            <a:r>
              <a:rPr lang="es-ES" altLang="es-PE" sz="3000" dirty="0"/>
              <a:t>¿Qué es un arreglo y cuando se usa?</a:t>
            </a:r>
          </a:p>
          <a:p>
            <a:pPr marL="285750" indent="-285750" algn="just" defTabSz="914400">
              <a:spcBef>
                <a:spcPct val="0"/>
              </a:spcBef>
              <a:defRPr/>
            </a:pPr>
            <a:r>
              <a:rPr lang="es-ES" altLang="es-PE" sz="3000" dirty="0"/>
              <a:t>Estructura y tipo de dato</a:t>
            </a:r>
          </a:p>
          <a:p>
            <a:pPr marL="285750" indent="-285750" algn="just" defTabSz="914400">
              <a:spcBef>
                <a:spcPct val="0"/>
              </a:spcBef>
              <a:defRPr/>
            </a:pPr>
            <a:r>
              <a:rPr lang="es-ES" altLang="es-PE" sz="3000" dirty="0"/>
              <a:t>Declaración, Inicialización y Asignación</a:t>
            </a:r>
          </a:p>
          <a:p>
            <a:pPr marL="285750" indent="-285750" algn="just" defTabSz="914400">
              <a:spcBef>
                <a:spcPct val="0"/>
              </a:spcBef>
              <a:defRPr/>
            </a:pPr>
            <a:r>
              <a:rPr lang="es-ES" altLang="es-PE" sz="3000" dirty="0"/>
              <a:t>Tamaño de un arreglo</a:t>
            </a:r>
          </a:p>
          <a:p>
            <a:pPr marL="285750" indent="-285750" algn="just" defTabSz="914400">
              <a:spcBef>
                <a:spcPct val="0"/>
              </a:spcBef>
              <a:defRPr/>
            </a:pPr>
            <a:r>
              <a:rPr lang="es-ES" altLang="es-PE" sz="3000" dirty="0"/>
              <a:t>Acceso a Información</a:t>
            </a:r>
          </a:p>
          <a:p>
            <a:pPr marL="285750" indent="-285750" algn="just" defTabSz="914400">
              <a:spcBef>
                <a:spcPct val="0"/>
              </a:spcBef>
              <a:defRPr/>
            </a:pPr>
            <a:r>
              <a:rPr lang="es-ES" altLang="es-PE" sz="3000" dirty="0"/>
              <a:t>Ejercicios</a:t>
            </a:r>
            <a:endParaRPr lang="es-PE" altLang="es-PE" sz="2600" dirty="0"/>
          </a:p>
        </p:txBody>
      </p:sp>
    </p:spTree>
    <p:extLst>
      <p:ext uri="{BB962C8B-B14F-4D97-AF65-F5344CB8AC3E}">
        <p14:creationId xmlns:p14="http://schemas.microsoft.com/office/powerpoint/2010/main" val="299062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7983724"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¿Qué es un arreglo y cuando se usa?</a:t>
            </a:r>
          </a:p>
          <a:p>
            <a:pPr>
              <a:defRPr/>
            </a:pPr>
            <a:endParaRPr lang="es-PE" sz="3200" dirty="0">
              <a:solidFill>
                <a:schemeClr val="bg2">
                  <a:lumMod val="10000"/>
                </a:schemeClr>
              </a:solidFill>
            </a:endParaRPr>
          </a:p>
        </p:txBody>
      </p:sp>
      <p:sp>
        <p:nvSpPr>
          <p:cNvPr id="5" name="TextBox 2">
            <a:extLst>
              <a:ext uri="{FF2B5EF4-FFF2-40B4-BE49-F238E27FC236}">
                <a16:creationId xmlns:a16="http://schemas.microsoft.com/office/drawing/2014/main" id="{A40A9508-C9C5-4440-AD50-BF4114C845F3}"/>
              </a:ext>
            </a:extLst>
          </p:cNvPr>
          <p:cNvSpPr txBox="1"/>
          <p:nvPr/>
        </p:nvSpPr>
        <p:spPr>
          <a:xfrm>
            <a:off x="349701" y="1263609"/>
            <a:ext cx="5185330" cy="46166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2400" dirty="0">
                <a:solidFill>
                  <a:schemeClr val="bg2">
                    <a:lumMod val="10000"/>
                  </a:schemeClr>
                </a:solidFill>
              </a:rPr>
              <a:t>Cuando tenemos notas de dos alumnos:</a:t>
            </a:r>
          </a:p>
        </p:txBody>
      </p:sp>
      <p:sp>
        <p:nvSpPr>
          <p:cNvPr id="8" name="Cubo 7">
            <a:extLst>
              <a:ext uri="{FF2B5EF4-FFF2-40B4-BE49-F238E27FC236}">
                <a16:creationId xmlns:a16="http://schemas.microsoft.com/office/drawing/2014/main" id="{E6837974-E61C-44FD-A9EB-040B94BA6F1D}"/>
              </a:ext>
            </a:extLst>
          </p:cNvPr>
          <p:cNvSpPr/>
          <p:nvPr/>
        </p:nvSpPr>
        <p:spPr>
          <a:xfrm>
            <a:off x="1171090"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9" name="Cubo 8">
            <a:extLst>
              <a:ext uri="{FF2B5EF4-FFF2-40B4-BE49-F238E27FC236}">
                <a16:creationId xmlns:a16="http://schemas.microsoft.com/office/drawing/2014/main" id="{A3D3B076-1988-4416-9588-47C71F074D96}"/>
              </a:ext>
            </a:extLst>
          </p:cNvPr>
          <p:cNvSpPr/>
          <p:nvPr/>
        </p:nvSpPr>
        <p:spPr>
          <a:xfrm>
            <a:off x="2536145" y="1954567"/>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4" name="Cubo 13">
            <a:extLst>
              <a:ext uri="{FF2B5EF4-FFF2-40B4-BE49-F238E27FC236}">
                <a16:creationId xmlns:a16="http://schemas.microsoft.com/office/drawing/2014/main" id="{9E0F30F6-4350-463E-AECD-EEF2978B34D2}"/>
              </a:ext>
            </a:extLst>
          </p:cNvPr>
          <p:cNvSpPr/>
          <p:nvPr/>
        </p:nvSpPr>
        <p:spPr>
          <a:xfrm>
            <a:off x="4650512" y="1954567"/>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6" name="CuadroTexto 5">
            <a:extLst>
              <a:ext uri="{FF2B5EF4-FFF2-40B4-BE49-F238E27FC236}">
                <a16:creationId xmlns:a16="http://schemas.microsoft.com/office/drawing/2014/main" id="{95E79FF1-DA8B-47D0-A7CD-F1936B9E34E6}"/>
              </a:ext>
            </a:extLst>
          </p:cNvPr>
          <p:cNvSpPr txBox="1"/>
          <p:nvPr/>
        </p:nvSpPr>
        <p:spPr>
          <a:xfrm>
            <a:off x="2438401" y="2872514"/>
            <a:ext cx="1138764" cy="369332"/>
          </a:xfrm>
          <a:prstGeom prst="rect">
            <a:avLst/>
          </a:prstGeom>
          <a:noFill/>
        </p:spPr>
        <p:txBody>
          <a:bodyPr wrap="square" rtlCol="0">
            <a:spAutoFit/>
          </a:bodyPr>
          <a:lstStyle/>
          <a:p>
            <a:r>
              <a:rPr lang="es-PE" dirty="0"/>
              <a:t>alumno1</a:t>
            </a:r>
          </a:p>
        </p:txBody>
      </p:sp>
      <p:sp>
        <p:nvSpPr>
          <p:cNvPr id="16" name="CuadroTexto 15">
            <a:extLst>
              <a:ext uri="{FF2B5EF4-FFF2-40B4-BE49-F238E27FC236}">
                <a16:creationId xmlns:a16="http://schemas.microsoft.com/office/drawing/2014/main" id="{BBE0351C-3FC1-43E0-BD3E-14FA2E78DF87}"/>
              </a:ext>
            </a:extLst>
          </p:cNvPr>
          <p:cNvSpPr txBox="1"/>
          <p:nvPr/>
        </p:nvSpPr>
        <p:spPr>
          <a:xfrm>
            <a:off x="4552767" y="2872514"/>
            <a:ext cx="1138764" cy="369332"/>
          </a:xfrm>
          <a:prstGeom prst="rect">
            <a:avLst/>
          </a:prstGeom>
          <a:noFill/>
        </p:spPr>
        <p:txBody>
          <a:bodyPr wrap="square" rtlCol="0">
            <a:spAutoFit/>
          </a:bodyPr>
          <a:lstStyle/>
          <a:p>
            <a:r>
              <a:rPr lang="es-PE" dirty="0"/>
              <a:t>alumno2</a:t>
            </a:r>
          </a:p>
        </p:txBody>
      </p:sp>
      <p:sp>
        <p:nvSpPr>
          <p:cNvPr id="17" name="TextBox 2">
            <a:extLst>
              <a:ext uri="{FF2B5EF4-FFF2-40B4-BE49-F238E27FC236}">
                <a16:creationId xmlns:a16="http://schemas.microsoft.com/office/drawing/2014/main" id="{18FCDDE9-4FC8-4F26-83BB-49361F680791}"/>
              </a:ext>
            </a:extLst>
          </p:cNvPr>
          <p:cNvSpPr txBox="1"/>
          <p:nvPr/>
        </p:nvSpPr>
        <p:spPr>
          <a:xfrm>
            <a:off x="349701" y="3468870"/>
            <a:ext cx="7331879" cy="830997"/>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ES" sz="2400" dirty="0">
                <a:solidFill>
                  <a:schemeClr val="bg2">
                    <a:lumMod val="10000"/>
                  </a:schemeClr>
                </a:solidFill>
              </a:rPr>
              <a:t>Pero si tenemos que almacenar las notas de 100 alumnos</a:t>
            </a:r>
          </a:p>
          <a:p>
            <a:pPr>
              <a:defRPr/>
            </a:pPr>
            <a:r>
              <a:rPr lang="es-ES" sz="2400" b="1" dirty="0">
                <a:solidFill>
                  <a:schemeClr val="bg2">
                    <a:lumMod val="10000"/>
                  </a:schemeClr>
                </a:solidFill>
              </a:rPr>
              <a:t>¿Tiene sentido declarar variable por variable?</a:t>
            </a:r>
            <a:endParaRPr lang="es-PE" sz="2400" b="1" dirty="0">
              <a:solidFill>
                <a:schemeClr val="bg2">
                  <a:lumMod val="10000"/>
                </a:schemeClr>
              </a:solidFill>
            </a:endParaRPr>
          </a:p>
        </p:txBody>
      </p:sp>
      <p:sp>
        <p:nvSpPr>
          <p:cNvPr id="18" name="TextBox 2">
            <a:extLst>
              <a:ext uri="{FF2B5EF4-FFF2-40B4-BE49-F238E27FC236}">
                <a16:creationId xmlns:a16="http://schemas.microsoft.com/office/drawing/2014/main" id="{0112D2BC-9BB1-4B01-B1F5-3E8F027D3243}"/>
              </a:ext>
            </a:extLst>
          </p:cNvPr>
          <p:cNvSpPr txBox="1"/>
          <p:nvPr/>
        </p:nvSpPr>
        <p:spPr>
          <a:xfrm>
            <a:off x="5479103" y="4556139"/>
            <a:ext cx="576173" cy="707886"/>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4000" dirty="0">
                <a:solidFill>
                  <a:schemeClr val="bg2">
                    <a:lumMod val="10000"/>
                  </a:schemeClr>
                </a:solidFill>
              </a:rPr>
              <a:t>…</a:t>
            </a:r>
          </a:p>
        </p:txBody>
      </p:sp>
      <p:sp>
        <p:nvSpPr>
          <p:cNvPr id="4" name="Cubo 3">
            <a:extLst>
              <a:ext uri="{FF2B5EF4-FFF2-40B4-BE49-F238E27FC236}">
                <a16:creationId xmlns:a16="http://schemas.microsoft.com/office/drawing/2014/main" id="{52986A52-194E-4A37-8BE4-1C8AB0957AD3}"/>
              </a:ext>
            </a:extLst>
          </p:cNvPr>
          <p:cNvSpPr/>
          <p:nvPr/>
        </p:nvSpPr>
        <p:spPr>
          <a:xfrm>
            <a:off x="1983889"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10" name="Cubo 9">
            <a:extLst>
              <a:ext uri="{FF2B5EF4-FFF2-40B4-BE49-F238E27FC236}">
                <a16:creationId xmlns:a16="http://schemas.microsoft.com/office/drawing/2014/main" id="{5DA03514-F46E-4F6B-BE08-31EA9DF027E7}"/>
              </a:ext>
            </a:extLst>
          </p:cNvPr>
          <p:cNvSpPr/>
          <p:nvPr/>
        </p:nvSpPr>
        <p:spPr>
          <a:xfrm>
            <a:off x="2796688"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20</a:t>
            </a:r>
          </a:p>
        </p:txBody>
      </p:sp>
      <p:sp>
        <p:nvSpPr>
          <p:cNvPr id="12" name="Cubo 11">
            <a:extLst>
              <a:ext uri="{FF2B5EF4-FFF2-40B4-BE49-F238E27FC236}">
                <a16:creationId xmlns:a16="http://schemas.microsoft.com/office/drawing/2014/main" id="{609786ED-0C46-4481-A2E4-D2FD7006EFCB}"/>
              </a:ext>
            </a:extLst>
          </p:cNvPr>
          <p:cNvSpPr/>
          <p:nvPr/>
        </p:nvSpPr>
        <p:spPr>
          <a:xfrm>
            <a:off x="3609493"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13</a:t>
            </a:r>
          </a:p>
        </p:txBody>
      </p:sp>
      <p:sp>
        <p:nvSpPr>
          <p:cNvPr id="11" name="Cubo 10">
            <a:extLst>
              <a:ext uri="{FF2B5EF4-FFF2-40B4-BE49-F238E27FC236}">
                <a16:creationId xmlns:a16="http://schemas.microsoft.com/office/drawing/2014/main" id="{30A0321C-07E9-43BA-8EA4-549E9E005C6B}"/>
              </a:ext>
            </a:extLst>
          </p:cNvPr>
          <p:cNvSpPr/>
          <p:nvPr/>
        </p:nvSpPr>
        <p:spPr>
          <a:xfrm>
            <a:off x="4422292"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15</a:t>
            </a:r>
          </a:p>
        </p:txBody>
      </p:sp>
      <p:sp>
        <p:nvSpPr>
          <p:cNvPr id="13" name="Cubo 12">
            <a:extLst>
              <a:ext uri="{FF2B5EF4-FFF2-40B4-BE49-F238E27FC236}">
                <a16:creationId xmlns:a16="http://schemas.microsoft.com/office/drawing/2014/main" id="{1A6CDD2B-100E-4ABD-B5F5-0E7986307C21}"/>
              </a:ext>
            </a:extLst>
          </p:cNvPr>
          <p:cNvSpPr/>
          <p:nvPr/>
        </p:nvSpPr>
        <p:spPr>
          <a:xfrm>
            <a:off x="6084838"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9" name="CuadroTexto 18">
            <a:extLst>
              <a:ext uri="{FF2B5EF4-FFF2-40B4-BE49-F238E27FC236}">
                <a16:creationId xmlns:a16="http://schemas.microsoft.com/office/drawing/2014/main" id="{166CE0ED-FD6A-473B-900F-9A47E8786F34}"/>
              </a:ext>
            </a:extLst>
          </p:cNvPr>
          <p:cNvSpPr txBox="1"/>
          <p:nvPr/>
        </p:nvSpPr>
        <p:spPr>
          <a:xfrm>
            <a:off x="1126069" y="5454017"/>
            <a:ext cx="878218" cy="323165"/>
          </a:xfrm>
          <a:prstGeom prst="rect">
            <a:avLst/>
          </a:prstGeom>
          <a:noFill/>
        </p:spPr>
        <p:txBody>
          <a:bodyPr wrap="square" rtlCol="0">
            <a:spAutoFit/>
          </a:bodyPr>
          <a:lstStyle/>
          <a:p>
            <a:pPr algn="ctr"/>
            <a:r>
              <a:rPr lang="es-PE" sz="1500" dirty="0"/>
              <a:t>0</a:t>
            </a:r>
          </a:p>
        </p:txBody>
      </p:sp>
      <p:sp>
        <p:nvSpPr>
          <p:cNvPr id="20" name="CuadroTexto 19">
            <a:extLst>
              <a:ext uri="{FF2B5EF4-FFF2-40B4-BE49-F238E27FC236}">
                <a16:creationId xmlns:a16="http://schemas.microsoft.com/office/drawing/2014/main" id="{BAC7CC28-B39D-4959-83E3-40FF07C1E88A}"/>
              </a:ext>
            </a:extLst>
          </p:cNvPr>
          <p:cNvSpPr txBox="1"/>
          <p:nvPr/>
        </p:nvSpPr>
        <p:spPr>
          <a:xfrm>
            <a:off x="1961963" y="5449398"/>
            <a:ext cx="878218" cy="323165"/>
          </a:xfrm>
          <a:prstGeom prst="rect">
            <a:avLst/>
          </a:prstGeom>
          <a:noFill/>
        </p:spPr>
        <p:txBody>
          <a:bodyPr wrap="square" rtlCol="0">
            <a:spAutoFit/>
          </a:bodyPr>
          <a:lstStyle/>
          <a:p>
            <a:pPr algn="ctr"/>
            <a:r>
              <a:rPr lang="es-PE" sz="1500" dirty="0"/>
              <a:t>1</a:t>
            </a:r>
          </a:p>
        </p:txBody>
      </p:sp>
      <p:sp>
        <p:nvSpPr>
          <p:cNvPr id="21" name="CuadroTexto 20">
            <a:extLst>
              <a:ext uri="{FF2B5EF4-FFF2-40B4-BE49-F238E27FC236}">
                <a16:creationId xmlns:a16="http://schemas.microsoft.com/office/drawing/2014/main" id="{9905E241-1E9E-4534-981B-ED17AA1A3E59}"/>
              </a:ext>
            </a:extLst>
          </p:cNvPr>
          <p:cNvSpPr txBox="1"/>
          <p:nvPr/>
        </p:nvSpPr>
        <p:spPr>
          <a:xfrm>
            <a:off x="2751664" y="5454019"/>
            <a:ext cx="878218" cy="323165"/>
          </a:xfrm>
          <a:prstGeom prst="rect">
            <a:avLst/>
          </a:prstGeom>
          <a:noFill/>
        </p:spPr>
        <p:txBody>
          <a:bodyPr wrap="square" rtlCol="0">
            <a:spAutoFit/>
          </a:bodyPr>
          <a:lstStyle/>
          <a:p>
            <a:pPr algn="ctr"/>
            <a:r>
              <a:rPr lang="es-PE" sz="1500" dirty="0"/>
              <a:t>2</a:t>
            </a:r>
          </a:p>
        </p:txBody>
      </p:sp>
      <p:sp>
        <p:nvSpPr>
          <p:cNvPr id="23" name="CuadroTexto 22">
            <a:extLst>
              <a:ext uri="{FF2B5EF4-FFF2-40B4-BE49-F238E27FC236}">
                <a16:creationId xmlns:a16="http://schemas.microsoft.com/office/drawing/2014/main" id="{45E2403F-4CA0-41D0-953C-C201C7D3245A}"/>
              </a:ext>
            </a:extLst>
          </p:cNvPr>
          <p:cNvSpPr txBox="1"/>
          <p:nvPr/>
        </p:nvSpPr>
        <p:spPr>
          <a:xfrm>
            <a:off x="3587552" y="5449403"/>
            <a:ext cx="878218" cy="323165"/>
          </a:xfrm>
          <a:prstGeom prst="rect">
            <a:avLst/>
          </a:prstGeom>
          <a:noFill/>
        </p:spPr>
        <p:txBody>
          <a:bodyPr wrap="square" rtlCol="0">
            <a:spAutoFit/>
          </a:bodyPr>
          <a:lstStyle/>
          <a:p>
            <a:pPr algn="ctr"/>
            <a:r>
              <a:rPr lang="es-PE" sz="1500" dirty="0"/>
              <a:t>3</a:t>
            </a:r>
          </a:p>
        </p:txBody>
      </p:sp>
      <p:sp>
        <p:nvSpPr>
          <p:cNvPr id="24" name="CuadroTexto 23">
            <a:extLst>
              <a:ext uri="{FF2B5EF4-FFF2-40B4-BE49-F238E27FC236}">
                <a16:creationId xmlns:a16="http://schemas.microsoft.com/office/drawing/2014/main" id="{33FE94D2-418D-4F72-93E1-4F22B46783BB}"/>
              </a:ext>
            </a:extLst>
          </p:cNvPr>
          <p:cNvSpPr txBox="1"/>
          <p:nvPr/>
        </p:nvSpPr>
        <p:spPr>
          <a:xfrm>
            <a:off x="4404972" y="5454020"/>
            <a:ext cx="878218" cy="323165"/>
          </a:xfrm>
          <a:prstGeom prst="rect">
            <a:avLst/>
          </a:prstGeom>
          <a:noFill/>
        </p:spPr>
        <p:txBody>
          <a:bodyPr wrap="square" rtlCol="0">
            <a:spAutoFit/>
          </a:bodyPr>
          <a:lstStyle/>
          <a:p>
            <a:pPr algn="ctr"/>
            <a:r>
              <a:rPr lang="es-PE" sz="1500" dirty="0"/>
              <a:t>4</a:t>
            </a:r>
          </a:p>
        </p:txBody>
      </p:sp>
      <p:sp>
        <p:nvSpPr>
          <p:cNvPr id="25" name="CuadroTexto 24">
            <a:extLst>
              <a:ext uri="{FF2B5EF4-FFF2-40B4-BE49-F238E27FC236}">
                <a16:creationId xmlns:a16="http://schemas.microsoft.com/office/drawing/2014/main" id="{A8E6545C-E6FC-4D64-AA16-0F8A3DE71620}"/>
              </a:ext>
            </a:extLst>
          </p:cNvPr>
          <p:cNvSpPr txBox="1"/>
          <p:nvPr/>
        </p:nvSpPr>
        <p:spPr>
          <a:xfrm>
            <a:off x="6015549" y="5449401"/>
            <a:ext cx="1146480" cy="323165"/>
          </a:xfrm>
          <a:prstGeom prst="rect">
            <a:avLst/>
          </a:prstGeom>
          <a:noFill/>
        </p:spPr>
        <p:txBody>
          <a:bodyPr wrap="square" rtlCol="0">
            <a:spAutoFit/>
          </a:bodyPr>
          <a:lstStyle/>
          <a:p>
            <a:pPr algn="ctr"/>
            <a:r>
              <a:rPr lang="es-PE" sz="1500" dirty="0"/>
              <a:t>99</a:t>
            </a:r>
          </a:p>
        </p:txBody>
      </p:sp>
      <p:sp>
        <p:nvSpPr>
          <p:cNvPr id="15" name="Abrir llave 14">
            <a:extLst>
              <a:ext uri="{FF2B5EF4-FFF2-40B4-BE49-F238E27FC236}">
                <a16:creationId xmlns:a16="http://schemas.microsoft.com/office/drawing/2014/main" id="{517E7F34-2CEB-49CB-9E65-26A064888B9C}"/>
              </a:ext>
            </a:extLst>
          </p:cNvPr>
          <p:cNvSpPr/>
          <p:nvPr/>
        </p:nvSpPr>
        <p:spPr>
          <a:xfrm rot="16200000">
            <a:off x="4078733" y="2866652"/>
            <a:ext cx="175655" cy="599093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7" name="CuadroTexto 26">
            <a:extLst>
              <a:ext uri="{FF2B5EF4-FFF2-40B4-BE49-F238E27FC236}">
                <a16:creationId xmlns:a16="http://schemas.microsoft.com/office/drawing/2014/main" id="{C27C4315-43B4-442F-8B0D-915FDD050895}"/>
              </a:ext>
            </a:extLst>
          </p:cNvPr>
          <p:cNvSpPr txBox="1"/>
          <p:nvPr/>
        </p:nvSpPr>
        <p:spPr>
          <a:xfrm>
            <a:off x="2128985" y="6044227"/>
            <a:ext cx="4216397" cy="369332"/>
          </a:xfrm>
          <a:prstGeom prst="rect">
            <a:avLst/>
          </a:prstGeom>
          <a:noFill/>
        </p:spPr>
        <p:txBody>
          <a:bodyPr wrap="square" rtlCol="0">
            <a:spAutoFit/>
          </a:bodyPr>
          <a:lstStyle/>
          <a:p>
            <a:r>
              <a:rPr lang="es-PE" dirty="0"/>
              <a:t>Representación gráfica de Arreglo </a:t>
            </a:r>
            <a:r>
              <a:rPr lang="es-PE" b="1" dirty="0"/>
              <a:t>alumnos</a:t>
            </a:r>
          </a:p>
        </p:txBody>
      </p:sp>
    </p:spTree>
    <p:extLst>
      <p:ext uri="{BB962C8B-B14F-4D97-AF65-F5344CB8AC3E}">
        <p14:creationId xmlns:p14="http://schemas.microsoft.com/office/powerpoint/2010/main" val="14573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4" grpId="0" animBg="1"/>
      <p:bldP spid="6" grpId="0"/>
      <p:bldP spid="16" grpId="0"/>
      <p:bldP spid="17" grpId="0"/>
      <p:bldP spid="18" grpId="0"/>
      <p:bldP spid="4" grpId="0" animBg="1"/>
      <p:bldP spid="10" grpId="0" animBg="1"/>
      <p:bldP spid="12" grpId="0" animBg="1"/>
      <p:bldP spid="11" grpId="0" animBg="1"/>
      <p:bldP spid="13" grpId="0" animBg="1"/>
      <p:bldP spid="19" grpId="0"/>
      <p:bldP spid="20" grpId="0"/>
      <p:bldP spid="21" grpId="0"/>
      <p:bldP spid="23" grpId="0"/>
      <p:bldP spid="24" grpId="0"/>
      <p:bldP spid="25" grpId="0"/>
      <p:bldP spid="15"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6076728"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Estructura y tipo de dato</a:t>
            </a:r>
          </a:p>
          <a:p>
            <a:pPr>
              <a:defRPr/>
            </a:pPr>
            <a:endParaRPr lang="es-PE" sz="3200" dirty="0">
              <a:solidFill>
                <a:schemeClr val="bg2">
                  <a:lumMod val="10000"/>
                </a:schemeClr>
              </a:solidFill>
            </a:endParaRPr>
          </a:p>
        </p:txBody>
      </p:sp>
      <p:sp>
        <p:nvSpPr>
          <p:cNvPr id="26" name="CuadroTexto 25">
            <a:extLst>
              <a:ext uri="{FF2B5EF4-FFF2-40B4-BE49-F238E27FC236}">
                <a16:creationId xmlns:a16="http://schemas.microsoft.com/office/drawing/2014/main" id="{8406AF0B-57C3-455B-AD4A-37109D47DC47}"/>
              </a:ext>
            </a:extLst>
          </p:cNvPr>
          <p:cNvSpPr txBox="1"/>
          <p:nvPr/>
        </p:nvSpPr>
        <p:spPr>
          <a:xfrm>
            <a:off x="527615" y="4429207"/>
            <a:ext cx="7876309" cy="923330"/>
          </a:xfrm>
          <a:prstGeom prst="rect">
            <a:avLst/>
          </a:prstGeom>
          <a:noFill/>
        </p:spPr>
        <p:txBody>
          <a:bodyPr wrap="square" rtlCol="0">
            <a:spAutoFit/>
          </a:bodyPr>
          <a:lstStyle/>
          <a:p>
            <a:r>
              <a:rPr lang="es-ES" dirty="0"/>
              <a:t>Los arreglos son estructuras que permiten almacenar una serie de valores. </a:t>
            </a:r>
          </a:p>
          <a:p>
            <a:endParaRPr lang="es-ES" dirty="0"/>
          </a:p>
          <a:p>
            <a:r>
              <a:rPr lang="es-ES" dirty="0"/>
              <a:t>En el ejemplo, es un arreglo </a:t>
            </a:r>
            <a:r>
              <a:rPr lang="es-ES" b="1" dirty="0"/>
              <a:t>de tipo entero</a:t>
            </a:r>
            <a:r>
              <a:rPr lang="es-ES" dirty="0"/>
              <a:t>.</a:t>
            </a:r>
            <a:endParaRPr lang="es-PE" dirty="0"/>
          </a:p>
        </p:txBody>
      </p:sp>
      <p:sp>
        <p:nvSpPr>
          <p:cNvPr id="28" name="Cubo 27">
            <a:extLst>
              <a:ext uri="{FF2B5EF4-FFF2-40B4-BE49-F238E27FC236}">
                <a16:creationId xmlns:a16="http://schemas.microsoft.com/office/drawing/2014/main" id="{F46E3879-3284-48C8-9FD7-0C03998F2FFD}"/>
              </a:ext>
            </a:extLst>
          </p:cNvPr>
          <p:cNvSpPr/>
          <p:nvPr/>
        </p:nvSpPr>
        <p:spPr>
          <a:xfrm>
            <a:off x="1171090"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29" name="TextBox 2">
            <a:extLst>
              <a:ext uri="{FF2B5EF4-FFF2-40B4-BE49-F238E27FC236}">
                <a16:creationId xmlns:a16="http://schemas.microsoft.com/office/drawing/2014/main" id="{B4243879-2238-4D9E-8751-BC338590E834}"/>
              </a:ext>
            </a:extLst>
          </p:cNvPr>
          <p:cNvSpPr txBox="1"/>
          <p:nvPr/>
        </p:nvSpPr>
        <p:spPr>
          <a:xfrm>
            <a:off x="5479103" y="2247941"/>
            <a:ext cx="576173" cy="707886"/>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4000" dirty="0">
                <a:solidFill>
                  <a:schemeClr val="bg2">
                    <a:lumMod val="10000"/>
                  </a:schemeClr>
                </a:solidFill>
              </a:rPr>
              <a:t>…</a:t>
            </a:r>
          </a:p>
        </p:txBody>
      </p:sp>
      <p:sp>
        <p:nvSpPr>
          <p:cNvPr id="30" name="Cubo 29">
            <a:extLst>
              <a:ext uri="{FF2B5EF4-FFF2-40B4-BE49-F238E27FC236}">
                <a16:creationId xmlns:a16="http://schemas.microsoft.com/office/drawing/2014/main" id="{745D4287-971A-4EF3-9947-895A7897845B}"/>
              </a:ext>
            </a:extLst>
          </p:cNvPr>
          <p:cNvSpPr/>
          <p:nvPr/>
        </p:nvSpPr>
        <p:spPr>
          <a:xfrm>
            <a:off x="1983889"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31" name="Cubo 30">
            <a:extLst>
              <a:ext uri="{FF2B5EF4-FFF2-40B4-BE49-F238E27FC236}">
                <a16:creationId xmlns:a16="http://schemas.microsoft.com/office/drawing/2014/main" id="{1AF2BA73-1258-4652-BE2A-53B94AF50AD0}"/>
              </a:ext>
            </a:extLst>
          </p:cNvPr>
          <p:cNvSpPr/>
          <p:nvPr/>
        </p:nvSpPr>
        <p:spPr>
          <a:xfrm>
            <a:off x="2796688"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20</a:t>
            </a:r>
          </a:p>
        </p:txBody>
      </p:sp>
      <p:sp>
        <p:nvSpPr>
          <p:cNvPr id="32" name="Cubo 31">
            <a:extLst>
              <a:ext uri="{FF2B5EF4-FFF2-40B4-BE49-F238E27FC236}">
                <a16:creationId xmlns:a16="http://schemas.microsoft.com/office/drawing/2014/main" id="{D9F80015-8AC7-416D-B29C-73C40CCBDD46}"/>
              </a:ext>
            </a:extLst>
          </p:cNvPr>
          <p:cNvSpPr/>
          <p:nvPr/>
        </p:nvSpPr>
        <p:spPr>
          <a:xfrm>
            <a:off x="3609493"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13</a:t>
            </a:r>
          </a:p>
        </p:txBody>
      </p:sp>
      <p:sp>
        <p:nvSpPr>
          <p:cNvPr id="33" name="Cubo 32">
            <a:extLst>
              <a:ext uri="{FF2B5EF4-FFF2-40B4-BE49-F238E27FC236}">
                <a16:creationId xmlns:a16="http://schemas.microsoft.com/office/drawing/2014/main" id="{D2DB6D67-3066-4726-93F7-FCDFD94BB166}"/>
              </a:ext>
            </a:extLst>
          </p:cNvPr>
          <p:cNvSpPr/>
          <p:nvPr/>
        </p:nvSpPr>
        <p:spPr>
          <a:xfrm>
            <a:off x="4422292"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15</a:t>
            </a:r>
          </a:p>
        </p:txBody>
      </p:sp>
      <p:sp>
        <p:nvSpPr>
          <p:cNvPr id="34" name="Cubo 33">
            <a:extLst>
              <a:ext uri="{FF2B5EF4-FFF2-40B4-BE49-F238E27FC236}">
                <a16:creationId xmlns:a16="http://schemas.microsoft.com/office/drawing/2014/main" id="{8B8FB6A5-FB11-4900-A8A8-1F5656878584}"/>
              </a:ext>
            </a:extLst>
          </p:cNvPr>
          <p:cNvSpPr/>
          <p:nvPr/>
        </p:nvSpPr>
        <p:spPr>
          <a:xfrm>
            <a:off x="6084838"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35" name="CuadroTexto 34">
            <a:extLst>
              <a:ext uri="{FF2B5EF4-FFF2-40B4-BE49-F238E27FC236}">
                <a16:creationId xmlns:a16="http://schemas.microsoft.com/office/drawing/2014/main" id="{DC92FE19-9468-4D68-AC54-44E59E837EB3}"/>
              </a:ext>
            </a:extLst>
          </p:cNvPr>
          <p:cNvSpPr txBox="1"/>
          <p:nvPr/>
        </p:nvSpPr>
        <p:spPr>
          <a:xfrm>
            <a:off x="1126069" y="3145819"/>
            <a:ext cx="878218" cy="323165"/>
          </a:xfrm>
          <a:prstGeom prst="rect">
            <a:avLst/>
          </a:prstGeom>
          <a:noFill/>
        </p:spPr>
        <p:txBody>
          <a:bodyPr wrap="square" rtlCol="0">
            <a:spAutoFit/>
          </a:bodyPr>
          <a:lstStyle/>
          <a:p>
            <a:pPr algn="ctr"/>
            <a:r>
              <a:rPr lang="es-PE" sz="1500" dirty="0"/>
              <a:t>0</a:t>
            </a:r>
          </a:p>
        </p:txBody>
      </p:sp>
      <p:sp>
        <p:nvSpPr>
          <p:cNvPr id="36" name="CuadroTexto 35">
            <a:extLst>
              <a:ext uri="{FF2B5EF4-FFF2-40B4-BE49-F238E27FC236}">
                <a16:creationId xmlns:a16="http://schemas.microsoft.com/office/drawing/2014/main" id="{B457C650-9A01-45F0-9A75-9593B75287DA}"/>
              </a:ext>
            </a:extLst>
          </p:cNvPr>
          <p:cNvSpPr txBox="1"/>
          <p:nvPr/>
        </p:nvSpPr>
        <p:spPr>
          <a:xfrm>
            <a:off x="1961963" y="3141200"/>
            <a:ext cx="878218" cy="323165"/>
          </a:xfrm>
          <a:prstGeom prst="rect">
            <a:avLst/>
          </a:prstGeom>
          <a:noFill/>
        </p:spPr>
        <p:txBody>
          <a:bodyPr wrap="square" rtlCol="0">
            <a:spAutoFit/>
          </a:bodyPr>
          <a:lstStyle/>
          <a:p>
            <a:pPr algn="ctr"/>
            <a:r>
              <a:rPr lang="es-PE" sz="1500" dirty="0"/>
              <a:t>1</a:t>
            </a:r>
          </a:p>
        </p:txBody>
      </p:sp>
      <p:sp>
        <p:nvSpPr>
          <p:cNvPr id="37" name="CuadroTexto 36">
            <a:extLst>
              <a:ext uri="{FF2B5EF4-FFF2-40B4-BE49-F238E27FC236}">
                <a16:creationId xmlns:a16="http://schemas.microsoft.com/office/drawing/2014/main" id="{CCF36CD7-61F2-4278-BBBD-6878DA9E9C19}"/>
              </a:ext>
            </a:extLst>
          </p:cNvPr>
          <p:cNvSpPr txBox="1"/>
          <p:nvPr/>
        </p:nvSpPr>
        <p:spPr>
          <a:xfrm>
            <a:off x="2751664" y="3145821"/>
            <a:ext cx="878218" cy="323165"/>
          </a:xfrm>
          <a:prstGeom prst="rect">
            <a:avLst/>
          </a:prstGeom>
          <a:noFill/>
        </p:spPr>
        <p:txBody>
          <a:bodyPr wrap="square" rtlCol="0">
            <a:spAutoFit/>
          </a:bodyPr>
          <a:lstStyle/>
          <a:p>
            <a:pPr algn="ctr"/>
            <a:r>
              <a:rPr lang="es-PE" sz="1500" dirty="0"/>
              <a:t>2</a:t>
            </a:r>
          </a:p>
        </p:txBody>
      </p:sp>
      <p:sp>
        <p:nvSpPr>
          <p:cNvPr id="38" name="CuadroTexto 37">
            <a:extLst>
              <a:ext uri="{FF2B5EF4-FFF2-40B4-BE49-F238E27FC236}">
                <a16:creationId xmlns:a16="http://schemas.microsoft.com/office/drawing/2014/main" id="{70B0C0FB-3423-430D-B96C-8707D52A1E22}"/>
              </a:ext>
            </a:extLst>
          </p:cNvPr>
          <p:cNvSpPr txBox="1"/>
          <p:nvPr/>
        </p:nvSpPr>
        <p:spPr>
          <a:xfrm>
            <a:off x="3587552" y="3141205"/>
            <a:ext cx="878218" cy="323165"/>
          </a:xfrm>
          <a:prstGeom prst="rect">
            <a:avLst/>
          </a:prstGeom>
          <a:noFill/>
        </p:spPr>
        <p:txBody>
          <a:bodyPr wrap="square" rtlCol="0">
            <a:spAutoFit/>
          </a:bodyPr>
          <a:lstStyle/>
          <a:p>
            <a:pPr algn="ctr"/>
            <a:r>
              <a:rPr lang="es-PE" sz="1500" dirty="0"/>
              <a:t>3</a:t>
            </a:r>
          </a:p>
        </p:txBody>
      </p:sp>
      <p:sp>
        <p:nvSpPr>
          <p:cNvPr id="39" name="CuadroTexto 38">
            <a:extLst>
              <a:ext uri="{FF2B5EF4-FFF2-40B4-BE49-F238E27FC236}">
                <a16:creationId xmlns:a16="http://schemas.microsoft.com/office/drawing/2014/main" id="{68220FE7-423E-4B61-845A-B1F22F449E53}"/>
              </a:ext>
            </a:extLst>
          </p:cNvPr>
          <p:cNvSpPr txBox="1"/>
          <p:nvPr/>
        </p:nvSpPr>
        <p:spPr>
          <a:xfrm>
            <a:off x="4404972" y="3145822"/>
            <a:ext cx="878218" cy="323165"/>
          </a:xfrm>
          <a:prstGeom prst="rect">
            <a:avLst/>
          </a:prstGeom>
          <a:noFill/>
        </p:spPr>
        <p:txBody>
          <a:bodyPr wrap="square" rtlCol="0">
            <a:spAutoFit/>
          </a:bodyPr>
          <a:lstStyle/>
          <a:p>
            <a:pPr algn="ctr"/>
            <a:r>
              <a:rPr lang="es-PE" sz="1500" dirty="0"/>
              <a:t>4</a:t>
            </a:r>
          </a:p>
        </p:txBody>
      </p:sp>
      <p:sp>
        <p:nvSpPr>
          <p:cNvPr id="40" name="CuadroTexto 39">
            <a:extLst>
              <a:ext uri="{FF2B5EF4-FFF2-40B4-BE49-F238E27FC236}">
                <a16:creationId xmlns:a16="http://schemas.microsoft.com/office/drawing/2014/main" id="{D2518154-D3B6-453F-A3D1-0139629D0E8C}"/>
              </a:ext>
            </a:extLst>
          </p:cNvPr>
          <p:cNvSpPr txBox="1"/>
          <p:nvPr/>
        </p:nvSpPr>
        <p:spPr>
          <a:xfrm>
            <a:off x="6015549" y="3141203"/>
            <a:ext cx="1146480" cy="323165"/>
          </a:xfrm>
          <a:prstGeom prst="rect">
            <a:avLst/>
          </a:prstGeom>
          <a:noFill/>
        </p:spPr>
        <p:txBody>
          <a:bodyPr wrap="square" rtlCol="0">
            <a:spAutoFit/>
          </a:bodyPr>
          <a:lstStyle/>
          <a:p>
            <a:pPr algn="ctr"/>
            <a:r>
              <a:rPr lang="es-PE" sz="1500" dirty="0"/>
              <a:t>99</a:t>
            </a:r>
          </a:p>
        </p:txBody>
      </p:sp>
      <p:sp>
        <p:nvSpPr>
          <p:cNvPr id="41" name="Abrir llave 40">
            <a:extLst>
              <a:ext uri="{FF2B5EF4-FFF2-40B4-BE49-F238E27FC236}">
                <a16:creationId xmlns:a16="http://schemas.microsoft.com/office/drawing/2014/main" id="{9B8D96D9-F266-4199-B2F2-5EB896992061}"/>
              </a:ext>
            </a:extLst>
          </p:cNvPr>
          <p:cNvSpPr/>
          <p:nvPr/>
        </p:nvSpPr>
        <p:spPr>
          <a:xfrm rot="16200000">
            <a:off x="4078733" y="558454"/>
            <a:ext cx="175655" cy="599093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2" name="CuadroTexto 41">
            <a:extLst>
              <a:ext uri="{FF2B5EF4-FFF2-40B4-BE49-F238E27FC236}">
                <a16:creationId xmlns:a16="http://schemas.microsoft.com/office/drawing/2014/main" id="{9F9296EA-F7AE-4935-B08B-EFF3779E8942}"/>
              </a:ext>
            </a:extLst>
          </p:cNvPr>
          <p:cNvSpPr txBox="1"/>
          <p:nvPr/>
        </p:nvSpPr>
        <p:spPr>
          <a:xfrm>
            <a:off x="2128985" y="3736029"/>
            <a:ext cx="4216397" cy="369332"/>
          </a:xfrm>
          <a:prstGeom prst="rect">
            <a:avLst/>
          </a:prstGeom>
          <a:noFill/>
        </p:spPr>
        <p:txBody>
          <a:bodyPr wrap="square" rtlCol="0">
            <a:spAutoFit/>
          </a:bodyPr>
          <a:lstStyle/>
          <a:p>
            <a:r>
              <a:rPr lang="es-PE" dirty="0"/>
              <a:t>Representación gráfica de Arreglo </a:t>
            </a:r>
            <a:r>
              <a:rPr lang="es-PE" b="1" dirty="0"/>
              <a:t>alumnos</a:t>
            </a:r>
          </a:p>
        </p:txBody>
      </p:sp>
    </p:spTree>
    <p:extLst>
      <p:ext uri="{BB962C8B-B14F-4D97-AF65-F5344CB8AC3E}">
        <p14:creationId xmlns:p14="http://schemas.microsoft.com/office/powerpoint/2010/main" val="18146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786369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Declaración, Iniciación y Asignación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54861"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67660"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0459"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393264"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06063"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28103"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26" name="CuadroTexto 25">
            <a:extLst>
              <a:ext uri="{FF2B5EF4-FFF2-40B4-BE49-F238E27FC236}">
                <a16:creationId xmlns:a16="http://schemas.microsoft.com/office/drawing/2014/main" id="{8406AF0B-57C3-455B-AD4A-37109D47DC47}"/>
              </a:ext>
            </a:extLst>
          </p:cNvPr>
          <p:cNvSpPr txBox="1"/>
          <p:nvPr/>
        </p:nvSpPr>
        <p:spPr>
          <a:xfrm>
            <a:off x="303405" y="2912127"/>
            <a:ext cx="3277054" cy="2862322"/>
          </a:xfrm>
          <a:prstGeom prst="rect">
            <a:avLst/>
          </a:prstGeom>
          <a:noFill/>
          <a:ln>
            <a:solidFill>
              <a:schemeClr val="tx1"/>
            </a:solidFill>
          </a:ln>
        </p:spPr>
        <p:txBody>
          <a:bodyPr wrap="square" rtlCol="0">
            <a:spAutoFit/>
          </a:bodyPr>
          <a:lstStyle/>
          <a:p>
            <a:pPr algn="just" defTabSz="914400">
              <a:spcBef>
                <a:spcPct val="0"/>
              </a:spcBef>
              <a:buNone/>
              <a:defRPr/>
            </a:pPr>
            <a:r>
              <a:rPr lang="es-PE" altLang="es-PE" b="1" dirty="0"/>
              <a:t>Forma 1:</a:t>
            </a:r>
          </a:p>
          <a:p>
            <a:pPr algn="just" defTabSz="914400">
              <a:spcBef>
                <a:spcPct val="0"/>
              </a:spcBef>
              <a:buNone/>
              <a:defRPr/>
            </a:pPr>
            <a:r>
              <a:rPr lang="es-PE" altLang="es-PE" dirty="0"/>
              <a:t>Declaración: </a:t>
            </a:r>
            <a:r>
              <a:rPr lang="es-PE" altLang="es-PE" b="1" dirty="0" err="1"/>
              <a:t>int</a:t>
            </a:r>
            <a:r>
              <a:rPr lang="es-PE" altLang="es-PE" b="1" dirty="0"/>
              <a:t>[] alumnos;</a:t>
            </a:r>
          </a:p>
          <a:p>
            <a:pPr algn="just" defTabSz="914400">
              <a:spcBef>
                <a:spcPct val="0"/>
              </a:spcBef>
              <a:buNone/>
              <a:defRPr/>
            </a:pPr>
            <a:r>
              <a:rPr lang="es-PE" altLang="es-PE" dirty="0"/>
              <a:t>Iniciación: </a:t>
            </a:r>
            <a:r>
              <a:rPr lang="es-PE" altLang="es-PE" b="1" dirty="0"/>
              <a:t>alumnos = new </a:t>
            </a:r>
            <a:r>
              <a:rPr lang="es-PE" altLang="es-PE" b="1" dirty="0" err="1"/>
              <a:t>int</a:t>
            </a:r>
            <a:r>
              <a:rPr lang="es-PE" altLang="es-PE" b="1" dirty="0"/>
              <a:t>[6];</a:t>
            </a:r>
          </a:p>
          <a:p>
            <a:pPr algn="just" defTabSz="914400">
              <a:spcBef>
                <a:spcPct val="0"/>
              </a:spcBef>
              <a:buNone/>
              <a:defRPr/>
            </a:pPr>
            <a:r>
              <a:rPr lang="es-PE" altLang="es-PE" dirty="0"/>
              <a:t>Asignación de valores:</a:t>
            </a:r>
          </a:p>
          <a:p>
            <a:pPr algn="just" defTabSz="914400">
              <a:spcBef>
                <a:spcPct val="0"/>
              </a:spcBef>
              <a:buNone/>
              <a:defRPr/>
            </a:pPr>
            <a:r>
              <a:rPr lang="es-PE" altLang="es-PE" b="1" dirty="0"/>
              <a:t>	alumnos[0] = 12; </a:t>
            </a:r>
          </a:p>
          <a:p>
            <a:pPr algn="just" defTabSz="914400">
              <a:spcBef>
                <a:spcPct val="0"/>
              </a:spcBef>
              <a:buNone/>
              <a:defRPr/>
            </a:pPr>
            <a:r>
              <a:rPr lang="es-PE" altLang="es-PE" b="1" dirty="0"/>
              <a:t>	alumnos[1] = 16; </a:t>
            </a:r>
          </a:p>
          <a:p>
            <a:pPr algn="just" defTabSz="914400">
              <a:spcBef>
                <a:spcPct val="0"/>
              </a:spcBef>
              <a:buNone/>
              <a:defRPr/>
            </a:pPr>
            <a:r>
              <a:rPr lang="es-PE" altLang="es-PE" b="1" dirty="0"/>
              <a:t>	alumnos[2] = 19; </a:t>
            </a:r>
          </a:p>
          <a:p>
            <a:pPr algn="just" defTabSz="914400">
              <a:spcBef>
                <a:spcPct val="0"/>
              </a:spcBef>
              <a:buNone/>
              <a:defRPr/>
            </a:pPr>
            <a:r>
              <a:rPr lang="es-PE" altLang="es-PE" b="1" dirty="0"/>
              <a:t>	alumnos[3] = 17;</a:t>
            </a:r>
          </a:p>
          <a:p>
            <a:pPr algn="just" defTabSz="914400">
              <a:spcBef>
                <a:spcPct val="0"/>
              </a:spcBef>
              <a:buNone/>
              <a:defRPr/>
            </a:pPr>
            <a:r>
              <a:rPr lang="es-PE" altLang="es-PE" b="1" dirty="0"/>
              <a:t>	alumnos[4] = 14;</a:t>
            </a:r>
          </a:p>
          <a:p>
            <a:pPr algn="just" defTabSz="914400">
              <a:spcBef>
                <a:spcPct val="0"/>
              </a:spcBef>
              <a:buNone/>
              <a:defRPr/>
            </a:pPr>
            <a:r>
              <a:rPr lang="es-PE" altLang="es-PE" b="1" dirty="0"/>
              <a:t>	alumnos[5] = 12; </a:t>
            </a:r>
          </a:p>
        </p:txBody>
      </p:sp>
      <p:sp>
        <p:nvSpPr>
          <p:cNvPr id="28" name="CuadroTexto 27">
            <a:extLst>
              <a:ext uri="{FF2B5EF4-FFF2-40B4-BE49-F238E27FC236}">
                <a16:creationId xmlns:a16="http://schemas.microsoft.com/office/drawing/2014/main" id="{E76F1124-DA04-4365-BC88-526C6BAECE72}"/>
              </a:ext>
            </a:extLst>
          </p:cNvPr>
          <p:cNvSpPr txBox="1"/>
          <p:nvPr/>
        </p:nvSpPr>
        <p:spPr>
          <a:xfrm>
            <a:off x="4324301" y="2912126"/>
            <a:ext cx="4441243" cy="2862322"/>
          </a:xfrm>
          <a:prstGeom prst="rect">
            <a:avLst/>
          </a:prstGeom>
          <a:noFill/>
          <a:ln>
            <a:solidFill>
              <a:schemeClr val="tx1"/>
            </a:solidFill>
          </a:ln>
        </p:spPr>
        <p:txBody>
          <a:bodyPr wrap="square" rtlCol="0">
            <a:spAutoFit/>
          </a:bodyPr>
          <a:lstStyle/>
          <a:p>
            <a:pPr algn="just" defTabSz="914400">
              <a:spcBef>
                <a:spcPct val="0"/>
              </a:spcBef>
              <a:defRPr/>
            </a:pPr>
            <a:r>
              <a:rPr lang="es-PE" altLang="es-PE" b="1" dirty="0"/>
              <a:t>Forma 2:</a:t>
            </a:r>
          </a:p>
          <a:p>
            <a:pPr algn="just" defTabSz="914400">
              <a:spcBef>
                <a:spcPct val="0"/>
              </a:spcBef>
              <a:buNone/>
              <a:defRPr/>
            </a:pPr>
            <a:r>
              <a:rPr lang="es-PE" altLang="es-PE" dirty="0"/>
              <a:t>Declaración e iniciación en la misma línea: </a:t>
            </a:r>
            <a:r>
              <a:rPr lang="es-PE" altLang="es-PE" b="1" dirty="0" err="1"/>
              <a:t>int</a:t>
            </a:r>
            <a:r>
              <a:rPr lang="es-PE" altLang="es-PE" b="1" dirty="0"/>
              <a:t>[] alumnos = new </a:t>
            </a:r>
            <a:r>
              <a:rPr lang="es-PE" altLang="es-PE" b="1" dirty="0" err="1"/>
              <a:t>int</a:t>
            </a:r>
            <a:r>
              <a:rPr lang="es-PE" altLang="es-PE" b="1" dirty="0"/>
              <a:t>[6];</a:t>
            </a:r>
          </a:p>
          <a:p>
            <a:pPr algn="just" defTabSz="914400">
              <a:spcBef>
                <a:spcPct val="0"/>
              </a:spcBef>
              <a:buNone/>
              <a:defRPr/>
            </a:pPr>
            <a:r>
              <a:rPr lang="es-PE" altLang="es-PE" dirty="0"/>
              <a:t>Asignación de valores:</a:t>
            </a:r>
          </a:p>
          <a:p>
            <a:pPr algn="just" defTabSz="914400">
              <a:spcBef>
                <a:spcPct val="0"/>
              </a:spcBef>
              <a:buNone/>
              <a:defRPr/>
            </a:pPr>
            <a:r>
              <a:rPr lang="es-PE" altLang="es-PE" b="1" dirty="0"/>
              <a:t>	alumnos[0] = 12; </a:t>
            </a:r>
          </a:p>
          <a:p>
            <a:pPr algn="just" defTabSz="914400">
              <a:spcBef>
                <a:spcPct val="0"/>
              </a:spcBef>
              <a:buNone/>
              <a:defRPr/>
            </a:pPr>
            <a:r>
              <a:rPr lang="es-PE" altLang="es-PE" b="1" dirty="0"/>
              <a:t>	alumnos[1] = 16; </a:t>
            </a:r>
          </a:p>
          <a:p>
            <a:pPr algn="just" defTabSz="914400">
              <a:spcBef>
                <a:spcPct val="0"/>
              </a:spcBef>
              <a:buNone/>
              <a:defRPr/>
            </a:pPr>
            <a:r>
              <a:rPr lang="es-PE" altLang="es-PE" b="1" dirty="0"/>
              <a:t>	alumnos[2] = 19; </a:t>
            </a:r>
          </a:p>
          <a:p>
            <a:pPr algn="just" defTabSz="914400">
              <a:spcBef>
                <a:spcPct val="0"/>
              </a:spcBef>
              <a:buNone/>
              <a:defRPr/>
            </a:pPr>
            <a:r>
              <a:rPr lang="es-PE" altLang="es-PE" b="1" dirty="0"/>
              <a:t>	alumnos[3] = 17;</a:t>
            </a:r>
          </a:p>
          <a:p>
            <a:pPr algn="just" defTabSz="914400">
              <a:spcBef>
                <a:spcPct val="0"/>
              </a:spcBef>
              <a:buNone/>
              <a:defRPr/>
            </a:pPr>
            <a:r>
              <a:rPr lang="es-PE" altLang="es-PE" b="1" dirty="0"/>
              <a:t>	alumnos[4] = 14;</a:t>
            </a:r>
          </a:p>
          <a:p>
            <a:pPr algn="just" defTabSz="914400">
              <a:spcBef>
                <a:spcPct val="0"/>
              </a:spcBef>
              <a:buNone/>
              <a:defRPr/>
            </a:pPr>
            <a:r>
              <a:rPr lang="es-PE" altLang="es-PE" b="1" dirty="0"/>
              <a:t>	alumnos[5] = 12; </a:t>
            </a:r>
          </a:p>
        </p:txBody>
      </p:sp>
      <p:sp>
        <p:nvSpPr>
          <p:cNvPr id="29" name="CuadroTexto 28">
            <a:extLst>
              <a:ext uri="{FF2B5EF4-FFF2-40B4-BE49-F238E27FC236}">
                <a16:creationId xmlns:a16="http://schemas.microsoft.com/office/drawing/2014/main" id="{787C8546-62E0-4EB5-9169-0544D3AFD6C1}"/>
              </a:ext>
            </a:extLst>
          </p:cNvPr>
          <p:cNvSpPr txBox="1"/>
          <p:nvPr/>
        </p:nvSpPr>
        <p:spPr>
          <a:xfrm>
            <a:off x="1302656" y="6003947"/>
            <a:ext cx="6637644" cy="646331"/>
          </a:xfrm>
          <a:prstGeom prst="rect">
            <a:avLst/>
          </a:prstGeom>
          <a:noFill/>
          <a:ln>
            <a:solidFill>
              <a:schemeClr val="tx1"/>
            </a:solidFill>
          </a:ln>
        </p:spPr>
        <p:txBody>
          <a:bodyPr wrap="square" rtlCol="0">
            <a:spAutoFit/>
          </a:bodyPr>
          <a:lstStyle/>
          <a:p>
            <a:pPr algn="just" defTabSz="914400">
              <a:spcBef>
                <a:spcPct val="0"/>
              </a:spcBef>
              <a:defRPr/>
            </a:pPr>
            <a:r>
              <a:rPr lang="es-PE" altLang="es-PE" b="1" dirty="0"/>
              <a:t>Forma 3: </a:t>
            </a:r>
            <a:r>
              <a:rPr lang="es-PE" altLang="es-PE" dirty="0"/>
              <a:t>Declaración, iniciación y asignación en la misma línea:</a:t>
            </a:r>
          </a:p>
          <a:p>
            <a:pPr algn="just" defTabSz="914400">
              <a:spcBef>
                <a:spcPct val="0"/>
              </a:spcBef>
              <a:buNone/>
              <a:defRPr/>
            </a:pPr>
            <a:r>
              <a:rPr lang="es-PE" altLang="es-PE" b="1" dirty="0"/>
              <a:t>	</a:t>
            </a:r>
            <a:r>
              <a:rPr lang="es-PE" altLang="es-PE" b="1" dirty="0" err="1"/>
              <a:t>int</a:t>
            </a:r>
            <a:r>
              <a:rPr lang="es-PE" altLang="es-PE" b="1" dirty="0"/>
              <a:t>[] alumnos = {12,16,19,17,14,12};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454848298"/>
              </p:ext>
            </p:extLst>
          </p:nvPr>
        </p:nvGraphicFramePr>
        <p:xfrm>
          <a:off x="2179783" y="1306845"/>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06424" y="2060937"/>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Tree>
    <p:extLst>
      <p:ext uri="{BB962C8B-B14F-4D97-AF65-F5344CB8AC3E}">
        <p14:creationId xmlns:p14="http://schemas.microsoft.com/office/powerpoint/2010/main" val="122997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3205749"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Tamaño</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333230751"/>
              </p:ext>
            </p:extLst>
          </p:nvPr>
        </p:nvGraphicFramePr>
        <p:xfrm>
          <a:off x="2188661" y="2372169"/>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3126261"/>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15" name="Abrir llave 14">
            <a:extLst>
              <a:ext uri="{FF2B5EF4-FFF2-40B4-BE49-F238E27FC236}">
                <a16:creationId xmlns:a16="http://schemas.microsoft.com/office/drawing/2014/main" id="{91774DEA-3EC5-4746-ADAC-8A72F30ED6EE}"/>
              </a:ext>
            </a:extLst>
          </p:cNvPr>
          <p:cNvSpPr/>
          <p:nvPr/>
        </p:nvSpPr>
        <p:spPr>
          <a:xfrm rot="16200000">
            <a:off x="4384480" y="1301317"/>
            <a:ext cx="249128" cy="52089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16" name="TextBox 1">
            <a:extLst>
              <a:ext uri="{FF2B5EF4-FFF2-40B4-BE49-F238E27FC236}">
                <a16:creationId xmlns:a16="http://schemas.microsoft.com/office/drawing/2014/main" id="{28C860DA-EDB7-4D46-B3C4-BBF32D0DABBC}"/>
              </a:ext>
            </a:extLst>
          </p:cNvPr>
          <p:cNvSpPr txBox="1">
            <a:spLocks noChangeArrowheads="1"/>
          </p:cNvSpPr>
          <p:nvPr/>
        </p:nvSpPr>
        <p:spPr bwMode="auto">
          <a:xfrm>
            <a:off x="2536009" y="4087309"/>
            <a:ext cx="3980873"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Tamaño de arreglo es: </a:t>
            </a:r>
            <a:r>
              <a:rPr lang="es-PE" altLang="es-PE" sz="1800" b="1" dirty="0"/>
              <a:t>alumnos.Length</a:t>
            </a:r>
          </a:p>
        </p:txBody>
      </p:sp>
    </p:spTree>
    <p:extLst>
      <p:ext uri="{BB962C8B-B14F-4D97-AF65-F5344CB8AC3E}">
        <p14:creationId xmlns:p14="http://schemas.microsoft.com/office/powerpoint/2010/main" val="316432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5528693"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Acceso a Información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nvGraphicFramePr>
        <p:xfrm>
          <a:off x="2188661" y="2372169"/>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3126261"/>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2" name="Flecha: hacia arriba 1">
            <a:extLst>
              <a:ext uri="{FF2B5EF4-FFF2-40B4-BE49-F238E27FC236}">
                <a16:creationId xmlns:a16="http://schemas.microsoft.com/office/drawing/2014/main" id="{81597DD4-C0AF-4665-B3B6-D3B5FCF6C418}"/>
              </a:ext>
            </a:extLst>
          </p:cNvPr>
          <p:cNvSpPr/>
          <p:nvPr/>
        </p:nvSpPr>
        <p:spPr>
          <a:xfrm>
            <a:off x="4630356" y="6947522"/>
            <a:ext cx="429916" cy="3817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TextBox 1">
            <a:extLst>
              <a:ext uri="{FF2B5EF4-FFF2-40B4-BE49-F238E27FC236}">
                <a16:creationId xmlns:a16="http://schemas.microsoft.com/office/drawing/2014/main" id="{C49DE867-A692-4C18-B770-5542806AD41C}"/>
              </a:ext>
            </a:extLst>
          </p:cNvPr>
          <p:cNvSpPr txBox="1">
            <a:spLocks noChangeArrowheads="1"/>
          </p:cNvSpPr>
          <p:nvPr/>
        </p:nvSpPr>
        <p:spPr bwMode="auto">
          <a:xfrm>
            <a:off x="349730" y="4732183"/>
            <a:ext cx="509343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Sintaxis para obtener información del índice 3:</a:t>
            </a:r>
          </a:p>
          <a:p>
            <a:pPr algn="just" defTabSz="914400">
              <a:spcBef>
                <a:spcPct val="0"/>
              </a:spcBef>
              <a:buNone/>
              <a:defRPr/>
            </a:pPr>
            <a:r>
              <a:rPr lang="es-PE" altLang="es-PE" sz="1800" b="1" dirty="0"/>
              <a:t>System.out.println(alumnos[3]);</a:t>
            </a:r>
          </a:p>
          <a:p>
            <a:pPr algn="just" defTabSz="914400">
              <a:spcBef>
                <a:spcPct val="0"/>
              </a:spcBef>
              <a:buNone/>
              <a:defRPr/>
            </a:pPr>
            <a:endParaRPr lang="es-PE" altLang="es-PE" sz="1800" dirty="0"/>
          </a:p>
          <a:p>
            <a:pPr algn="just" defTabSz="914400">
              <a:spcBef>
                <a:spcPct val="0"/>
              </a:spcBef>
              <a:buNone/>
              <a:defRPr/>
            </a:pPr>
            <a:r>
              <a:rPr lang="es-PE" altLang="es-PE" sz="1800" dirty="0"/>
              <a:t>Salida en pantalla: 17</a:t>
            </a:r>
          </a:p>
        </p:txBody>
      </p:sp>
    </p:spTree>
    <p:extLst>
      <p:ext uri="{BB962C8B-B14F-4D97-AF65-F5344CB8AC3E}">
        <p14:creationId xmlns:p14="http://schemas.microsoft.com/office/powerpoint/2010/main" val="419391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26 -0.4669 L -1.11111E-6 -7.40741E-7 " pathEditMode="relative" rAng="0" ptsTypes="AA">
                                      <p:cBhvr>
                                        <p:cTn id="6" dur="2000" spd="-100000" fill="hold"/>
                                        <p:tgtEl>
                                          <p:spTgt spid="2"/>
                                        </p:tgtEl>
                                        <p:attrNameLst>
                                          <p:attrName>ppt_x</p:attrName>
                                          <p:attrName>ppt_y</p:attrName>
                                        </p:attrNameLst>
                                      </p:cBhvr>
                                      <p:rCtr x="122" y="233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427758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Programación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2357784837"/>
              </p:ext>
            </p:extLst>
          </p:nvPr>
        </p:nvGraphicFramePr>
        <p:xfrm>
          <a:off x="2188661" y="1892772"/>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2646864"/>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15" name="TextBox 1">
            <a:extLst>
              <a:ext uri="{FF2B5EF4-FFF2-40B4-BE49-F238E27FC236}">
                <a16:creationId xmlns:a16="http://schemas.microsoft.com/office/drawing/2014/main" id="{D2CA93D2-012C-4468-8EF8-1A2C973391D8}"/>
              </a:ext>
            </a:extLst>
          </p:cNvPr>
          <p:cNvSpPr txBox="1">
            <a:spLocks noChangeArrowheads="1"/>
          </p:cNvSpPr>
          <p:nvPr/>
        </p:nvSpPr>
        <p:spPr bwMode="auto">
          <a:xfrm>
            <a:off x="944181" y="3473390"/>
            <a:ext cx="5093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b="1" dirty="0"/>
              <a:t>Obtener la suma de las notas del arreglo alumnos</a:t>
            </a:r>
          </a:p>
        </p:txBody>
      </p:sp>
      <p:pic>
        <p:nvPicPr>
          <p:cNvPr id="5" name="Imagen 4">
            <a:extLst>
              <a:ext uri="{FF2B5EF4-FFF2-40B4-BE49-F238E27FC236}">
                <a16:creationId xmlns:a16="http://schemas.microsoft.com/office/drawing/2014/main" id="{C5DDCD56-ED5D-4C89-9F47-D99A776F54F8}"/>
              </a:ext>
            </a:extLst>
          </p:cNvPr>
          <p:cNvPicPr>
            <a:picLocks noChangeAspect="1"/>
          </p:cNvPicPr>
          <p:nvPr/>
        </p:nvPicPr>
        <p:blipFill>
          <a:blip r:embed="rId3"/>
          <a:stretch>
            <a:fillRect/>
          </a:stretch>
        </p:blipFill>
        <p:spPr>
          <a:xfrm>
            <a:off x="944181" y="3985591"/>
            <a:ext cx="4067175" cy="628650"/>
          </a:xfrm>
          <a:prstGeom prst="rect">
            <a:avLst/>
          </a:prstGeom>
        </p:spPr>
      </p:pic>
      <p:pic>
        <p:nvPicPr>
          <p:cNvPr id="6" name="Imagen 5">
            <a:extLst>
              <a:ext uri="{FF2B5EF4-FFF2-40B4-BE49-F238E27FC236}">
                <a16:creationId xmlns:a16="http://schemas.microsoft.com/office/drawing/2014/main" id="{298D5A98-489E-4471-82AB-ED755D615D9A}"/>
              </a:ext>
            </a:extLst>
          </p:cNvPr>
          <p:cNvPicPr>
            <a:picLocks noChangeAspect="1"/>
          </p:cNvPicPr>
          <p:nvPr/>
        </p:nvPicPr>
        <p:blipFill>
          <a:blip r:embed="rId4"/>
          <a:stretch>
            <a:fillRect/>
          </a:stretch>
        </p:blipFill>
        <p:spPr>
          <a:xfrm>
            <a:off x="944181" y="4757110"/>
            <a:ext cx="4067175" cy="979754"/>
          </a:xfrm>
          <a:prstGeom prst="rect">
            <a:avLst/>
          </a:prstGeom>
        </p:spPr>
      </p:pic>
      <p:pic>
        <p:nvPicPr>
          <p:cNvPr id="9" name="Imagen 8">
            <a:extLst>
              <a:ext uri="{FF2B5EF4-FFF2-40B4-BE49-F238E27FC236}">
                <a16:creationId xmlns:a16="http://schemas.microsoft.com/office/drawing/2014/main" id="{C98D90D2-6961-4A51-ABD7-F00A565F1650}"/>
              </a:ext>
            </a:extLst>
          </p:cNvPr>
          <p:cNvPicPr>
            <a:picLocks noChangeAspect="1"/>
          </p:cNvPicPr>
          <p:nvPr/>
        </p:nvPicPr>
        <p:blipFill>
          <a:blip r:embed="rId5"/>
          <a:stretch>
            <a:fillRect/>
          </a:stretch>
        </p:blipFill>
        <p:spPr>
          <a:xfrm>
            <a:off x="944180" y="5857591"/>
            <a:ext cx="7480217" cy="369332"/>
          </a:xfrm>
          <a:prstGeom prst="rect">
            <a:avLst/>
          </a:prstGeom>
        </p:spPr>
      </p:pic>
    </p:spTree>
    <p:extLst>
      <p:ext uri="{BB962C8B-B14F-4D97-AF65-F5344CB8AC3E}">
        <p14:creationId xmlns:p14="http://schemas.microsoft.com/office/powerpoint/2010/main" val="40921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676275" y="420688"/>
            <a:ext cx="176580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Ejercicios</a:t>
            </a:r>
          </a:p>
        </p:txBody>
      </p:sp>
      <p:sp>
        <p:nvSpPr>
          <p:cNvPr id="3" name="CuadroTexto 2">
            <a:extLst>
              <a:ext uri="{FF2B5EF4-FFF2-40B4-BE49-F238E27FC236}">
                <a16:creationId xmlns:a16="http://schemas.microsoft.com/office/drawing/2014/main" id="{AFFAD907-0772-4FC4-B854-81927D279240}"/>
              </a:ext>
            </a:extLst>
          </p:cNvPr>
          <p:cNvSpPr txBox="1"/>
          <p:nvPr/>
        </p:nvSpPr>
        <p:spPr>
          <a:xfrm>
            <a:off x="109330" y="1128418"/>
            <a:ext cx="8609743" cy="1323439"/>
          </a:xfrm>
          <a:prstGeom prst="rect">
            <a:avLst/>
          </a:prstGeom>
          <a:noFill/>
        </p:spPr>
        <p:txBody>
          <a:bodyPr wrap="square" rtlCol="0">
            <a:spAutoFit/>
          </a:bodyPr>
          <a:lstStyle/>
          <a:p>
            <a:r>
              <a:rPr lang="es-MX" sz="2000" b="1" u="sng" dirty="0"/>
              <a:t>Objetivo: </a:t>
            </a:r>
            <a:r>
              <a:rPr lang="es-PE" sz="2000" b="1" u="sng" dirty="0"/>
              <a:t>Utilizar técnicas y herramientas de última generación en el desarrollo de sistemas de información.</a:t>
            </a:r>
          </a:p>
          <a:p>
            <a:r>
              <a:rPr lang="es-MX" sz="2000" b="1" dirty="0"/>
              <a:t>Con</a:t>
            </a:r>
            <a:r>
              <a:rPr lang="es-PE" sz="2000" b="1" dirty="0"/>
              <a:t> ello, el alumno debe plantear y  discernir una solución.</a:t>
            </a:r>
          </a:p>
          <a:p>
            <a:endParaRPr lang="es-PE" sz="2000" b="1" u="sng" dirty="0"/>
          </a:p>
        </p:txBody>
      </p:sp>
      <p:sp>
        <p:nvSpPr>
          <p:cNvPr id="6" name="CuadroTexto 5">
            <a:extLst>
              <a:ext uri="{FF2B5EF4-FFF2-40B4-BE49-F238E27FC236}">
                <a16:creationId xmlns:a16="http://schemas.microsoft.com/office/drawing/2014/main" id="{82C9ECD5-AF9B-44E7-B1A2-7469216E2E2C}"/>
              </a:ext>
            </a:extLst>
          </p:cNvPr>
          <p:cNvSpPr txBox="1"/>
          <p:nvPr/>
        </p:nvSpPr>
        <p:spPr>
          <a:xfrm>
            <a:off x="109330" y="2320685"/>
            <a:ext cx="8829187" cy="4555093"/>
          </a:xfrm>
          <a:prstGeom prst="rect">
            <a:avLst/>
          </a:prstGeom>
          <a:noFill/>
        </p:spPr>
        <p:txBody>
          <a:bodyPr wrap="square" rtlCol="0">
            <a:spAutoFit/>
          </a:bodyPr>
          <a:lstStyle/>
          <a:p>
            <a:r>
              <a:rPr lang="es-MX" b="1" dirty="0"/>
              <a:t>Ejercicio: </a:t>
            </a:r>
            <a:r>
              <a:rPr lang="es-PE" b="1" dirty="0"/>
              <a:t>Ventas mensuales</a:t>
            </a:r>
          </a:p>
          <a:p>
            <a:r>
              <a:rPr lang="es-ES" dirty="0"/>
              <a:t>Una empresa vendedora de fotocopiadoras necesita calcular cual ha sido el volumen de ventas de cada uno de sus agentes comerciales durante el presente mes y en base a eso determinar distintos indicadores así como montos a pagar en comisión de ventas.</a:t>
            </a:r>
            <a:endParaRPr lang="es-PE" dirty="0"/>
          </a:p>
          <a:p>
            <a:r>
              <a:rPr lang="es-ES" dirty="0"/>
              <a:t>	</a:t>
            </a:r>
            <a:endParaRPr lang="es-PE" dirty="0"/>
          </a:p>
          <a:p>
            <a:r>
              <a:rPr lang="es-ES" dirty="0"/>
              <a:t>Se le solicita:</a:t>
            </a:r>
            <a:endParaRPr lang="es-PE" dirty="0"/>
          </a:p>
          <a:p>
            <a:pPr marL="342900" lvl="0" indent="-342900">
              <a:buFont typeface="+mj-lt"/>
              <a:buAutoNum type="arabicPeriod"/>
            </a:pPr>
            <a:r>
              <a:rPr lang="es-ES" dirty="0"/>
              <a:t>Obtener el total de unidades vendidas durante el presente mes. Para eso se tiene como dato de entrada un arreglo con la cantidad de unidades vendidas por cada agente comercial.</a:t>
            </a:r>
            <a:endParaRPr lang="es-PE" dirty="0"/>
          </a:p>
          <a:p>
            <a:pPr marL="342900" lvl="0" indent="-342900">
              <a:buFont typeface="+mj-lt"/>
              <a:buAutoNum type="arabicPeriod"/>
            </a:pPr>
            <a:r>
              <a:rPr lang="es-ES" dirty="0"/>
              <a:t>Si se sabe que la cuota de venta de cada vendedor es 5 unidades, determinar cuál es el porcentaje de vendedores que superaron la cuota de venta. Para eso se tiene como dato de entrada un arreglo con la cantidad de unidades vendidas por cada agente comercial.</a:t>
            </a:r>
            <a:endParaRPr lang="es-PE" dirty="0"/>
          </a:p>
          <a:p>
            <a:pPr marL="342900" lvl="0" indent="-342900">
              <a:buFont typeface="+mj-lt"/>
              <a:buAutoNum type="arabicPeriod"/>
            </a:pPr>
            <a:r>
              <a:rPr lang="es-ES" dirty="0"/>
              <a:t>Se desea saber quién(es) fueron los agentes de ventas que superaron la cuota de venta.</a:t>
            </a:r>
            <a:endParaRPr lang="es-PE" dirty="0"/>
          </a:p>
          <a:p>
            <a:pPr marL="342900" lvl="0" indent="-342900">
              <a:buFont typeface="+mj-lt"/>
              <a:buAutoNum type="arabicPeriod"/>
            </a:pPr>
            <a:r>
              <a:rPr lang="es-ES" dirty="0"/>
              <a:t>Si se sabe que por cada unidad vendida se tiene que pagar una comisión de ventas de 300 soles, determinar cuánto es lo que se tiene que pagar como comisión este mes.</a:t>
            </a:r>
            <a:endParaRPr lang="es-PE" dirty="0"/>
          </a:p>
          <a:p>
            <a:endParaRPr lang="es-PE" sz="2000" dirty="0"/>
          </a:p>
        </p:txBody>
      </p:sp>
    </p:spTree>
    <p:extLst>
      <p:ext uri="{BB962C8B-B14F-4D97-AF65-F5344CB8AC3E}">
        <p14:creationId xmlns:p14="http://schemas.microsoft.com/office/powerpoint/2010/main" val="315888760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656</Words>
  <Application>Microsoft Office PowerPoint</Application>
  <PresentationFormat>Presentación en pantalla (4:3)</PresentationFormat>
  <Paragraphs>143</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Agustín Fajardo Montes</dc:creator>
  <cp:lastModifiedBy>PCSIJFER (FERNANDEZ SANCHEZ, JUAN CARLOS)</cp:lastModifiedBy>
  <cp:revision>28</cp:revision>
  <dcterms:created xsi:type="dcterms:W3CDTF">2020-06-15T21:26:37Z</dcterms:created>
  <dcterms:modified xsi:type="dcterms:W3CDTF">2020-08-22T23:57:23Z</dcterms:modified>
</cp:coreProperties>
</file>