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81" r:id="rId2"/>
    <p:sldId id="409" r:id="rId3"/>
    <p:sldId id="714" r:id="rId4"/>
    <p:sldId id="715" r:id="rId5"/>
    <p:sldId id="716" r:id="rId6"/>
    <p:sldId id="717" r:id="rId7"/>
    <p:sldId id="718" r:id="rId8"/>
    <p:sldId id="719" r:id="rId9"/>
    <p:sldId id="722" r:id="rId10"/>
    <p:sldId id="725" r:id="rId11"/>
    <p:sldId id="726" r:id="rId12"/>
    <p:sldId id="727" r:id="rId13"/>
    <p:sldId id="729" r:id="rId14"/>
    <p:sldId id="728" r:id="rId15"/>
    <p:sldId id="730" r:id="rId16"/>
    <p:sldId id="731" r:id="rId17"/>
    <p:sldId id="734" r:id="rId18"/>
    <p:sldId id="732" r:id="rId19"/>
    <p:sldId id="735" r:id="rId20"/>
    <p:sldId id="733" r:id="rId21"/>
    <p:sldId id="736" r:id="rId22"/>
    <p:sldId id="723" r:id="rId23"/>
    <p:sldId id="724" r:id="rId24"/>
    <p:sldId id="712" r:id="rId25"/>
    <p:sldId id="485" r:id="rId26"/>
    <p:sldId id="407" r:id="rId27"/>
  </p:sldIdLst>
  <p:sldSz cx="9144000" cy="6858000" type="screen4x3"/>
  <p:notesSz cx="6858000" cy="9144000"/>
  <p:custDataLst>
    <p:tags r:id="rId29"/>
  </p:custDataLst>
  <p:defaultTex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32">
          <p15:clr>
            <a:srgbClr val="A4A3A4"/>
          </p15:clr>
        </p15:guide>
        <p15:guide id="2" orient="horz" pos="3884">
          <p15:clr>
            <a:srgbClr val="A4A3A4"/>
          </p15:clr>
        </p15:guide>
        <p15:guide id="3" orient="horz" pos="3861">
          <p15:clr>
            <a:srgbClr val="A4A3A4"/>
          </p15:clr>
        </p15:guide>
        <p15:guide id="4" orient="horz" pos="1616">
          <p15:clr>
            <a:srgbClr val="A4A3A4"/>
          </p15:clr>
        </p15:guide>
        <p15:guide id="5" pos="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3333FF"/>
    <a:srgbClr val="FFFFCC"/>
    <a:srgbClr val="319B42"/>
    <a:srgbClr val="FF0000"/>
    <a:srgbClr val="000000"/>
    <a:srgbClr val="007DC2"/>
    <a:srgbClr val="7A68AE"/>
    <a:srgbClr val="00BBE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113" autoAdjust="0"/>
    <p:restoredTop sz="83895" autoAdjust="0"/>
  </p:normalViewPr>
  <p:slideViewPr>
    <p:cSldViewPr snapToObjects="1">
      <p:cViewPr varScale="1">
        <p:scale>
          <a:sx n="44" d="100"/>
          <a:sy n="44" d="100"/>
        </p:scale>
        <p:origin x="126" y="54"/>
      </p:cViewPr>
      <p:guideLst>
        <p:guide orient="horz" pos="232"/>
        <p:guide orient="horz" pos="3884"/>
        <p:guide orient="horz" pos="3861"/>
        <p:guide orient="horz" pos="1616"/>
        <p:guide pos="839"/>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49D6168-E3AE-4AA8-8826-BC1BC0ED6D12}" type="datetimeFigureOut">
              <a:rPr lang="es-ES"/>
              <a:pPr>
                <a:defRPr/>
              </a:pPr>
              <a:t>13/01/2016</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ES"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C272004E-5DDA-479B-8CAC-AE815B54AA44}" type="slidenum">
              <a:rPr lang="es-ES"/>
              <a:pPr>
                <a:defRPr/>
              </a:pPr>
              <a:t>‹Nº›</a:t>
            </a:fld>
            <a:endParaRPr lang="es-ES"/>
          </a:p>
        </p:txBody>
      </p:sp>
    </p:spTree>
    <p:extLst>
      <p:ext uri="{BB962C8B-B14F-4D97-AF65-F5344CB8AC3E}">
        <p14:creationId xmlns:p14="http://schemas.microsoft.com/office/powerpoint/2010/main" val="23930537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s-PE" dirty="0" smtClean="0"/>
          </a:p>
        </p:txBody>
      </p:sp>
      <p:sp>
        <p:nvSpPr>
          <p:cNvPr id="2253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439074-6E1F-4712-BE54-6C9143E37DDE}" type="slidenum">
              <a:rPr lang="es-ES" smtClean="0"/>
              <a:pPr fontAlgn="base">
                <a:spcBef>
                  <a:spcPct val="0"/>
                </a:spcBef>
                <a:spcAft>
                  <a:spcPct val="0"/>
                </a:spcAft>
                <a:defRPr/>
              </a:pPr>
              <a:t>1</a:t>
            </a:fld>
            <a:endParaRPr lang="es-ES" smtClean="0"/>
          </a:p>
        </p:txBody>
      </p:sp>
    </p:spTree>
    <p:extLst>
      <p:ext uri="{BB962C8B-B14F-4D97-AF65-F5344CB8AC3E}">
        <p14:creationId xmlns:p14="http://schemas.microsoft.com/office/powerpoint/2010/main" val="4021584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ES" altLang="es-ES" dirty="0" smtClean="0"/>
              <a:t>Ejemplo grafico de insertar un nodo</a:t>
            </a:r>
            <a:r>
              <a:rPr lang="es-ES" altLang="es-ES" baseline="0" dirty="0" smtClean="0"/>
              <a:t> por el inicio de la lista enlazada</a:t>
            </a:r>
            <a:endParaRPr lang="es-ES" altLang="es-ES" dirty="0" smtClean="0"/>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10</a:t>
            </a:fld>
            <a:endParaRPr lang="es-ES" altLang="es-ES" smtClean="0"/>
          </a:p>
        </p:txBody>
      </p:sp>
    </p:spTree>
    <p:extLst>
      <p:ext uri="{BB962C8B-B14F-4D97-AF65-F5344CB8AC3E}">
        <p14:creationId xmlns:p14="http://schemas.microsoft.com/office/powerpoint/2010/main" val="1074635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eaLnBrk="1" hangingPunct="1">
              <a:spcBef>
                <a:spcPct val="0"/>
              </a:spcBef>
            </a:pPr>
            <a:r>
              <a:rPr lang="es-ES" altLang="es-ES" dirty="0" smtClean="0"/>
              <a:t>Ejemplo del </a:t>
            </a:r>
            <a:r>
              <a:rPr lang="es-ES" altLang="es-ES" dirty="0" err="1" smtClean="0"/>
              <a:t>pseudocodigo</a:t>
            </a:r>
            <a:r>
              <a:rPr lang="es-ES" altLang="es-ES" dirty="0" smtClean="0"/>
              <a:t> de insertar un nodo</a:t>
            </a:r>
            <a:r>
              <a:rPr lang="es-ES" altLang="es-ES" baseline="0" dirty="0" smtClean="0"/>
              <a:t> por el inicio de la lista enlazada</a:t>
            </a:r>
            <a:endParaRPr lang="es-ES" altLang="es-ES" dirty="0" smtClean="0"/>
          </a:p>
        </p:txBody>
      </p:sp>
      <p:sp>
        <p:nvSpPr>
          <p:cNvPr id="4" name="3 Marcador de número de diapositiva"/>
          <p:cNvSpPr>
            <a:spLocks noGrp="1"/>
          </p:cNvSpPr>
          <p:nvPr>
            <p:ph type="sldNum" sz="quarter" idx="10"/>
          </p:nvPr>
        </p:nvSpPr>
        <p:spPr/>
        <p:txBody>
          <a:bodyPr/>
          <a:lstStyle/>
          <a:p>
            <a:pPr>
              <a:defRPr/>
            </a:pPr>
            <a:fld id="{C272004E-5DDA-479B-8CAC-AE815B54AA44}" type="slidenum">
              <a:rPr lang="es-ES" smtClean="0"/>
              <a:pPr>
                <a:defRPr/>
              </a:pPr>
              <a:t>11</a:t>
            </a:fld>
            <a:endParaRPr lang="es-ES"/>
          </a:p>
        </p:txBody>
      </p:sp>
    </p:spTree>
    <p:extLst>
      <p:ext uri="{BB962C8B-B14F-4D97-AF65-F5344CB8AC3E}">
        <p14:creationId xmlns:p14="http://schemas.microsoft.com/office/powerpoint/2010/main" val="3850622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ES" altLang="es-ES" dirty="0" smtClean="0"/>
              <a:t>Ejemplo grafico de insertar un nodo</a:t>
            </a:r>
            <a:r>
              <a:rPr lang="es-ES" altLang="es-ES" baseline="0" dirty="0" smtClean="0"/>
              <a:t> entre dos nodos de la lista enlazada</a:t>
            </a:r>
            <a:endParaRPr lang="es-ES" altLang="es-ES" dirty="0" smtClean="0"/>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12</a:t>
            </a:fld>
            <a:endParaRPr lang="es-ES" altLang="es-ES" smtClean="0"/>
          </a:p>
        </p:txBody>
      </p:sp>
    </p:spTree>
    <p:extLst>
      <p:ext uri="{BB962C8B-B14F-4D97-AF65-F5344CB8AC3E}">
        <p14:creationId xmlns:p14="http://schemas.microsoft.com/office/powerpoint/2010/main" val="1631789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altLang="es-ES" dirty="0" smtClean="0"/>
              <a:t>Ejemplo del </a:t>
            </a:r>
            <a:r>
              <a:rPr lang="es-ES" altLang="es-ES" dirty="0" err="1" smtClean="0"/>
              <a:t>pseudocodigo</a:t>
            </a:r>
            <a:r>
              <a:rPr lang="es-ES" altLang="es-ES" dirty="0" smtClean="0"/>
              <a:t> de insertar un nodo</a:t>
            </a:r>
            <a:r>
              <a:rPr lang="es-ES" altLang="es-ES" baseline="0" dirty="0" smtClean="0"/>
              <a:t> entre dos nodos de la lista enlazada</a:t>
            </a:r>
            <a:endParaRPr lang="es-ES" altLang="es-ES" dirty="0" smtClean="0"/>
          </a:p>
          <a:p>
            <a:endParaRPr lang="es-PE" dirty="0"/>
          </a:p>
        </p:txBody>
      </p:sp>
      <p:sp>
        <p:nvSpPr>
          <p:cNvPr id="4" name="3 Marcador de número de diapositiva"/>
          <p:cNvSpPr>
            <a:spLocks noGrp="1"/>
          </p:cNvSpPr>
          <p:nvPr>
            <p:ph type="sldNum" sz="quarter" idx="10"/>
          </p:nvPr>
        </p:nvSpPr>
        <p:spPr/>
        <p:txBody>
          <a:bodyPr/>
          <a:lstStyle/>
          <a:p>
            <a:pPr>
              <a:defRPr/>
            </a:pPr>
            <a:fld id="{C272004E-5DDA-479B-8CAC-AE815B54AA44}" type="slidenum">
              <a:rPr lang="es-ES" smtClean="0"/>
              <a:pPr>
                <a:defRPr/>
              </a:pPr>
              <a:t>13</a:t>
            </a:fld>
            <a:endParaRPr lang="es-ES"/>
          </a:p>
        </p:txBody>
      </p:sp>
    </p:spTree>
    <p:extLst>
      <p:ext uri="{BB962C8B-B14F-4D97-AF65-F5344CB8AC3E}">
        <p14:creationId xmlns:p14="http://schemas.microsoft.com/office/powerpoint/2010/main" val="3850622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s-ES" altLang="es-ES" dirty="0" smtClean="0"/>
              <a:t>Ejemplo grafico de insertar un nodo</a:t>
            </a:r>
            <a:r>
              <a:rPr lang="es-ES" altLang="es-ES" baseline="0" dirty="0" smtClean="0"/>
              <a:t> por el final de la lista enlazada</a:t>
            </a:r>
            <a:endParaRPr lang="es-ES" altLang="es-ES" dirty="0" smtClean="0"/>
          </a:p>
          <a:p>
            <a:pPr eaLnBrk="1" hangingPunct="1">
              <a:spcBef>
                <a:spcPct val="0"/>
              </a:spcBef>
            </a:pPr>
            <a:endParaRPr lang="es-ES" altLang="es-ES" dirty="0" smtClean="0"/>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14</a:t>
            </a:fld>
            <a:endParaRPr lang="es-ES" altLang="es-ES" smtClean="0"/>
          </a:p>
        </p:txBody>
      </p:sp>
    </p:spTree>
    <p:extLst>
      <p:ext uri="{BB962C8B-B14F-4D97-AF65-F5344CB8AC3E}">
        <p14:creationId xmlns:p14="http://schemas.microsoft.com/office/powerpoint/2010/main" val="1016452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altLang="es-ES" dirty="0" smtClean="0"/>
              <a:t>Ejemplo del </a:t>
            </a:r>
            <a:r>
              <a:rPr lang="es-ES" altLang="es-ES" dirty="0" err="1" smtClean="0"/>
              <a:t>pseudocodigo</a:t>
            </a:r>
            <a:r>
              <a:rPr lang="es-ES" altLang="es-ES" dirty="0" smtClean="0"/>
              <a:t> de insertar un nodo</a:t>
            </a:r>
            <a:r>
              <a:rPr lang="es-ES" altLang="es-ES" baseline="0" dirty="0" smtClean="0"/>
              <a:t> por el final de la lista enlazada</a:t>
            </a:r>
            <a:endParaRPr lang="es-ES" altLang="es-ES" dirty="0" smtClean="0"/>
          </a:p>
          <a:p>
            <a:endParaRPr lang="es-PE" dirty="0"/>
          </a:p>
        </p:txBody>
      </p:sp>
      <p:sp>
        <p:nvSpPr>
          <p:cNvPr id="4" name="3 Marcador de número de diapositiva"/>
          <p:cNvSpPr>
            <a:spLocks noGrp="1"/>
          </p:cNvSpPr>
          <p:nvPr>
            <p:ph type="sldNum" sz="quarter" idx="10"/>
          </p:nvPr>
        </p:nvSpPr>
        <p:spPr/>
        <p:txBody>
          <a:bodyPr/>
          <a:lstStyle/>
          <a:p>
            <a:pPr>
              <a:defRPr/>
            </a:pPr>
            <a:fld id="{C272004E-5DDA-479B-8CAC-AE815B54AA44}" type="slidenum">
              <a:rPr lang="es-ES" smtClean="0"/>
              <a:pPr>
                <a:defRPr/>
              </a:pPr>
              <a:t>15</a:t>
            </a:fld>
            <a:endParaRPr lang="es-ES"/>
          </a:p>
        </p:txBody>
      </p:sp>
    </p:spTree>
    <p:extLst>
      <p:ext uri="{BB962C8B-B14F-4D97-AF65-F5344CB8AC3E}">
        <p14:creationId xmlns:p14="http://schemas.microsoft.com/office/powerpoint/2010/main" val="3850622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s-ES" altLang="es-ES" dirty="0" smtClean="0"/>
              <a:t>Ejemplo grafico de eliminar un nodo</a:t>
            </a:r>
            <a:r>
              <a:rPr lang="es-ES" altLang="es-ES" baseline="0" dirty="0" smtClean="0"/>
              <a:t> que se encuentra en el inicio de la lista enlazada</a:t>
            </a:r>
            <a:endParaRPr lang="es-ES" altLang="es-ES" dirty="0" smtClean="0"/>
          </a:p>
          <a:p>
            <a:pPr eaLnBrk="1" hangingPunct="1">
              <a:spcBef>
                <a:spcPct val="0"/>
              </a:spcBef>
            </a:pPr>
            <a:endParaRPr lang="es-ES" altLang="es-ES" dirty="0" smtClean="0"/>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16</a:t>
            </a:fld>
            <a:endParaRPr lang="es-ES" altLang="es-ES" smtClean="0"/>
          </a:p>
        </p:txBody>
      </p:sp>
    </p:spTree>
    <p:extLst>
      <p:ext uri="{BB962C8B-B14F-4D97-AF65-F5344CB8AC3E}">
        <p14:creationId xmlns:p14="http://schemas.microsoft.com/office/powerpoint/2010/main" val="3121553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altLang="es-ES" dirty="0" smtClean="0"/>
              <a:t>Ejemplo del </a:t>
            </a:r>
            <a:r>
              <a:rPr lang="es-ES" altLang="es-ES" dirty="0" err="1" smtClean="0"/>
              <a:t>pseudocodigo</a:t>
            </a:r>
            <a:r>
              <a:rPr lang="es-ES" altLang="es-ES" dirty="0" smtClean="0"/>
              <a:t> de eliminar</a:t>
            </a:r>
            <a:r>
              <a:rPr lang="es-ES" altLang="es-ES" baseline="0" dirty="0" smtClean="0"/>
              <a:t> </a:t>
            </a:r>
            <a:r>
              <a:rPr lang="es-ES" altLang="es-ES" dirty="0" smtClean="0"/>
              <a:t>un nodo</a:t>
            </a:r>
            <a:r>
              <a:rPr lang="es-ES" altLang="es-ES" baseline="0" dirty="0" smtClean="0"/>
              <a:t> que se encuentra en el inicio de la lista enlazada</a:t>
            </a:r>
            <a:endParaRPr lang="es-ES" altLang="es-ES" dirty="0" smtClean="0"/>
          </a:p>
          <a:p>
            <a:endParaRPr lang="es-PE" dirty="0"/>
          </a:p>
        </p:txBody>
      </p:sp>
      <p:sp>
        <p:nvSpPr>
          <p:cNvPr id="4" name="3 Marcador de número de diapositiva"/>
          <p:cNvSpPr>
            <a:spLocks noGrp="1"/>
          </p:cNvSpPr>
          <p:nvPr>
            <p:ph type="sldNum" sz="quarter" idx="10"/>
          </p:nvPr>
        </p:nvSpPr>
        <p:spPr/>
        <p:txBody>
          <a:bodyPr/>
          <a:lstStyle/>
          <a:p>
            <a:pPr>
              <a:defRPr/>
            </a:pPr>
            <a:fld id="{C272004E-5DDA-479B-8CAC-AE815B54AA44}" type="slidenum">
              <a:rPr lang="es-ES" smtClean="0"/>
              <a:pPr>
                <a:defRPr/>
              </a:pPr>
              <a:t>17</a:t>
            </a:fld>
            <a:endParaRPr lang="es-ES"/>
          </a:p>
        </p:txBody>
      </p:sp>
    </p:spTree>
    <p:extLst>
      <p:ext uri="{BB962C8B-B14F-4D97-AF65-F5344CB8AC3E}">
        <p14:creationId xmlns:p14="http://schemas.microsoft.com/office/powerpoint/2010/main" val="3850622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s-ES" altLang="es-ES" dirty="0" smtClean="0"/>
              <a:t>Ejemplo grafico de eliminar un nodo</a:t>
            </a:r>
            <a:r>
              <a:rPr lang="es-ES" altLang="es-ES" baseline="0" dirty="0" smtClean="0"/>
              <a:t> que se encuentra entre dos nodos de la lista enlazada</a:t>
            </a:r>
            <a:endParaRPr lang="es-ES" altLang="es-ES" dirty="0" smtClean="0"/>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18</a:t>
            </a:fld>
            <a:endParaRPr lang="es-ES" altLang="es-ES" smtClean="0"/>
          </a:p>
        </p:txBody>
      </p:sp>
    </p:spTree>
    <p:extLst>
      <p:ext uri="{BB962C8B-B14F-4D97-AF65-F5344CB8AC3E}">
        <p14:creationId xmlns:p14="http://schemas.microsoft.com/office/powerpoint/2010/main" val="4294200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altLang="es-ES" dirty="0" smtClean="0"/>
              <a:t>Ejemplo del </a:t>
            </a:r>
            <a:r>
              <a:rPr lang="es-ES" altLang="es-ES" dirty="0" err="1" smtClean="0"/>
              <a:t>pseudocodigo</a:t>
            </a:r>
            <a:r>
              <a:rPr lang="es-ES" altLang="es-ES" dirty="0" smtClean="0"/>
              <a:t> de eliminar</a:t>
            </a:r>
            <a:r>
              <a:rPr lang="es-ES" altLang="es-ES" baseline="0" dirty="0" smtClean="0"/>
              <a:t> </a:t>
            </a:r>
            <a:r>
              <a:rPr lang="es-ES" altLang="es-ES" dirty="0" smtClean="0"/>
              <a:t>un nodo</a:t>
            </a:r>
            <a:r>
              <a:rPr lang="es-ES" altLang="es-ES" baseline="0" dirty="0" smtClean="0"/>
              <a:t> que se encuentra entre dos nodos de la lista enlazada</a:t>
            </a:r>
            <a:endParaRPr lang="es-ES" altLang="es-ES" dirty="0" smtClean="0"/>
          </a:p>
          <a:p>
            <a:endParaRPr lang="es-PE" dirty="0"/>
          </a:p>
        </p:txBody>
      </p:sp>
      <p:sp>
        <p:nvSpPr>
          <p:cNvPr id="4" name="3 Marcador de número de diapositiva"/>
          <p:cNvSpPr>
            <a:spLocks noGrp="1"/>
          </p:cNvSpPr>
          <p:nvPr>
            <p:ph type="sldNum" sz="quarter" idx="10"/>
          </p:nvPr>
        </p:nvSpPr>
        <p:spPr/>
        <p:txBody>
          <a:bodyPr/>
          <a:lstStyle/>
          <a:p>
            <a:pPr>
              <a:defRPr/>
            </a:pPr>
            <a:fld id="{C272004E-5DDA-479B-8CAC-AE815B54AA44}" type="slidenum">
              <a:rPr lang="es-ES" smtClean="0"/>
              <a:pPr>
                <a:defRPr/>
              </a:pPr>
              <a:t>19</a:t>
            </a:fld>
            <a:endParaRPr lang="es-ES"/>
          </a:p>
        </p:txBody>
      </p:sp>
    </p:spTree>
    <p:extLst>
      <p:ext uri="{BB962C8B-B14F-4D97-AF65-F5344CB8AC3E}">
        <p14:creationId xmlns:p14="http://schemas.microsoft.com/office/powerpoint/2010/main" val="3850622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ES" altLang="es-ES" dirty="0" smtClean="0"/>
              <a:t>A continuación, presentamos los temas a tratar en la</a:t>
            </a:r>
            <a:r>
              <a:rPr lang="es-ES" altLang="es-ES" baseline="0" dirty="0" smtClean="0"/>
              <a:t> sesión:</a:t>
            </a:r>
          </a:p>
          <a:p>
            <a:pPr marL="285750" marR="0" lvl="2" indent="-285750" algn="l" defTabSz="914400" rtl="0" eaLnBrk="0" fontAlgn="base" latinLnBrk="0" hangingPunct="0">
              <a:lnSpc>
                <a:spcPct val="100000"/>
              </a:lnSpc>
              <a:spcBef>
                <a:spcPct val="30000"/>
              </a:spcBef>
              <a:spcAft>
                <a:spcPts val="1200"/>
              </a:spcAft>
              <a:buClrTx/>
              <a:buSzTx/>
              <a:buFont typeface="Arial" panose="020B0604020202020204" pitchFamily="34" charset="0"/>
              <a:buChar char="•"/>
              <a:tabLst/>
              <a:defRPr/>
            </a:pPr>
            <a:r>
              <a:rPr lang="es-PE" sz="1600" b="0" dirty="0" smtClean="0">
                <a:solidFill>
                  <a:schemeClr val="tx1">
                    <a:lumMod val="65000"/>
                    <a:lumOff val="35000"/>
                  </a:schemeClr>
                </a:solidFill>
                <a:latin typeface="Verdana" pitchFamily="34" charset="0"/>
              </a:rPr>
              <a:t>Punteros</a:t>
            </a:r>
          </a:p>
          <a:p>
            <a:pPr marL="285750" lvl="2" indent="-285750" eaLnBrk="0" hangingPunct="0">
              <a:spcAft>
                <a:spcPts val="1200"/>
              </a:spcAft>
              <a:buFont typeface="Arial" panose="020B0604020202020204" pitchFamily="34" charset="0"/>
              <a:buChar char="•"/>
              <a:defRPr/>
            </a:pPr>
            <a:r>
              <a:rPr lang="es-PE" sz="1600" b="0" dirty="0" smtClean="0">
                <a:solidFill>
                  <a:schemeClr val="tx1">
                    <a:lumMod val="65000"/>
                    <a:lumOff val="35000"/>
                  </a:schemeClr>
                </a:solidFill>
                <a:latin typeface="Verdana" pitchFamily="34" charset="0"/>
              </a:rPr>
              <a:t>Definición de listas enlazadas</a:t>
            </a:r>
          </a:p>
          <a:p>
            <a:pPr marL="285750" lvl="2" indent="-285750" eaLnBrk="0" hangingPunct="0">
              <a:spcAft>
                <a:spcPts val="1200"/>
              </a:spcAft>
              <a:buFont typeface="Arial" panose="020B0604020202020204" pitchFamily="34" charset="0"/>
              <a:buChar char="•"/>
              <a:defRPr/>
            </a:pPr>
            <a:r>
              <a:rPr lang="es-PE" sz="1600" b="0" dirty="0" smtClean="0">
                <a:solidFill>
                  <a:schemeClr val="tx1">
                    <a:lumMod val="65000"/>
                    <a:lumOff val="35000"/>
                  </a:schemeClr>
                </a:solidFill>
                <a:latin typeface="Verdana" pitchFamily="34" charset="0"/>
              </a:rPr>
              <a:t>Operaciones elementales en una lista enlazada </a:t>
            </a:r>
          </a:p>
          <a:p>
            <a:pPr eaLnBrk="1" hangingPunct="1">
              <a:spcBef>
                <a:spcPct val="0"/>
              </a:spcBef>
            </a:pPr>
            <a:endParaRPr lang="es-ES" altLang="es-ES" dirty="0" smtClean="0"/>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2</a:t>
            </a:fld>
            <a:endParaRPr lang="es-ES" altLang="es-ES" smtClean="0"/>
          </a:p>
        </p:txBody>
      </p:sp>
    </p:spTree>
    <p:extLst>
      <p:ext uri="{BB962C8B-B14F-4D97-AF65-F5344CB8AC3E}">
        <p14:creationId xmlns:p14="http://schemas.microsoft.com/office/powerpoint/2010/main" val="3142065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s-ES" altLang="es-ES" dirty="0" smtClean="0"/>
              <a:t>Ejemplo grafico de eliminar un nodo</a:t>
            </a:r>
            <a:r>
              <a:rPr lang="es-ES" altLang="es-ES" baseline="0" dirty="0" smtClean="0"/>
              <a:t> que se encuentra en el final de la lista enlazada</a:t>
            </a:r>
            <a:endParaRPr lang="es-ES" altLang="es-ES" dirty="0" smtClean="0"/>
          </a:p>
          <a:p>
            <a:pPr eaLnBrk="1" hangingPunct="1">
              <a:spcBef>
                <a:spcPct val="0"/>
              </a:spcBef>
            </a:pPr>
            <a:endParaRPr lang="es-ES" altLang="es-ES" dirty="0" smtClean="0"/>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20</a:t>
            </a:fld>
            <a:endParaRPr lang="es-ES" altLang="es-ES" smtClean="0"/>
          </a:p>
        </p:txBody>
      </p:sp>
    </p:spTree>
    <p:extLst>
      <p:ext uri="{BB962C8B-B14F-4D97-AF65-F5344CB8AC3E}">
        <p14:creationId xmlns:p14="http://schemas.microsoft.com/office/powerpoint/2010/main" val="1290316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altLang="es-ES" dirty="0" smtClean="0"/>
              <a:t>Ejemplo del </a:t>
            </a:r>
            <a:r>
              <a:rPr lang="es-ES" altLang="es-ES" dirty="0" err="1" smtClean="0"/>
              <a:t>pseudocodigo</a:t>
            </a:r>
            <a:r>
              <a:rPr lang="es-ES" altLang="es-ES" dirty="0" smtClean="0"/>
              <a:t> de eliminar</a:t>
            </a:r>
            <a:r>
              <a:rPr lang="es-ES" altLang="es-ES" baseline="0" dirty="0" smtClean="0"/>
              <a:t> </a:t>
            </a:r>
            <a:r>
              <a:rPr lang="es-ES" altLang="es-ES" dirty="0" smtClean="0"/>
              <a:t>un nodo</a:t>
            </a:r>
            <a:r>
              <a:rPr lang="es-ES" altLang="es-ES" baseline="0" dirty="0" smtClean="0"/>
              <a:t> que se encuentra en el final de la lista enlazada</a:t>
            </a:r>
            <a:endParaRPr lang="es-ES" altLang="es-ES" dirty="0" smtClean="0"/>
          </a:p>
          <a:p>
            <a:endParaRPr lang="es-PE" dirty="0"/>
          </a:p>
        </p:txBody>
      </p:sp>
      <p:sp>
        <p:nvSpPr>
          <p:cNvPr id="4" name="3 Marcador de número de diapositiva"/>
          <p:cNvSpPr>
            <a:spLocks noGrp="1"/>
          </p:cNvSpPr>
          <p:nvPr>
            <p:ph type="sldNum" sz="quarter" idx="10"/>
          </p:nvPr>
        </p:nvSpPr>
        <p:spPr/>
        <p:txBody>
          <a:bodyPr/>
          <a:lstStyle/>
          <a:p>
            <a:pPr>
              <a:defRPr/>
            </a:pPr>
            <a:fld id="{C272004E-5DDA-479B-8CAC-AE815B54AA44}" type="slidenum">
              <a:rPr lang="es-ES" smtClean="0"/>
              <a:pPr>
                <a:defRPr/>
              </a:pPr>
              <a:t>21</a:t>
            </a:fld>
            <a:endParaRPr lang="es-ES"/>
          </a:p>
        </p:txBody>
      </p:sp>
    </p:spTree>
    <p:extLst>
      <p:ext uri="{BB962C8B-B14F-4D97-AF65-F5344CB8AC3E}">
        <p14:creationId xmlns:p14="http://schemas.microsoft.com/office/powerpoint/2010/main" val="3850622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ES" altLang="es-ES" dirty="0" smtClean="0"/>
              <a:t>Definición y ejemplo de una variación de la lista enlazada, en este caso de una lista doblemente enlazada.</a:t>
            </a:r>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22</a:t>
            </a:fld>
            <a:endParaRPr lang="es-ES" altLang="es-ES" smtClean="0"/>
          </a:p>
        </p:txBody>
      </p:sp>
    </p:spTree>
    <p:extLst>
      <p:ext uri="{BB962C8B-B14F-4D97-AF65-F5344CB8AC3E}">
        <p14:creationId xmlns:p14="http://schemas.microsoft.com/office/powerpoint/2010/main" val="2114921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ES" altLang="es-ES" dirty="0" smtClean="0"/>
              <a:t>Ejemplo</a:t>
            </a:r>
            <a:r>
              <a:rPr lang="es-ES" altLang="es-ES" baseline="0" dirty="0" smtClean="0"/>
              <a:t> de una lista circular, cuya implementación permite optimizar el recorrido de las listas enlazadas.</a:t>
            </a:r>
            <a:endParaRPr lang="es-ES" altLang="es-ES" dirty="0" smtClean="0"/>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23</a:t>
            </a:fld>
            <a:endParaRPr lang="es-ES" altLang="es-ES" smtClean="0"/>
          </a:p>
        </p:txBody>
      </p:sp>
    </p:spTree>
    <p:extLst>
      <p:ext uri="{BB962C8B-B14F-4D97-AF65-F5344CB8AC3E}">
        <p14:creationId xmlns:p14="http://schemas.microsoft.com/office/powerpoint/2010/main" val="4162486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80975" indent="-180975" algn="just" fontAlgn="auto">
              <a:lnSpc>
                <a:spcPct val="120000"/>
              </a:lnSpc>
              <a:spcBef>
                <a:spcPts val="1200"/>
              </a:spcBef>
              <a:spcAft>
                <a:spcPts val="0"/>
              </a:spcAft>
              <a:buFont typeface="Arial" pitchFamily="34" charset="0"/>
              <a:buChar char="•"/>
              <a:defRPr/>
            </a:pPr>
            <a:r>
              <a:rPr lang="es-ES" sz="1200" dirty="0" smtClean="0">
                <a:latin typeface="Verdana" pitchFamily="34" charset="0"/>
                <a:ea typeface="Verdana" pitchFamily="34" charset="0"/>
                <a:cs typeface="Verdana" pitchFamily="34" charset="0"/>
              </a:rPr>
              <a:t>Esta presentación permite entender y lo que son las listas enlazadas y su forma de programación.</a:t>
            </a:r>
          </a:p>
          <a:p>
            <a:pPr marL="180975" indent="-180975" algn="just" fontAlgn="auto">
              <a:lnSpc>
                <a:spcPct val="120000"/>
              </a:lnSpc>
              <a:spcBef>
                <a:spcPts val="1200"/>
              </a:spcBef>
              <a:spcAft>
                <a:spcPts val="0"/>
              </a:spcAft>
              <a:buFont typeface="Arial" pitchFamily="34" charset="0"/>
              <a:buChar char="•"/>
              <a:defRPr/>
            </a:pPr>
            <a:r>
              <a:rPr lang="es-ES" sz="1200" dirty="0" smtClean="0">
                <a:latin typeface="Verdana" pitchFamily="34" charset="0"/>
                <a:ea typeface="Verdana" pitchFamily="34" charset="0"/>
                <a:cs typeface="Verdana" pitchFamily="34" charset="0"/>
              </a:rPr>
              <a:t>Además de presentarlo como una alternativa al uso de los arreglos como medio de almacenamiento de datos en memoria principal.</a:t>
            </a:r>
          </a:p>
          <a:p>
            <a:pPr eaLnBrk="1" hangingPunct="1">
              <a:spcBef>
                <a:spcPct val="0"/>
              </a:spcBef>
            </a:pPr>
            <a:endParaRPr lang="es-ES" altLang="es-ES" dirty="0" smtClean="0"/>
          </a:p>
        </p:txBody>
      </p:sp>
      <p:sp>
        <p:nvSpPr>
          <p:cNvPr id="24580"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47EE8F-0076-415F-88DF-A5BAC3D4CBEC}" type="slidenum">
              <a:rPr lang="es-ES" altLang="es-ES" smtClean="0"/>
              <a:pPr fontAlgn="base">
                <a:spcBef>
                  <a:spcPct val="0"/>
                </a:spcBef>
                <a:spcAft>
                  <a:spcPct val="0"/>
                </a:spcAft>
                <a:defRPr/>
              </a:pPr>
              <a:t>24</a:t>
            </a:fld>
            <a:endParaRPr lang="es-ES" altLang="es-ES" smtClean="0"/>
          </a:p>
        </p:txBody>
      </p:sp>
    </p:spTree>
    <p:extLst>
      <p:ext uri="{BB962C8B-B14F-4D97-AF65-F5344CB8AC3E}">
        <p14:creationId xmlns:p14="http://schemas.microsoft.com/office/powerpoint/2010/main" val="640387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PE" smtClean="0"/>
          </a:p>
        </p:txBody>
      </p:sp>
      <p:sp>
        <p:nvSpPr>
          <p:cNvPr id="337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B792E1B-5ABC-435F-B57A-76A79131D1D5}" type="slidenum">
              <a:rPr lang="es-ES" smtClean="0"/>
              <a:pPr fontAlgn="base">
                <a:spcBef>
                  <a:spcPct val="0"/>
                </a:spcBef>
                <a:spcAft>
                  <a:spcPct val="0"/>
                </a:spcAft>
                <a:defRPr/>
              </a:pPr>
              <a:t>25</a:t>
            </a:fld>
            <a:endParaRPr lang="es-ES" smtClean="0"/>
          </a:p>
        </p:txBody>
      </p:sp>
    </p:spTree>
    <p:extLst>
      <p:ext uri="{BB962C8B-B14F-4D97-AF65-F5344CB8AC3E}">
        <p14:creationId xmlns:p14="http://schemas.microsoft.com/office/powerpoint/2010/main" val="2294879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PE" smtClean="0"/>
          </a:p>
        </p:txBody>
      </p:sp>
      <p:sp>
        <p:nvSpPr>
          <p:cNvPr id="34820"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6007348-59D5-4FC8-BA47-62B54727B756}" type="slidenum">
              <a:rPr lang="es-ES" smtClean="0"/>
              <a:pPr fontAlgn="base">
                <a:spcBef>
                  <a:spcPct val="0"/>
                </a:spcBef>
                <a:spcAft>
                  <a:spcPct val="0"/>
                </a:spcAft>
                <a:defRPr/>
              </a:pPr>
              <a:t>26</a:t>
            </a:fld>
            <a:endParaRPr lang="es-ES" smtClean="0"/>
          </a:p>
        </p:txBody>
      </p:sp>
    </p:spTree>
    <p:extLst>
      <p:ext uri="{BB962C8B-B14F-4D97-AF65-F5344CB8AC3E}">
        <p14:creationId xmlns:p14="http://schemas.microsoft.com/office/powerpoint/2010/main" val="2281054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s-MX" altLang="es-PE" dirty="0" smtClean="0">
                <a:cs typeface="Times New Roman" pitchFamily="18" charset="0"/>
              </a:rPr>
              <a:t>El </a:t>
            </a:r>
            <a:r>
              <a:rPr lang="es-MX" altLang="es-PE" b="0" dirty="0" smtClean="0">
                <a:cs typeface="Times New Roman" pitchFamily="18" charset="0"/>
              </a:rPr>
              <a:t>puntero</a:t>
            </a:r>
            <a:r>
              <a:rPr lang="es-MX" altLang="es-PE" dirty="0" smtClean="0">
                <a:cs typeface="Times New Roman" pitchFamily="18" charset="0"/>
              </a:rPr>
              <a:t> es una variable cuyo valor es una posición de memoria, se</a:t>
            </a:r>
            <a:r>
              <a:rPr lang="es-MX" altLang="es-PE" baseline="0" dirty="0" smtClean="0">
                <a:cs typeface="Times New Roman" pitchFamily="18" charset="0"/>
              </a:rPr>
              <a:t> necesitan dos posiciones de memoria para acceder a un valor.</a:t>
            </a:r>
            <a:r>
              <a:rPr lang="es-ES" altLang="es-PE" dirty="0" smtClean="0"/>
              <a:t> </a:t>
            </a:r>
            <a:endParaRPr lang="es-PE" altLang="es-PE" dirty="0" smtClean="0"/>
          </a:p>
          <a:p>
            <a:pPr eaLnBrk="1" hangingPunct="1">
              <a:spcBef>
                <a:spcPct val="0"/>
              </a:spcBef>
            </a:pPr>
            <a:endParaRPr lang="es-ES" altLang="es-ES" dirty="0" smtClean="0"/>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3</a:t>
            </a:fld>
            <a:endParaRPr lang="es-ES" altLang="es-ES" smtClean="0"/>
          </a:p>
        </p:txBody>
      </p:sp>
    </p:spTree>
    <p:extLst>
      <p:ext uri="{BB962C8B-B14F-4D97-AF65-F5344CB8AC3E}">
        <p14:creationId xmlns:p14="http://schemas.microsoft.com/office/powerpoint/2010/main" val="1929435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ES" altLang="es-ES" dirty="0" smtClean="0"/>
              <a:t>El nodo tiene dos partes,</a:t>
            </a:r>
            <a:r>
              <a:rPr lang="es-ES" altLang="es-ES" baseline="0" dirty="0" smtClean="0"/>
              <a:t> una que almacena valores y la otra parte que almacena direcciones de memoria</a:t>
            </a:r>
            <a:endParaRPr lang="es-ES" altLang="es-ES" dirty="0" smtClean="0"/>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4</a:t>
            </a:fld>
            <a:endParaRPr lang="es-ES" altLang="es-ES" smtClean="0"/>
          </a:p>
        </p:txBody>
      </p:sp>
    </p:spTree>
    <p:extLst>
      <p:ext uri="{BB962C8B-B14F-4D97-AF65-F5344CB8AC3E}">
        <p14:creationId xmlns:p14="http://schemas.microsoft.com/office/powerpoint/2010/main" val="1786734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eaLnBrk="1" hangingPunct="1">
              <a:buFontTx/>
              <a:buNone/>
            </a:pPr>
            <a:r>
              <a:rPr lang="es-MX" altLang="es-PE" dirty="0" smtClean="0"/>
              <a:t>A tomar en cuenta que:</a:t>
            </a:r>
          </a:p>
          <a:p>
            <a:pPr lvl="1" eaLnBrk="1" hangingPunct="1">
              <a:buFontTx/>
              <a:buChar char="•"/>
            </a:pPr>
            <a:r>
              <a:rPr lang="es-MX" altLang="es-PE" dirty="0" smtClean="0"/>
              <a:t>Todo nodo es apuntado por uno o varios punteros.</a:t>
            </a:r>
            <a:endParaRPr lang="es-ES" altLang="es-PE" dirty="0" smtClean="0"/>
          </a:p>
          <a:p>
            <a:pPr lvl="1" eaLnBrk="1" hangingPunct="1">
              <a:buFontTx/>
              <a:buChar char="•"/>
            </a:pPr>
            <a:r>
              <a:rPr lang="es-MX" altLang="es-PE" dirty="0" smtClean="0"/>
              <a:t>Un puntero apunta a un solo nodo.</a:t>
            </a:r>
            <a:endParaRPr lang="es-ES" altLang="es-PE" dirty="0" smtClean="0"/>
          </a:p>
          <a:p>
            <a:pPr lvl="1" eaLnBrk="1" hangingPunct="1">
              <a:buFontTx/>
              <a:buChar char="•"/>
            </a:pPr>
            <a:r>
              <a:rPr lang="es-MX" altLang="es-PE" dirty="0" smtClean="0"/>
              <a:t>El nodo toma el nombre del puntero.</a:t>
            </a:r>
          </a:p>
          <a:p>
            <a:pPr lvl="1" eaLnBrk="1" hangingPunct="1">
              <a:buFontTx/>
              <a:buChar char="•"/>
            </a:pPr>
            <a:r>
              <a:rPr lang="es-MX" altLang="es-PE" dirty="0" smtClean="0">
                <a:cs typeface="Times New Roman" pitchFamily="18" charset="0"/>
              </a:rPr>
              <a:t>El puntero apunta al nodo y no alguna parte al interior del nodo.</a:t>
            </a:r>
            <a:r>
              <a:rPr lang="es-ES" altLang="es-PE" dirty="0" smtClean="0"/>
              <a:t> </a:t>
            </a:r>
            <a:endParaRPr lang="es-PE" altLang="es-PE" dirty="0" smtClean="0"/>
          </a:p>
          <a:p>
            <a:pPr eaLnBrk="1" hangingPunct="1">
              <a:spcBef>
                <a:spcPct val="0"/>
              </a:spcBef>
            </a:pPr>
            <a:endParaRPr lang="es-ES" altLang="es-ES" dirty="0" smtClean="0"/>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5</a:t>
            </a:fld>
            <a:endParaRPr lang="es-ES" altLang="es-ES" smtClean="0"/>
          </a:p>
        </p:txBody>
      </p:sp>
    </p:spTree>
    <p:extLst>
      <p:ext uri="{BB962C8B-B14F-4D97-AF65-F5344CB8AC3E}">
        <p14:creationId xmlns:p14="http://schemas.microsoft.com/office/powerpoint/2010/main" val="1015167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ES" altLang="es-ES" dirty="0" smtClean="0"/>
              <a:t>Esta es una operación que permite que dos punteros señalen</a:t>
            </a:r>
            <a:r>
              <a:rPr lang="es-ES" altLang="es-ES" baseline="0" dirty="0" smtClean="0"/>
              <a:t> a un mismo nodo.</a:t>
            </a:r>
            <a:endParaRPr lang="es-ES" altLang="es-ES" dirty="0" smtClean="0"/>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6</a:t>
            </a:fld>
            <a:endParaRPr lang="es-ES" altLang="es-ES" smtClean="0"/>
          </a:p>
        </p:txBody>
      </p:sp>
    </p:spTree>
    <p:extLst>
      <p:ext uri="{BB962C8B-B14F-4D97-AF65-F5344CB8AC3E}">
        <p14:creationId xmlns:p14="http://schemas.microsoft.com/office/powerpoint/2010/main" val="528158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ES" altLang="es-ES" dirty="0" smtClean="0"/>
              <a:t>Si se requiere almacenar un conjunto de valores,</a:t>
            </a:r>
            <a:r>
              <a:rPr lang="es-ES" altLang="es-ES" baseline="0" dirty="0" smtClean="0"/>
              <a:t> debemos utilizar una lista enlazada, que es un conjunto de nodos que están enlazados unos con otros, de manera secuencial.</a:t>
            </a:r>
            <a:endParaRPr lang="es-ES" altLang="es-ES" dirty="0" smtClean="0"/>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7</a:t>
            </a:fld>
            <a:endParaRPr lang="es-ES" altLang="es-ES" smtClean="0"/>
          </a:p>
        </p:txBody>
      </p:sp>
    </p:spTree>
    <p:extLst>
      <p:ext uri="{BB962C8B-B14F-4D97-AF65-F5344CB8AC3E}">
        <p14:creationId xmlns:p14="http://schemas.microsoft.com/office/powerpoint/2010/main" val="3802276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ES" altLang="es-ES" dirty="0" smtClean="0"/>
              <a:t>Forma de visualizar un nodo y de </a:t>
            </a:r>
            <a:r>
              <a:rPr lang="es-ES" altLang="es-ES" dirty="0" err="1" smtClean="0"/>
              <a:t>accesar</a:t>
            </a:r>
            <a:r>
              <a:rPr lang="es-ES" altLang="es-ES" dirty="0" smtClean="0"/>
              <a:t> a los componentes del nodo</a:t>
            </a:r>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8</a:t>
            </a:fld>
            <a:endParaRPr lang="es-ES" altLang="es-ES" smtClean="0"/>
          </a:p>
        </p:txBody>
      </p:sp>
    </p:spTree>
    <p:extLst>
      <p:ext uri="{BB962C8B-B14F-4D97-AF65-F5344CB8AC3E}">
        <p14:creationId xmlns:p14="http://schemas.microsoft.com/office/powerpoint/2010/main" val="4250958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ES" altLang="es-ES" dirty="0" smtClean="0"/>
              <a:t>Operaciones con listas enlazadas, las mas importantes son: insertar y eliminar un elemento de la lista,</a:t>
            </a:r>
            <a:r>
              <a:rPr lang="es-ES" altLang="es-ES" baseline="0" dirty="0" smtClean="0"/>
              <a:t> además de la operación de recorrer la lista</a:t>
            </a:r>
            <a:endParaRPr lang="es-ES" altLang="es-ES" dirty="0" smtClean="0"/>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C52167-0C7B-44D7-94C9-1C7EB7C086A0}" type="slidenum">
              <a:rPr lang="es-ES" altLang="es-ES" smtClean="0"/>
              <a:pPr fontAlgn="base">
                <a:spcBef>
                  <a:spcPct val="0"/>
                </a:spcBef>
                <a:spcAft>
                  <a:spcPct val="0"/>
                </a:spcAft>
                <a:defRPr/>
              </a:pPr>
              <a:t>9</a:t>
            </a:fld>
            <a:endParaRPr lang="es-ES" altLang="es-ES" smtClean="0"/>
          </a:p>
        </p:txBody>
      </p:sp>
    </p:spTree>
    <p:extLst>
      <p:ext uri="{BB962C8B-B14F-4D97-AF65-F5344CB8AC3E}">
        <p14:creationId xmlns:p14="http://schemas.microsoft.com/office/powerpoint/2010/main" val="4086457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pPr>
              <a:defRPr/>
            </a:pPr>
            <a:fld id="{7CC9BC78-AA35-4CED-906D-9DAC14890CAA}" type="datetimeFigureOut">
              <a:rPr lang="es-ES"/>
              <a:pPr>
                <a:defRPr/>
              </a:pPr>
              <a:t>13/01/2016</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B76DBFF7-668D-44DE-94F3-6A5ACDF0C538}" type="slidenum">
              <a:rPr lang="es-ES"/>
              <a:pPr>
                <a:defRPr/>
              </a:pPr>
              <a:t>‹Nº›</a:t>
            </a:fld>
            <a:endParaRPr lang="es-ES"/>
          </a:p>
        </p:txBody>
      </p:sp>
    </p:spTree>
    <p:extLst>
      <p:ext uri="{BB962C8B-B14F-4D97-AF65-F5344CB8AC3E}">
        <p14:creationId xmlns:p14="http://schemas.microsoft.com/office/powerpoint/2010/main" val="359081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8F399200-BD28-41CE-B7A8-5CF0441E14FA}" type="datetimeFigureOut">
              <a:rPr lang="es-ES"/>
              <a:pPr>
                <a:defRPr/>
              </a:pPr>
              <a:t>13/01/2016</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74D2C054-7EFD-42A9-AE1D-0843EC923B4D}" type="slidenum">
              <a:rPr lang="es-ES"/>
              <a:pPr>
                <a:defRPr/>
              </a:pPr>
              <a:t>‹Nº›</a:t>
            </a:fld>
            <a:endParaRPr lang="es-ES"/>
          </a:p>
        </p:txBody>
      </p:sp>
    </p:spTree>
    <p:extLst>
      <p:ext uri="{BB962C8B-B14F-4D97-AF65-F5344CB8AC3E}">
        <p14:creationId xmlns:p14="http://schemas.microsoft.com/office/powerpoint/2010/main" val="3660571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1436B86B-F8F2-4547-8F97-AD59D8CA0CDF}" type="datetimeFigureOut">
              <a:rPr lang="es-ES"/>
              <a:pPr>
                <a:defRPr/>
              </a:pPr>
              <a:t>13/01/2016</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866F44B-C575-482D-B99B-4BEACF01D9CF}" type="slidenum">
              <a:rPr lang="es-ES"/>
              <a:pPr>
                <a:defRPr/>
              </a:pPr>
              <a:t>‹Nº›</a:t>
            </a:fld>
            <a:endParaRPr lang="es-ES"/>
          </a:p>
        </p:txBody>
      </p:sp>
    </p:spTree>
    <p:extLst>
      <p:ext uri="{BB962C8B-B14F-4D97-AF65-F5344CB8AC3E}">
        <p14:creationId xmlns:p14="http://schemas.microsoft.com/office/powerpoint/2010/main" val="2852974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FOTO + TEXTO 1">
    <p:spTree>
      <p:nvGrpSpPr>
        <p:cNvPr id="1" name=""/>
        <p:cNvGrpSpPr/>
        <p:nvPr/>
      </p:nvGrpSpPr>
      <p:grpSpPr>
        <a:xfrm>
          <a:off x="0" y="0"/>
          <a:ext cx="0" cy="0"/>
          <a:chOff x="0" y="0"/>
          <a:chExt cx="0" cy="0"/>
        </a:xfrm>
      </p:grpSpPr>
      <p:pic>
        <p:nvPicPr>
          <p:cNvPr id="3" name="Picture 2" descr="2.2 Logotipo Variante - Vertical"/>
          <p:cNvPicPr>
            <a:picLocks noChangeAspect="1" noChangeArrowheads="1"/>
          </p:cNvPicPr>
          <p:nvPr userDrawn="1"/>
        </p:nvPicPr>
        <p:blipFill>
          <a:blip r:embed="rId2">
            <a:extLst>
              <a:ext uri="{28A0092B-C50C-407E-A947-70E740481C1C}">
                <a14:useLocalDpi xmlns:a14="http://schemas.microsoft.com/office/drawing/2010/main" val="0"/>
              </a:ext>
            </a:extLst>
          </a:blip>
          <a:srcRect l="20451" t="23073" r="25690" b="22174"/>
          <a:stretch>
            <a:fillRect/>
          </a:stretch>
        </p:blipFill>
        <p:spPr bwMode="auto">
          <a:xfrm>
            <a:off x="7200900" y="188913"/>
            <a:ext cx="1943100" cy="197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Marcador de título 1"/>
          <p:cNvSpPr>
            <a:spLocks noGrp="1"/>
          </p:cNvSpPr>
          <p:nvPr>
            <p:ph type="title"/>
          </p:nvPr>
        </p:nvSpPr>
        <p:spPr>
          <a:xfrm>
            <a:off x="457200" y="336552"/>
            <a:ext cx="6409871" cy="339724"/>
          </a:xfrm>
          <a:prstGeom prst="rect">
            <a:avLst/>
          </a:prstGeom>
        </p:spPr>
        <p:txBody>
          <a:bodyPr rtlCol="0">
            <a:normAutofit/>
          </a:bodyPr>
          <a:lstStyle/>
          <a:p>
            <a:r>
              <a:rPr lang="es-ES_tradnl" dirty="0" smtClean="0"/>
              <a:t>Clic para editar título</a:t>
            </a:r>
            <a:endParaRPr lang="es-ES" dirty="0"/>
          </a:p>
        </p:txBody>
      </p:sp>
    </p:spTree>
    <p:extLst>
      <p:ext uri="{BB962C8B-B14F-4D97-AF65-F5344CB8AC3E}">
        <p14:creationId xmlns:p14="http://schemas.microsoft.com/office/powerpoint/2010/main" val="3479584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IERRE">
    <p:spTree>
      <p:nvGrpSpPr>
        <p:cNvPr id="1" name=""/>
        <p:cNvGrpSpPr/>
        <p:nvPr/>
      </p:nvGrpSpPr>
      <p:grpSpPr>
        <a:xfrm>
          <a:off x="0" y="0"/>
          <a:ext cx="0" cy="0"/>
          <a:chOff x="0" y="0"/>
          <a:chExt cx="0" cy="0"/>
        </a:xfrm>
      </p:grpSpPr>
      <p:pic>
        <p:nvPicPr>
          <p:cNvPr id="2" name="Picture 2" descr="2.1 Logotipo Variante – Horizontal"/>
          <p:cNvPicPr>
            <a:picLocks noChangeAspect="1" noChangeArrowheads="1"/>
          </p:cNvPicPr>
          <p:nvPr userDrawn="1"/>
        </p:nvPicPr>
        <p:blipFill>
          <a:blip r:embed="rId2">
            <a:extLst>
              <a:ext uri="{28A0092B-C50C-407E-A947-70E740481C1C}">
                <a14:useLocalDpi xmlns:a14="http://schemas.microsoft.com/office/drawing/2010/main" val="0"/>
              </a:ext>
            </a:extLst>
          </a:blip>
          <a:srcRect l="6058" t="23019" r="6712" b="22458"/>
          <a:stretch>
            <a:fillRect/>
          </a:stretch>
        </p:blipFill>
        <p:spPr bwMode="auto">
          <a:xfrm>
            <a:off x="2124075" y="2189163"/>
            <a:ext cx="5003800"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8100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FOTO">
    <p:spTree>
      <p:nvGrpSpPr>
        <p:cNvPr id="1" name=""/>
        <p:cNvGrpSpPr/>
        <p:nvPr/>
      </p:nvGrpSpPr>
      <p:grpSpPr>
        <a:xfrm>
          <a:off x="0" y="0"/>
          <a:ext cx="0" cy="0"/>
          <a:chOff x="0" y="0"/>
          <a:chExt cx="0" cy="0"/>
        </a:xfrm>
      </p:grpSpPr>
      <p:sp>
        <p:nvSpPr>
          <p:cNvPr id="3" name="Cuadro de texto 15"/>
          <p:cNvSpPr txBox="1">
            <a:spLocks noChangeArrowheads="1"/>
          </p:cNvSpPr>
          <p:nvPr userDrawn="1"/>
        </p:nvSpPr>
        <p:spPr bwMode="auto">
          <a:xfrm>
            <a:off x="3455988" y="6421438"/>
            <a:ext cx="2582862" cy="306387"/>
          </a:xfrm>
          <a:prstGeom prst="rect">
            <a:avLst/>
          </a:prstGeom>
          <a:noFill/>
          <a:ln w="9525">
            <a:noFill/>
            <a:miter lim="800000"/>
            <a:headEnd/>
            <a:tailEnd/>
          </a:ln>
        </p:spPr>
        <p:txBody>
          <a:bodyPr/>
          <a:lstStyle/>
          <a:p>
            <a:pPr>
              <a:lnSpc>
                <a:spcPct val="150000"/>
              </a:lnSpc>
              <a:defRPr/>
            </a:pPr>
            <a:r>
              <a:rPr lang="es-ES" sz="1100">
                <a:latin typeface="Calibri" pitchFamily="34" charset="0"/>
              </a:rPr>
              <a:t>© UPC. Todos los derechos reservados.</a:t>
            </a:r>
            <a:endParaRPr lang="es-ES" sz="1400">
              <a:latin typeface="Trade Gothic LT Std Bold"/>
            </a:endParaRPr>
          </a:p>
        </p:txBody>
      </p:sp>
      <p:pic>
        <p:nvPicPr>
          <p:cNvPr id="4" name="Picture 2" descr="1.1 Logotipo – Positivo"/>
          <p:cNvPicPr>
            <a:picLocks noChangeAspect="1" noChangeArrowheads="1"/>
          </p:cNvPicPr>
          <p:nvPr userDrawn="1"/>
        </p:nvPicPr>
        <p:blipFill>
          <a:blip r:embed="rId2">
            <a:extLst>
              <a:ext uri="{28A0092B-C50C-407E-A947-70E740481C1C}">
                <a14:useLocalDpi xmlns:a14="http://schemas.microsoft.com/office/drawing/2010/main" val="0"/>
              </a:ext>
            </a:extLst>
          </a:blip>
          <a:srcRect l="23943" t="24892" r="27309" b="29070"/>
          <a:stretch>
            <a:fillRect/>
          </a:stretch>
        </p:blipFill>
        <p:spPr bwMode="auto">
          <a:xfrm>
            <a:off x="7775575" y="368300"/>
            <a:ext cx="725488"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Marcador de título 1"/>
          <p:cNvSpPr>
            <a:spLocks noGrp="1"/>
          </p:cNvSpPr>
          <p:nvPr>
            <p:ph type="title"/>
          </p:nvPr>
        </p:nvSpPr>
        <p:spPr>
          <a:xfrm>
            <a:off x="457200" y="336552"/>
            <a:ext cx="6409871" cy="339724"/>
          </a:xfrm>
          <a:prstGeom prst="rect">
            <a:avLst/>
          </a:prstGeom>
        </p:spPr>
        <p:txBody>
          <a:bodyPr rtlCol="0">
            <a:normAutofit/>
          </a:bodyPr>
          <a:lstStyle/>
          <a:p>
            <a:r>
              <a:rPr lang="es-ES_tradnl" dirty="0" smtClean="0"/>
              <a:t>Clic para editar título</a:t>
            </a:r>
            <a:endParaRPr lang="es-ES" dirty="0"/>
          </a:p>
        </p:txBody>
      </p:sp>
    </p:spTree>
    <p:extLst>
      <p:ext uri="{BB962C8B-B14F-4D97-AF65-F5344CB8AC3E}">
        <p14:creationId xmlns:p14="http://schemas.microsoft.com/office/powerpoint/2010/main" val="3902989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EXTO">
    <p:spTree>
      <p:nvGrpSpPr>
        <p:cNvPr id="1" name=""/>
        <p:cNvGrpSpPr/>
        <p:nvPr/>
      </p:nvGrpSpPr>
      <p:grpSpPr>
        <a:xfrm>
          <a:off x="0" y="0"/>
          <a:ext cx="0" cy="0"/>
          <a:chOff x="0" y="0"/>
          <a:chExt cx="0" cy="0"/>
        </a:xfrm>
      </p:grpSpPr>
      <p:sp>
        <p:nvSpPr>
          <p:cNvPr id="2" name="Cuadro de texto 15"/>
          <p:cNvSpPr txBox="1">
            <a:spLocks noChangeArrowheads="1"/>
          </p:cNvSpPr>
          <p:nvPr userDrawn="1"/>
        </p:nvSpPr>
        <p:spPr bwMode="auto">
          <a:xfrm>
            <a:off x="3455988" y="6421438"/>
            <a:ext cx="2582862" cy="306387"/>
          </a:xfrm>
          <a:prstGeom prst="rect">
            <a:avLst/>
          </a:prstGeom>
          <a:noFill/>
          <a:ln w="9525">
            <a:noFill/>
            <a:miter lim="800000"/>
            <a:headEnd/>
            <a:tailEnd/>
          </a:ln>
        </p:spPr>
        <p:txBody>
          <a:bodyPr/>
          <a:lstStyle/>
          <a:p>
            <a:pPr>
              <a:lnSpc>
                <a:spcPct val="150000"/>
              </a:lnSpc>
              <a:defRPr/>
            </a:pPr>
            <a:r>
              <a:rPr lang="es-ES" sz="1100">
                <a:latin typeface="Calibri" pitchFamily="34" charset="0"/>
              </a:rPr>
              <a:t>© UPC. Todos los derechos reservados.</a:t>
            </a:r>
            <a:endParaRPr lang="es-ES" sz="1400">
              <a:latin typeface="Trade Gothic LT Std Bold"/>
            </a:endParaRPr>
          </a:p>
        </p:txBody>
      </p:sp>
    </p:spTree>
    <p:extLst>
      <p:ext uri="{BB962C8B-B14F-4D97-AF65-F5344CB8AC3E}">
        <p14:creationId xmlns:p14="http://schemas.microsoft.com/office/powerpoint/2010/main" val="15200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pPr>
              <a:defRPr/>
            </a:pPr>
            <a:fld id="{55C694D1-3233-42B9-A5FA-EC80065CE644}" type="datetimeFigureOut">
              <a:rPr lang="es-ES"/>
              <a:pPr>
                <a:defRPr/>
              </a:pPr>
              <a:t>13/01/2016</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33A0F52F-A6ED-40FA-8F69-4FA0704259F8}" type="slidenum">
              <a:rPr lang="es-ES"/>
              <a:pPr>
                <a:defRPr/>
              </a:pPr>
              <a:t>‹Nº›</a:t>
            </a:fld>
            <a:endParaRPr lang="es-ES"/>
          </a:p>
        </p:txBody>
      </p:sp>
    </p:spTree>
    <p:extLst>
      <p:ext uri="{BB962C8B-B14F-4D97-AF65-F5344CB8AC3E}">
        <p14:creationId xmlns:p14="http://schemas.microsoft.com/office/powerpoint/2010/main" val="824550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38E53D8A-964C-47D0-B1F3-D68961BC07FD}" type="datetimeFigureOut">
              <a:rPr lang="es-ES"/>
              <a:pPr>
                <a:defRPr/>
              </a:pPr>
              <a:t>13/01/2016</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087AB3A-59D0-4D94-AFFB-6A1193C9F1D1}" type="slidenum">
              <a:rPr lang="es-ES"/>
              <a:pPr>
                <a:defRPr/>
              </a:pPr>
              <a:t>‹Nº›</a:t>
            </a:fld>
            <a:endParaRPr lang="es-ES"/>
          </a:p>
        </p:txBody>
      </p:sp>
    </p:spTree>
    <p:extLst>
      <p:ext uri="{BB962C8B-B14F-4D97-AF65-F5344CB8AC3E}">
        <p14:creationId xmlns:p14="http://schemas.microsoft.com/office/powerpoint/2010/main" val="211830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E006253C-B852-4B8F-9A7F-A7AB9827D485}" type="datetimeFigureOut">
              <a:rPr lang="es-ES"/>
              <a:pPr>
                <a:defRPr/>
              </a:pPr>
              <a:t>13/01/2016</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AB5B371A-636F-4F4F-93EC-B252E8347FEF}" type="slidenum">
              <a:rPr lang="es-ES"/>
              <a:pPr>
                <a:defRPr/>
              </a:pPr>
              <a:t>‹Nº›</a:t>
            </a:fld>
            <a:endParaRPr lang="es-ES"/>
          </a:p>
        </p:txBody>
      </p:sp>
    </p:spTree>
    <p:extLst>
      <p:ext uri="{BB962C8B-B14F-4D97-AF65-F5344CB8AC3E}">
        <p14:creationId xmlns:p14="http://schemas.microsoft.com/office/powerpoint/2010/main" val="2172012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pPr>
              <a:defRPr/>
            </a:pPr>
            <a:fld id="{37A519E3-A10A-41F4-A68F-971ECA0B6DB1}" type="datetimeFigureOut">
              <a:rPr lang="es-ES"/>
              <a:pPr>
                <a:defRPr/>
              </a:pPr>
              <a:t>13/01/2016</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68C0096C-28D3-4198-8418-C494E2E78B70}" type="slidenum">
              <a:rPr lang="es-ES"/>
              <a:pPr>
                <a:defRPr/>
              </a:pPr>
              <a:t>‹Nº›</a:t>
            </a:fld>
            <a:endParaRPr lang="es-ES"/>
          </a:p>
        </p:txBody>
      </p:sp>
    </p:spTree>
    <p:extLst>
      <p:ext uri="{BB962C8B-B14F-4D97-AF65-F5344CB8AC3E}">
        <p14:creationId xmlns:p14="http://schemas.microsoft.com/office/powerpoint/2010/main" val="227127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C37A914D-D53C-4BB0-8D05-32DFF4079DCA}" type="datetimeFigureOut">
              <a:rPr lang="es-ES"/>
              <a:pPr>
                <a:defRPr/>
              </a:pPr>
              <a:t>13/01/2016</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E21B568E-9CAE-48E1-816C-89659ACB8C95}" type="slidenum">
              <a:rPr lang="es-ES"/>
              <a:pPr>
                <a:defRPr/>
              </a:pPr>
              <a:t>‹Nº›</a:t>
            </a:fld>
            <a:endParaRPr lang="es-ES"/>
          </a:p>
        </p:txBody>
      </p:sp>
    </p:spTree>
    <p:extLst>
      <p:ext uri="{BB962C8B-B14F-4D97-AF65-F5344CB8AC3E}">
        <p14:creationId xmlns:p14="http://schemas.microsoft.com/office/powerpoint/2010/main" val="218527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pPr>
              <a:defRPr/>
            </a:pPr>
            <a:fld id="{DE7AC0B5-97A1-401E-BBD9-E1C77B7D58AE}" type="datetimeFigureOut">
              <a:rPr lang="es-ES"/>
              <a:pPr>
                <a:defRPr/>
              </a:pPr>
              <a:t>13/01/2016</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4BB20806-8EFC-4425-8DFB-2C44106ECE7A}" type="slidenum">
              <a:rPr lang="es-ES"/>
              <a:pPr>
                <a:defRPr/>
              </a:pPr>
              <a:t>‹Nº›</a:t>
            </a:fld>
            <a:endParaRPr lang="es-ES"/>
          </a:p>
        </p:txBody>
      </p:sp>
    </p:spTree>
    <p:extLst>
      <p:ext uri="{BB962C8B-B14F-4D97-AF65-F5344CB8AC3E}">
        <p14:creationId xmlns:p14="http://schemas.microsoft.com/office/powerpoint/2010/main" val="2068244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C04D66BF-AAA9-4C72-A50F-869CC3B231AE}" type="datetimeFigureOut">
              <a:rPr lang="es-ES"/>
              <a:pPr>
                <a:defRPr/>
              </a:pPr>
              <a:t>13/01/2016</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925BCD52-B489-445B-B94D-10C0E372EB94}" type="slidenum">
              <a:rPr lang="es-ES"/>
              <a:pPr>
                <a:defRPr/>
              </a:pPr>
              <a:t>‹Nº›</a:t>
            </a:fld>
            <a:endParaRPr lang="es-ES"/>
          </a:p>
        </p:txBody>
      </p:sp>
    </p:spTree>
    <p:extLst>
      <p:ext uri="{BB962C8B-B14F-4D97-AF65-F5344CB8AC3E}">
        <p14:creationId xmlns:p14="http://schemas.microsoft.com/office/powerpoint/2010/main" val="1859842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D253E022-CBD5-490E-AE1A-078451C76ECB}" type="datetimeFigureOut">
              <a:rPr lang="es-ES"/>
              <a:pPr>
                <a:defRPr/>
              </a:pPr>
              <a:t>13/01/2016</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318CD5ED-E7C0-4EF7-A6F4-FCCE98EE5BA8}" type="slidenum">
              <a:rPr lang="es-ES"/>
              <a:pPr>
                <a:defRPr/>
              </a:pPr>
              <a:t>‹Nº›</a:t>
            </a:fld>
            <a:endParaRPr lang="es-ES"/>
          </a:p>
        </p:txBody>
      </p:sp>
    </p:spTree>
    <p:extLst>
      <p:ext uri="{BB962C8B-B14F-4D97-AF65-F5344CB8AC3E}">
        <p14:creationId xmlns:p14="http://schemas.microsoft.com/office/powerpoint/2010/main" val="1311744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050B6A75-FA90-4E95-85E2-C8088E348351}" type="datetimeFigureOut">
              <a:rPr lang="es-ES"/>
              <a:pPr>
                <a:defRPr/>
              </a:pPr>
              <a:t>13/01/2016</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A232EB18-5F1C-4F54-900F-AB21B9A4EFA3}" type="slidenum">
              <a:rPr lang="es-ES"/>
              <a:pPr>
                <a:defRPr/>
              </a:pPr>
              <a:t>‹Nº›</a:t>
            </a:fld>
            <a:endParaRPr lang="es-ES"/>
          </a:p>
        </p:txBody>
      </p:sp>
    </p:spTree>
    <p:extLst>
      <p:ext uri="{BB962C8B-B14F-4D97-AF65-F5344CB8AC3E}">
        <p14:creationId xmlns:p14="http://schemas.microsoft.com/office/powerpoint/2010/main" val="2508650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PE" smtClean="0"/>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PE" smtClean="0"/>
              <a:t>Haga clic para modificar el estilo de texto del patrón</a:t>
            </a:r>
          </a:p>
          <a:p>
            <a:pPr lvl="1"/>
            <a:r>
              <a:rPr lang="es-ES" altLang="es-PE" smtClean="0"/>
              <a:t>Segundo nivel</a:t>
            </a:r>
          </a:p>
          <a:p>
            <a:pPr lvl="2"/>
            <a:r>
              <a:rPr lang="es-ES" altLang="es-PE" smtClean="0"/>
              <a:t>Tercer nivel</a:t>
            </a:r>
          </a:p>
          <a:p>
            <a:pPr lvl="3"/>
            <a:r>
              <a:rPr lang="es-ES" altLang="es-PE" smtClean="0"/>
              <a:t>Cuarto nivel</a:t>
            </a:r>
          </a:p>
          <a:p>
            <a:pPr lvl="4"/>
            <a:r>
              <a:rPr lang="es-ES" altLang="es-PE"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1A7AE2A1-3BA0-4D90-B25D-521197C0E05B}" type="datetimeFigureOut">
              <a:rPr lang="es-ES"/>
              <a:pPr>
                <a:defRPr/>
              </a:pPr>
              <a:t>13/01/2016</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555F140-3AED-4817-9478-373410C9A50F}"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4071"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 id="2147484085" r:id="rId12"/>
    <p:sldLayoutId id="2147484086" r:id="rId13"/>
    <p:sldLayoutId id="2147484087" r:id="rId14"/>
    <p:sldLayoutId id="2147484088" r:id="rId15"/>
    <p:sldLayoutId id="2147484082" r:id="rId16"/>
  </p:sldLayoutIdLst>
  <p:timing>
    <p:tnLst>
      <p:par>
        <p:cTn id="1" dur="indefinite" restart="never" nodeType="tmRoot"/>
      </p:par>
    </p:tnLst>
  </p:timing>
  <p:txStyles>
    <p:titleStyle>
      <a:lvl1pPr algn="ctr" rtl="0" eaLnBrk="0" fontAlgn="base" hangingPunct="0">
        <a:spcBef>
          <a:spcPct val="0"/>
        </a:spcBef>
        <a:spcAft>
          <a:spcPct val="0"/>
        </a:spcAft>
        <a:defRPr sz="4400" b="0" i="0" u="none"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4.png"/><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5637213" y="2828925"/>
            <a:ext cx="3392487" cy="13049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11" name="Rectangle 2"/>
          <p:cNvSpPr txBox="1">
            <a:spLocks noChangeArrowheads="1"/>
          </p:cNvSpPr>
          <p:nvPr/>
        </p:nvSpPr>
        <p:spPr bwMode="auto">
          <a:xfrm>
            <a:off x="5364163" y="2555875"/>
            <a:ext cx="3421062" cy="1736725"/>
          </a:xfrm>
          <a:prstGeom prst="rect">
            <a:avLst/>
          </a:prstGeom>
          <a:noFill/>
          <a:ln>
            <a:miter lim="800000"/>
            <a:headEnd/>
            <a:tailEnd/>
          </a:ln>
        </p:spPr>
        <p:txBody>
          <a:bodyPr anchor="ctr"/>
          <a:lstStyle/>
          <a:p>
            <a:pPr algn="ctr" eaLnBrk="0" fontAlgn="auto" hangingPunct="0">
              <a:spcBef>
                <a:spcPts val="0"/>
              </a:spcBef>
              <a:spcAft>
                <a:spcPts val="0"/>
              </a:spcAft>
              <a:defRPr/>
            </a:pPr>
            <a:r>
              <a:rPr lang="es-ES" sz="3200" dirty="0">
                <a:solidFill>
                  <a:srgbClr val="FF0000"/>
                </a:solidFill>
                <a:latin typeface="Impact" pitchFamily="34" charset="0"/>
                <a:ea typeface="ＭＳ Ｐゴシック" pitchFamily="34" charset="-128"/>
                <a:cs typeface="+mj-cs"/>
              </a:rPr>
              <a:t>Listas Enlazadas</a:t>
            </a:r>
          </a:p>
        </p:txBody>
      </p:sp>
      <p:pic>
        <p:nvPicPr>
          <p:cNvPr id="81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4275" y="4105275"/>
            <a:ext cx="155575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8834" name="Picture 2"/>
          <p:cNvPicPr>
            <a:picLocks noChangeAspect="1" noChangeArrowheads="1"/>
          </p:cNvPicPr>
          <p:nvPr/>
        </p:nvPicPr>
        <p:blipFill>
          <a:blip r:embed="rId4" cstate="print"/>
          <a:srcRect r="33037"/>
          <a:stretch>
            <a:fillRect/>
          </a:stretch>
        </p:blipFill>
        <p:spPr bwMode="auto">
          <a:xfrm>
            <a:off x="0" y="-23384"/>
            <a:ext cx="4608004" cy="6881384"/>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a:solidFill>
                  <a:schemeClr val="tx1">
                    <a:lumMod val="65000"/>
                    <a:lumOff val="35000"/>
                  </a:schemeClr>
                </a:solidFill>
                <a:latin typeface="Impact" pitchFamily="34" charset="0"/>
              </a:rPr>
              <a:t>Listas Enlazadas</a:t>
            </a:r>
          </a:p>
        </p:txBody>
      </p:sp>
      <p:sp>
        <p:nvSpPr>
          <p:cNvPr id="6" name="Rectangle 2"/>
          <p:cNvSpPr txBox="1">
            <a:spLocks noChangeArrowheads="1"/>
          </p:cNvSpPr>
          <p:nvPr/>
        </p:nvSpPr>
        <p:spPr bwMode="auto">
          <a:xfrm>
            <a:off x="533400" y="1002369"/>
            <a:ext cx="82296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rtlCol="0" anchor="b" anchorCtr="0" compatLnSpc="1">
            <a:prstTxWarp prst="textNoShape">
              <a:avLst/>
            </a:prstTxWarp>
            <a:normAutofit/>
          </a:bodyPr>
          <a:lstStyle>
            <a:lvl1pPr algn="ctr" rtl="0" eaLnBrk="0" fontAlgn="base" hangingPunct="0">
              <a:spcBef>
                <a:spcPct val="0"/>
              </a:spcBef>
              <a:spcAft>
                <a:spcPct val="0"/>
              </a:spcAft>
              <a:defRPr sz="4400" b="0" i="0" u="none"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PE" altLang="es-PE" sz="4000" b="1" smtClean="0"/>
              <a:t>Operaciones con listas</a:t>
            </a:r>
            <a:endParaRPr lang="es-PE" altLang="es-PE" sz="4000" dirty="0" smtClean="0"/>
          </a:p>
        </p:txBody>
      </p:sp>
      <p:sp>
        <p:nvSpPr>
          <p:cNvPr id="9" name="8 Rectángulo"/>
          <p:cNvSpPr/>
          <p:nvPr/>
        </p:nvSpPr>
        <p:spPr>
          <a:xfrm>
            <a:off x="403225" y="2420938"/>
            <a:ext cx="8561388" cy="363635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0" name="9 Rectángulo"/>
          <p:cNvSpPr/>
          <p:nvPr/>
        </p:nvSpPr>
        <p:spPr>
          <a:xfrm>
            <a:off x="403225" y="1736725"/>
            <a:ext cx="1693863" cy="6842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dirty="0">
                <a:latin typeface="Verdana" pitchFamily="34" charset="0"/>
                <a:ea typeface="Verdana" pitchFamily="34" charset="0"/>
                <a:cs typeface="Verdana" pitchFamily="34" charset="0"/>
              </a:rPr>
              <a:t>Inserción al </a:t>
            </a:r>
            <a:r>
              <a:rPr lang="es-ES" dirty="0" smtClean="0">
                <a:latin typeface="Verdana" pitchFamily="34" charset="0"/>
                <a:ea typeface="Verdana" pitchFamily="34" charset="0"/>
                <a:cs typeface="Verdana" pitchFamily="34" charset="0"/>
              </a:rPr>
              <a:t>inicio</a:t>
            </a:r>
            <a:r>
              <a:rPr lang="es-ES" dirty="0" smtClean="0"/>
              <a:t> </a:t>
            </a:r>
            <a:endParaRPr lang="es-ES" dirty="0"/>
          </a:p>
        </p:txBody>
      </p:sp>
      <p:sp>
        <p:nvSpPr>
          <p:cNvPr id="12" name="11 Rectángulo"/>
          <p:cNvSpPr/>
          <p:nvPr/>
        </p:nvSpPr>
        <p:spPr>
          <a:xfrm>
            <a:off x="2120900" y="1736725"/>
            <a:ext cx="1693863" cy="684213"/>
          </a:xfrm>
          <a:prstGeom prst="rect">
            <a:avLst/>
          </a:prstGeom>
          <a:solidFill>
            <a:srgbClr val="00000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dirty="0">
                <a:latin typeface="Verdana" pitchFamily="34" charset="0"/>
                <a:ea typeface="Verdana" pitchFamily="34" charset="0"/>
                <a:cs typeface="Verdana" pitchFamily="34" charset="0"/>
              </a:rPr>
              <a:t>Inserción al medio</a:t>
            </a:r>
          </a:p>
        </p:txBody>
      </p:sp>
      <p:sp>
        <p:nvSpPr>
          <p:cNvPr id="13" name="12 Rectángulo"/>
          <p:cNvSpPr/>
          <p:nvPr/>
        </p:nvSpPr>
        <p:spPr>
          <a:xfrm>
            <a:off x="3836988" y="1736725"/>
            <a:ext cx="1693862" cy="684213"/>
          </a:xfrm>
          <a:prstGeom prst="rect">
            <a:avLst/>
          </a:prstGeom>
          <a:solidFill>
            <a:srgbClr val="00000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dirty="0">
                <a:latin typeface="Verdana" pitchFamily="34" charset="0"/>
                <a:ea typeface="Verdana" pitchFamily="34" charset="0"/>
                <a:cs typeface="Verdana" pitchFamily="34" charset="0"/>
              </a:rPr>
              <a:t>Inserción al final</a:t>
            </a:r>
          </a:p>
        </p:txBody>
      </p:sp>
      <p:sp>
        <p:nvSpPr>
          <p:cNvPr id="17" name="21 Rectángulo"/>
          <p:cNvSpPr>
            <a:spLocks noChangeArrowheads="1"/>
          </p:cNvSpPr>
          <p:nvPr/>
        </p:nvSpPr>
        <p:spPr bwMode="auto">
          <a:xfrm>
            <a:off x="4284663" y="1452563"/>
            <a:ext cx="46799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s-ES" altLang="es-PE" sz="1200" dirty="0">
                <a:latin typeface="Verdana" pitchFamily="34" charset="0"/>
              </a:rPr>
              <a:t>Haz clic sobre los botones para ampliar la información</a:t>
            </a:r>
          </a:p>
        </p:txBody>
      </p:sp>
      <p:pic>
        <p:nvPicPr>
          <p:cNvPr id="552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6825" y="2400127"/>
            <a:ext cx="6265515" cy="3981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1" name="50 Grupo"/>
          <p:cNvGrpSpPr>
            <a:grpSpLocks/>
          </p:cNvGrpSpPr>
          <p:nvPr/>
        </p:nvGrpSpPr>
        <p:grpSpPr bwMode="auto">
          <a:xfrm>
            <a:off x="6815138" y="6072713"/>
            <a:ext cx="1333500" cy="295275"/>
            <a:chOff x="2244844" y="544837"/>
            <a:chExt cx="1333332" cy="295717"/>
          </a:xfrm>
        </p:grpSpPr>
        <p:sp>
          <p:nvSpPr>
            <p:cNvPr id="62" name="61 Rectángulo redondeado">
              <a:hlinkClick r:id="" action="ppaction://hlinkshowjump?jump=nextslide"/>
            </p:cNvPr>
            <p:cNvSpPr/>
            <p:nvPr/>
          </p:nvSpPr>
          <p:spPr>
            <a:xfrm>
              <a:off x="2244844" y="544837"/>
              <a:ext cx="1333332" cy="295717"/>
            </a:xfrm>
            <a:prstGeom prst="roundRect">
              <a:avLst>
                <a:gd name="adj" fmla="val 7905"/>
              </a:avLst>
            </a:prstGeom>
            <a:ln>
              <a:noFill/>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nchor="ctr"/>
            <a:lstStyle/>
            <a:p>
              <a:pPr marL="174625" indent="87313" fontAlgn="auto">
                <a:spcBef>
                  <a:spcPts val="0"/>
                </a:spcBef>
                <a:spcAft>
                  <a:spcPts val="0"/>
                </a:spcAft>
                <a:defRPr/>
              </a:pPr>
              <a:r>
                <a:rPr lang="es-ES_tradnl" sz="1200" dirty="0">
                  <a:solidFill>
                    <a:srgbClr val="FF0000"/>
                  </a:solidFill>
                  <a:latin typeface="Calibri bold" pitchFamily="34" charset="0"/>
                  <a:cs typeface="Arial" pitchFamily="34" charset="0"/>
                </a:rPr>
                <a:t>Conocer más</a:t>
              </a:r>
              <a:endParaRPr lang="es-ES" sz="1200" dirty="0">
                <a:solidFill>
                  <a:srgbClr val="FF0000"/>
                </a:solidFill>
                <a:latin typeface="Calibri bold" pitchFamily="34" charset="0"/>
              </a:endParaRPr>
            </a:p>
          </p:txBody>
        </p:sp>
        <p:sp>
          <p:nvSpPr>
            <p:cNvPr id="63" name="62 Más"/>
            <p:cNvSpPr/>
            <p:nvPr/>
          </p:nvSpPr>
          <p:spPr>
            <a:xfrm>
              <a:off x="2303575" y="584584"/>
              <a:ext cx="215873" cy="216223"/>
            </a:xfrm>
            <a:prstGeom prst="mathPlu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grpSp>
    </p:spTree>
    <p:extLst>
      <p:ext uri="{BB962C8B-B14F-4D97-AF65-F5344CB8AC3E}">
        <p14:creationId xmlns:p14="http://schemas.microsoft.com/office/powerpoint/2010/main" val="15661235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533400" y="1118828"/>
            <a:ext cx="8229600" cy="762000"/>
          </a:xfrm>
          <a:noFill/>
        </p:spPr>
        <p:txBody>
          <a:bodyPr lIns="90488" tIns="44450" rIns="90488" bIns="44450" anchor="b">
            <a:normAutofit fontScale="90000"/>
          </a:bodyPr>
          <a:lstStyle/>
          <a:p>
            <a:pPr algn="ctr" eaLnBrk="1" hangingPunct="1"/>
            <a:r>
              <a:rPr lang="es-PE" altLang="es-PE" b="1" dirty="0" smtClean="0"/>
              <a:t>Inserción al inicio</a:t>
            </a:r>
            <a:br>
              <a:rPr lang="es-PE" altLang="es-PE" b="1" dirty="0" smtClean="0"/>
            </a:br>
            <a:r>
              <a:rPr lang="es-PE" altLang="es-PE" b="1" dirty="0" smtClean="0"/>
              <a:t>Pseudocódigo</a:t>
            </a:r>
          </a:p>
        </p:txBody>
      </p:sp>
      <p:sp>
        <p:nvSpPr>
          <p:cNvPr id="4" name="Rectangle 3"/>
          <p:cNvSpPr txBox="1">
            <a:spLocks noChangeArrowheads="1"/>
          </p:cNvSpPr>
          <p:nvPr/>
        </p:nvSpPr>
        <p:spPr>
          <a:xfrm>
            <a:off x="685800" y="2365585"/>
            <a:ext cx="8001000" cy="4195763"/>
          </a:xfrm>
          <a:prstGeom prst="rect">
            <a:avLst/>
          </a:prstGeom>
          <a:noFill/>
        </p:spPr>
        <p:txBody>
          <a:bodyPr lIns="90488" tIns="44450" rIns="90488" bIns="44450"/>
          <a:lst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buFont typeface="Wingdings" pitchFamily="2" charset="2"/>
              <a:buNone/>
            </a:pPr>
            <a:r>
              <a:rPr lang="es-ES" altLang="es-PE" sz="1900" dirty="0" smtClean="0">
                <a:cs typeface="Times New Roman" pitchFamily="18" charset="0"/>
              </a:rPr>
              <a:t>Inicio, p, q, nuevo son punteros que apuntan a NODO</a:t>
            </a:r>
          </a:p>
          <a:p>
            <a:pPr marL="0" indent="0" eaLnBrk="1" hangingPunct="1">
              <a:lnSpc>
                <a:spcPct val="90000"/>
              </a:lnSpc>
              <a:buNone/>
            </a:pPr>
            <a:r>
              <a:rPr lang="es-ES" altLang="es-PE" sz="1900" dirty="0" smtClean="0">
                <a:cs typeface="Times New Roman" pitchFamily="18" charset="0"/>
              </a:rPr>
              <a:t>Crea (nuevo)          //   crea el nodo llamado nuevo</a:t>
            </a:r>
          </a:p>
          <a:p>
            <a:pPr marL="0" indent="0" eaLnBrk="1" hangingPunct="1">
              <a:lnSpc>
                <a:spcPct val="90000"/>
              </a:lnSpc>
              <a:buNone/>
            </a:pPr>
            <a:r>
              <a:rPr lang="es-ES" altLang="es-PE" sz="1900" dirty="0" smtClean="0">
                <a:cs typeface="Times New Roman" pitchFamily="18" charset="0"/>
              </a:rPr>
              <a:t>Leer nuevo.info     //   ingresa información al nodo</a:t>
            </a:r>
          </a:p>
          <a:p>
            <a:pPr marL="0" indent="0" eaLnBrk="1" hangingPunct="1">
              <a:lnSpc>
                <a:spcPct val="90000"/>
              </a:lnSpc>
              <a:buNone/>
            </a:pPr>
            <a:r>
              <a:rPr lang="es-ES" altLang="es-PE" sz="1900" dirty="0" err="1" smtClean="0">
                <a:cs typeface="Times New Roman" pitchFamily="18" charset="0"/>
              </a:rPr>
              <a:t>Nuevo.sig</a:t>
            </a:r>
            <a:r>
              <a:rPr lang="es-ES" altLang="es-PE" sz="1900" dirty="0" smtClean="0">
                <a:cs typeface="Times New Roman" pitchFamily="18" charset="0"/>
              </a:rPr>
              <a:t> = </a:t>
            </a:r>
            <a:r>
              <a:rPr lang="es-ES" altLang="es-PE" sz="1900" dirty="0" err="1" smtClean="0">
                <a:cs typeface="Times New Roman" pitchFamily="18" charset="0"/>
              </a:rPr>
              <a:t>nil</a:t>
            </a:r>
            <a:r>
              <a:rPr lang="es-ES" altLang="es-PE" sz="1900" dirty="0" smtClean="0">
                <a:cs typeface="Times New Roman" pitchFamily="18" charset="0"/>
              </a:rPr>
              <a:t>     //   puntero </a:t>
            </a:r>
            <a:r>
              <a:rPr lang="es-ES" altLang="es-PE" sz="1900" dirty="0" err="1" smtClean="0">
                <a:cs typeface="Times New Roman" pitchFamily="18" charset="0"/>
              </a:rPr>
              <a:t>sig</a:t>
            </a:r>
            <a:r>
              <a:rPr lang="es-ES" altLang="es-PE" sz="1900" dirty="0" smtClean="0">
                <a:cs typeface="Times New Roman" pitchFamily="18" charset="0"/>
              </a:rPr>
              <a:t> apunta a vacío</a:t>
            </a:r>
          </a:p>
          <a:p>
            <a:pPr marL="0" indent="0" eaLnBrk="1" hangingPunct="1">
              <a:lnSpc>
                <a:spcPct val="90000"/>
              </a:lnSpc>
              <a:buNone/>
            </a:pPr>
            <a:r>
              <a:rPr lang="es-ES" altLang="es-PE" sz="1900" dirty="0" smtClean="0">
                <a:cs typeface="Times New Roman" pitchFamily="18" charset="0"/>
              </a:rPr>
              <a:t>Si  inicio = </a:t>
            </a:r>
            <a:r>
              <a:rPr lang="es-ES" altLang="es-PE" sz="1900" dirty="0" err="1" smtClean="0">
                <a:cs typeface="Times New Roman" pitchFamily="18" charset="0"/>
              </a:rPr>
              <a:t>nil</a:t>
            </a:r>
            <a:endParaRPr lang="es-ES" altLang="es-PE" sz="1900" dirty="0" smtClean="0">
              <a:cs typeface="Times New Roman" pitchFamily="18" charset="0"/>
            </a:endParaRPr>
          </a:p>
          <a:p>
            <a:pPr marL="400050" lvl="1" indent="0" eaLnBrk="1" hangingPunct="1">
              <a:lnSpc>
                <a:spcPct val="90000"/>
              </a:lnSpc>
              <a:buNone/>
            </a:pPr>
            <a:r>
              <a:rPr lang="es-ES" altLang="es-PE" sz="1900" dirty="0" smtClean="0">
                <a:cs typeface="Times New Roman" pitchFamily="18" charset="0"/>
              </a:rPr>
              <a:t>Entonces  inicio = nuevo   // inicio apunta a nuevo</a:t>
            </a:r>
          </a:p>
          <a:p>
            <a:pPr marL="400050" lvl="1" indent="0" eaLnBrk="1" hangingPunct="1">
              <a:lnSpc>
                <a:spcPct val="90000"/>
              </a:lnSpc>
              <a:buNone/>
            </a:pPr>
            <a:r>
              <a:rPr lang="es-ES" altLang="es-PE" sz="1900" dirty="0" smtClean="0">
                <a:cs typeface="Times New Roman" pitchFamily="18" charset="0"/>
              </a:rPr>
              <a:t>Sino	      </a:t>
            </a:r>
            <a:r>
              <a:rPr lang="es-ES" altLang="es-PE" sz="1900" dirty="0" err="1" smtClean="0">
                <a:cs typeface="Times New Roman" pitchFamily="18" charset="0"/>
              </a:rPr>
              <a:t>nuevo.sig</a:t>
            </a:r>
            <a:r>
              <a:rPr lang="es-ES" altLang="es-PE" sz="1900" dirty="0" smtClean="0">
                <a:cs typeface="Times New Roman" pitchFamily="18" charset="0"/>
              </a:rPr>
              <a:t>  = inicio</a:t>
            </a:r>
          </a:p>
          <a:p>
            <a:pPr marL="0" indent="0" eaLnBrk="1" hangingPunct="1">
              <a:lnSpc>
                <a:spcPct val="90000"/>
              </a:lnSpc>
              <a:buNone/>
            </a:pPr>
            <a:r>
              <a:rPr lang="es-ES" altLang="es-PE" sz="1900" dirty="0" smtClean="0">
                <a:cs typeface="Times New Roman" pitchFamily="18" charset="0"/>
              </a:rPr>
              <a:t>	       Inicio = nuevo</a:t>
            </a:r>
          </a:p>
          <a:p>
            <a:pPr marL="0" indent="0" eaLnBrk="1" hangingPunct="1">
              <a:lnSpc>
                <a:spcPct val="90000"/>
              </a:lnSpc>
              <a:buNone/>
            </a:pPr>
            <a:r>
              <a:rPr lang="es-ES" altLang="es-PE" sz="1900" dirty="0" err="1" smtClean="0">
                <a:cs typeface="Times New Roman" pitchFamily="18" charset="0"/>
              </a:rPr>
              <a:t>finsi</a:t>
            </a:r>
            <a:r>
              <a:rPr lang="es-ES" altLang="es-PE" sz="1900" dirty="0" smtClean="0">
                <a:cs typeface="Times New Roman" pitchFamily="18" charset="0"/>
              </a:rPr>
              <a:t> </a:t>
            </a:r>
            <a:endParaRPr lang="es-PE" altLang="es-PE" sz="1900" dirty="0" smtClean="0"/>
          </a:p>
        </p:txBody>
      </p:sp>
      <p:sp>
        <p:nvSpPr>
          <p:cNvPr id="5" name="4 Rectángulo"/>
          <p:cNvSpPr/>
          <p:nvPr/>
        </p:nvSpPr>
        <p:spPr>
          <a:xfrm>
            <a:off x="16430" y="21380"/>
            <a:ext cx="4147289" cy="369332"/>
          </a:xfrm>
          <a:prstGeom prst="rect">
            <a:avLst/>
          </a:prstGeom>
        </p:spPr>
        <p:txBody>
          <a:bodyPr wrap="none">
            <a:spAutoFit/>
          </a:bodyPr>
          <a:lstStyle/>
          <a:p>
            <a:r>
              <a:rPr lang="es-PE" dirty="0" smtClean="0"/>
              <a:t>Para ver/descargar diapositiva anterior</a:t>
            </a:r>
            <a:endParaRPr lang="es-PE" dirty="0"/>
          </a:p>
        </p:txBody>
      </p:sp>
    </p:spTree>
    <p:extLst>
      <p:ext uri="{BB962C8B-B14F-4D97-AF65-F5344CB8AC3E}">
        <p14:creationId xmlns:p14="http://schemas.microsoft.com/office/powerpoint/2010/main" val="2438487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a:solidFill>
                  <a:schemeClr val="tx1">
                    <a:lumMod val="65000"/>
                    <a:lumOff val="35000"/>
                  </a:schemeClr>
                </a:solidFill>
                <a:latin typeface="Impact" pitchFamily="34" charset="0"/>
              </a:rPr>
              <a:t>Listas Enlazadas</a:t>
            </a:r>
          </a:p>
        </p:txBody>
      </p:sp>
      <p:sp>
        <p:nvSpPr>
          <p:cNvPr id="6" name="Rectangle 2"/>
          <p:cNvSpPr txBox="1">
            <a:spLocks noChangeArrowheads="1"/>
          </p:cNvSpPr>
          <p:nvPr/>
        </p:nvSpPr>
        <p:spPr bwMode="auto">
          <a:xfrm>
            <a:off x="533400" y="1002369"/>
            <a:ext cx="82296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rtlCol="0" anchor="b" anchorCtr="0" compatLnSpc="1">
            <a:prstTxWarp prst="textNoShape">
              <a:avLst/>
            </a:prstTxWarp>
            <a:normAutofit/>
          </a:bodyPr>
          <a:lstStyle>
            <a:lvl1pPr algn="ctr" rtl="0" eaLnBrk="0" fontAlgn="base" hangingPunct="0">
              <a:spcBef>
                <a:spcPct val="0"/>
              </a:spcBef>
              <a:spcAft>
                <a:spcPct val="0"/>
              </a:spcAft>
              <a:defRPr sz="4400" b="0" i="0" u="none"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PE" altLang="es-PE" sz="4000" b="1" smtClean="0"/>
              <a:t>Operaciones con listas</a:t>
            </a:r>
            <a:endParaRPr lang="es-PE" altLang="es-PE" sz="4000" dirty="0" smtClean="0"/>
          </a:p>
        </p:txBody>
      </p:sp>
      <p:sp>
        <p:nvSpPr>
          <p:cNvPr id="9" name="8 Rectángulo"/>
          <p:cNvSpPr/>
          <p:nvPr/>
        </p:nvSpPr>
        <p:spPr>
          <a:xfrm>
            <a:off x="403225" y="2420938"/>
            <a:ext cx="8561388" cy="363635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0" name="9 Rectángulo"/>
          <p:cNvSpPr/>
          <p:nvPr/>
        </p:nvSpPr>
        <p:spPr>
          <a:xfrm>
            <a:off x="403225" y="1736725"/>
            <a:ext cx="1693863" cy="684213"/>
          </a:xfrm>
          <a:prstGeom prst="rect">
            <a:avLst/>
          </a:prstGeom>
          <a:solidFill>
            <a:srgbClr val="00000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s-ES" dirty="0">
                <a:latin typeface="Verdana" pitchFamily="34" charset="0"/>
                <a:ea typeface="Verdana" pitchFamily="34" charset="0"/>
                <a:cs typeface="Verdana" pitchFamily="34" charset="0"/>
              </a:rPr>
              <a:t>Inserción al inicio </a:t>
            </a:r>
          </a:p>
        </p:txBody>
      </p:sp>
      <p:sp>
        <p:nvSpPr>
          <p:cNvPr id="12" name="11 Rectángulo"/>
          <p:cNvSpPr/>
          <p:nvPr/>
        </p:nvSpPr>
        <p:spPr>
          <a:xfrm>
            <a:off x="2120900" y="1736725"/>
            <a:ext cx="1693863" cy="6842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s-ES" dirty="0">
                <a:latin typeface="Verdana" pitchFamily="34" charset="0"/>
                <a:ea typeface="Verdana" pitchFamily="34" charset="0"/>
                <a:cs typeface="Verdana" pitchFamily="34" charset="0"/>
              </a:rPr>
              <a:t>Inserción al medio</a:t>
            </a:r>
          </a:p>
        </p:txBody>
      </p:sp>
      <p:sp>
        <p:nvSpPr>
          <p:cNvPr id="13" name="12 Rectángulo"/>
          <p:cNvSpPr/>
          <p:nvPr/>
        </p:nvSpPr>
        <p:spPr>
          <a:xfrm>
            <a:off x="3836988" y="1736725"/>
            <a:ext cx="1693862" cy="684213"/>
          </a:xfrm>
          <a:prstGeom prst="rect">
            <a:avLst/>
          </a:prstGeom>
          <a:solidFill>
            <a:srgbClr val="00000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dirty="0">
                <a:latin typeface="Verdana" pitchFamily="34" charset="0"/>
                <a:ea typeface="Verdana" pitchFamily="34" charset="0"/>
                <a:cs typeface="Verdana" pitchFamily="34" charset="0"/>
              </a:rPr>
              <a:t>Inserción al final</a:t>
            </a:r>
          </a:p>
        </p:txBody>
      </p:sp>
      <p:sp>
        <p:nvSpPr>
          <p:cNvPr id="17" name="21 Rectángulo"/>
          <p:cNvSpPr>
            <a:spLocks noChangeArrowheads="1"/>
          </p:cNvSpPr>
          <p:nvPr/>
        </p:nvSpPr>
        <p:spPr bwMode="auto">
          <a:xfrm>
            <a:off x="4284663" y="1452563"/>
            <a:ext cx="46799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s-ES" altLang="es-PE" sz="1200" dirty="0">
                <a:latin typeface="Verdana" pitchFamily="34" charset="0"/>
              </a:rPr>
              <a:t>Haz clic sobre los botones para ampliar la información</a:t>
            </a:r>
          </a:p>
        </p:txBody>
      </p:sp>
      <p:pic>
        <p:nvPicPr>
          <p:cNvPr id="563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652" y="2387222"/>
            <a:ext cx="6616700" cy="3958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50 Grupo"/>
          <p:cNvGrpSpPr>
            <a:grpSpLocks/>
          </p:cNvGrpSpPr>
          <p:nvPr/>
        </p:nvGrpSpPr>
        <p:grpSpPr bwMode="auto">
          <a:xfrm>
            <a:off x="6815138" y="6072713"/>
            <a:ext cx="1333500" cy="295275"/>
            <a:chOff x="2244844" y="544837"/>
            <a:chExt cx="1333332" cy="295717"/>
          </a:xfrm>
        </p:grpSpPr>
        <p:sp>
          <p:nvSpPr>
            <p:cNvPr id="23" name="22 Rectángulo redondeado">
              <a:hlinkClick r:id="" action="ppaction://hlinkshowjump?jump=nextslide"/>
            </p:cNvPr>
            <p:cNvSpPr/>
            <p:nvPr/>
          </p:nvSpPr>
          <p:spPr>
            <a:xfrm>
              <a:off x="2244844" y="544837"/>
              <a:ext cx="1333332" cy="295717"/>
            </a:xfrm>
            <a:prstGeom prst="roundRect">
              <a:avLst>
                <a:gd name="adj" fmla="val 7905"/>
              </a:avLst>
            </a:prstGeom>
            <a:ln>
              <a:noFill/>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nchor="ctr"/>
            <a:lstStyle/>
            <a:p>
              <a:pPr marL="174625" indent="87313" fontAlgn="auto">
                <a:spcBef>
                  <a:spcPts val="0"/>
                </a:spcBef>
                <a:spcAft>
                  <a:spcPts val="0"/>
                </a:spcAft>
                <a:defRPr/>
              </a:pPr>
              <a:r>
                <a:rPr lang="es-ES_tradnl" sz="1200" dirty="0">
                  <a:solidFill>
                    <a:srgbClr val="FF0000"/>
                  </a:solidFill>
                  <a:latin typeface="Calibri bold" pitchFamily="34" charset="0"/>
                  <a:cs typeface="Arial" pitchFamily="34" charset="0"/>
                </a:rPr>
                <a:t>Conocer más</a:t>
              </a:r>
              <a:endParaRPr lang="es-ES" sz="1200" dirty="0">
                <a:solidFill>
                  <a:srgbClr val="FF0000"/>
                </a:solidFill>
                <a:latin typeface="Calibri bold" pitchFamily="34" charset="0"/>
              </a:endParaRPr>
            </a:p>
          </p:txBody>
        </p:sp>
        <p:sp>
          <p:nvSpPr>
            <p:cNvPr id="24" name="23 Más"/>
            <p:cNvSpPr/>
            <p:nvPr/>
          </p:nvSpPr>
          <p:spPr>
            <a:xfrm>
              <a:off x="2303575" y="584584"/>
              <a:ext cx="215873" cy="216223"/>
            </a:xfrm>
            <a:prstGeom prst="mathPlu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grpSp>
    </p:spTree>
    <p:extLst>
      <p:ext uri="{BB962C8B-B14F-4D97-AF65-F5344CB8AC3E}">
        <p14:creationId xmlns:p14="http://schemas.microsoft.com/office/powerpoint/2010/main" val="3518222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533400" y="1118828"/>
            <a:ext cx="8229600" cy="762000"/>
          </a:xfrm>
          <a:noFill/>
        </p:spPr>
        <p:txBody>
          <a:bodyPr lIns="90488" tIns="44450" rIns="90488" bIns="44450" anchor="b">
            <a:normAutofit fontScale="90000"/>
          </a:bodyPr>
          <a:lstStyle/>
          <a:p>
            <a:pPr algn="ctr" eaLnBrk="1" hangingPunct="1"/>
            <a:r>
              <a:rPr lang="es-PE" altLang="es-PE" b="1" dirty="0" smtClean="0"/>
              <a:t>Inserción al medio</a:t>
            </a:r>
            <a:br>
              <a:rPr lang="es-PE" altLang="es-PE" b="1" dirty="0" smtClean="0"/>
            </a:br>
            <a:r>
              <a:rPr lang="es-PE" altLang="es-PE" b="1" dirty="0" smtClean="0"/>
              <a:t>Pseudocódigo</a:t>
            </a:r>
          </a:p>
        </p:txBody>
      </p:sp>
      <p:sp>
        <p:nvSpPr>
          <p:cNvPr id="5" name="4 Rectángulo"/>
          <p:cNvSpPr/>
          <p:nvPr/>
        </p:nvSpPr>
        <p:spPr>
          <a:xfrm>
            <a:off x="16430" y="21380"/>
            <a:ext cx="4147289" cy="369332"/>
          </a:xfrm>
          <a:prstGeom prst="rect">
            <a:avLst/>
          </a:prstGeom>
        </p:spPr>
        <p:txBody>
          <a:bodyPr wrap="none">
            <a:spAutoFit/>
          </a:bodyPr>
          <a:lstStyle/>
          <a:p>
            <a:r>
              <a:rPr lang="es-PE" dirty="0" smtClean="0"/>
              <a:t>Para ver/descargar diapositiva anterior</a:t>
            </a:r>
            <a:endParaRPr lang="es-PE" dirty="0"/>
          </a:p>
        </p:txBody>
      </p:sp>
      <p:sp>
        <p:nvSpPr>
          <p:cNvPr id="6" name="Rectangle 3"/>
          <p:cNvSpPr txBox="1">
            <a:spLocks noChangeArrowheads="1"/>
          </p:cNvSpPr>
          <p:nvPr/>
        </p:nvSpPr>
        <p:spPr>
          <a:xfrm>
            <a:off x="685800" y="1952836"/>
            <a:ext cx="8001000" cy="4500563"/>
          </a:xfrm>
          <a:prstGeom prst="rect">
            <a:avLst/>
          </a:prstGeom>
          <a:noFill/>
        </p:spPr>
        <p:txBody>
          <a:bodyPr lIns="90488" tIns="44450" rIns="90488" bIns="44450"/>
          <a:lst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buFont typeface="Wingdings" pitchFamily="2" charset="2"/>
              <a:buNone/>
            </a:pPr>
            <a:r>
              <a:rPr lang="es-ES" altLang="es-PE" sz="1900" dirty="0" smtClean="0">
                <a:cs typeface="Times New Roman" pitchFamily="18" charset="0"/>
              </a:rPr>
              <a:t>Inicio, p, q, nuevo son punteros que apuntan a NODO</a:t>
            </a:r>
          </a:p>
          <a:p>
            <a:pPr marL="0" indent="0" eaLnBrk="1" hangingPunct="1">
              <a:lnSpc>
                <a:spcPct val="90000"/>
              </a:lnSpc>
              <a:buNone/>
            </a:pPr>
            <a:r>
              <a:rPr lang="es-ES" altLang="es-PE" sz="1900" dirty="0" smtClean="0">
                <a:cs typeface="Times New Roman" pitchFamily="18" charset="0"/>
              </a:rPr>
              <a:t>Crea (nuevo)          //   crea el nodo llamado nuevo</a:t>
            </a:r>
          </a:p>
          <a:p>
            <a:pPr marL="0" indent="0" eaLnBrk="1" hangingPunct="1">
              <a:lnSpc>
                <a:spcPct val="90000"/>
              </a:lnSpc>
              <a:buNone/>
            </a:pPr>
            <a:r>
              <a:rPr lang="es-ES" altLang="es-PE" sz="1900" dirty="0" smtClean="0">
                <a:cs typeface="Times New Roman" pitchFamily="18" charset="0"/>
              </a:rPr>
              <a:t>Leer nuevo.info     //   ingresa información al nodo</a:t>
            </a:r>
          </a:p>
          <a:p>
            <a:pPr marL="0" indent="0" eaLnBrk="1" hangingPunct="1">
              <a:lnSpc>
                <a:spcPct val="90000"/>
              </a:lnSpc>
              <a:buNone/>
            </a:pPr>
            <a:r>
              <a:rPr lang="es-ES" altLang="es-PE" sz="1900" dirty="0" err="1" smtClean="0">
                <a:cs typeface="Times New Roman" pitchFamily="18" charset="0"/>
              </a:rPr>
              <a:t>Nuevo.sig</a:t>
            </a:r>
            <a:r>
              <a:rPr lang="es-ES" altLang="es-PE" sz="1900" dirty="0" smtClean="0">
                <a:cs typeface="Times New Roman" pitchFamily="18" charset="0"/>
              </a:rPr>
              <a:t> = </a:t>
            </a:r>
            <a:r>
              <a:rPr lang="es-ES" altLang="es-PE" sz="1900" dirty="0" err="1" smtClean="0">
                <a:cs typeface="Times New Roman" pitchFamily="18" charset="0"/>
              </a:rPr>
              <a:t>nil</a:t>
            </a:r>
            <a:r>
              <a:rPr lang="es-ES" altLang="es-PE" sz="1900" dirty="0" smtClean="0">
                <a:cs typeface="Times New Roman" pitchFamily="18" charset="0"/>
              </a:rPr>
              <a:t>     //   puntero </a:t>
            </a:r>
            <a:r>
              <a:rPr lang="es-ES" altLang="es-PE" sz="1900" dirty="0" err="1" smtClean="0">
                <a:cs typeface="Times New Roman" pitchFamily="18" charset="0"/>
              </a:rPr>
              <a:t>sig</a:t>
            </a:r>
            <a:r>
              <a:rPr lang="es-ES" altLang="es-PE" sz="1900" dirty="0" smtClean="0">
                <a:cs typeface="Times New Roman" pitchFamily="18" charset="0"/>
              </a:rPr>
              <a:t> apunta a vacío</a:t>
            </a:r>
          </a:p>
          <a:p>
            <a:pPr marL="0" indent="0" eaLnBrk="1" hangingPunct="1">
              <a:lnSpc>
                <a:spcPct val="90000"/>
              </a:lnSpc>
              <a:buNone/>
            </a:pPr>
            <a:r>
              <a:rPr lang="es-ES" altLang="es-PE" sz="1900" dirty="0" smtClean="0">
                <a:cs typeface="Times New Roman" pitchFamily="18" charset="0"/>
              </a:rPr>
              <a:t>Si  inicio = </a:t>
            </a:r>
            <a:r>
              <a:rPr lang="es-ES" altLang="es-PE" sz="1900" dirty="0" err="1" smtClean="0">
                <a:cs typeface="Times New Roman" pitchFamily="18" charset="0"/>
              </a:rPr>
              <a:t>nil</a:t>
            </a:r>
            <a:endParaRPr lang="es-ES" altLang="es-PE" sz="1900" dirty="0" smtClean="0">
              <a:cs typeface="Times New Roman" pitchFamily="18" charset="0"/>
            </a:endParaRPr>
          </a:p>
          <a:p>
            <a:pPr marL="0" indent="0" eaLnBrk="1" hangingPunct="1">
              <a:lnSpc>
                <a:spcPct val="90000"/>
              </a:lnSpc>
              <a:buNone/>
            </a:pPr>
            <a:r>
              <a:rPr lang="es-ES" altLang="es-PE" sz="1900" dirty="0" smtClean="0">
                <a:cs typeface="Times New Roman" pitchFamily="18" charset="0"/>
              </a:rPr>
              <a:t>     Entonces  inicio = nuevo   // inicio apunta a nuevo</a:t>
            </a:r>
          </a:p>
          <a:p>
            <a:pPr marL="0" indent="0" eaLnBrk="1" hangingPunct="1">
              <a:lnSpc>
                <a:spcPct val="90000"/>
              </a:lnSpc>
              <a:buNone/>
            </a:pPr>
            <a:r>
              <a:rPr lang="es-ES" altLang="es-PE" sz="1900" dirty="0" smtClean="0">
                <a:cs typeface="Times New Roman" pitchFamily="18" charset="0"/>
              </a:rPr>
              <a:t>     Sino      p = inicio</a:t>
            </a:r>
          </a:p>
          <a:p>
            <a:pPr marL="0" indent="0" eaLnBrk="1" hangingPunct="1">
              <a:lnSpc>
                <a:spcPct val="90000"/>
              </a:lnSpc>
              <a:buNone/>
            </a:pPr>
            <a:r>
              <a:rPr lang="es-ES" altLang="es-PE" sz="1900" dirty="0" smtClean="0">
                <a:cs typeface="Times New Roman" pitchFamily="18" charset="0"/>
              </a:rPr>
              <a:t>                Mientras </a:t>
            </a:r>
            <a:r>
              <a:rPr lang="es-ES" altLang="es-PE" sz="1900" dirty="0" err="1" smtClean="0">
                <a:cs typeface="Times New Roman" pitchFamily="18" charset="0"/>
              </a:rPr>
              <a:t>p.sig</a:t>
            </a:r>
            <a:r>
              <a:rPr lang="es-ES" altLang="es-PE" sz="1900" dirty="0" smtClean="0">
                <a:cs typeface="Times New Roman" pitchFamily="18" charset="0"/>
              </a:rPr>
              <a:t> &lt;&gt; </a:t>
            </a:r>
            <a:r>
              <a:rPr lang="es-ES" altLang="es-PE" sz="1900" dirty="0" err="1" smtClean="0">
                <a:cs typeface="Times New Roman" pitchFamily="18" charset="0"/>
              </a:rPr>
              <a:t>nil</a:t>
            </a:r>
            <a:r>
              <a:rPr lang="es-ES" altLang="es-PE" sz="1900" dirty="0" smtClean="0">
                <a:cs typeface="Times New Roman" pitchFamily="18" charset="0"/>
              </a:rPr>
              <a:t> y nuevo.info &gt; p.info   hacer</a:t>
            </a:r>
          </a:p>
          <a:p>
            <a:pPr marL="0" indent="0" eaLnBrk="1" hangingPunct="1">
              <a:lnSpc>
                <a:spcPct val="90000"/>
              </a:lnSpc>
              <a:buNone/>
            </a:pPr>
            <a:r>
              <a:rPr lang="en-GB" altLang="es-PE" sz="1900" dirty="0" smtClean="0">
                <a:cs typeface="Times New Roman" pitchFamily="18" charset="0"/>
              </a:rPr>
              <a:t>                            q  =  p</a:t>
            </a:r>
            <a:endParaRPr lang="es-ES" altLang="es-PE" sz="1900" dirty="0" smtClean="0">
              <a:cs typeface="Times New Roman" pitchFamily="18" charset="0"/>
            </a:endParaRPr>
          </a:p>
          <a:p>
            <a:pPr marL="0" indent="0" eaLnBrk="1" hangingPunct="1">
              <a:lnSpc>
                <a:spcPct val="90000"/>
              </a:lnSpc>
              <a:buNone/>
            </a:pPr>
            <a:r>
              <a:rPr lang="en-GB" altLang="es-PE" sz="1900" dirty="0" smtClean="0">
                <a:cs typeface="Times New Roman" pitchFamily="18" charset="0"/>
              </a:rPr>
              <a:t>                             p  =  </a:t>
            </a:r>
            <a:r>
              <a:rPr lang="en-GB" altLang="es-PE" sz="1900" dirty="0" err="1" smtClean="0">
                <a:cs typeface="Times New Roman" pitchFamily="18" charset="0"/>
              </a:rPr>
              <a:t>p.sig</a:t>
            </a:r>
            <a:endParaRPr lang="es-ES" altLang="es-PE" sz="1900" dirty="0" smtClean="0">
              <a:cs typeface="Times New Roman" pitchFamily="18" charset="0"/>
            </a:endParaRPr>
          </a:p>
          <a:p>
            <a:pPr marL="0" indent="0" eaLnBrk="1" hangingPunct="1">
              <a:lnSpc>
                <a:spcPct val="90000"/>
              </a:lnSpc>
              <a:buNone/>
            </a:pPr>
            <a:r>
              <a:rPr lang="en-GB" altLang="es-PE" sz="1900" dirty="0" smtClean="0">
                <a:cs typeface="Times New Roman" pitchFamily="18" charset="0"/>
              </a:rPr>
              <a:t>	         </a:t>
            </a:r>
            <a:r>
              <a:rPr lang="es-ES" altLang="es-PE" sz="1900" dirty="0" err="1" smtClean="0">
                <a:cs typeface="Times New Roman" pitchFamily="18" charset="0"/>
              </a:rPr>
              <a:t>finmientras</a:t>
            </a:r>
            <a:r>
              <a:rPr lang="es-ES" altLang="es-PE" sz="1900" dirty="0" smtClean="0">
                <a:cs typeface="Times New Roman" pitchFamily="18" charset="0"/>
              </a:rPr>
              <a:t>		     				         	         </a:t>
            </a:r>
            <a:r>
              <a:rPr lang="es-ES" altLang="es-PE" sz="1900" dirty="0" err="1" smtClean="0">
                <a:cs typeface="Times New Roman" pitchFamily="18" charset="0"/>
              </a:rPr>
              <a:t>q.sig</a:t>
            </a:r>
            <a:r>
              <a:rPr lang="es-ES" altLang="es-PE" sz="1900" dirty="0" smtClean="0">
                <a:cs typeface="Times New Roman" pitchFamily="18" charset="0"/>
              </a:rPr>
              <a:t> = nuevo</a:t>
            </a:r>
          </a:p>
          <a:p>
            <a:pPr marL="0" indent="0" eaLnBrk="1" hangingPunct="1">
              <a:lnSpc>
                <a:spcPct val="90000"/>
              </a:lnSpc>
              <a:buNone/>
            </a:pPr>
            <a:r>
              <a:rPr lang="es-ES" altLang="es-PE" sz="1900" dirty="0" smtClean="0">
                <a:cs typeface="Times New Roman" pitchFamily="18" charset="0"/>
              </a:rPr>
              <a:t>                 </a:t>
            </a:r>
            <a:r>
              <a:rPr lang="es-ES" altLang="es-PE" sz="1900" dirty="0" err="1" smtClean="0">
                <a:cs typeface="Times New Roman" pitchFamily="18" charset="0"/>
              </a:rPr>
              <a:t>nuevo.sig</a:t>
            </a:r>
            <a:r>
              <a:rPr lang="es-ES" altLang="es-PE" sz="1900" dirty="0" smtClean="0">
                <a:cs typeface="Times New Roman" pitchFamily="18" charset="0"/>
              </a:rPr>
              <a:t> = p</a:t>
            </a:r>
          </a:p>
          <a:p>
            <a:pPr marL="0" indent="0" eaLnBrk="1" hangingPunct="1">
              <a:lnSpc>
                <a:spcPct val="90000"/>
              </a:lnSpc>
              <a:buNone/>
            </a:pPr>
            <a:r>
              <a:rPr lang="es-ES" altLang="es-PE" sz="1900" dirty="0" err="1" smtClean="0">
                <a:cs typeface="Times New Roman" pitchFamily="18" charset="0"/>
              </a:rPr>
              <a:t>finsi</a:t>
            </a:r>
            <a:r>
              <a:rPr lang="es-ES" altLang="es-PE" sz="1900" dirty="0" smtClean="0">
                <a:cs typeface="Times New Roman" pitchFamily="18" charset="0"/>
              </a:rPr>
              <a:t> </a:t>
            </a:r>
            <a:endParaRPr lang="es-PE" altLang="es-PE" sz="1900" dirty="0" smtClean="0">
              <a:cs typeface="Times New Roman" pitchFamily="18" charset="0"/>
            </a:endParaRPr>
          </a:p>
        </p:txBody>
      </p:sp>
    </p:spTree>
    <p:extLst>
      <p:ext uri="{BB962C8B-B14F-4D97-AF65-F5344CB8AC3E}">
        <p14:creationId xmlns:p14="http://schemas.microsoft.com/office/powerpoint/2010/main" val="72719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a:solidFill>
                  <a:schemeClr val="tx1">
                    <a:lumMod val="65000"/>
                    <a:lumOff val="35000"/>
                  </a:schemeClr>
                </a:solidFill>
                <a:latin typeface="Impact" pitchFamily="34" charset="0"/>
              </a:rPr>
              <a:t>Listas Enlazadas</a:t>
            </a:r>
          </a:p>
        </p:txBody>
      </p:sp>
      <p:sp>
        <p:nvSpPr>
          <p:cNvPr id="6" name="Rectangle 2"/>
          <p:cNvSpPr txBox="1">
            <a:spLocks noChangeArrowheads="1"/>
          </p:cNvSpPr>
          <p:nvPr/>
        </p:nvSpPr>
        <p:spPr bwMode="auto">
          <a:xfrm>
            <a:off x="533400" y="1002369"/>
            <a:ext cx="82296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rtlCol="0" anchor="b" anchorCtr="0" compatLnSpc="1">
            <a:prstTxWarp prst="textNoShape">
              <a:avLst/>
            </a:prstTxWarp>
            <a:normAutofit/>
          </a:bodyPr>
          <a:lstStyle>
            <a:lvl1pPr algn="ctr" rtl="0" eaLnBrk="0" fontAlgn="base" hangingPunct="0">
              <a:spcBef>
                <a:spcPct val="0"/>
              </a:spcBef>
              <a:spcAft>
                <a:spcPct val="0"/>
              </a:spcAft>
              <a:defRPr sz="4400" b="0" i="0" u="none"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PE" altLang="es-PE" sz="4000" b="1" smtClean="0"/>
              <a:t>Operaciones con listas</a:t>
            </a:r>
            <a:endParaRPr lang="es-PE" altLang="es-PE" sz="4000" dirty="0" smtClean="0"/>
          </a:p>
        </p:txBody>
      </p:sp>
      <p:sp>
        <p:nvSpPr>
          <p:cNvPr id="9" name="8 Rectángulo"/>
          <p:cNvSpPr/>
          <p:nvPr/>
        </p:nvSpPr>
        <p:spPr>
          <a:xfrm>
            <a:off x="403225" y="2420938"/>
            <a:ext cx="8561388" cy="363635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0" name="9 Rectángulo"/>
          <p:cNvSpPr/>
          <p:nvPr/>
        </p:nvSpPr>
        <p:spPr>
          <a:xfrm>
            <a:off x="403225" y="1736725"/>
            <a:ext cx="1693863" cy="684213"/>
          </a:xfrm>
          <a:prstGeom prst="rect">
            <a:avLst/>
          </a:prstGeom>
          <a:solidFill>
            <a:srgbClr val="00000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s-ES" dirty="0">
                <a:latin typeface="Verdana" pitchFamily="34" charset="0"/>
                <a:ea typeface="Verdana" pitchFamily="34" charset="0"/>
                <a:cs typeface="Verdana" pitchFamily="34" charset="0"/>
              </a:rPr>
              <a:t>Inserción al inicio </a:t>
            </a:r>
          </a:p>
        </p:txBody>
      </p:sp>
      <p:sp>
        <p:nvSpPr>
          <p:cNvPr id="12" name="11 Rectángulo"/>
          <p:cNvSpPr/>
          <p:nvPr/>
        </p:nvSpPr>
        <p:spPr>
          <a:xfrm>
            <a:off x="2120900" y="1736725"/>
            <a:ext cx="1693863" cy="684213"/>
          </a:xfrm>
          <a:prstGeom prst="rect">
            <a:avLst/>
          </a:prstGeom>
          <a:solidFill>
            <a:srgbClr val="00000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dirty="0">
                <a:latin typeface="Verdana" pitchFamily="34" charset="0"/>
                <a:ea typeface="Verdana" pitchFamily="34" charset="0"/>
                <a:cs typeface="Verdana" pitchFamily="34" charset="0"/>
              </a:rPr>
              <a:t>Inserción al medio</a:t>
            </a:r>
          </a:p>
        </p:txBody>
      </p:sp>
      <p:sp>
        <p:nvSpPr>
          <p:cNvPr id="13" name="12 Rectángulo"/>
          <p:cNvSpPr/>
          <p:nvPr/>
        </p:nvSpPr>
        <p:spPr>
          <a:xfrm>
            <a:off x="3836988" y="1736725"/>
            <a:ext cx="1693862" cy="6842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s-ES" dirty="0">
                <a:latin typeface="Verdana" pitchFamily="34" charset="0"/>
                <a:ea typeface="Verdana" pitchFamily="34" charset="0"/>
                <a:cs typeface="Verdana" pitchFamily="34" charset="0"/>
              </a:rPr>
              <a:t>Inserción al final</a:t>
            </a:r>
          </a:p>
        </p:txBody>
      </p:sp>
      <p:sp>
        <p:nvSpPr>
          <p:cNvPr id="17" name="21 Rectángulo"/>
          <p:cNvSpPr>
            <a:spLocks noChangeArrowheads="1"/>
          </p:cNvSpPr>
          <p:nvPr/>
        </p:nvSpPr>
        <p:spPr bwMode="auto">
          <a:xfrm>
            <a:off x="4284663" y="1452563"/>
            <a:ext cx="46799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s-ES" altLang="es-PE" sz="1200" dirty="0">
                <a:latin typeface="Verdana" pitchFamily="34" charset="0"/>
              </a:rPr>
              <a:t>Haz clic sobre los botones para ampliar la información</a:t>
            </a:r>
          </a:p>
        </p:txBody>
      </p:sp>
      <p:pic>
        <p:nvPicPr>
          <p:cNvPr id="573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9079" y="2420888"/>
            <a:ext cx="6307237" cy="364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50 Grupo"/>
          <p:cNvGrpSpPr>
            <a:grpSpLocks/>
          </p:cNvGrpSpPr>
          <p:nvPr/>
        </p:nvGrpSpPr>
        <p:grpSpPr bwMode="auto">
          <a:xfrm>
            <a:off x="6815138" y="6072713"/>
            <a:ext cx="1333500" cy="295275"/>
            <a:chOff x="2244844" y="544837"/>
            <a:chExt cx="1333332" cy="295717"/>
          </a:xfrm>
        </p:grpSpPr>
        <p:sp>
          <p:nvSpPr>
            <p:cNvPr id="23" name="22 Rectángulo redondeado">
              <a:hlinkClick r:id="" action="ppaction://hlinkshowjump?jump=nextslide"/>
            </p:cNvPr>
            <p:cNvSpPr/>
            <p:nvPr/>
          </p:nvSpPr>
          <p:spPr>
            <a:xfrm>
              <a:off x="2244844" y="544837"/>
              <a:ext cx="1333332" cy="295717"/>
            </a:xfrm>
            <a:prstGeom prst="roundRect">
              <a:avLst>
                <a:gd name="adj" fmla="val 7905"/>
              </a:avLst>
            </a:prstGeom>
            <a:ln>
              <a:noFill/>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nchor="ctr"/>
            <a:lstStyle/>
            <a:p>
              <a:pPr marL="174625" indent="87313" fontAlgn="auto">
                <a:spcBef>
                  <a:spcPts val="0"/>
                </a:spcBef>
                <a:spcAft>
                  <a:spcPts val="0"/>
                </a:spcAft>
                <a:defRPr/>
              </a:pPr>
              <a:r>
                <a:rPr lang="es-ES_tradnl" sz="1200" dirty="0">
                  <a:solidFill>
                    <a:srgbClr val="FF0000"/>
                  </a:solidFill>
                  <a:latin typeface="Calibri bold" pitchFamily="34" charset="0"/>
                  <a:cs typeface="Arial" pitchFamily="34" charset="0"/>
                </a:rPr>
                <a:t>Conocer más</a:t>
              </a:r>
              <a:endParaRPr lang="es-ES" sz="1200" dirty="0">
                <a:solidFill>
                  <a:srgbClr val="FF0000"/>
                </a:solidFill>
                <a:latin typeface="Calibri bold" pitchFamily="34" charset="0"/>
              </a:endParaRPr>
            </a:p>
          </p:txBody>
        </p:sp>
        <p:sp>
          <p:nvSpPr>
            <p:cNvPr id="24" name="23 Más"/>
            <p:cNvSpPr/>
            <p:nvPr/>
          </p:nvSpPr>
          <p:spPr>
            <a:xfrm>
              <a:off x="2303575" y="584584"/>
              <a:ext cx="215873" cy="216223"/>
            </a:xfrm>
            <a:prstGeom prst="mathPlu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grpSp>
    </p:spTree>
    <p:extLst>
      <p:ext uri="{BB962C8B-B14F-4D97-AF65-F5344CB8AC3E}">
        <p14:creationId xmlns:p14="http://schemas.microsoft.com/office/powerpoint/2010/main" val="3518222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533400" y="1118828"/>
            <a:ext cx="8229600" cy="762000"/>
          </a:xfrm>
          <a:noFill/>
        </p:spPr>
        <p:txBody>
          <a:bodyPr lIns="90488" tIns="44450" rIns="90488" bIns="44450" anchor="b">
            <a:normAutofit fontScale="90000"/>
          </a:bodyPr>
          <a:lstStyle/>
          <a:p>
            <a:pPr algn="ctr" eaLnBrk="1" hangingPunct="1"/>
            <a:r>
              <a:rPr lang="es-PE" altLang="es-PE" b="1" dirty="0" smtClean="0"/>
              <a:t>Inserción al final</a:t>
            </a:r>
            <a:br>
              <a:rPr lang="es-PE" altLang="es-PE" b="1" dirty="0" smtClean="0"/>
            </a:br>
            <a:r>
              <a:rPr lang="es-PE" altLang="es-PE" b="1" dirty="0" smtClean="0"/>
              <a:t>Pseudocódigo</a:t>
            </a:r>
          </a:p>
        </p:txBody>
      </p:sp>
      <p:sp>
        <p:nvSpPr>
          <p:cNvPr id="5" name="4 Rectángulo"/>
          <p:cNvSpPr/>
          <p:nvPr/>
        </p:nvSpPr>
        <p:spPr>
          <a:xfrm>
            <a:off x="16430" y="21380"/>
            <a:ext cx="4147289" cy="369332"/>
          </a:xfrm>
          <a:prstGeom prst="rect">
            <a:avLst/>
          </a:prstGeom>
        </p:spPr>
        <p:txBody>
          <a:bodyPr wrap="none">
            <a:spAutoFit/>
          </a:bodyPr>
          <a:lstStyle/>
          <a:p>
            <a:r>
              <a:rPr lang="es-PE" dirty="0" smtClean="0"/>
              <a:t>Para ver/descargar diapositiva anterior</a:t>
            </a:r>
            <a:endParaRPr lang="es-PE" dirty="0"/>
          </a:p>
        </p:txBody>
      </p:sp>
      <p:sp>
        <p:nvSpPr>
          <p:cNvPr id="6" name="Rectangle 3"/>
          <p:cNvSpPr txBox="1">
            <a:spLocks noChangeArrowheads="1"/>
          </p:cNvSpPr>
          <p:nvPr/>
        </p:nvSpPr>
        <p:spPr>
          <a:xfrm>
            <a:off x="685800" y="2024781"/>
            <a:ext cx="8001000" cy="4500563"/>
          </a:xfrm>
          <a:prstGeom prst="rect">
            <a:avLst/>
          </a:prstGeom>
          <a:noFill/>
        </p:spPr>
        <p:txBody>
          <a:bodyPr lIns="90488" tIns="44450" rIns="90488" bIns="44450"/>
          <a:lst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buFont typeface="Wingdings" pitchFamily="2" charset="2"/>
              <a:buNone/>
            </a:pPr>
            <a:r>
              <a:rPr lang="es-ES" altLang="es-PE" sz="2100" dirty="0" smtClean="0">
                <a:cs typeface="Times New Roman" pitchFamily="18" charset="0"/>
              </a:rPr>
              <a:t>Inicio, p, q, nuevo son punteros que apuntan a NODO</a:t>
            </a:r>
          </a:p>
          <a:p>
            <a:pPr marL="0" indent="0" eaLnBrk="1" hangingPunct="1">
              <a:lnSpc>
                <a:spcPct val="90000"/>
              </a:lnSpc>
              <a:buNone/>
            </a:pPr>
            <a:r>
              <a:rPr lang="es-ES" altLang="es-PE" sz="2100" dirty="0" smtClean="0">
                <a:cs typeface="Times New Roman" pitchFamily="18" charset="0"/>
              </a:rPr>
              <a:t>Crea (nuevo)          //   crea el nodo llamado nuevo</a:t>
            </a:r>
          </a:p>
          <a:p>
            <a:pPr marL="0" indent="0" eaLnBrk="1" hangingPunct="1">
              <a:lnSpc>
                <a:spcPct val="90000"/>
              </a:lnSpc>
              <a:buNone/>
            </a:pPr>
            <a:r>
              <a:rPr lang="es-ES" altLang="es-PE" sz="2100" dirty="0" smtClean="0">
                <a:cs typeface="Times New Roman" pitchFamily="18" charset="0"/>
              </a:rPr>
              <a:t>Leer nuevo.info     //   ingresa información al nodo</a:t>
            </a:r>
          </a:p>
          <a:p>
            <a:pPr marL="0" indent="0" eaLnBrk="1" hangingPunct="1">
              <a:lnSpc>
                <a:spcPct val="90000"/>
              </a:lnSpc>
              <a:buNone/>
            </a:pPr>
            <a:r>
              <a:rPr lang="es-ES" altLang="es-PE" sz="2100" dirty="0" err="1" smtClean="0">
                <a:cs typeface="Times New Roman" pitchFamily="18" charset="0"/>
              </a:rPr>
              <a:t>Nuevo.sig</a:t>
            </a:r>
            <a:r>
              <a:rPr lang="es-ES" altLang="es-PE" sz="2100" dirty="0" smtClean="0">
                <a:cs typeface="Times New Roman" pitchFamily="18" charset="0"/>
              </a:rPr>
              <a:t> = </a:t>
            </a:r>
            <a:r>
              <a:rPr lang="es-ES" altLang="es-PE" sz="2100" dirty="0" err="1" smtClean="0">
                <a:cs typeface="Times New Roman" pitchFamily="18" charset="0"/>
              </a:rPr>
              <a:t>nil</a:t>
            </a:r>
            <a:r>
              <a:rPr lang="es-ES" altLang="es-PE" sz="2100" dirty="0" smtClean="0">
                <a:cs typeface="Times New Roman" pitchFamily="18" charset="0"/>
              </a:rPr>
              <a:t>     //   puntero </a:t>
            </a:r>
            <a:r>
              <a:rPr lang="es-ES" altLang="es-PE" sz="2100" dirty="0" err="1" smtClean="0">
                <a:cs typeface="Times New Roman" pitchFamily="18" charset="0"/>
              </a:rPr>
              <a:t>sig</a:t>
            </a:r>
            <a:r>
              <a:rPr lang="es-ES" altLang="es-PE" sz="2100" dirty="0" smtClean="0">
                <a:cs typeface="Times New Roman" pitchFamily="18" charset="0"/>
              </a:rPr>
              <a:t> apunta a vacío</a:t>
            </a:r>
          </a:p>
          <a:p>
            <a:pPr marL="0" indent="0" eaLnBrk="1" hangingPunct="1">
              <a:lnSpc>
                <a:spcPct val="90000"/>
              </a:lnSpc>
              <a:buNone/>
            </a:pPr>
            <a:r>
              <a:rPr lang="es-ES" altLang="es-PE" sz="2100" dirty="0" smtClean="0">
                <a:cs typeface="Times New Roman" pitchFamily="18" charset="0"/>
              </a:rPr>
              <a:t>Si  inicio = </a:t>
            </a:r>
            <a:r>
              <a:rPr lang="es-ES" altLang="es-PE" sz="2100" dirty="0" err="1" smtClean="0">
                <a:cs typeface="Times New Roman" pitchFamily="18" charset="0"/>
              </a:rPr>
              <a:t>nil</a:t>
            </a:r>
            <a:endParaRPr lang="es-ES" altLang="es-PE" sz="2100" dirty="0" smtClean="0">
              <a:cs typeface="Times New Roman" pitchFamily="18" charset="0"/>
            </a:endParaRPr>
          </a:p>
          <a:p>
            <a:pPr marL="0" indent="0" eaLnBrk="1" hangingPunct="1">
              <a:lnSpc>
                <a:spcPct val="90000"/>
              </a:lnSpc>
              <a:buNone/>
            </a:pPr>
            <a:r>
              <a:rPr lang="es-ES" altLang="es-PE" sz="2100" dirty="0" smtClean="0">
                <a:cs typeface="Times New Roman" pitchFamily="18" charset="0"/>
              </a:rPr>
              <a:t>   Entonces  inicio = nuevo   // inicio apunta a nuevo</a:t>
            </a:r>
          </a:p>
          <a:p>
            <a:pPr marL="0" indent="0" eaLnBrk="1" hangingPunct="1">
              <a:lnSpc>
                <a:spcPct val="90000"/>
              </a:lnSpc>
              <a:buNone/>
            </a:pPr>
            <a:r>
              <a:rPr lang="es-ES" altLang="es-PE" sz="2100" dirty="0" smtClean="0">
                <a:cs typeface="Times New Roman" pitchFamily="18" charset="0"/>
              </a:rPr>
              <a:t>   Sino          p = inicio</a:t>
            </a:r>
          </a:p>
          <a:p>
            <a:pPr marL="0" indent="0" eaLnBrk="1" hangingPunct="1">
              <a:lnSpc>
                <a:spcPct val="90000"/>
              </a:lnSpc>
              <a:buNone/>
            </a:pPr>
            <a:r>
              <a:rPr lang="es-ES" altLang="es-PE" sz="2100" dirty="0" smtClean="0">
                <a:cs typeface="Times New Roman" pitchFamily="18" charset="0"/>
              </a:rPr>
              <a:t>	      Mientras </a:t>
            </a:r>
            <a:r>
              <a:rPr lang="es-ES" altLang="es-PE" sz="2100" dirty="0" err="1" smtClean="0">
                <a:cs typeface="Times New Roman" pitchFamily="18" charset="0"/>
              </a:rPr>
              <a:t>p.sig</a:t>
            </a:r>
            <a:r>
              <a:rPr lang="es-ES" altLang="es-PE" sz="2100" dirty="0" smtClean="0">
                <a:cs typeface="Times New Roman" pitchFamily="18" charset="0"/>
              </a:rPr>
              <a:t> &lt;&gt; </a:t>
            </a:r>
            <a:r>
              <a:rPr lang="es-ES" altLang="es-PE" sz="2100" dirty="0" err="1" smtClean="0">
                <a:cs typeface="Times New Roman" pitchFamily="18" charset="0"/>
              </a:rPr>
              <a:t>nil</a:t>
            </a:r>
            <a:r>
              <a:rPr lang="es-ES" altLang="es-PE" sz="2100" dirty="0" smtClean="0">
                <a:cs typeface="Times New Roman" pitchFamily="18" charset="0"/>
              </a:rPr>
              <a:t>  hacer</a:t>
            </a:r>
          </a:p>
          <a:p>
            <a:pPr marL="0" indent="0" eaLnBrk="1" hangingPunct="1">
              <a:lnSpc>
                <a:spcPct val="90000"/>
              </a:lnSpc>
              <a:buNone/>
            </a:pPr>
            <a:r>
              <a:rPr lang="es-ES" altLang="es-PE" sz="2100" dirty="0" smtClean="0">
                <a:cs typeface="Times New Roman" pitchFamily="18" charset="0"/>
              </a:rPr>
              <a:t>         	        	P = </a:t>
            </a:r>
            <a:r>
              <a:rPr lang="es-ES" altLang="es-PE" sz="2100" dirty="0" err="1" smtClean="0">
                <a:cs typeface="Times New Roman" pitchFamily="18" charset="0"/>
              </a:rPr>
              <a:t>p.sig</a:t>
            </a:r>
            <a:endParaRPr lang="es-ES" altLang="es-PE" sz="2100" dirty="0" smtClean="0">
              <a:cs typeface="Times New Roman" pitchFamily="18" charset="0"/>
            </a:endParaRPr>
          </a:p>
          <a:p>
            <a:pPr marL="0" indent="0" eaLnBrk="1" hangingPunct="1">
              <a:lnSpc>
                <a:spcPct val="90000"/>
              </a:lnSpc>
              <a:buNone/>
            </a:pPr>
            <a:r>
              <a:rPr lang="es-ES" altLang="es-PE" sz="2100" dirty="0" smtClean="0">
                <a:cs typeface="Times New Roman" pitchFamily="18" charset="0"/>
              </a:rPr>
              <a:t>	      </a:t>
            </a:r>
            <a:r>
              <a:rPr lang="es-ES" altLang="es-PE" sz="2100" dirty="0" err="1" smtClean="0">
                <a:cs typeface="Times New Roman" pitchFamily="18" charset="0"/>
              </a:rPr>
              <a:t>finmientras</a:t>
            </a:r>
            <a:r>
              <a:rPr lang="es-ES" altLang="es-PE" sz="2100" dirty="0" smtClean="0">
                <a:cs typeface="Times New Roman" pitchFamily="18" charset="0"/>
              </a:rPr>
              <a:t>		     			              	             	      </a:t>
            </a:r>
            <a:r>
              <a:rPr lang="es-ES" altLang="es-PE" sz="2100" dirty="0" err="1" smtClean="0">
                <a:cs typeface="Times New Roman" pitchFamily="18" charset="0"/>
              </a:rPr>
              <a:t>p.sig</a:t>
            </a:r>
            <a:r>
              <a:rPr lang="es-ES" altLang="es-PE" sz="2100" dirty="0" smtClean="0">
                <a:cs typeface="Times New Roman" pitchFamily="18" charset="0"/>
              </a:rPr>
              <a:t> = nuevo</a:t>
            </a:r>
          </a:p>
          <a:p>
            <a:pPr marL="0" indent="0" eaLnBrk="1" hangingPunct="1">
              <a:lnSpc>
                <a:spcPct val="90000"/>
              </a:lnSpc>
              <a:buNone/>
            </a:pPr>
            <a:r>
              <a:rPr lang="es-ES" altLang="es-PE" sz="2100" dirty="0" err="1" smtClean="0">
                <a:cs typeface="Times New Roman" pitchFamily="18" charset="0"/>
              </a:rPr>
              <a:t>finsi</a:t>
            </a:r>
            <a:r>
              <a:rPr lang="es-ES" altLang="es-PE" sz="2100" dirty="0" smtClean="0">
                <a:cs typeface="Times New Roman" pitchFamily="18" charset="0"/>
              </a:rPr>
              <a:t> </a:t>
            </a:r>
            <a:endParaRPr lang="es-PE" altLang="es-PE" sz="2100" dirty="0" smtClean="0">
              <a:cs typeface="Times New Roman" pitchFamily="18" charset="0"/>
            </a:endParaRPr>
          </a:p>
        </p:txBody>
      </p:sp>
    </p:spTree>
    <p:extLst>
      <p:ext uri="{BB962C8B-B14F-4D97-AF65-F5344CB8AC3E}">
        <p14:creationId xmlns:p14="http://schemas.microsoft.com/office/powerpoint/2010/main" val="72719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a:solidFill>
                  <a:schemeClr val="tx1">
                    <a:lumMod val="65000"/>
                    <a:lumOff val="35000"/>
                  </a:schemeClr>
                </a:solidFill>
                <a:latin typeface="Impact" pitchFamily="34" charset="0"/>
              </a:rPr>
              <a:t>Listas Enlazadas</a:t>
            </a:r>
          </a:p>
        </p:txBody>
      </p:sp>
      <p:sp>
        <p:nvSpPr>
          <p:cNvPr id="6" name="Rectangle 2"/>
          <p:cNvSpPr txBox="1">
            <a:spLocks noChangeArrowheads="1"/>
          </p:cNvSpPr>
          <p:nvPr/>
        </p:nvSpPr>
        <p:spPr bwMode="auto">
          <a:xfrm>
            <a:off x="533400" y="1002369"/>
            <a:ext cx="82296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rtlCol="0" anchor="b" anchorCtr="0" compatLnSpc="1">
            <a:prstTxWarp prst="textNoShape">
              <a:avLst/>
            </a:prstTxWarp>
            <a:normAutofit/>
          </a:bodyPr>
          <a:lstStyle>
            <a:lvl1pPr algn="ctr" rtl="0" eaLnBrk="0" fontAlgn="base" hangingPunct="0">
              <a:spcBef>
                <a:spcPct val="0"/>
              </a:spcBef>
              <a:spcAft>
                <a:spcPct val="0"/>
              </a:spcAft>
              <a:defRPr sz="4400" b="0" i="0" u="none"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PE" altLang="es-PE" sz="4000" b="1" smtClean="0"/>
              <a:t>Operaciones con listas</a:t>
            </a:r>
            <a:endParaRPr lang="es-PE" altLang="es-PE" sz="4000" dirty="0" smtClean="0"/>
          </a:p>
        </p:txBody>
      </p:sp>
      <p:sp>
        <p:nvSpPr>
          <p:cNvPr id="9" name="8 Rectángulo"/>
          <p:cNvSpPr/>
          <p:nvPr/>
        </p:nvSpPr>
        <p:spPr>
          <a:xfrm>
            <a:off x="403225" y="2420938"/>
            <a:ext cx="8561388" cy="363635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0" name="9 Rectángulo"/>
          <p:cNvSpPr/>
          <p:nvPr/>
        </p:nvSpPr>
        <p:spPr>
          <a:xfrm>
            <a:off x="403225" y="1736725"/>
            <a:ext cx="2283185" cy="6842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dirty="0">
                <a:latin typeface="Verdana" pitchFamily="34" charset="0"/>
                <a:ea typeface="Verdana" pitchFamily="34" charset="0"/>
                <a:cs typeface="Verdana" pitchFamily="34" charset="0"/>
              </a:rPr>
              <a:t>Eliminación </a:t>
            </a:r>
            <a:r>
              <a:rPr lang="es-ES" dirty="0" smtClean="0">
                <a:latin typeface="Verdana" pitchFamily="34" charset="0"/>
                <a:ea typeface="Verdana" pitchFamily="34" charset="0"/>
                <a:cs typeface="Verdana" pitchFamily="34" charset="0"/>
              </a:rPr>
              <a:t>del primer </a:t>
            </a:r>
            <a:r>
              <a:rPr lang="es-ES" dirty="0">
                <a:latin typeface="Verdana" pitchFamily="34" charset="0"/>
                <a:ea typeface="Verdana" pitchFamily="34" charset="0"/>
                <a:cs typeface="Verdana" pitchFamily="34" charset="0"/>
              </a:rPr>
              <a:t>nodo</a:t>
            </a:r>
          </a:p>
        </p:txBody>
      </p:sp>
      <p:sp>
        <p:nvSpPr>
          <p:cNvPr id="12" name="11 Rectángulo"/>
          <p:cNvSpPr/>
          <p:nvPr/>
        </p:nvSpPr>
        <p:spPr>
          <a:xfrm>
            <a:off x="2771800" y="1736725"/>
            <a:ext cx="2283185" cy="684213"/>
          </a:xfrm>
          <a:prstGeom prst="rect">
            <a:avLst/>
          </a:prstGeom>
          <a:solidFill>
            <a:srgbClr val="00000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PE" dirty="0">
                <a:latin typeface="Verdana" pitchFamily="34" charset="0"/>
                <a:ea typeface="Verdana" pitchFamily="34" charset="0"/>
                <a:cs typeface="Verdana" pitchFamily="34" charset="0"/>
              </a:rPr>
              <a:t>Eliminación de un nodo central</a:t>
            </a:r>
          </a:p>
        </p:txBody>
      </p:sp>
      <p:sp>
        <p:nvSpPr>
          <p:cNvPr id="13" name="12 Rectángulo"/>
          <p:cNvSpPr/>
          <p:nvPr/>
        </p:nvSpPr>
        <p:spPr>
          <a:xfrm>
            <a:off x="5112060" y="1736725"/>
            <a:ext cx="2283184" cy="684213"/>
          </a:xfrm>
          <a:prstGeom prst="rect">
            <a:avLst/>
          </a:prstGeom>
          <a:solidFill>
            <a:srgbClr val="00000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dirty="0">
                <a:latin typeface="Verdana" pitchFamily="34" charset="0"/>
                <a:ea typeface="Verdana" pitchFamily="34" charset="0"/>
                <a:cs typeface="Verdana" pitchFamily="34" charset="0"/>
              </a:rPr>
              <a:t>Eliminación del nodo final</a:t>
            </a:r>
          </a:p>
        </p:txBody>
      </p:sp>
      <p:sp>
        <p:nvSpPr>
          <p:cNvPr id="17" name="21 Rectángulo"/>
          <p:cNvSpPr>
            <a:spLocks noChangeArrowheads="1"/>
          </p:cNvSpPr>
          <p:nvPr/>
        </p:nvSpPr>
        <p:spPr bwMode="auto">
          <a:xfrm>
            <a:off x="4284663" y="1452563"/>
            <a:ext cx="46799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s-ES" altLang="es-PE" sz="1200" dirty="0">
                <a:latin typeface="Verdana" pitchFamily="34" charset="0"/>
              </a:rPr>
              <a:t>Haz clic sobre los botones para ampliar la información</a:t>
            </a:r>
          </a:p>
        </p:txBody>
      </p:sp>
      <p:pic>
        <p:nvPicPr>
          <p:cNvPr id="583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2472545"/>
            <a:ext cx="6768752" cy="3548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50 Grupo"/>
          <p:cNvGrpSpPr>
            <a:grpSpLocks/>
          </p:cNvGrpSpPr>
          <p:nvPr/>
        </p:nvGrpSpPr>
        <p:grpSpPr bwMode="auto">
          <a:xfrm>
            <a:off x="6815138" y="6072713"/>
            <a:ext cx="1333500" cy="295275"/>
            <a:chOff x="2244844" y="544837"/>
            <a:chExt cx="1333332" cy="295717"/>
          </a:xfrm>
        </p:grpSpPr>
        <p:sp>
          <p:nvSpPr>
            <p:cNvPr id="23" name="22 Rectángulo redondeado">
              <a:hlinkClick r:id="" action="ppaction://hlinkshowjump?jump=nextslide"/>
            </p:cNvPr>
            <p:cNvSpPr/>
            <p:nvPr/>
          </p:nvSpPr>
          <p:spPr>
            <a:xfrm>
              <a:off x="2244844" y="544837"/>
              <a:ext cx="1333332" cy="295717"/>
            </a:xfrm>
            <a:prstGeom prst="roundRect">
              <a:avLst>
                <a:gd name="adj" fmla="val 7905"/>
              </a:avLst>
            </a:prstGeom>
            <a:ln>
              <a:noFill/>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nchor="ctr"/>
            <a:lstStyle/>
            <a:p>
              <a:pPr marL="174625" indent="87313" fontAlgn="auto">
                <a:spcBef>
                  <a:spcPts val="0"/>
                </a:spcBef>
                <a:spcAft>
                  <a:spcPts val="0"/>
                </a:spcAft>
                <a:defRPr/>
              </a:pPr>
              <a:r>
                <a:rPr lang="es-ES_tradnl" sz="1200" dirty="0">
                  <a:solidFill>
                    <a:srgbClr val="FF0000"/>
                  </a:solidFill>
                  <a:latin typeface="Calibri bold" pitchFamily="34" charset="0"/>
                  <a:cs typeface="Arial" pitchFamily="34" charset="0"/>
                </a:rPr>
                <a:t>Conocer más</a:t>
              </a:r>
              <a:endParaRPr lang="es-ES" sz="1200" dirty="0">
                <a:solidFill>
                  <a:srgbClr val="FF0000"/>
                </a:solidFill>
                <a:latin typeface="Calibri bold" pitchFamily="34" charset="0"/>
              </a:endParaRPr>
            </a:p>
          </p:txBody>
        </p:sp>
        <p:sp>
          <p:nvSpPr>
            <p:cNvPr id="24" name="23 Más"/>
            <p:cNvSpPr/>
            <p:nvPr/>
          </p:nvSpPr>
          <p:spPr>
            <a:xfrm>
              <a:off x="2303575" y="584584"/>
              <a:ext cx="215873" cy="216223"/>
            </a:xfrm>
            <a:prstGeom prst="mathPlu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grpSp>
    </p:spTree>
    <p:extLst>
      <p:ext uri="{BB962C8B-B14F-4D97-AF65-F5344CB8AC3E}">
        <p14:creationId xmlns:p14="http://schemas.microsoft.com/office/powerpoint/2010/main" val="1778545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533400" y="1118828"/>
            <a:ext cx="8229600" cy="762000"/>
          </a:xfrm>
          <a:noFill/>
        </p:spPr>
        <p:txBody>
          <a:bodyPr lIns="90488" tIns="44450" rIns="90488" bIns="44450" anchor="b">
            <a:normAutofit fontScale="90000"/>
          </a:bodyPr>
          <a:lstStyle/>
          <a:p>
            <a:pPr eaLnBrk="1" hangingPunct="1"/>
            <a:r>
              <a:rPr lang="es-PE" altLang="es-PE" b="1" dirty="0" smtClean="0"/>
              <a:t>Eliminación del primer nodo Pseudocódigo</a:t>
            </a:r>
          </a:p>
        </p:txBody>
      </p:sp>
      <p:sp>
        <p:nvSpPr>
          <p:cNvPr id="5" name="4 Rectángulo"/>
          <p:cNvSpPr/>
          <p:nvPr/>
        </p:nvSpPr>
        <p:spPr>
          <a:xfrm>
            <a:off x="16430" y="21380"/>
            <a:ext cx="4147289" cy="369332"/>
          </a:xfrm>
          <a:prstGeom prst="rect">
            <a:avLst/>
          </a:prstGeom>
        </p:spPr>
        <p:txBody>
          <a:bodyPr wrap="none">
            <a:spAutoFit/>
          </a:bodyPr>
          <a:lstStyle/>
          <a:p>
            <a:r>
              <a:rPr lang="es-PE" dirty="0" smtClean="0"/>
              <a:t>Para ver/descargar diapositiva anterior</a:t>
            </a:r>
            <a:endParaRPr lang="es-PE" dirty="0"/>
          </a:p>
        </p:txBody>
      </p:sp>
      <p:sp>
        <p:nvSpPr>
          <p:cNvPr id="7" name="Rectangle 3"/>
          <p:cNvSpPr txBox="1">
            <a:spLocks noChangeArrowheads="1"/>
          </p:cNvSpPr>
          <p:nvPr/>
        </p:nvSpPr>
        <p:spPr>
          <a:xfrm>
            <a:off x="775184" y="2420889"/>
            <a:ext cx="7613240" cy="3348372"/>
          </a:xfrm>
          <a:prstGeom prst="rect">
            <a:avLst/>
          </a:prstGeom>
          <a:noFill/>
        </p:spPr>
        <p:txBody>
          <a:bodyPr lIns="90488" tIns="44450" rIns="90488" bIns="44450"/>
          <a:lst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90000"/>
              </a:lnSpc>
              <a:buNone/>
            </a:pPr>
            <a:r>
              <a:rPr lang="es-ES" altLang="es-PE" sz="2600" dirty="0" smtClean="0">
                <a:cs typeface="Times New Roman" pitchFamily="18" charset="0"/>
              </a:rPr>
              <a:t>Inicio es un puntero que apunta a NODO</a:t>
            </a:r>
          </a:p>
          <a:p>
            <a:pPr marL="0" indent="0" eaLnBrk="1" hangingPunct="1">
              <a:lnSpc>
                <a:spcPct val="90000"/>
              </a:lnSpc>
              <a:buNone/>
            </a:pPr>
            <a:endParaRPr lang="es-ES" altLang="es-PE" sz="2600" dirty="0" smtClean="0">
              <a:cs typeface="Times New Roman" pitchFamily="18" charset="0"/>
            </a:endParaRPr>
          </a:p>
          <a:p>
            <a:pPr marL="0" indent="0" eaLnBrk="1" hangingPunct="1">
              <a:lnSpc>
                <a:spcPct val="90000"/>
              </a:lnSpc>
              <a:buNone/>
            </a:pPr>
            <a:r>
              <a:rPr lang="es-ES" altLang="es-PE" sz="2600" dirty="0" smtClean="0">
                <a:cs typeface="Times New Roman" pitchFamily="18" charset="0"/>
              </a:rPr>
              <a:t>Si  inicio &lt;&gt; </a:t>
            </a:r>
            <a:r>
              <a:rPr lang="es-ES" altLang="es-PE" sz="2600" dirty="0" err="1" smtClean="0">
                <a:cs typeface="Times New Roman" pitchFamily="18" charset="0"/>
              </a:rPr>
              <a:t>nil</a:t>
            </a:r>
            <a:endParaRPr lang="es-ES" altLang="es-PE" sz="2600" dirty="0" smtClean="0">
              <a:cs typeface="Times New Roman" pitchFamily="18" charset="0"/>
            </a:endParaRPr>
          </a:p>
          <a:p>
            <a:pPr marL="0" indent="0" eaLnBrk="1" hangingPunct="1">
              <a:lnSpc>
                <a:spcPct val="90000"/>
              </a:lnSpc>
              <a:buNone/>
            </a:pPr>
            <a:r>
              <a:rPr lang="es-ES" altLang="es-PE" sz="2600" dirty="0" smtClean="0">
                <a:cs typeface="Times New Roman" pitchFamily="18" charset="0"/>
              </a:rPr>
              <a:t>     Entonces  inicio = </a:t>
            </a:r>
            <a:r>
              <a:rPr lang="es-ES" altLang="es-PE" sz="2600" dirty="0" err="1" smtClean="0">
                <a:cs typeface="Times New Roman" pitchFamily="18" charset="0"/>
              </a:rPr>
              <a:t>inicio.sig</a:t>
            </a:r>
            <a:r>
              <a:rPr lang="es-ES" altLang="es-PE" sz="2600" dirty="0" smtClean="0">
                <a:cs typeface="Times New Roman" pitchFamily="18" charset="0"/>
              </a:rPr>
              <a:t>   </a:t>
            </a:r>
          </a:p>
          <a:p>
            <a:pPr marL="0" indent="0" eaLnBrk="1" hangingPunct="1">
              <a:lnSpc>
                <a:spcPct val="90000"/>
              </a:lnSpc>
              <a:buNone/>
            </a:pPr>
            <a:r>
              <a:rPr lang="es-ES" altLang="es-PE" sz="2600" dirty="0" smtClean="0">
                <a:cs typeface="Times New Roman" pitchFamily="18" charset="0"/>
              </a:rPr>
              <a:t> </a:t>
            </a:r>
            <a:r>
              <a:rPr lang="es-ES" altLang="es-PE" sz="2600" dirty="0" err="1" smtClean="0">
                <a:cs typeface="Times New Roman" pitchFamily="18" charset="0"/>
              </a:rPr>
              <a:t>finsi</a:t>
            </a:r>
            <a:r>
              <a:rPr lang="es-ES" altLang="es-PE" sz="2600" dirty="0" smtClean="0">
                <a:cs typeface="Times New Roman" pitchFamily="18" charset="0"/>
              </a:rPr>
              <a:t> </a:t>
            </a:r>
            <a:endParaRPr lang="es-PE" altLang="es-PE" sz="2800" dirty="0" smtClean="0"/>
          </a:p>
        </p:txBody>
      </p:sp>
    </p:spTree>
    <p:extLst>
      <p:ext uri="{BB962C8B-B14F-4D97-AF65-F5344CB8AC3E}">
        <p14:creationId xmlns:p14="http://schemas.microsoft.com/office/powerpoint/2010/main" val="1258300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a:solidFill>
                  <a:schemeClr val="tx1">
                    <a:lumMod val="65000"/>
                    <a:lumOff val="35000"/>
                  </a:schemeClr>
                </a:solidFill>
                <a:latin typeface="Impact" pitchFamily="34" charset="0"/>
              </a:rPr>
              <a:t>Listas Enlazadas</a:t>
            </a:r>
          </a:p>
        </p:txBody>
      </p:sp>
      <p:sp>
        <p:nvSpPr>
          <p:cNvPr id="6" name="Rectangle 2"/>
          <p:cNvSpPr txBox="1">
            <a:spLocks noChangeArrowheads="1"/>
          </p:cNvSpPr>
          <p:nvPr/>
        </p:nvSpPr>
        <p:spPr bwMode="auto">
          <a:xfrm>
            <a:off x="533400" y="1002369"/>
            <a:ext cx="82296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rtlCol="0" anchor="b" anchorCtr="0" compatLnSpc="1">
            <a:prstTxWarp prst="textNoShape">
              <a:avLst/>
            </a:prstTxWarp>
            <a:normAutofit/>
          </a:bodyPr>
          <a:lstStyle>
            <a:lvl1pPr algn="ctr" rtl="0" eaLnBrk="0" fontAlgn="base" hangingPunct="0">
              <a:spcBef>
                <a:spcPct val="0"/>
              </a:spcBef>
              <a:spcAft>
                <a:spcPct val="0"/>
              </a:spcAft>
              <a:defRPr sz="4400" b="0" i="0" u="none"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PE" altLang="es-PE" sz="4000" b="1" smtClean="0"/>
              <a:t>Operaciones con listas</a:t>
            </a:r>
            <a:endParaRPr lang="es-PE" altLang="es-PE" sz="4000" dirty="0" smtClean="0"/>
          </a:p>
        </p:txBody>
      </p:sp>
      <p:sp>
        <p:nvSpPr>
          <p:cNvPr id="9" name="8 Rectángulo"/>
          <p:cNvSpPr/>
          <p:nvPr/>
        </p:nvSpPr>
        <p:spPr>
          <a:xfrm>
            <a:off x="403225" y="2420938"/>
            <a:ext cx="8561388" cy="363635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0" name="9 Rectángulo"/>
          <p:cNvSpPr/>
          <p:nvPr/>
        </p:nvSpPr>
        <p:spPr>
          <a:xfrm>
            <a:off x="403225" y="1736725"/>
            <a:ext cx="2283185" cy="684213"/>
          </a:xfrm>
          <a:prstGeom prst="rect">
            <a:avLst/>
          </a:prstGeom>
          <a:solidFill>
            <a:srgbClr val="00000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s-ES" dirty="0">
                <a:latin typeface="Verdana" pitchFamily="34" charset="0"/>
                <a:ea typeface="Verdana" pitchFamily="34" charset="0"/>
                <a:cs typeface="Verdana" pitchFamily="34" charset="0"/>
              </a:rPr>
              <a:t>Eliminación del primer nodo</a:t>
            </a:r>
          </a:p>
        </p:txBody>
      </p:sp>
      <p:sp>
        <p:nvSpPr>
          <p:cNvPr id="12" name="11 Rectángulo"/>
          <p:cNvSpPr/>
          <p:nvPr/>
        </p:nvSpPr>
        <p:spPr>
          <a:xfrm>
            <a:off x="2771800" y="1736725"/>
            <a:ext cx="2283185" cy="6842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s-PE" dirty="0">
                <a:latin typeface="Verdana" pitchFamily="34" charset="0"/>
                <a:ea typeface="Verdana" pitchFamily="34" charset="0"/>
                <a:cs typeface="Verdana" pitchFamily="34" charset="0"/>
              </a:rPr>
              <a:t>Eliminación de un nodo central</a:t>
            </a:r>
          </a:p>
        </p:txBody>
      </p:sp>
      <p:sp>
        <p:nvSpPr>
          <p:cNvPr id="13" name="12 Rectángulo"/>
          <p:cNvSpPr/>
          <p:nvPr/>
        </p:nvSpPr>
        <p:spPr>
          <a:xfrm>
            <a:off x="5112060" y="1736725"/>
            <a:ext cx="2283184" cy="684213"/>
          </a:xfrm>
          <a:prstGeom prst="rect">
            <a:avLst/>
          </a:prstGeom>
          <a:solidFill>
            <a:srgbClr val="00000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dirty="0">
                <a:latin typeface="Verdana" pitchFamily="34" charset="0"/>
                <a:ea typeface="Verdana" pitchFamily="34" charset="0"/>
                <a:cs typeface="Verdana" pitchFamily="34" charset="0"/>
              </a:rPr>
              <a:t>Eliminación del nodo final</a:t>
            </a:r>
          </a:p>
        </p:txBody>
      </p:sp>
      <p:sp>
        <p:nvSpPr>
          <p:cNvPr id="17" name="21 Rectángulo"/>
          <p:cNvSpPr>
            <a:spLocks noChangeArrowheads="1"/>
          </p:cNvSpPr>
          <p:nvPr/>
        </p:nvSpPr>
        <p:spPr bwMode="auto">
          <a:xfrm>
            <a:off x="4284663" y="1452563"/>
            <a:ext cx="46799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s-ES" altLang="es-PE" sz="1200" dirty="0">
                <a:latin typeface="Verdana" pitchFamily="34" charset="0"/>
              </a:rPr>
              <a:t>Haz clic sobre los botones para ampliar la información</a:t>
            </a:r>
          </a:p>
        </p:txBody>
      </p:sp>
      <p:pic>
        <p:nvPicPr>
          <p:cNvPr id="593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3088" y="2372861"/>
            <a:ext cx="6783288" cy="3828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2" name="50 Grupo"/>
          <p:cNvGrpSpPr>
            <a:grpSpLocks/>
          </p:cNvGrpSpPr>
          <p:nvPr/>
        </p:nvGrpSpPr>
        <p:grpSpPr bwMode="auto">
          <a:xfrm>
            <a:off x="6815138" y="6072713"/>
            <a:ext cx="1333500" cy="295275"/>
            <a:chOff x="2244844" y="544837"/>
            <a:chExt cx="1333332" cy="295717"/>
          </a:xfrm>
        </p:grpSpPr>
        <p:sp>
          <p:nvSpPr>
            <p:cNvPr id="53" name="52 Rectángulo redondeado">
              <a:hlinkClick r:id="" action="ppaction://hlinkshowjump?jump=nextslide"/>
            </p:cNvPr>
            <p:cNvSpPr/>
            <p:nvPr/>
          </p:nvSpPr>
          <p:spPr>
            <a:xfrm>
              <a:off x="2244844" y="544837"/>
              <a:ext cx="1333332" cy="295717"/>
            </a:xfrm>
            <a:prstGeom prst="roundRect">
              <a:avLst>
                <a:gd name="adj" fmla="val 7905"/>
              </a:avLst>
            </a:prstGeom>
            <a:ln>
              <a:noFill/>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nchor="ctr"/>
            <a:lstStyle/>
            <a:p>
              <a:pPr marL="174625" indent="87313" fontAlgn="auto">
                <a:spcBef>
                  <a:spcPts val="0"/>
                </a:spcBef>
                <a:spcAft>
                  <a:spcPts val="0"/>
                </a:spcAft>
                <a:defRPr/>
              </a:pPr>
              <a:r>
                <a:rPr lang="es-ES_tradnl" sz="1200" dirty="0">
                  <a:solidFill>
                    <a:srgbClr val="FF0000"/>
                  </a:solidFill>
                  <a:latin typeface="Calibri bold" pitchFamily="34" charset="0"/>
                  <a:cs typeface="Arial" pitchFamily="34" charset="0"/>
                </a:rPr>
                <a:t>Conocer más</a:t>
              </a:r>
              <a:endParaRPr lang="es-ES" sz="1200" dirty="0">
                <a:solidFill>
                  <a:srgbClr val="FF0000"/>
                </a:solidFill>
                <a:latin typeface="Calibri bold" pitchFamily="34" charset="0"/>
              </a:endParaRPr>
            </a:p>
          </p:txBody>
        </p:sp>
        <p:sp>
          <p:nvSpPr>
            <p:cNvPr id="54" name="53 Más"/>
            <p:cNvSpPr/>
            <p:nvPr/>
          </p:nvSpPr>
          <p:spPr>
            <a:xfrm>
              <a:off x="2303575" y="584584"/>
              <a:ext cx="215873" cy="216223"/>
            </a:xfrm>
            <a:prstGeom prst="mathPlu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grpSp>
    </p:spTree>
    <p:extLst>
      <p:ext uri="{BB962C8B-B14F-4D97-AF65-F5344CB8AC3E}">
        <p14:creationId xmlns:p14="http://schemas.microsoft.com/office/powerpoint/2010/main" val="9224321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533400" y="1118828"/>
            <a:ext cx="8229600" cy="762000"/>
          </a:xfrm>
          <a:noFill/>
        </p:spPr>
        <p:txBody>
          <a:bodyPr lIns="90488" tIns="44450" rIns="90488" bIns="44450" anchor="b">
            <a:normAutofit fontScale="90000"/>
          </a:bodyPr>
          <a:lstStyle/>
          <a:p>
            <a:pPr eaLnBrk="1" hangingPunct="1"/>
            <a:r>
              <a:rPr lang="es-PE" altLang="es-PE" b="1" dirty="0" smtClean="0"/>
              <a:t>Eliminación del nodo central</a:t>
            </a:r>
            <a:br>
              <a:rPr lang="es-PE" altLang="es-PE" b="1" dirty="0" smtClean="0"/>
            </a:br>
            <a:r>
              <a:rPr lang="es-PE" altLang="es-PE" b="1" dirty="0" smtClean="0"/>
              <a:t>Pseudocódigo</a:t>
            </a:r>
          </a:p>
        </p:txBody>
      </p:sp>
      <p:sp>
        <p:nvSpPr>
          <p:cNvPr id="4" name="3 Rectángulo"/>
          <p:cNvSpPr/>
          <p:nvPr/>
        </p:nvSpPr>
        <p:spPr>
          <a:xfrm>
            <a:off x="16430" y="21380"/>
            <a:ext cx="4147289" cy="369332"/>
          </a:xfrm>
          <a:prstGeom prst="rect">
            <a:avLst/>
          </a:prstGeom>
        </p:spPr>
        <p:txBody>
          <a:bodyPr wrap="none">
            <a:spAutoFit/>
          </a:bodyPr>
          <a:lstStyle/>
          <a:p>
            <a:r>
              <a:rPr lang="es-PE" dirty="0" smtClean="0"/>
              <a:t>Para ver/descargar diapositiva anterior</a:t>
            </a:r>
            <a:endParaRPr lang="es-PE" dirty="0"/>
          </a:p>
        </p:txBody>
      </p:sp>
      <p:sp>
        <p:nvSpPr>
          <p:cNvPr id="6" name="Rectangle 3"/>
          <p:cNvSpPr txBox="1">
            <a:spLocks noChangeArrowheads="1"/>
          </p:cNvSpPr>
          <p:nvPr/>
        </p:nvSpPr>
        <p:spPr>
          <a:xfrm>
            <a:off x="685800" y="1844824"/>
            <a:ext cx="8001000" cy="4708525"/>
          </a:xfrm>
          <a:prstGeom prst="rect">
            <a:avLst/>
          </a:prstGeom>
          <a:noFill/>
        </p:spPr>
        <p:txBody>
          <a:bodyPr lIns="90488" tIns="44450" rIns="90488" bIns="44450"/>
          <a:lst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80000"/>
              </a:lnSpc>
              <a:buFont typeface="Wingdings" pitchFamily="2" charset="2"/>
              <a:buNone/>
            </a:pPr>
            <a:r>
              <a:rPr lang="es-ES" altLang="es-PE" sz="1900" smtClean="0">
                <a:cs typeface="Times New Roman" pitchFamily="18" charset="0"/>
              </a:rPr>
              <a:t>Inicio, p, q, nuevo son punteros que apuntan a NODO</a:t>
            </a:r>
          </a:p>
          <a:p>
            <a:pPr eaLnBrk="1" hangingPunct="1">
              <a:lnSpc>
                <a:spcPct val="80000"/>
              </a:lnSpc>
              <a:buFont typeface="Wingdings" pitchFamily="2" charset="2"/>
              <a:buNone/>
            </a:pPr>
            <a:r>
              <a:rPr lang="es-ES" altLang="es-PE" sz="1900" smtClean="0">
                <a:cs typeface="Times New Roman" pitchFamily="18" charset="0"/>
              </a:rPr>
              <a:t>En este caso cuando se encuentra el nodo a eliminar, este es apuntado por </a:t>
            </a:r>
            <a:r>
              <a:rPr lang="es-ES" altLang="es-PE" sz="1900" b="1" smtClean="0">
                <a:cs typeface="Times New Roman" pitchFamily="18" charset="0"/>
              </a:rPr>
              <a:t>p</a:t>
            </a:r>
            <a:r>
              <a:rPr lang="es-ES" altLang="es-PE" sz="1900" smtClean="0">
                <a:cs typeface="Times New Roman" pitchFamily="18" charset="0"/>
              </a:rPr>
              <a:t>, el nodo anterior es apuntado por </a:t>
            </a:r>
            <a:r>
              <a:rPr lang="es-ES" altLang="es-PE" sz="1900" b="1" smtClean="0">
                <a:cs typeface="Times New Roman" pitchFamily="18" charset="0"/>
              </a:rPr>
              <a:t>q</a:t>
            </a:r>
            <a:r>
              <a:rPr lang="es-ES" altLang="es-PE" sz="1900" smtClean="0">
                <a:cs typeface="Times New Roman" pitchFamily="18" charset="0"/>
              </a:rPr>
              <a:t> </a:t>
            </a:r>
          </a:p>
          <a:p>
            <a:pPr eaLnBrk="1" hangingPunct="1">
              <a:lnSpc>
                <a:spcPct val="80000"/>
              </a:lnSpc>
              <a:buFont typeface="Wingdings" pitchFamily="2" charset="2"/>
              <a:buNone/>
            </a:pPr>
            <a:endParaRPr lang="es-ES" altLang="es-PE" sz="1900" smtClean="0">
              <a:cs typeface="Times New Roman" pitchFamily="18" charset="0"/>
            </a:endParaRPr>
          </a:p>
          <a:p>
            <a:pPr eaLnBrk="1" hangingPunct="1">
              <a:lnSpc>
                <a:spcPct val="80000"/>
              </a:lnSpc>
              <a:buFont typeface="Wingdings" pitchFamily="2" charset="2"/>
              <a:buNone/>
            </a:pPr>
            <a:r>
              <a:rPr lang="es-ES" altLang="es-PE" sz="1900" smtClean="0">
                <a:cs typeface="Times New Roman" pitchFamily="18" charset="0"/>
              </a:rPr>
              <a:t>	Si  inicio &lt;&gt; nil</a:t>
            </a:r>
          </a:p>
          <a:p>
            <a:pPr lvl="1" eaLnBrk="1" hangingPunct="1">
              <a:lnSpc>
                <a:spcPct val="80000"/>
              </a:lnSpc>
              <a:buFont typeface="Wingdings" pitchFamily="2" charset="2"/>
              <a:buNone/>
            </a:pPr>
            <a:r>
              <a:rPr lang="es-ES" altLang="es-PE" sz="2000" smtClean="0">
                <a:cs typeface="Times New Roman" pitchFamily="18" charset="0"/>
              </a:rPr>
              <a:t>    Entonces  </a:t>
            </a:r>
          </a:p>
          <a:p>
            <a:pPr lvl="1" eaLnBrk="1" hangingPunct="1">
              <a:lnSpc>
                <a:spcPct val="80000"/>
              </a:lnSpc>
              <a:buFont typeface="Wingdings" pitchFamily="2" charset="2"/>
              <a:buNone/>
            </a:pPr>
            <a:r>
              <a:rPr lang="es-ES" altLang="es-PE" sz="2000" smtClean="0">
                <a:cs typeface="Times New Roman" pitchFamily="18" charset="0"/>
              </a:rPr>
              <a:t>           p = inicio</a:t>
            </a:r>
          </a:p>
          <a:p>
            <a:pPr lvl="1" eaLnBrk="1" hangingPunct="1">
              <a:lnSpc>
                <a:spcPct val="80000"/>
              </a:lnSpc>
              <a:buFont typeface="Wingdings" pitchFamily="2" charset="2"/>
              <a:buNone/>
            </a:pPr>
            <a:r>
              <a:rPr lang="es-ES" altLang="es-PE" sz="2000" smtClean="0">
                <a:cs typeface="Times New Roman" pitchFamily="18" charset="0"/>
              </a:rPr>
              <a:t>           q  = p</a:t>
            </a:r>
          </a:p>
          <a:p>
            <a:pPr eaLnBrk="1" hangingPunct="1">
              <a:lnSpc>
                <a:spcPct val="80000"/>
              </a:lnSpc>
              <a:buFont typeface="Wingdings" pitchFamily="2" charset="2"/>
              <a:buNone/>
            </a:pPr>
            <a:r>
              <a:rPr lang="es-ES" altLang="es-PE" sz="1900" smtClean="0">
                <a:cs typeface="Times New Roman" pitchFamily="18" charset="0"/>
              </a:rPr>
              <a:t>	            Mientras p.sig &lt;&gt; nil  y  valor &gt; p.info   hacer</a:t>
            </a:r>
          </a:p>
          <a:p>
            <a:pPr eaLnBrk="1" hangingPunct="1">
              <a:lnSpc>
                <a:spcPct val="80000"/>
              </a:lnSpc>
              <a:buFont typeface="Wingdings" pitchFamily="2" charset="2"/>
              <a:buNone/>
            </a:pPr>
            <a:r>
              <a:rPr lang="en-GB" altLang="es-PE" sz="1900" smtClean="0">
                <a:cs typeface="Times New Roman" pitchFamily="18" charset="0"/>
              </a:rPr>
              <a:t>	                            q  =  p</a:t>
            </a:r>
            <a:endParaRPr lang="es-ES" altLang="es-PE" sz="1900" smtClean="0">
              <a:cs typeface="Times New Roman" pitchFamily="18" charset="0"/>
            </a:endParaRPr>
          </a:p>
          <a:p>
            <a:pPr eaLnBrk="1" hangingPunct="1">
              <a:lnSpc>
                <a:spcPct val="80000"/>
              </a:lnSpc>
              <a:buFont typeface="Wingdings" pitchFamily="2" charset="2"/>
              <a:buNone/>
            </a:pPr>
            <a:r>
              <a:rPr lang="en-GB" altLang="es-PE" sz="1900" smtClean="0">
                <a:cs typeface="Times New Roman" pitchFamily="18" charset="0"/>
              </a:rPr>
              <a:t>	                            p  =  p.sig</a:t>
            </a:r>
            <a:endParaRPr lang="es-ES" altLang="es-PE" sz="1900" smtClean="0">
              <a:cs typeface="Times New Roman" pitchFamily="18" charset="0"/>
            </a:endParaRPr>
          </a:p>
          <a:p>
            <a:pPr eaLnBrk="1" hangingPunct="1">
              <a:lnSpc>
                <a:spcPct val="80000"/>
              </a:lnSpc>
              <a:buFont typeface="Wingdings" pitchFamily="2" charset="2"/>
              <a:buNone/>
            </a:pPr>
            <a:r>
              <a:rPr lang="en-GB" altLang="es-PE" sz="1900" smtClean="0">
                <a:cs typeface="Times New Roman" pitchFamily="18" charset="0"/>
              </a:rPr>
              <a:t>	            </a:t>
            </a:r>
            <a:r>
              <a:rPr lang="es-ES" altLang="es-PE" sz="1900" smtClean="0">
                <a:cs typeface="Times New Roman" pitchFamily="18" charset="0"/>
              </a:rPr>
              <a:t>finmientras		     				         	  si   valor = p.info </a:t>
            </a:r>
          </a:p>
          <a:p>
            <a:pPr lvl="2" eaLnBrk="1" hangingPunct="1">
              <a:lnSpc>
                <a:spcPct val="80000"/>
              </a:lnSpc>
              <a:buFont typeface="Wingdings" pitchFamily="2" charset="2"/>
              <a:buNone/>
            </a:pPr>
            <a:r>
              <a:rPr lang="es-ES" altLang="es-PE" sz="2000" smtClean="0">
                <a:cs typeface="Times New Roman" pitchFamily="18" charset="0"/>
              </a:rPr>
              <a:t>        Entonces   q. sig = p.sig   // elimina el nodo</a:t>
            </a:r>
          </a:p>
          <a:p>
            <a:pPr eaLnBrk="1" hangingPunct="1">
              <a:lnSpc>
                <a:spcPct val="80000"/>
              </a:lnSpc>
              <a:buFont typeface="Wingdings" pitchFamily="2" charset="2"/>
              <a:buNone/>
            </a:pPr>
            <a:r>
              <a:rPr lang="es-ES" altLang="es-PE" sz="1900" smtClean="0">
                <a:cs typeface="Times New Roman" pitchFamily="18" charset="0"/>
              </a:rPr>
              <a:t>	          fsi</a:t>
            </a:r>
          </a:p>
          <a:p>
            <a:pPr eaLnBrk="1" hangingPunct="1">
              <a:lnSpc>
                <a:spcPct val="80000"/>
              </a:lnSpc>
              <a:buFont typeface="Wingdings" pitchFamily="2" charset="2"/>
              <a:buNone/>
            </a:pPr>
            <a:r>
              <a:rPr lang="es-ES" altLang="es-PE" sz="1900" smtClean="0">
                <a:cs typeface="Times New Roman" pitchFamily="18" charset="0"/>
              </a:rPr>
              <a:t>	finsi </a:t>
            </a:r>
            <a:endParaRPr lang="es-PE" altLang="es-PE" sz="1900" dirty="0" smtClean="0">
              <a:cs typeface="Times New Roman" pitchFamily="18" charset="0"/>
            </a:endParaRPr>
          </a:p>
        </p:txBody>
      </p:sp>
    </p:spTree>
    <p:extLst>
      <p:ext uri="{BB962C8B-B14F-4D97-AF65-F5344CB8AC3E}">
        <p14:creationId xmlns:p14="http://schemas.microsoft.com/office/powerpoint/2010/main" val="155219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smtClean="0">
                <a:solidFill>
                  <a:schemeClr val="tx1">
                    <a:lumMod val="65000"/>
                    <a:lumOff val="35000"/>
                  </a:schemeClr>
                </a:solidFill>
                <a:latin typeface="Impact" pitchFamily="34" charset="0"/>
              </a:rPr>
              <a:t>Agenda</a:t>
            </a:r>
            <a:endParaRPr lang="es-PE" sz="3200" dirty="0">
              <a:solidFill>
                <a:schemeClr val="tx1">
                  <a:lumMod val="65000"/>
                  <a:lumOff val="35000"/>
                </a:schemeClr>
              </a:solidFill>
              <a:latin typeface="Impact" pitchFamily="34" charset="0"/>
            </a:endParaRPr>
          </a:p>
        </p:txBody>
      </p:sp>
      <p:sp>
        <p:nvSpPr>
          <p:cNvPr id="9223" name="16 CuadroTexto"/>
          <p:cNvSpPr txBox="1">
            <a:spLocks noChangeArrowheads="1"/>
          </p:cNvSpPr>
          <p:nvPr/>
        </p:nvSpPr>
        <p:spPr bwMode="auto">
          <a:xfrm>
            <a:off x="647700" y="1341438"/>
            <a:ext cx="7775575" cy="1938992"/>
          </a:xfrm>
          <a:prstGeom prst="rect">
            <a:avLst/>
          </a:prstGeom>
          <a:noFill/>
          <a:ln w="9525">
            <a:noFill/>
            <a:miter lim="800000"/>
            <a:headEnd/>
            <a:tailEnd/>
          </a:ln>
        </p:spPr>
        <p:txBody>
          <a:bodyPr>
            <a:spAutoFit/>
          </a:bodyPr>
          <a:lstStyle/>
          <a:p>
            <a:pPr marL="285750" lvl="2" indent="-285750" eaLnBrk="0" hangingPunct="0">
              <a:spcAft>
                <a:spcPts val="1200"/>
              </a:spcAft>
              <a:buFont typeface="Arial" panose="020B0604020202020204" pitchFamily="34" charset="0"/>
              <a:buChar char="•"/>
              <a:defRPr/>
            </a:pPr>
            <a:r>
              <a:rPr lang="es-PE" sz="1600" b="1" dirty="0" smtClean="0">
                <a:solidFill>
                  <a:schemeClr val="tx1">
                    <a:lumMod val="65000"/>
                    <a:lumOff val="35000"/>
                  </a:schemeClr>
                </a:solidFill>
                <a:latin typeface="Verdana" pitchFamily="34" charset="0"/>
              </a:rPr>
              <a:t>Punteros</a:t>
            </a:r>
            <a:endParaRPr lang="es-PE" sz="1600" b="1" dirty="0">
              <a:solidFill>
                <a:schemeClr val="tx1">
                  <a:lumMod val="65000"/>
                  <a:lumOff val="35000"/>
                </a:schemeClr>
              </a:solidFill>
              <a:latin typeface="Verdana" pitchFamily="34" charset="0"/>
            </a:endParaRPr>
          </a:p>
          <a:p>
            <a:pPr marL="285750" lvl="2" indent="-285750" eaLnBrk="0" hangingPunct="0">
              <a:spcAft>
                <a:spcPts val="1200"/>
              </a:spcAft>
              <a:buFont typeface="Arial" panose="020B0604020202020204" pitchFamily="34" charset="0"/>
              <a:buChar char="•"/>
              <a:defRPr/>
            </a:pPr>
            <a:r>
              <a:rPr lang="es-PE" sz="1600" b="1" dirty="0" smtClean="0">
                <a:solidFill>
                  <a:schemeClr val="tx1">
                    <a:lumMod val="65000"/>
                    <a:lumOff val="35000"/>
                  </a:schemeClr>
                </a:solidFill>
                <a:latin typeface="Verdana" pitchFamily="34" charset="0"/>
              </a:rPr>
              <a:t>Listas </a:t>
            </a:r>
            <a:r>
              <a:rPr lang="es-PE" sz="1600" b="1" dirty="0">
                <a:solidFill>
                  <a:schemeClr val="tx1">
                    <a:lumMod val="65000"/>
                    <a:lumOff val="35000"/>
                  </a:schemeClr>
                </a:solidFill>
                <a:latin typeface="Verdana" pitchFamily="34" charset="0"/>
              </a:rPr>
              <a:t>enlazadas</a:t>
            </a:r>
          </a:p>
          <a:p>
            <a:pPr marL="285750" lvl="2" indent="-285750" eaLnBrk="0" hangingPunct="0">
              <a:spcAft>
                <a:spcPts val="1200"/>
              </a:spcAft>
              <a:buFont typeface="Arial" panose="020B0604020202020204" pitchFamily="34" charset="0"/>
              <a:buChar char="•"/>
              <a:defRPr/>
            </a:pPr>
            <a:r>
              <a:rPr lang="es-PE" sz="1600" b="1" dirty="0" smtClean="0">
                <a:solidFill>
                  <a:schemeClr val="tx1">
                    <a:lumMod val="65000"/>
                    <a:lumOff val="35000"/>
                  </a:schemeClr>
                </a:solidFill>
                <a:latin typeface="Verdana" pitchFamily="34" charset="0"/>
              </a:rPr>
              <a:t>Operaciones </a:t>
            </a:r>
            <a:r>
              <a:rPr lang="es-PE" sz="1600" b="1" dirty="0">
                <a:solidFill>
                  <a:schemeClr val="tx1">
                    <a:lumMod val="65000"/>
                    <a:lumOff val="35000"/>
                  </a:schemeClr>
                </a:solidFill>
                <a:latin typeface="Verdana" pitchFamily="34" charset="0"/>
              </a:rPr>
              <a:t>elementales en una lista </a:t>
            </a:r>
            <a:r>
              <a:rPr lang="es-PE" sz="1600" b="1" dirty="0" smtClean="0">
                <a:solidFill>
                  <a:schemeClr val="tx1">
                    <a:lumMod val="65000"/>
                    <a:lumOff val="35000"/>
                  </a:schemeClr>
                </a:solidFill>
                <a:latin typeface="Verdana" pitchFamily="34" charset="0"/>
              </a:rPr>
              <a:t>enlazada</a:t>
            </a:r>
          </a:p>
          <a:p>
            <a:pPr marL="285750" lvl="2" indent="-285750" eaLnBrk="0" hangingPunct="0">
              <a:spcAft>
                <a:spcPts val="1200"/>
              </a:spcAft>
              <a:buFont typeface="Arial" panose="020B0604020202020204" pitchFamily="34" charset="0"/>
              <a:buChar char="•"/>
              <a:defRPr/>
            </a:pPr>
            <a:r>
              <a:rPr lang="es-PE" sz="1600" b="1" dirty="0" smtClean="0">
                <a:solidFill>
                  <a:schemeClr val="tx1">
                    <a:lumMod val="65000"/>
                    <a:lumOff val="35000"/>
                  </a:schemeClr>
                </a:solidFill>
                <a:latin typeface="Verdana" pitchFamily="34" charset="0"/>
              </a:rPr>
              <a:t>Lista doblemente enlazada</a:t>
            </a:r>
          </a:p>
          <a:p>
            <a:pPr marL="285750" lvl="2" indent="-285750" eaLnBrk="0" hangingPunct="0">
              <a:spcAft>
                <a:spcPts val="1200"/>
              </a:spcAft>
              <a:buFont typeface="Arial" panose="020B0604020202020204" pitchFamily="34" charset="0"/>
              <a:buChar char="•"/>
              <a:defRPr/>
            </a:pPr>
            <a:r>
              <a:rPr lang="es-PE" sz="1600" b="1" dirty="0" smtClean="0">
                <a:solidFill>
                  <a:schemeClr val="tx1">
                    <a:lumMod val="65000"/>
                    <a:lumOff val="35000"/>
                  </a:schemeClr>
                </a:solidFill>
                <a:latin typeface="Verdana" pitchFamily="34" charset="0"/>
              </a:rPr>
              <a:t>Listas circulares </a:t>
            </a:r>
            <a:endParaRPr lang="es-PE" sz="1600" b="1" dirty="0">
              <a:solidFill>
                <a:schemeClr val="tx1">
                  <a:lumMod val="65000"/>
                  <a:lumOff val="35000"/>
                </a:schemeClr>
              </a:solidFill>
              <a:latin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a:solidFill>
                  <a:schemeClr val="tx1">
                    <a:lumMod val="65000"/>
                    <a:lumOff val="35000"/>
                  </a:schemeClr>
                </a:solidFill>
                <a:latin typeface="Impact" pitchFamily="34" charset="0"/>
              </a:rPr>
              <a:t>Listas Enlazadas</a:t>
            </a:r>
          </a:p>
        </p:txBody>
      </p:sp>
      <p:sp>
        <p:nvSpPr>
          <p:cNvPr id="6" name="Rectangle 2"/>
          <p:cNvSpPr txBox="1">
            <a:spLocks noChangeArrowheads="1"/>
          </p:cNvSpPr>
          <p:nvPr/>
        </p:nvSpPr>
        <p:spPr bwMode="auto">
          <a:xfrm>
            <a:off x="533400" y="1002369"/>
            <a:ext cx="82296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rtlCol="0" anchor="b" anchorCtr="0" compatLnSpc="1">
            <a:prstTxWarp prst="textNoShape">
              <a:avLst/>
            </a:prstTxWarp>
            <a:normAutofit/>
          </a:bodyPr>
          <a:lstStyle>
            <a:lvl1pPr algn="ctr" rtl="0" eaLnBrk="0" fontAlgn="base" hangingPunct="0">
              <a:spcBef>
                <a:spcPct val="0"/>
              </a:spcBef>
              <a:spcAft>
                <a:spcPct val="0"/>
              </a:spcAft>
              <a:defRPr sz="4400" b="0" i="0" u="none"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PE" altLang="es-PE" sz="4000" b="1" smtClean="0"/>
              <a:t>Operaciones con listas</a:t>
            </a:r>
            <a:endParaRPr lang="es-PE" altLang="es-PE" sz="4000" dirty="0" smtClean="0"/>
          </a:p>
        </p:txBody>
      </p:sp>
      <p:sp>
        <p:nvSpPr>
          <p:cNvPr id="9" name="8 Rectángulo"/>
          <p:cNvSpPr/>
          <p:nvPr/>
        </p:nvSpPr>
        <p:spPr>
          <a:xfrm>
            <a:off x="403225" y="2420938"/>
            <a:ext cx="8561388" cy="363635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0" name="9 Rectángulo"/>
          <p:cNvSpPr/>
          <p:nvPr/>
        </p:nvSpPr>
        <p:spPr>
          <a:xfrm>
            <a:off x="403225" y="1736725"/>
            <a:ext cx="2283185" cy="684213"/>
          </a:xfrm>
          <a:prstGeom prst="rect">
            <a:avLst/>
          </a:prstGeom>
          <a:solidFill>
            <a:srgbClr val="00000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s-ES" dirty="0">
                <a:latin typeface="Verdana" pitchFamily="34" charset="0"/>
                <a:ea typeface="Verdana" pitchFamily="34" charset="0"/>
                <a:cs typeface="Verdana" pitchFamily="34" charset="0"/>
              </a:rPr>
              <a:t>Eliminación del primer nodo</a:t>
            </a:r>
          </a:p>
        </p:txBody>
      </p:sp>
      <p:sp>
        <p:nvSpPr>
          <p:cNvPr id="12" name="11 Rectángulo"/>
          <p:cNvSpPr/>
          <p:nvPr/>
        </p:nvSpPr>
        <p:spPr>
          <a:xfrm>
            <a:off x="2771800" y="1736725"/>
            <a:ext cx="2283185" cy="684213"/>
          </a:xfrm>
          <a:prstGeom prst="rect">
            <a:avLst/>
          </a:prstGeom>
          <a:solidFill>
            <a:srgbClr val="00000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PE" dirty="0">
                <a:latin typeface="Verdana" pitchFamily="34" charset="0"/>
                <a:ea typeface="Verdana" pitchFamily="34" charset="0"/>
                <a:cs typeface="Verdana" pitchFamily="34" charset="0"/>
              </a:rPr>
              <a:t>Eliminación de un nodo central</a:t>
            </a:r>
          </a:p>
        </p:txBody>
      </p:sp>
      <p:sp>
        <p:nvSpPr>
          <p:cNvPr id="13" name="12 Rectángulo"/>
          <p:cNvSpPr/>
          <p:nvPr/>
        </p:nvSpPr>
        <p:spPr>
          <a:xfrm>
            <a:off x="5112060" y="1736725"/>
            <a:ext cx="2283184" cy="6842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s-ES" dirty="0">
                <a:latin typeface="Verdana" pitchFamily="34" charset="0"/>
                <a:ea typeface="Verdana" pitchFamily="34" charset="0"/>
                <a:cs typeface="Verdana" pitchFamily="34" charset="0"/>
              </a:rPr>
              <a:t>Eliminación del nodo final</a:t>
            </a:r>
          </a:p>
        </p:txBody>
      </p:sp>
      <p:sp>
        <p:nvSpPr>
          <p:cNvPr id="17" name="21 Rectángulo"/>
          <p:cNvSpPr>
            <a:spLocks noChangeArrowheads="1"/>
          </p:cNvSpPr>
          <p:nvPr/>
        </p:nvSpPr>
        <p:spPr bwMode="auto">
          <a:xfrm>
            <a:off x="4284663" y="1452563"/>
            <a:ext cx="46799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s-ES" altLang="es-PE" sz="1200" dirty="0">
                <a:latin typeface="Verdana" pitchFamily="34" charset="0"/>
              </a:rPr>
              <a:t>Haz clic sobre los botones para ampliar la información</a:t>
            </a:r>
          </a:p>
        </p:txBody>
      </p:sp>
      <p:pic>
        <p:nvPicPr>
          <p:cNvPr id="604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946" y="2420888"/>
            <a:ext cx="7056450" cy="345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50 Grupo"/>
          <p:cNvGrpSpPr>
            <a:grpSpLocks/>
          </p:cNvGrpSpPr>
          <p:nvPr/>
        </p:nvGrpSpPr>
        <p:grpSpPr bwMode="auto">
          <a:xfrm>
            <a:off x="6815138" y="6072713"/>
            <a:ext cx="1333500" cy="295275"/>
            <a:chOff x="2244844" y="544837"/>
            <a:chExt cx="1333332" cy="295717"/>
          </a:xfrm>
        </p:grpSpPr>
        <p:sp>
          <p:nvSpPr>
            <p:cNvPr id="19" name="18 Rectángulo redondeado">
              <a:hlinkClick r:id="" action="ppaction://hlinkshowjump?jump=nextslide"/>
            </p:cNvPr>
            <p:cNvSpPr/>
            <p:nvPr/>
          </p:nvSpPr>
          <p:spPr>
            <a:xfrm>
              <a:off x="2244844" y="544837"/>
              <a:ext cx="1333332" cy="295717"/>
            </a:xfrm>
            <a:prstGeom prst="roundRect">
              <a:avLst>
                <a:gd name="adj" fmla="val 7905"/>
              </a:avLst>
            </a:prstGeom>
            <a:ln>
              <a:noFill/>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nchor="ctr"/>
            <a:lstStyle/>
            <a:p>
              <a:pPr marL="174625" indent="87313" fontAlgn="auto">
                <a:spcBef>
                  <a:spcPts val="0"/>
                </a:spcBef>
                <a:spcAft>
                  <a:spcPts val="0"/>
                </a:spcAft>
                <a:defRPr/>
              </a:pPr>
              <a:r>
                <a:rPr lang="es-ES_tradnl" sz="1200" dirty="0">
                  <a:solidFill>
                    <a:srgbClr val="FF0000"/>
                  </a:solidFill>
                  <a:latin typeface="Calibri bold" pitchFamily="34" charset="0"/>
                  <a:cs typeface="Arial" pitchFamily="34" charset="0"/>
                </a:rPr>
                <a:t>Conocer más</a:t>
              </a:r>
              <a:endParaRPr lang="es-ES" sz="1200" dirty="0">
                <a:solidFill>
                  <a:srgbClr val="FF0000"/>
                </a:solidFill>
                <a:latin typeface="Calibri bold" pitchFamily="34" charset="0"/>
              </a:endParaRPr>
            </a:p>
          </p:txBody>
        </p:sp>
        <p:sp>
          <p:nvSpPr>
            <p:cNvPr id="23" name="22 Más"/>
            <p:cNvSpPr/>
            <p:nvPr/>
          </p:nvSpPr>
          <p:spPr>
            <a:xfrm>
              <a:off x="2303575" y="584584"/>
              <a:ext cx="215873" cy="216223"/>
            </a:xfrm>
            <a:prstGeom prst="mathPlu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grpSp>
    </p:spTree>
    <p:extLst>
      <p:ext uri="{BB962C8B-B14F-4D97-AF65-F5344CB8AC3E}">
        <p14:creationId xmlns:p14="http://schemas.microsoft.com/office/powerpoint/2010/main" val="9224321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533400" y="1118828"/>
            <a:ext cx="8229600" cy="762000"/>
          </a:xfrm>
          <a:noFill/>
        </p:spPr>
        <p:txBody>
          <a:bodyPr lIns="90488" tIns="44450" rIns="90488" bIns="44450" anchor="b">
            <a:normAutofit fontScale="90000"/>
          </a:bodyPr>
          <a:lstStyle/>
          <a:p>
            <a:pPr eaLnBrk="1" hangingPunct="1"/>
            <a:r>
              <a:rPr lang="es-PE" altLang="es-PE" b="1" dirty="0" smtClean="0"/>
              <a:t>Eliminación del nodo final </a:t>
            </a:r>
            <a:br>
              <a:rPr lang="es-PE" altLang="es-PE" b="1" dirty="0" smtClean="0"/>
            </a:br>
            <a:r>
              <a:rPr lang="es-PE" altLang="es-PE" b="1" dirty="0" smtClean="0"/>
              <a:t>Pseudocódigo</a:t>
            </a:r>
          </a:p>
        </p:txBody>
      </p:sp>
      <p:sp>
        <p:nvSpPr>
          <p:cNvPr id="4" name="3 Rectángulo"/>
          <p:cNvSpPr/>
          <p:nvPr/>
        </p:nvSpPr>
        <p:spPr>
          <a:xfrm>
            <a:off x="16430" y="21380"/>
            <a:ext cx="4147289" cy="369332"/>
          </a:xfrm>
          <a:prstGeom prst="rect">
            <a:avLst/>
          </a:prstGeom>
        </p:spPr>
        <p:txBody>
          <a:bodyPr wrap="none">
            <a:spAutoFit/>
          </a:bodyPr>
          <a:lstStyle/>
          <a:p>
            <a:r>
              <a:rPr lang="es-PE" dirty="0" smtClean="0"/>
              <a:t>Para ver/descargar diapositiva anterior</a:t>
            </a:r>
            <a:endParaRPr lang="es-PE" dirty="0"/>
          </a:p>
        </p:txBody>
      </p:sp>
      <p:sp>
        <p:nvSpPr>
          <p:cNvPr id="6" name="Rectangle 3"/>
          <p:cNvSpPr txBox="1">
            <a:spLocks noChangeArrowheads="1"/>
          </p:cNvSpPr>
          <p:nvPr/>
        </p:nvSpPr>
        <p:spPr>
          <a:xfrm>
            <a:off x="685800" y="1844824"/>
            <a:ext cx="8001000" cy="4708525"/>
          </a:xfrm>
          <a:prstGeom prst="rect">
            <a:avLst/>
          </a:prstGeom>
          <a:noFill/>
        </p:spPr>
        <p:txBody>
          <a:bodyPr lIns="90488" tIns="44450" rIns="90488" bIns="44450"/>
          <a:lst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80000"/>
              </a:lnSpc>
              <a:buFont typeface="Wingdings" pitchFamily="2" charset="2"/>
              <a:buNone/>
            </a:pPr>
            <a:r>
              <a:rPr lang="es-ES" altLang="es-PE" sz="1900" smtClean="0">
                <a:cs typeface="Times New Roman" pitchFamily="18" charset="0"/>
              </a:rPr>
              <a:t>Inicio, p, q, nuevo son punteros que apuntan a NODO</a:t>
            </a:r>
          </a:p>
          <a:p>
            <a:pPr eaLnBrk="1" hangingPunct="1">
              <a:lnSpc>
                <a:spcPct val="80000"/>
              </a:lnSpc>
              <a:buFont typeface="Wingdings" pitchFamily="2" charset="2"/>
              <a:buNone/>
            </a:pPr>
            <a:r>
              <a:rPr lang="es-ES" altLang="es-PE" sz="1900" smtClean="0">
                <a:cs typeface="Times New Roman" pitchFamily="18" charset="0"/>
              </a:rPr>
              <a:t>En este caso el último nodo es apuntado por </a:t>
            </a:r>
            <a:r>
              <a:rPr lang="es-ES" altLang="es-PE" sz="1900" b="1" smtClean="0">
                <a:cs typeface="Times New Roman" pitchFamily="18" charset="0"/>
              </a:rPr>
              <a:t>p </a:t>
            </a:r>
            <a:r>
              <a:rPr lang="es-ES" altLang="es-PE" sz="1900" smtClean="0">
                <a:cs typeface="Times New Roman" pitchFamily="18" charset="0"/>
              </a:rPr>
              <a:t>y el nodo anterior es apuntado por </a:t>
            </a:r>
            <a:r>
              <a:rPr lang="es-ES" altLang="es-PE" sz="1900" b="1" smtClean="0">
                <a:cs typeface="Times New Roman" pitchFamily="18" charset="0"/>
              </a:rPr>
              <a:t>q</a:t>
            </a:r>
            <a:r>
              <a:rPr lang="es-ES" altLang="es-PE" sz="1900" smtClean="0">
                <a:cs typeface="Times New Roman" pitchFamily="18" charset="0"/>
              </a:rPr>
              <a:t> </a:t>
            </a:r>
          </a:p>
          <a:p>
            <a:pPr eaLnBrk="1" hangingPunct="1">
              <a:lnSpc>
                <a:spcPct val="80000"/>
              </a:lnSpc>
              <a:buFont typeface="Wingdings" pitchFamily="2" charset="2"/>
              <a:buNone/>
            </a:pPr>
            <a:r>
              <a:rPr lang="es-ES" altLang="es-PE" sz="1900" smtClean="0">
                <a:cs typeface="Times New Roman" pitchFamily="18" charset="0"/>
              </a:rPr>
              <a:t>	Si  inicio &lt;&gt; nil</a:t>
            </a:r>
          </a:p>
          <a:p>
            <a:pPr lvl="1" eaLnBrk="1" hangingPunct="1">
              <a:lnSpc>
                <a:spcPct val="80000"/>
              </a:lnSpc>
              <a:buFont typeface="Wingdings" pitchFamily="2" charset="2"/>
              <a:buNone/>
            </a:pPr>
            <a:r>
              <a:rPr lang="es-ES" altLang="es-PE" sz="2000" smtClean="0">
                <a:cs typeface="Times New Roman" pitchFamily="18" charset="0"/>
              </a:rPr>
              <a:t>    Entonces  </a:t>
            </a:r>
          </a:p>
          <a:p>
            <a:pPr lvl="1" eaLnBrk="1" hangingPunct="1">
              <a:lnSpc>
                <a:spcPct val="80000"/>
              </a:lnSpc>
              <a:buFont typeface="Wingdings" pitchFamily="2" charset="2"/>
              <a:buNone/>
            </a:pPr>
            <a:r>
              <a:rPr lang="es-ES" altLang="es-PE" sz="2000" smtClean="0">
                <a:cs typeface="Times New Roman" pitchFamily="18" charset="0"/>
              </a:rPr>
              <a:t>           p = inicio</a:t>
            </a:r>
          </a:p>
          <a:p>
            <a:pPr lvl="1" eaLnBrk="1" hangingPunct="1">
              <a:lnSpc>
                <a:spcPct val="80000"/>
              </a:lnSpc>
              <a:buFont typeface="Wingdings" pitchFamily="2" charset="2"/>
              <a:buNone/>
            </a:pPr>
            <a:r>
              <a:rPr lang="es-ES" altLang="es-PE" sz="2000" smtClean="0">
                <a:cs typeface="Times New Roman" pitchFamily="18" charset="0"/>
              </a:rPr>
              <a:t>           q  = p</a:t>
            </a:r>
          </a:p>
          <a:p>
            <a:pPr lvl="1" eaLnBrk="1" hangingPunct="1">
              <a:lnSpc>
                <a:spcPct val="80000"/>
              </a:lnSpc>
              <a:buFont typeface="Wingdings" pitchFamily="2" charset="2"/>
              <a:buNone/>
            </a:pPr>
            <a:r>
              <a:rPr lang="es-PE" altLang="es-PE" sz="2000" smtClean="0">
                <a:cs typeface="Times New Roman" pitchFamily="18" charset="0"/>
              </a:rPr>
              <a:t>           si  p.sig = nil</a:t>
            </a:r>
          </a:p>
          <a:p>
            <a:pPr lvl="1" eaLnBrk="1" hangingPunct="1">
              <a:lnSpc>
                <a:spcPct val="80000"/>
              </a:lnSpc>
              <a:buFont typeface="Wingdings" pitchFamily="2" charset="2"/>
              <a:buNone/>
            </a:pPr>
            <a:r>
              <a:rPr lang="es-PE" altLang="es-PE" sz="2000" smtClean="0">
                <a:cs typeface="Times New Roman" pitchFamily="18" charset="0"/>
              </a:rPr>
              <a:t>               entonces inicio = nil</a:t>
            </a:r>
            <a:endParaRPr lang="es-ES" altLang="es-PE" sz="2000" smtClean="0">
              <a:cs typeface="Times New Roman" pitchFamily="18" charset="0"/>
            </a:endParaRPr>
          </a:p>
          <a:p>
            <a:pPr eaLnBrk="1" hangingPunct="1">
              <a:lnSpc>
                <a:spcPct val="80000"/>
              </a:lnSpc>
              <a:buFont typeface="Wingdings" pitchFamily="2" charset="2"/>
              <a:buNone/>
            </a:pPr>
            <a:r>
              <a:rPr lang="es-ES" altLang="es-PE" sz="1900" smtClean="0">
                <a:cs typeface="Times New Roman" pitchFamily="18" charset="0"/>
              </a:rPr>
              <a:t>                     sino  Mientras p.sig &lt;&gt; nil hacer</a:t>
            </a:r>
          </a:p>
          <a:p>
            <a:pPr eaLnBrk="1" hangingPunct="1">
              <a:lnSpc>
                <a:spcPct val="80000"/>
              </a:lnSpc>
              <a:buFont typeface="Wingdings" pitchFamily="2" charset="2"/>
              <a:buNone/>
            </a:pPr>
            <a:r>
              <a:rPr lang="en-GB" altLang="es-PE" sz="1900" smtClean="0">
                <a:cs typeface="Times New Roman" pitchFamily="18" charset="0"/>
              </a:rPr>
              <a:t>	                            q  =  p</a:t>
            </a:r>
            <a:endParaRPr lang="es-ES" altLang="es-PE" sz="1900" smtClean="0">
              <a:cs typeface="Times New Roman" pitchFamily="18" charset="0"/>
            </a:endParaRPr>
          </a:p>
          <a:p>
            <a:pPr eaLnBrk="1" hangingPunct="1">
              <a:lnSpc>
                <a:spcPct val="80000"/>
              </a:lnSpc>
              <a:buFont typeface="Wingdings" pitchFamily="2" charset="2"/>
              <a:buNone/>
            </a:pPr>
            <a:r>
              <a:rPr lang="en-GB" altLang="es-PE" sz="1900" smtClean="0">
                <a:cs typeface="Times New Roman" pitchFamily="18" charset="0"/>
              </a:rPr>
              <a:t>	                            p  =  p.sig</a:t>
            </a:r>
            <a:endParaRPr lang="es-ES" altLang="es-PE" sz="1900" smtClean="0">
              <a:cs typeface="Times New Roman" pitchFamily="18" charset="0"/>
            </a:endParaRPr>
          </a:p>
          <a:p>
            <a:pPr eaLnBrk="1" hangingPunct="1">
              <a:lnSpc>
                <a:spcPct val="80000"/>
              </a:lnSpc>
              <a:buFont typeface="Wingdings" pitchFamily="2" charset="2"/>
              <a:buNone/>
            </a:pPr>
            <a:r>
              <a:rPr lang="en-GB" altLang="es-PE" sz="1900" smtClean="0">
                <a:cs typeface="Times New Roman" pitchFamily="18" charset="0"/>
              </a:rPr>
              <a:t>	                       </a:t>
            </a:r>
            <a:r>
              <a:rPr lang="es-ES" altLang="es-PE" sz="1900" smtClean="0">
                <a:cs typeface="Times New Roman" pitchFamily="18" charset="0"/>
              </a:rPr>
              <a:t>finmientras		     				              q. sig = nil   // elimina el nodo final</a:t>
            </a:r>
          </a:p>
          <a:p>
            <a:pPr eaLnBrk="1" hangingPunct="1">
              <a:lnSpc>
                <a:spcPct val="80000"/>
              </a:lnSpc>
              <a:buFont typeface="Wingdings" pitchFamily="2" charset="2"/>
              <a:buNone/>
            </a:pPr>
            <a:r>
              <a:rPr lang="es-ES" altLang="es-PE" sz="1900" smtClean="0">
                <a:cs typeface="Times New Roman" pitchFamily="18" charset="0"/>
              </a:rPr>
              <a:t>	           fsi</a:t>
            </a:r>
          </a:p>
          <a:p>
            <a:pPr eaLnBrk="1" hangingPunct="1">
              <a:lnSpc>
                <a:spcPct val="80000"/>
              </a:lnSpc>
              <a:buFont typeface="Wingdings" pitchFamily="2" charset="2"/>
              <a:buNone/>
            </a:pPr>
            <a:r>
              <a:rPr lang="es-ES" altLang="es-PE" sz="1900" smtClean="0">
                <a:cs typeface="Times New Roman" pitchFamily="18" charset="0"/>
              </a:rPr>
              <a:t>	finsi</a:t>
            </a:r>
            <a:r>
              <a:rPr lang="es-ES" altLang="es-PE" sz="1700" smtClean="0">
                <a:cs typeface="Times New Roman" pitchFamily="18" charset="0"/>
              </a:rPr>
              <a:t> </a:t>
            </a:r>
            <a:endParaRPr lang="es-PE" altLang="es-PE" sz="1700" smtClean="0">
              <a:cs typeface="Times New Roman" pitchFamily="18" charset="0"/>
            </a:endParaRPr>
          </a:p>
        </p:txBody>
      </p:sp>
    </p:spTree>
    <p:extLst>
      <p:ext uri="{BB962C8B-B14F-4D97-AF65-F5344CB8AC3E}">
        <p14:creationId xmlns:p14="http://schemas.microsoft.com/office/powerpoint/2010/main" val="155219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a:solidFill>
                  <a:schemeClr val="tx1">
                    <a:lumMod val="65000"/>
                    <a:lumOff val="35000"/>
                  </a:schemeClr>
                </a:solidFill>
                <a:latin typeface="Impact" pitchFamily="34" charset="0"/>
              </a:rPr>
              <a:t>Lista Doblemente enlazada</a:t>
            </a:r>
          </a:p>
        </p:txBody>
      </p:sp>
      <p:sp>
        <p:nvSpPr>
          <p:cNvPr id="6" name="Rectangle 3"/>
          <p:cNvSpPr txBox="1">
            <a:spLocks noChangeArrowheads="1"/>
          </p:cNvSpPr>
          <p:nvPr/>
        </p:nvSpPr>
        <p:spPr>
          <a:xfrm>
            <a:off x="685800" y="1232756"/>
            <a:ext cx="8001000" cy="2624138"/>
          </a:xfrm>
          <a:prstGeom prst="rect">
            <a:avLst/>
          </a:prstGeom>
          <a:noFill/>
        </p:spPr>
        <p:txBody>
          <a:bodyPr lIns="90488" tIns="44450" rIns="90488" bIns="44450"/>
          <a:lst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Font typeface="Wingdings" pitchFamily="2" charset="2"/>
              <a:buNone/>
            </a:pPr>
            <a:r>
              <a:rPr lang="es-ES" altLang="es-PE" sz="2600" smtClean="0">
                <a:cs typeface="Times New Roman" pitchFamily="18" charset="0"/>
              </a:rPr>
              <a:t>Es una colección de nodos. Cada nodo tiene dos punteros ant (señala a su predecesor), permite retroceder  y sig (señala a su sucesor), permite avanzar</a:t>
            </a:r>
          </a:p>
          <a:p>
            <a:pPr marL="0" indent="0" eaLnBrk="1" hangingPunct="1">
              <a:buFont typeface="Wingdings" pitchFamily="2" charset="2"/>
              <a:buNone/>
            </a:pPr>
            <a:r>
              <a:rPr lang="es-ES" altLang="es-PE" sz="2600" smtClean="0">
                <a:cs typeface="Times New Roman" pitchFamily="18" charset="0"/>
              </a:rPr>
              <a:t>Esta característica, permite recorrer la lista en ambos sentidos, lo que no es posible en las listas simples. </a:t>
            </a:r>
            <a:endParaRPr lang="es-PE" altLang="es-PE" sz="2600" smtClean="0">
              <a:cs typeface="Times New Roman" pitchFamily="18" charset="0"/>
            </a:endParaRPr>
          </a:p>
        </p:txBody>
      </p:sp>
      <p:sp>
        <p:nvSpPr>
          <p:cNvPr id="8" name="Rectangle 4"/>
          <p:cNvSpPr>
            <a:spLocks noChangeArrowheads="1"/>
          </p:cNvSpPr>
          <p:nvPr/>
        </p:nvSpPr>
        <p:spPr bwMode="auto">
          <a:xfrm>
            <a:off x="3314700" y="3871181"/>
            <a:ext cx="1600200" cy="533400"/>
          </a:xfrm>
          <a:prstGeom prst="rect">
            <a:avLst/>
          </a:prstGeom>
          <a:solidFill>
            <a:srgbClr val="EBE307"/>
          </a:solidFill>
          <a:ln w="12700">
            <a:solidFill>
              <a:schemeClr val="tx1"/>
            </a:solidFill>
            <a:miter lim="800000"/>
            <a:headEnd/>
            <a:tailEnd/>
          </a:ln>
        </p:spPr>
        <p:txBody>
          <a:bodyPr wrap="none" lIns="90488"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a:latin typeface="Times New Roman" pitchFamily="18" charset="0"/>
              </a:rPr>
              <a:t>      Dato 1</a:t>
            </a:r>
          </a:p>
        </p:txBody>
      </p:sp>
      <p:sp>
        <p:nvSpPr>
          <p:cNvPr id="9" name="Line 5"/>
          <p:cNvSpPr>
            <a:spLocks noChangeShapeType="1"/>
          </p:cNvSpPr>
          <p:nvPr/>
        </p:nvSpPr>
        <p:spPr bwMode="auto">
          <a:xfrm>
            <a:off x="4533900" y="3871181"/>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10" name="Line 6"/>
          <p:cNvSpPr>
            <a:spLocks noChangeShapeType="1"/>
          </p:cNvSpPr>
          <p:nvPr/>
        </p:nvSpPr>
        <p:spPr bwMode="auto">
          <a:xfrm>
            <a:off x="4686300" y="4099781"/>
            <a:ext cx="533400"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11" name="Line 7"/>
          <p:cNvSpPr>
            <a:spLocks noChangeShapeType="1"/>
          </p:cNvSpPr>
          <p:nvPr/>
        </p:nvSpPr>
        <p:spPr bwMode="auto">
          <a:xfrm>
            <a:off x="3695700" y="3871181"/>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12" name="Line 8"/>
          <p:cNvSpPr>
            <a:spLocks noChangeShapeType="1"/>
          </p:cNvSpPr>
          <p:nvPr/>
        </p:nvSpPr>
        <p:spPr bwMode="auto">
          <a:xfrm flipH="1">
            <a:off x="2857500" y="4099781"/>
            <a:ext cx="609600"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13" name="Rectangle 9"/>
          <p:cNvSpPr>
            <a:spLocks noChangeArrowheads="1"/>
          </p:cNvSpPr>
          <p:nvPr/>
        </p:nvSpPr>
        <p:spPr bwMode="auto">
          <a:xfrm>
            <a:off x="4229100" y="4323619"/>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5524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lvl="1" eaLnBrk="1" hangingPunct="1">
              <a:lnSpc>
                <a:spcPct val="90000"/>
              </a:lnSpc>
              <a:buClrTx/>
              <a:buSzTx/>
              <a:buFontTx/>
              <a:buNone/>
            </a:pPr>
            <a:r>
              <a:rPr lang="es-MX" altLang="es-PE" sz="2800">
                <a:latin typeface="Times New Roman" pitchFamily="18" charset="0"/>
                <a:cs typeface="Times New Roman" pitchFamily="18" charset="0"/>
              </a:rPr>
              <a:t>sig</a:t>
            </a:r>
            <a:endParaRPr lang="es-PE" altLang="es-PE" sz="2800">
              <a:latin typeface="Times New Roman" pitchFamily="18" charset="0"/>
              <a:cs typeface="Times New Roman" pitchFamily="18" charset="0"/>
            </a:endParaRPr>
          </a:p>
        </p:txBody>
      </p:sp>
      <p:sp>
        <p:nvSpPr>
          <p:cNvPr id="14" name="Rectangle 10"/>
          <p:cNvSpPr>
            <a:spLocks noChangeArrowheads="1"/>
          </p:cNvSpPr>
          <p:nvPr/>
        </p:nvSpPr>
        <p:spPr bwMode="auto">
          <a:xfrm>
            <a:off x="3009900" y="4323619"/>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5524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lvl="1" eaLnBrk="1" hangingPunct="1">
              <a:lnSpc>
                <a:spcPct val="90000"/>
              </a:lnSpc>
              <a:buClrTx/>
              <a:buSzTx/>
              <a:buFontTx/>
              <a:buNone/>
            </a:pPr>
            <a:r>
              <a:rPr lang="es-MX" altLang="es-PE" sz="2800">
                <a:latin typeface="Times New Roman" pitchFamily="18" charset="0"/>
                <a:cs typeface="Times New Roman" pitchFamily="18" charset="0"/>
              </a:rPr>
              <a:t>ant</a:t>
            </a:r>
            <a:endParaRPr lang="es-PE" altLang="es-PE" sz="2800">
              <a:latin typeface="Times New Roman" pitchFamily="18" charset="0"/>
              <a:cs typeface="Times New Roman" pitchFamily="18" charset="0"/>
            </a:endParaRPr>
          </a:p>
        </p:txBody>
      </p:sp>
      <p:sp>
        <p:nvSpPr>
          <p:cNvPr id="15" name="Rectangle 11"/>
          <p:cNvSpPr>
            <a:spLocks noChangeArrowheads="1"/>
          </p:cNvSpPr>
          <p:nvPr/>
        </p:nvSpPr>
        <p:spPr bwMode="auto">
          <a:xfrm>
            <a:off x="838200" y="5128481"/>
            <a:ext cx="1600200" cy="533400"/>
          </a:xfrm>
          <a:prstGeom prst="rect">
            <a:avLst/>
          </a:prstGeom>
          <a:solidFill>
            <a:srgbClr val="EBE307"/>
          </a:solidFill>
          <a:ln w="12700">
            <a:solidFill>
              <a:schemeClr val="tx1"/>
            </a:solidFill>
            <a:miter lim="800000"/>
            <a:headEnd/>
            <a:tailEnd/>
          </a:ln>
        </p:spPr>
        <p:txBody>
          <a:bodyPr wrap="none" lIns="90488"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a:latin typeface="Times New Roman" pitchFamily="18" charset="0"/>
              </a:rPr>
              <a:t>      Dato 1</a:t>
            </a:r>
          </a:p>
        </p:txBody>
      </p:sp>
      <p:sp>
        <p:nvSpPr>
          <p:cNvPr id="16" name="Line 12"/>
          <p:cNvSpPr>
            <a:spLocks noChangeShapeType="1"/>
          </p:cNvSpPr>
          <p:nvPr/>
        </p:nvSpPr>
        <p:spPr bwMode="auto">
          <a:xfrm>
            <a:off x="2057400" y="5128481"/>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17" name="Line 13"/>
          <p:cNvSpPr>
            <a:spLocks noChangeShapeType="1"/>
          </p:cNvSpPr>
          <p:nvPr/>
        </p:nvSpPr>
        <p:spPr bwMode="auto">
          <a:xfrm>
            <a:off x="2209800" y="5280881"/>
            <a:ext cx="685800"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19" name="Line 14"/>
          <p:cNvSpPr>
            <a:spLocks noChangeShapeType="1"/>
          </p:cNvSpPr>
          <p:nvPr/>
        </p:nvSpPr>
        <p:spPr bwMode="auto">
          <a:xfrm>
            <a:off x="1219200" y="5128481"/>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0" name="Line 15"/>
          <p:cNvSpPr>
            <a:spLocks noChangeShapeType="1"/>
          </p:cNvSpPr>
          <p:nvPr/>
        </p:nvSpPr>
        <p:spPr bwMode="auto">
          <a:xfrm flipH="1">
            <a:off x="381000" y="5509481"/>
            <a:ext cx="609600"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1" name="Rectangle 16"/>
          <p:cNvSpPr>
            <a:spLocks noChangeArrowheads="1"/>
          </p:cNvSpPr>
          <p:nvPr/>
        </p:nvSpPr>
        <p:spPr bwMode="auto">
          <a:xfrm>
            <a:off x="2895600" y="5128481"/>
            <a:ext cx="1600200" cy="533400"/>
          </a:xfrm>
          <a:prstGeom prst="rect">
            <a:avLst/>
          </a:prstGeom>
          <a:solidFill>
            <a:srgbClr val="EBE307"/>
          </a:solidFill>
          <a:ln w="12700">
            <a:solidFill>
              <a:schemeClr val="tx1"/>
            </a:solidFill>
            <a:miter lim="800000"/>
            <a:headEnd/>
            <a:tailEnd/>
          </a:ln>
        </p:spPr>
        <p:txBody>
          <a:bodyPr wrap="none" lIns="90488"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a:latin typeface="Times New Roman" pitchFamily="18" charset="0"/>
              </a:rPr>
              <a:t>      Dato 2</a:t>
            </a:r>
          </a:p>
        </p:txBody>
      </p:sp>
      <p:sp>
        <p:nvSpPr>
          <p:cNvPr id="22" name="Line 17"/>
          <p:cNvSpPr>
            <a:spLocks noChangeShapeType="1"/>
          </p:cNvSpPr>
          <p:nvPr/>
        </p:nvSpPr>
        <p:spPr bwMode="auto">
          <a:xfrm>
            <a:off x="4114800" y="5128481"/>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3" name="Line 18"/>
          <p:cNvSpPr>
            <a:spLocks noChangeShapeType="1"/>
          </p:cNvSpPr>
          <p:nvPr/>
        </p:nvSpPr>
        <p:spPr bwMode="auto">
          <a:xfrm>
            <a:off x="3276600" y="5128481"/>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4" name="Line 19"/>
          <p:cNvSpPr>
            <a:spLocks noChangeShapeType="1"/>
          </p:cNvSpPr>
          <p:nvPr/>
        </p:nvSpPr>
        <p:spPr bwMode="auto">
          <a:xfrm flipH="1">
            <a:off x="2438400" y="5509481"/>
            <a:ext cx="609600"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5" name="Rectangle 20"/>
          <p:cNvSpPr>
            <a:spLocks noChangeArrowheads="1"/>
          </p:cNvSpPr>
          <p:nvPr/>
        </p:nvSpPr>
        <p:spPr bwMode="auto">
          <a:xfrm>
            <a:off x="4953000" y="5128481"/>
            <a:ext cx="1600200" cy="533400"/>
          </a:xfrm>
          <a:prstGeom prst="rect">
            <a:avLst/>
          </a:prstGeom>
          <a:solidFill>
            <a:srgbClr val="EBE307"/>
          </a:solidFill>
          <a:ln w="12700">
            <a:solidFill>
              <a:schemeClr val="tx1"/>
            </a:solidFill>
            <a:miter lim="800000"/>
            <a:headEnd/>
            <a:tailEnd/>
          </a:ln>
        </p:spPr>
        <p:txBody>
          <a:bodyPr wrap="none" lIns="90488"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a:latin typeface="Times New Roman" pitchFamily="18" charset="0"/>
              </a:rPr>
              <a:t>      Dato 3</a:t>
            </a:r>
          </a:p>
        </p:txBody>
      </p:sp>
      <p:sp>
        <p:nvSpPr>
          <p:cNvPr id="26" name="Line 21"/>
          <p:cNvSpPr>
            <a:spLocks noChangeShapeType="1"/>
          </p:cNvSpPr>
          <p:nvPr/>
        </p:nvSpPr>
        <p:spPr bwMode="auto">
          <a:xfrm>
            <a:off x="6172200" y="5128481"/>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7" name="Line 22"/>
          <p:cNvSpPr>
            <a:spLocks noChangeShapeType="1"/>
          </p:cNvSpPr>
          <p:nvPr/>
        </p:nvSpPr>
        <p:spPr bwMode="auto">
          <a:xfrm>
            <a:off x="5334000" y="5128481"/>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8" name="Line 23"/>
          <p:cNvSpPr>
            <a:spLocks noChangeShapeType="1"/>
          </p:cNvSpPr>
          <p:nvPr/>
        </p:nvSpPr>
        <p:spPr bwMode="auto">
          <a:xfrm flipH="1">
            <a:off x="4495800" y="5509481"/>
            <a:ext cx="609600"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9" name="Rectangle 24"/>
          <p:cNvSpPr>
            <a:spLocks noChangeArrowheads="1"/>
          </p:cNvSpPr>
          <p:nvPr/>
        </p:nvSpPr>
        <p:spPr bwMode="auto">
          <a:xfrm>
            <a:off x="7010400" y="5128481"/>
            <a:ext cx="1600200" cy="533400"/>
          </a:xfrm>
          <a:prstGeom prst="rect">
            <a:avLst/>
          </a:prstGeom>
          <a:solidFill>
            <a:srgbClr val="EBE307"/>
          </a:solidFill>
          <a:ln w="12700">
            <a:solidFill>
              <a:schemeClr val="tx1"/>
            </a:solidFill>
            <a:miter lim="800000"/>
            <a:headEnd/>
            <a:tailEnd/>
          </a:ln>
        </p:spPr>
        <p:txBody>
          <a:bodyPr wrap="none" lIns="90488"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a:latin typeface="Times New Roman" pitchFamily="18" charset="0"/>
              </a:rPr>
              <a:t>      Dato 4</a:t>
            </a:r>
          </a:p>
        </p:txBody>
      </p:sp>
      <p:sp>
        <p:nvSpPr>
          <p:cNvPr id="30" name="Line 25"/>
          <p:cNvSpPr>
            <a:spLocks noChangeShapeType="1"/>
          </p:cNvSpPr>
          <p:nvPr/>
        </p:nvSpPr>
        <p:spPr bwMode="auto">
          <a:xfrm>
            <a:off x="8229600" y="5128481"/>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31" name="Line 26"/>
          <p:cNvSpPr>
            <a:spLocks noChangeShapeType="1"/>
          </p:cNvSpPr>
          <p:nvPr/>
        </p:nvSpPr>
        <p:spPr bwMode="auto">
          <a:xfrm>
            <a:off x="8382000" y="5339619"/>
            <a:ext cx="533400"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32" name="Line 27"/>
          <p:cNvSpPr>
            <a:spLocks noChangeShapeType="1"/>
          </p:cNvSpPr>
          <p:nvPr/>
        </p:nvSpPr>
        <p:spPr bwMode="auto">
          <a:xfrm>
            <a:off x="7391400" y="5128481"/>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33" name="Line 28"/>
          <p:cNvSpPr>
            <a:spLocks noChangeShapeType="1"/>
          </p:cNvSpPr>
          <p:nvPr/>
        </p:nvSpPr>
        <p:spPr bwMode="auto">
          <a:xfrm flipH="1">
            <a:off x="6553200" y="5509481"/>
            <a:ext cx="609600"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34" name="Line 29"/>
          <p:cNvSpPr>
            <a:spLocks noChangeShapeType="1"/>
          </p:cNvSpPr>
          <p:nvPr/>
        </p:nvSpPr>
        <p:spPr bwMode="auto">
          <a:xfrm>
            <a:off x="4267200" y="5280881"/>
            <a:ext cx="685800"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35" name="Line 30"/>
          <p:cNvSpPr>
            <a:spLocks noChangeShapeType="1"/>
          </p:cNvSpPr>
          <p:nvPr/>
        </p:nvSpPr>
        <p:spPr bwMode="auto">
          <a:xfrm>
            <a:off x="6324600" y="5280881"/>
            <a:ext cx="685800"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36" name="Rectangle 31"/>
          <p:cNvSpPr>
            <a:spLocks noChangeArrowheads="1"/>
          </p:cNvSpPr>
          <p:nvPr/>
        </p:nvSpPr>
        <p:spPr bwMode="auto">
          <a:xfrm>
            <a:off x="762000" y="4214081"/>
            <a:ext cx="129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5524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lvl="1" eaLnBrk="1" hangingPunct="1">
              <a:lnSpc>
                <a:spcPct val="90000"/>
              </a:lnSpc>
              <a:buClrTx/>
              <a:buSzTx/>
              <a:buFontTx/>
              <a:buNone/>
            </a:pPr>
            <a:r>
              <a:rPr lang="es-MX" altLang="es-PE" sz="2800">
                <a:latin typeface="Times New Roman" pitchFamily="18" charset="0"/>
                <a:cs typeface="Times New Roman" pitchFamily="18" charset="0"/>
              </a:rPr>
              <a:t>inicio</a:t>
            </a:r>
            <a:endParaRPr lang="es-PE" altLang="es-PE" sz="2800">
              <a:latin typeface="Times New Roman" pitchFamily="18" charset="0"/>
              <a:cs typeface="Times New Roman" pitchFamily="18" charset="0"/>
            </a:endParaRPr>
          </a:p>
        </p:txBody>
      </p:sp>
      <p:sp>
        <p:nvSpPr>
          <p:cNvPr id="37" name="Line 32"/>
          <p:cNvSpPr>
            <a:spLocks noChangeShapeType="1"/>
          </p:cNvSpPr>
          <p:nvPr/>
        </p:nvSpPr>
        <p:spPr bwMode="auto">
          <a:xfrm>
            <a:off x="1447800" y="4671281"/>
            <a:ext cx="228600" cy="45720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38" name="Rectangle 33"/>
          <p:cNvSpPr>
            <a:spLocks noChangeArrowheads="1"/>
          </p:cNvSpPr>
          <p:nvPr/>
        </p:nvSpPr>
        <p:spPr bwMode="auto">
          <a:xfrm>
            <a:off x="152400" y="5560281"/>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5524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lvl="1" eaLnBrk="1" hangingPunct="1">
              <a:lnSpc>
                <a:spcPct val="90000"/>
              </a:lnSpc>
              <a:buClrTx/>
              <a:buSzTx/>
              <a:buFontTx/>
              <a:buNone/>
            </a:pPr>
            <a:r>
              <a:rPr lang="es-MX" altLang="es-PE" sz="2800">
                <a:latin typeface="Times New Roman" pitchFamily="18" charset="0"/>
                <a:cs typeface="Times New Roman" pitchFamily="18" charset="0"/>
              </a:rPr>
              <a:t>nil</a:t>
            </a:r>
            <a:endParaRPr lang="es-PE" altLang="es-PE" sz="2800">
              <a:latin typeface="Times New Roman" pitchFamily="18" charset="0"/>
              <a:cs typeface="Times New Roman" pitchFamily="18" charset="0"/>
            </a:endParaRPr>
          </a:p>
        </p:txBody>
      </p:sp>
      <p:sp>
        <p:nvSpPr>
          <p:cNvPr id="39" name="Rectangle 34"/>
          <p:cNvSpPr>
            <a:spLocks noChangeArrowheads="1"/>
          </p:cNvSpPr>
          <p:nvPr/>
        </p:nvSpPr>
        <p:spPr bwMode="auto">
          <a:xfrm>
            <a:off x="7981950" y="4598256"/>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5524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lvl="1" eaLnBrk="1" hangingPunct="1">
              <a:lnSpc>
                <a:spcPct val="90000"/>
              </a:lnSpc>
              <a:buClrTx/>
              <a:buSzTx/>
              <a:buFontTx/>
              <a:buNone/>
            </a:pPr>
            <a:r>
              <a:rPr lang="es-MX" altLang="es-PE" sz="2800">
                <a:latin typeface="Times New Roman" pitchFamily="18" charset="0"/>
                <a:cs typeface="Times New Roman" pitchFamily="18" charset="0"/>
              </a:rPr>
              <a:t>nil</a:t>
            </a:r>
            <a:endParaRPr lang="es-PE" altLang="es-PE" sz="2800">
              <a:latin typeface="Times New Roman" pitchFamily="18" charset="0"/>
              <a:cs typeface="Times New Roman" pitchFamily="18" charset="0"/>
            </a:endParaRPr>
          </a:p>
        </p:txBody>
      </p:sp>
      <p:grpSp>
        <p:nvGrpSpPr>
          <p:cNvPr id="40" name="47 Grupo"/>
          <p:cNvGrpSpPr>
            <a:grpSpLocks/>
          </p:cNvGrpSpPr>
          <p:nvPr/>
        </p:nvGrpSpPr>
        <p:grpSpPr bwMode="auto">
          <a:xfrm>
            <a:off x="6965590" y="6042747"/>
            <a:ext cx="1333500" cy="295275"/>
            <a:chOff x="2231740" y="1124744"/>
            <a:chExt cx="1333332" cy="295717"/>
          </a:xfrm>
        </p:grpSpPr>
        <p:sp>
          <p:nvSpPr>
            <p:cNvPr id="41" name="40 Rectángulo redondeado">
              <a:hlinkClick r:id="" action="ppaction://hlinkshowjump?jump=nextslide"/>
            </p:cNvPr>
            <p:cNvSpPr/>
            <p:nvPr/>
          </p:nvSpPr>
          <p:spPr>
            <a:xfrm>
              <a:off x="2231740" y="1124744"/>
              <a:ext cx="1333332" cy="295717"/>
            </a:xfrm>
            <a:prstGeom prst="roundRect">
              <a:avLst>
                <a:gd name="adj" fmla="val 7905"/>
              </a:avLst>
            </a:prstGeom>
            <a:ln>
              <a:noFill/>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nchor="ctr"/>
            <a:lstStyle/>
            <a:p>
              <a:pPr indent="261938" fontAlgn="auto">
                <a:spcBef>
                  <a:spcPts val="0"/>
                </a:spcBef>
                <a:spcAft>
                  <a:spcPts val="0"/>
                </a:spcAft>
                <a:defRPr/>
              </a:pPr>
              <a:r>
                <a:rPr lang="es-ES_tradnl" sz="1200" dirty="0">
                  <a:solidFill>
                    <a:srgbClr val="FF0000"/>
                  </a:solidFill>
                  <a:latin typeface="Calibri bold" pitchFamily="34" charset="0"/>
                  <a:cs typeface="Arial" pitchFamily="34" charset="0"/>
                </a:rPr>
                <a:t>Descarga</a:t>
              </a:r>
              <a:endParaRPr lang="es-ES" sz="1100" dirty="0">
                <a:solidFill>
                  <a:srgbClr val="FF0000"/>
                </a:solidFill>
                <a:latin typeface="Calibri bold" pitchFamily="34" charset="0"/>
              </a:endParaRPr>
            </a:p>
          </p:txBody>
        </p:sp>
        <p:sp>
          <p:nvSpPr>
            <p:cNvPr id="42" name="41 Flecha abajo"/>
            <p:cNvSpPr/>
            <p:nvPr/>
          </p:nvSpPr>
          <p:spPr>
            <a:xfrm>
              <a:off x="2303169" y="1196288"/>
              <a:ext cx="180952" cy="181246"/>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grpSp>
    </p:spTree>
    <p:extLst>
      <p:ext uri="{BB962C8B-B14F-4D97-AF65-F5344CB8AC3E}">
        <p14:creationId xmlns:p14="http://schemas.microsoft.com/office/powerpoint/2010/main" val="181154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fill="hold"/>
                                        <p:tgtEl>
                                          <p:spTgt spid="20"/>
                                        </p:tgtEl>
                                        <p:attrNameLst>
                                          <p:attrName>ppt_x</p:attrName>
                                        </p:attrNameLst>
                                      </p:cBhvr>
                                      <p:tavLst>
                                        <p:tav tm="0">
                                          <p:val>
                                            <p:strVal val="0-#ppt_w/2"/>
                                          </p:val>
                                        </p:tav>
                                        <p:tav tm="100000">
                                          <p:val>
                                            <p:strVal val="#ppt_x"/>
                                          </p:val>
                                        </p:tav>
                                      </p:tavLst>
                                    </p:anim>
                                    <p:anim calcmode="lin" valueType="num">
                                      <p:cBhvr additive="base">
                                        <p:cTn id="23" dur="500" fill="hold"/>
                                        <p:tgtEl>
                                          <p:spTgt spid="20"/>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0-#ppt_w/2"/>
                                          </p:val>
                                        </p:tav>
                                        <p:tav tm="100000">
                                          <p:val>
                                            <p:strVal val="#ppt_x"/>
                                          </p:val>
                                        </p:tav>
                                      </p:tavLst>
                                    </p:anim>
                                    <p:anim calcmode="lin" valueType="num">
                                      <p:cBhvr additive="base">
                                        <p:cTn id="28" dur="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fill="hold"/>
                                        <p:tgtEl>
                                          <p:spTgt spid="28"/>
                                        </p:tgtEl>
                                        <p:attrNameLst>
                                          <p:attrName>ppt_x</p:attrName>
                                        </p:attrNameLst>
                                      </p:cBhvr>
                                      <p:tavLst>
                                        <p:tav tm="0">
                                          <p:val>
                                            <p:strVal val="0-#ppt_w/2"/>
                                          </p:val>
                                        </p:tav>
                                        <p:tav tm="100000">
                                          <p:val>
                                            <p:strVal val="#ppt_x"/>
                                          </p:val>
                                        </p:tav>
                                      </p:tavLst>
                                    </p:anim>
                                    <p:anim calcmode="lin" valueType="num">
                                      <p:cBhvr additive="base">
                                        <p:cTn id="33" dur="500" fill="hold"/>
                                        <p:tgtEl>
                                          <p:spTgt spid="28"/>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0-#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0-#ppt_w/2"/>
                                          </p:val>
                                        </p:tav>
                                        <p:tav tm="100000">
                                          <p:val>
                                            <p:strVal val="#ppt_x"/>
                                          </p:val>
                                        </p:tav>
                                      </p:tavLst>
                                    </p:anim>
                                    <p:anim calcmode="lin" valueType="num">
                                      <p:cBhvr additive="base">
                                        <p:cTn id="43" dur="500" fill="hold"/>
                                        <p:tgtEl>
                                          <p:spTgt spid="33"/>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8" fill="hold" grpId="0" nodeType="after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additive="base">
                                        <p:cTn id="47" dur="500" fill="hold"/>
                                        <p:tgtEl>
                                          <p:spTgt spid="34"/>
                                        </p:tgtEl>
                                        <p:attrNameLst>
                                          <p:attrName>ppt_x</p:attrName>
                                        </p:attrNameLst>
                                      </p:cBhvr>
                                      <p:tavLst>
                                        <p:tav tm="0">
                                          <p:val>
                                            <p:strVal val="0-#ppt_w/2"/>
                                          </p:val>
                                        </p:tav>
                                        <p:tav tm="100000">
                                          <p:val>
                                            <p:strVal val="#ppt_x"/>
                                          </p:val>
                                        </p:tav>
                                      </p:tavLst>
                                    </p:anim>
                                    <p:anim calcmode="lin" valueType="num">
                                      <p:cBhvr additive="base">
                                        <p:cTn id="48" dur="500" fill="hold"/>
                                        <p:tgtEl>
                                          <p:spTgt spid="34"/>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8" fill="hold" grpId="0" nodeType="afterEffect">
                                  <p:stCondLst>
                                    <p:cond delay="0"/>
                                  </p:stCondLst>
                                  <p:childTnLst>
                                    <p:set>
                                      <p:cBhvr>
                                        <p:cTn id="51" dur="1" fill="hold">
                                          <p:stCondLst>
                                            <p:cond delay="0"/>
                                          </p:stCondLst>
                                        </p:cTn>
                                        <p:tgtEl>
                                          <p:spTgt spid="35"/>
                                        </p:tgtEl>
                                        <p:attrNameLst>
                                          <p:attrName>style.visibility</p:attrName>
                                        </p:attrNameLst>
                                      </p:cBhvr>
                                      <p:to>
                                        <p:strVal val="visible"/>
                                      </p:to>
                                    </p:set>
                                    <p:anim calcmode="lin" valueType="num">
                                      <p:cBhvr additive="base">
                                        <p:cTn id="52" dur="500" fill="hold"/>
                                        <p:tgtEl>
                                          <p:spTgt spid="35"/>
                                        </p:tgtEl>
                                        <p:attrNameLst>
                                          <p:attrName>ppt_x</p:attrName>
                                        </p:attrNameLst>
                                      </p:cBhvr>
                                      <p:tavLst>
                                        <p:tav tm="0">
                                          <p:val>
                                            <p:strVal val="0-#ppt_w/2"/>
                                          </p:val>
                                        </p:tav>
                                        <p:tav tm="100000">
                                          <p:val>
                                            <p:strVal val="#ppt_x"/>
                                          </p:val>
                                        </p:tav>
                                      </p:tavLst>
                                    </p:anim>
                                    <p:anim calcmode="lin" valueType="num">
                                      <p:cBhvr additive="base">
                                        <p:cTn id="53" dur="500" fill="hold"/>
                                        <p:tgtEl>
                                          <p:spTgt spid="35"/>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8" fill="hold" grpId="0" nodeType="after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0-#ppt_w/2"/>
                                          </p:val>
                                        </p:tav>
                                        <p:tav tm="100000">
                                          <p:val>
                                            <p:strVal val="#ppt_x"/>
                                          </p:val>
                                        </p:tav>
                                      </p:tavLst>
                                    </p:anim>
                                    <p:anim calcmode="lin" valueType="num">
                                      <p:cBhvr additive="base">
                                        <p:cTn id="58" dur="500" fill="hold"/>
                                        <p:tgtEl>
                                          <p:spTgt spid="37"/>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2" presetClass="entr" presetSubtype="8" fill="hold" grpId="0" nodeType="afterEffect">
                                  <p:stCondLst>
                                    <p:cond delay="0"/>
                                  </p:stCondLst>
                                  <p:childTnLst>
                                    <p:set>
                                      <p:cBhvr>
                                        <p:cTn id="61" dur="1" fill="hold">
                                          <p:stCondLst>
                                            <p:cond delay="0"/>
                                          </p:stCondLst>
                                        </p:cTn>
                                        <p:tgtEl>
                                          <p:spTgt spid="8"/>
                                        </p:tgtEl>
                                        <p:attrNameLst>
                                          <p:attrName>style.visibility</p:attrName>
                                        </p:attrNameLst>
                                      </p:cBhvr>
                                      <p:to>
                                        <p:strVal val="visible"/>
                                      </p:to>
                                    </p:set>
                                    <p:anim calcmode="lin" valueType="num">
                                      <p:cBhvr additive="base">
                                        <p:cTn id="62" dur="500" fill="hold"/>
                                        <p:tgtEl>
                                          <p:spTgt spid="8"/>
                                        </p:tgtEl>
                                        <p:attrNameLst>
                                          <p:attrName>ppt_x</p:attrName>
                                        </p:attrNameLst>
                                      </p:cBhvr>
                                      <p:tavLst>
                                        <p:tav tm="0">
                                          <p:val>
                                            <p:strVal val="0-#ppt_w/2"/>
                                          </p:val>
                                        </p:tav>
                                        <p:tav tm="100000">
                                          <p:val>
                                            <p:strVal val="#ppt_x"/>
                                          </p:val>
                                        </p:tav>
                                      </p:tavLst>
                                    </p:anim>
                                    <p:anim calcmode="lin" valueType="num">
                                      <p:cBhvr additive="base">
                                        <p:cTn id="63" dur="500" fill="hold"/>
                                        <p:tgtEl>
                                          <p:spTgt spid="8"/>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2" presetClass="entr" presetSubtype="8" fill="hold" grpId="0" nodeType="after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0-#ppt_w/2"/>
                                          </p:val>
                                        </p:tav>
                                        <p:tav tm="100000">
                                          <p:val>
                                            <p:strVal val="#ppt_x"/>
                                          </p:val>
                                        </p:tav>
                                      </p:tavLst>
                                    </p:anim>
                                    <p:anim calcmode="lin" valueType="num">
                                      <p:cBhvr additive="base">
                                        <p:cTn id="68" dur="500" fill="hold"/>
                                        <p:tgtEl>
                                          <p:spTgt spid="15"/>
                                        </p:tgtEl>
                                        <p:attrNameLst>
                                          <p:attrName>ppt_y</p:attrName>
                                        </p:attrNameLst>
                                      </p:cBhvr>
                                      <p:tavLst>
                                        <p:tav tm="0">
                                          <p:val>
                                            <p:strVal val="#ppt_y"/>
                                          </p:val>
                                        </p:tav>
                                        <p:tav tm="100000">
                                          <p:val>
                                            <p:strVal val="#ppt_y"/>
                                          </p:val>
                                        </p:tav>
                                      </p:tavLst>
                                    </p:anim>
                                  </p:childTnLst>
                                </p:cTn>
                              </p:par>
                            </p:childTnLst>
                          </p:cTn>
                        </p:par>
                        <p:par>
                          <p:cTn id="69" fill="hold">
                            <p:stCondLst>
                              <p:cond delay="6500"/>
                            </p:stCondLst>
                            <p:childTnLst>
                              <p:par>
                                <p:cTn id="70" presetID="2" presetClass="entr" presetSubtype="8" fill="hold" grpId="0" nodeType="after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additive="base">
                                        <p:cTn id="72" dur="500" fill="hold"/>
                                        <p:tgtEl>
                                          <p:spTgt spid="21"/>
                                        </p:tgtEl>
                                        <p:attrNameLst>
                                          <p:attrName>ppt_x</p:attrName>
                                        </p:attrNameLst>
                                      </p:cBhvr>
                                      <p:tavLst>
                                        <p:tav tm="0">
                                          <p:val>
                                            <p:strVal val="0-#ppt_w/2"/>
                                          </p:val>
                                        </p:tav>
                                        <p:tav tm="100000">
                                          <p:val>
                                            <p:strVal val="#ppt_x"/>
                                          </p:val>
                                        </p:tav>
                                      </p:tavLst>
                                    </p:anim>
                                    <p:anim calcmode="lin" valueType="num">
                                      <p:cBhvr additive="base">
                                        <p:cTn id="73" dur="500" fill="hold"/>
                                        <p:tgtEl>
                                          <p:spTgt spid="21"/>
                                        </p:tgtEl>
                                        <p:attrNameLst>
                                          <p:attrName>ppt_y</p:attrName>
                                        </p:attrNameLst>
                                      </p:cBhvr>
                                      <p:tavLst>
                                        <p:tav tm="0">
                                          <p:val>
                                            <p:strVal val="#ppt_y"/>
                                          </p:val>
                                        </p:tav>
                                        <p:tav tm="100000">
                                          <p:val>
                                            <p:strVal val="#ppt_y"/>
                                          </p:val>
                                        </p:tav>
                                      </p:tavLst>
                                    </p:anim>
                                  </p:childTnLst>
                                </p:cTn>
                              </p:par>
                            </p:childTnLst>
                          </p:cTn>
                        </p:par>
                        <p:par>
                          <p:cTn id="74" fill="hold">
                            <p:stCondLst>
                              <p:cond delay="7000"/>
                            </p:stCondLst>
                            <p:childTnLst>
                              <p:par>
                                <p:cTn id="75" presetID="2" presetClass="entr" presetSubtype="8" fill="hold" grpId="0" nodeType="after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0-#ppt_w/2"/>
                                          </p:val>
                                        </p:tav>
                                        <p:tav tm="100000">
                                          <p:val>
                                            <p:strVal val="#ppt_x"/>
                                          </p:val>
                                        </p:tav>
                                      </p:tavLst>
                                    </p:anim>
                                    <p:anim calcmode="lin" valueType="num">
                                      <p:cBhvr additive="base">
                                        <p:cTn id="78" dur="500" fill="hold"/>
                                        <p:tgtEl>
                                          <p:spTgt spid="25"/>
                                        </p:tgtEl>
                                        <p:attrNameLst>
                                          <p:attrName>ppt_y</p:attrName>
                                        </p:attrNameLst>
                                      </p:cBhvr>
                                      <p:tavLst>
                                        <p:tav tm="0">
                                          <p:val>
                                            <p:strVal val="#ppt_y"/>
                                          </p:val>
                                        </p:tav>
                                        <p:tav tm="100000">
                                          <p:val>
                                            <p:strVal val="#ppt_y"/>
                                          </p:val>
                                        </p:tav>
                                      </p:tavLst>
                                    </p:anim>
                                  </p:childTnLst>
                                </p:cTn>
                              </p:par>
                            </p:childTnLst>
                          </p:cTn>
                        </p:par>
                        <p:par>
                          <p:cTn id="79" fill="hold">
                            <p:stCondLst>
                              <p:cond delay="7500"/>
                            </p:stCondLst>
                            <p:childTnLst>
                              <p:par>
                                <p:cTn id="80" presetID="2" presetClass="entr" presetSubtype="8" fill="hold" grpId="0" nodeType="afterEffect">
                                  <p:stCondLst>
                                    <p:cond delay="0"/>
                                  </p:stCondLst>
                                  <p:childTnLst>
                                    <p:set>
                                      <p:cBhvr>
                                        <p:cTn id="81" dur="1" fill="hold">
                                          <p:stCondLst>
                                            <p:cond delay="0"/>
                                          </p:stCondLst>
                                        </p:cTn>
                                        <p:tgtEl>
                                          <p:spTgt spid="29"/>
                                        </p:tgtEl>
                                        <p:attrNameLst>
                                          <p:attrName>style.visibility</p:attrName>
                                        </p:attrNameLst>
                                      </p:cBhvr>
                                      <p:to>
                                        <p:strVal val="visible"/>
                                      </p:to>
                                    </p:set>
                                    <p:anim calcmode="lin" valueType="num">
                                      <p:cBhvr additive="base">
                                        <p:cTn id="82" dur="500" fill="hold"/>
                                        <p:tgtEl>
                                          <p:spTgt spid="29"/>
                                        </p:tgtEl>
                                        <p:attrNameLst>
                                          <p:attrName>ppt_x</p:attrName>
                                        </p:attrNameLst>
                                      </p:cBhvr>
                                      <p:tavLst>
                                        <p:tav tm="0">
                                          <p:val>
                                            <p:strVal val="0-#ppt_w/2"/>
                                          </p:val>
                                        </p:tav>
                                        <p:tav tm="100000">
                                          <p:val>
                                            <p:strVal val="#ppt_x"/>
                                          </p:val>
                                        </p:tav>
                                      </p:tavLst>
                                    </p:anim>
                                    <p:anim calcmode="lin" valueType="num">
                                      <p:cBhvr additive="base">
                                        <p:cTn id="83" dur="500" fill="hold"/>
                                        <p:tgtEl>
                                          <p:spTgt spid="29"/>
                                        </p:tgtEl>
                                        <p:attrNameLst>
                                          <p:attrName>ppt_y</p:attrName>
                                        </p:attrNameLst>
                                      </p:cBhvr>
                                      <p:tavLst>
                                        <p:tav tm="0">
                                          <p:val>
                                            <p:strVal val="#ppt_y"/>
                                          </p:val>
                                        </p:tav>
                                        <p:tav tm="100000">
                                          <p:val>
                                            <p:strVal val="#ppt_y"/>
                                          </p:val>
                                        </p:tav>
                                      </p:tavLst>
                                    </p:anim>
                                  </p:childTnLst>
                                </p:cTn>
                              </p:par>
                            </p:childTnLst>
                          </p:cTn>
                        </p:par>
                        <p:par>
                          <p:cTn id="84" fill="hold">
                            <p:stCondLst>
                              <p:cond delay="8000"/>
                            </p:stCondLst>
                            <p:childTnLst>
                              <p:par>
                                <p:cTn id="85" presetID="2" presetClass="entr" presetSubtype="8"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additive="base">
                                        <p:cTn id="87" dur="500" fill="hold"/>
                                        <p:tgtEl>
                                          <p:spTgt spid="9"/>
                                        </p:tgtEl>
                                        <p:attrNameLst>
                                          <p:attrName>ppt_x</p:attrName>
                                        </p:attrNameLst>
                                      </p:cBhvr>
                                      <p:tavLst>
                                        <p:tav tm="0">
                                          <p:val>
                                            <p:strVal val="0-#ppt_w/2"/>
                                          </p:val>
                                        </p:tav>
                                        <p:tav tm="100000">
                                          <p:val>
                                            <p:strVal val="#ppt_x"/>
                                          </p:val>
                                        </p:tav>
                                      </p:tavLst>
                                    </p:anim>
                                    <p:anim calcmode="lin" valueType="num">
                                      <p:cBhvr additive="base">
                                        <p:cTn id="88" dur="500" fill="hold"/>
                                        <p:tgtEl>
                                          <p:spTgt spid="9"/>
                                        </p:tgtEl>
                                        <p:attrNameLst>
                                          <p:attrName>ppt_y</p:attrName>
                                        </p:attrNameLst>
                                      </p:cBhvr>
                                      <p:tavLst>
                                        <p:tav tm="0">
                                          <p:val>
                                            <p:strVal val="#ppt_y"/>
                                          </p:val>
                                        </p:tav>
                                        <p:tav tm="100000">
                                          <p:val>
                                            <p:strVal val="#ppt_y"/>
                                          </p:val>
                                        </p:tav>
                                      </p:tavLst>
                                    </p:anim>
                                  </p:childTnLst>
                                </p:cTn>
                              </p:par>
                            </p:childTnLst>
                          </p:cTn>
                        </p:par>
                        <p:par>
                          <p:cTn id="89" fill="hold">
                            <p:stCondLst>
                              <p:cond delay="8500"/>
                            </p:stCondLst>
                            <p:childTnLst>
                              <p:par>
                                <p:cTn id="90" presetID="2" presetClass="entr" presetSubtype="8" fill="hold" grpId="0" nodeType="afterEffect">
                                  <p:stCondLst>
                                    <p:cond delay="0"/>
                                  </p:stCondLst>
                                  <p:childTnLst>
                                    <p:set>
                                      <p:cBhvr>
                                        <p:cTn id="91" dur="1" fill="hold">
                                          <p:stCondLst>
                                            <p:cond delay="0"/>
                                          </p:stCondLst>
                                        </p:cTn>
                                        <p:tgtEl>
                                          <p:spTgt spid="11"/>
                                        </p:tgtEl>
                                        <p:attrNameLst>
                                          <p:attrName>style.visibility</p:attrName>
                                        </p:attrNameLst>
                                      </p:cBhvr>
                                      <p:to>
                                        <p:strVal val="visible"/>
                                      </p:to>
                                    </p:set>
                                    <p:anim calcmode="lin" valueType="num">
                                      <p:cBhvr additive="base">
                                        <p:cTn id="92" dur="500" fill="hold"/>
                                        <p:tgtEl>
                                          <p:spTgt spid="11"/>
                                        </p:tgtEl>
                                        <p:attrNameLst>
                                          <p:attrName>ppt_x</p:attrName>
                                        </p:attrNameLst>
                                      </p:cBhvr>
                                      <p:tavLst>
                                        <p:tav tm="0">
                                          <p:val>
                                            <p:strVal val="0-#ppt_w/2"/>
                                          </p:val>
                                        </p:tav>
                                        <p:tav tm="100000">
                                          <p:val>
                                            <p:strVal val="#ppt_x"/>
                                          </p:val>
                                        </p:tav>
                                      </p:tavLst>
                                    </p:anim>
                                    <p:anim calcmode="lin" valueType="num">
                                      <p:cBhvr additive="base">
                                        <p:cTn id="93" dur="500" fill="hold"/>
                                        <p:tgtEl>
                                          <p:spTgt spid="11"/>
                                        </p:tgtEl>
                                        <p:attrNameLst>
                                          <p:attrName>ppt_y</p:attrName>
                                        </p:attrNameLst>
                                      </p:cBhvr>
                                      <p:tavLst>
                                        <p:tav tm="0">
                                          <p:val>
                                            <p:strVal val="#ppt_y"/>
                                          </p:val>
                                        </p:tav>
                                        <p:tav tm="100000">
                                          <p:val>
                                            <p:strVal val="#ppt_y"/>
                                          </p:val>
                                        </p:tav>
                                      </p:tavLst>
                                    </p:anim>
                                  </p:childTnLst>
                                </p:cTn>
                              </p:par>
                            </p:childTnLst>
                          </p:cTn>
                        </p:par>
                        <p:par>
                          <p:cTn id="94" fill="hold">
                            <p:stCondLst>
                              <p:cond delay="9000"/>
                            </p:stCondLst>
                            <p:childTnLst>
                              <p:par>
                                <p:cTn id="95" presetID="2" presetClass="entr" presetSubtype="8" fill="hold" grpId="0" nodeType="afterEffect">
                                  <p:stCondLst>
                                    <p:cond delay="0"/>
                                  </p:stCondLst>
                                  <p:childTnLst>
                                    <p:set>
                                      <p:cBhvr>
                                        <p:cTn id="96" dur="1" fill="hold">
                                          <p:stCondLst>
                                            <p:cond delay="0"/>
                                          </p:stCondLst>
                                        </p:cTn>
                                        <p:tgtEl>
                                          <p:spTgt spid="16"/>
                                        </p:tgtEl>
                                        <p:attrNameLst>
                                          <p:attrName>style.visibility</p:attrName>
                                        </p:attrNameLst>
                                      </p:cBhvr>
                                      <p:to>
                                        <p:strVal val="visible"/>
                                      </p:to>
                                    </p:set>
                                    <p:anim calcmode="lin" valueType="num">
                                      <p:cBhvr additive="base">
                                        <p:cTn id="97" dur="500" fill="hold"/>
                                        <p:tgtEl>
                                          <p:spTgt spid="16"/>
                                        </p:tgtEl>
                                        <p:attrNameLst>
                                          <p:attrName>ppt_x</p:attrName>
                                        </p:attrNameLst>
                                      </p:cBhvr>
                                      <p:tavLst>
                                        <p:tav tm="0">
                                          <p:val>
                                            <p:strVal val="0-#ppt_w/2"/>
                                          </p:val>
                                        </p:tav>
                                        <p:tav tm="100000">
                                          <p:val>
                                            <p:strVal val="#ppt_x"/>
                                          </p:val>
                                        </p:tav>
                                      </p:tavLst>
                                    </p:anim>
                                    <p:anim calcmode="lin" valueType="num">
                                      <p:cBhvr additive="base">
                                        <p:cTn id="98" dur="500" fill="hold"/>
                                        <p:tgtEl>
                                          <p:spTgt spid="16"/>
                                        </p:tgtEl>
                                        <p:attrNameLst>
                                          <p:attrName>ppt_y</p:attrName>
                                        </p:attrNameLst>
                                      </p:cBhvr>
                                      <p:tavLst>
                                        <p:tav tm="0">
                                          <p:val>
                                            <p:strVal val="#ppt_y"/>
                                          </p:val>
                                        </p:tav>
                                        <p:tav tm="100000">
                                          <p:val>
                                            <p:strVal val="#ppt_y"/>
                                          </p:val>
                                        </p:tav>
                                      </p:tavLst>
                                    </p:anim>
                                  </p:childTnLst>
                                </p:cTn>
                              </p:par>
                            </p:childTnLst>
                          </p:cTn>
                        </p:par>
                        <p:par>
                          <p:cTn id="99" fill="hold">
                            <p:stCondLst>
                              <p:cond delay="9500"/>
                            </p:stCondLst>
                            <p:childTnLst>
                              <p:par>
                                <p:cTn id="100" presetID="2" presetClass="entr" presetSubtype="8" fill="hold" grpId="0" nodeType="afterEffect">
                                  <p:stCondLst>
                                    <p:cond delay="0"/>
                                  </p:stCondLst>
                                  <p:childTnLst>
                                    <p:set>
                                      <p:cBhvr>
                                        <p:cTn id="101" dur="1" fill="hold">
                                          <p:stCondLst>
                                            <p:cond delay="0"/>
                                          </p:stCondLst>
                                        </p:cTn>
                                        <p:tgtEl>
                                          <p:spTgt spid="19"/>
                                        </p:tgtEl>
                                        <p:attrNameLst>
                                          <p:attrName>style.visibility</p:attrName>
                                        </p:attrNameLst>
                                      </p:cBhvr>
                                      <p:to>
                                        <p:strVal val="visible"/>
                                      </p:to>
                                    </p:set>
                                    <p:anim calcmode="lin" valueType="num">
                                      <p:cBhvr additive="base">
                                        <p:cTn id="102" dur="500" fill="hold"/>
                                        <p:tgtEl>
                                          <p:spTgt spid="19"/>
                                        </p:tgtEl>
                                        <p:attrNameLst>
                                          <p:attrName>ppt_x</p:attrName>
                                        </p:attrNameLst>
                                      </p:cBhvr>
                                      <p:tavLst>
                                        <p:tav tm="0">
                                          <p:val>
                                            <p:strVal val="0-#ppt_w/2"/>
                                          </p:val>
                                        </p:tav>
                                        <p:tav tm="100000">
                                          <p:val>
                                            <p:strVal val="#ppt_x"/>
                                          </p:val>
                                        </p:tav>
                                      </p:tavLst>
                                    </p:anim>
                                    <p:anim calcmode="lin" valueType="num">
                                      <p:cBhvr additive="base">
                                        <p:cTn id="103" dur="500" fill="hold"/>
                                        <p:tgtEl>
                                          <p:spTgt spid="19"/>
                                        </p:tgtEl>
                                        <p:attrNameLst>
                                          <p:attrName>ppt_y</p:attrName>
                                        </p:attrNameLst>
                                      </p:cBhvr>
                                      <p:tavLst>
                                        <p:tav tm="0">
                                          <p:val>
                                            <p:strVal val="#ppt_y"/>
                                          </p:val>
                                        </p:tav>
                                        <p:tav tm="100000">
                                          <p:val>
                                            <p:strVal val="#ppt_y"/>
                                          </p:val>
                                        </p:tav>
                                      </p:tavLst>
                                    </p:anim>
                                  </p:childTnLst>
                                </p:cTn>
                              </p:par>
                            </p:childTnLst>
                          </p:cTn>
                        </p:par>
                        <p:par>
                          <p:cTn id="104" fill="hold">
                            <p:stCondLst>
                              <p:cond delay="10000"/>
                            </p:stCondLst>
                            <p:childTnLst>
                              <p:par>
                                <p:cTn id="105" presetID="2" presetClass="entr" presetSubtype="8" fill="hold" grpId="0" nodeType="afterEffect">
                                  <p:stCondLst>
                                    <p:cond delay="0"/>
                                  </p:stCondLst>
                                  <p:childTnLst>
                                    <p:set>
                                      <p:cBhvr>
                                        <p:cTn id="106" dur="1" fill="hold">
                                          <p:stCondLst>
                                            <p:cond delay="0"/>
                                          </p:stCondLst>
                                        </p:cTn>
                                        <p:tgtEl>
                                          <p:spTgt spid="22"/>
                                        </p:tgtEl>
                                        <p:attrNameLst>
                                          <p:attrName>style.visibility</p:attrName>
                                        </p:attrNameLst>
                                      </p:cBhvr>
                                      <p:to>
                                        <p:strVal val="visible"/>
                                      </p:to>
                                    </p:set>
                                    <p:anim calcmode="lin" valueType="num">
                                      <p:cBhvr additive="base">
                                        <p:cTn id="107" dur="500" fill="hold"/>
                                        <p:tgtEl>
                                          <p:spTgt spid="22"/>
                                        </p:tgtEl>
                                        <p:attrNameLst>
                                          <p:attrName>ppt_x</p:attrName>
                                        </p:attrNameLst>
                                      </p:cBhvr>
                                      <p:tavLst>
                                        <p:tav tm="0">
                                          <p:val>
                                            <p:strVal val="0-#ppt_w/2"/>
                                          </p:val>
                                        </p:tav>
                                        <p:tav tm="100000">
                                          <p:val>
                                            <p:strVal val="#ppt_x"/>
                                          </p:val>
                                        </p:tav>
                                      </p:tavLst>
                                    </p:anim>
                                    <p:anim calcmode="lin" valueType="num">
                                      <p:cBhvr additive="base">
                                        <p:cTn id="108" dur="500" fill="hold"/>
                                        <p:tgtEl>
                                          <p:spTgt spid="22"/>
                                        </p:tgtEl>
                                        <p:attrNameLst>
                                          <p:attrName>ppt_y</p:attrName>
                                        </p:attrNameLst>
                                      </p:cBhvr>
                                      <p:tavLst>
                                        <p:tav tm="0">
                                          <p:val>
                                            <p:strVal val="#ppt_y"/>
                                          </p:val>
                                        </p:tav>
                                        <p:tav tm="100000">
                                          <p:val>
                                            <p:strVal val="#ppt_y"/>
                                          </p:val>
                                        </p:tav>
                                      </p:tavLst>
                                    </p:anim>
                                  </p:childTnLst>
                                </p:cTn>
                              </p:par>
                            </p:childTnLst>
                          </p:cTn>
                        </p:par>
                        <p:par>
                          <p:cTn id="109" fill="hold">
                            <p:stCondLst>
                              <p:cond delay="10500"/>
                            </p:stCondLst>
                            <p:childTnLst>
                              <p:par>
                                <p:cTn id="110" presetID="2" presetClass="entr" presetSubtype="8" fill="hold" grpId="0" nodeType="afterEffect">
                                  <p:stCondLst>
                                    <p:cond delay="0"/>
                                  </p:stCondLst>
                                  <p:childTnLst>
                                    <p:set>
                                      <p:cBhvr>
                                        <p:cTn id="111" dur="1" fill="hold">
                                          <p:stCondLst>
                                            <p:cond delay="0"/>
                                          </p:stCondLst>
                                        </p:cTn>
                                        <p:tgtEl>
                                          <p:spTgt spid="23"/>
                                        </p:tgtEl>
                                        <p:attrNameLst>
                                          <p:attrName>style.visibility</p:attrName>
                                        </p:attrNameLst>
                                      </p:cBhvr>
                                      <p:to>
                                        <p:strVal val="visible"/>
                                      </p:to>
                                    </p:set>
                                    <p:anim calcmode="lin" valueType="num">
                                      <p:cBhvr additive="base">
                                        <p:cTn id="112" dur="500" fill="hold"/>
                                        <p:tgtEl>
                                          <p:spTgt spid="23"/>
                                        </p:tgtEl>
                                        <p:attrNameLst>
                                          <p:attrName>ppt_x</p:attrName>
                                        </p:attrNameLst>
                                      </p:cBhvr>
                                      <p:tavLst>
                                        <p:tav tm="0">
                                          <p:val>
                                            <p:strVal val="0-#ppt_w/2"/>
                                          </p:val>
                                        </p:tav>
                                        <p:tav tm="100000">
                                          <p:val>
                                            <p:strVal val="#ppt_x"/>
                                          </p:val>
                                        </p:tav>
                                      </p:tavLst>
                                    </p:anim>
                                    <p:anim calcmode="lin" valueType="num">
                                      <p:cBhvr additive="base">
                                        <p:cTn id="113" dur="500" fill="hold"/>
                                        <p:tgtEl>
                                          <p:spTgt spid="23"/>
                                        </p:tgtEl>
                                        <p:attrNameLst>
                                          <p:attrName>ppt_y</p:attrName>
                                        </p:attrNameLst>
                                      </p:cBhvr>
                                      <p:tavLst>
                                        <p:tav tm="0">
                                          <p:val>
                                            <p:strVal val="#ppt_y"/>
                                          </p:val>
                                        </p:tav>
                                        <p:tav tm="100000">
                                          <p:val>
                                            <p:strVal val="#ppt_y"/>
                                          </p:val>
                                        </p:tav>
                                      </p:tavLst>
                                    </p:anim>
                                  </p:childTnLst>
                                </p:cTn>
                              </p:par>
                            </p:childTnLst>
                          </p:cTn>
                        </p:par>
                        <p:par>
                          <p:cTn id="114" fill="hold">
                            <p:stCondLst>
                              <p:cond delay="11000"/>
                            </p:stCondLst>
                            <p:childTnLst>
                              <p:par>
                                <p:cTn id="115" presetID="2" presetClass="entr" presetSubtype="8" fill="hold" grpId="0" nodeType="afterEffect">
                                  <p:stCondLst>
                                    <p:cond delay="0"/>
                                  </p:stCondLst>
                                  <p:childTnLst>
                                    <p:set>
                                      <p:cBhvr>
                                        <p:cTn id="116" dur="1" fill="hold">
                                          <p:stCondLst>
                                            <p:cond delay="0"/>
                                          </p:stCondLst>
                                        </p:cTn>
                                        <p:tgtEl>
                                          <p:spTgt spid="26"/>
                                        </p:tgtEl>
                                        <p:attrNameLst>
                                          <p:attrName>style.visibility</p:attrName>
                                        </p:attrNameLst>
                                      </p:cBhvr>
                                      <p:to>
                                        <p:strVal val="visible"/>
                                      </p:to>
                                    </p:set>
                                    <p:anim calcmode="lin" valueType="num">
                                      <p:cBhvr additive="base">
                                        <p:cTn id="117" dur="500" fill="hold"/>
                                        <p:tgtEl>
                                          <p:spTgt spid="26"/>
                                        </p:tgtEl>
                                        <p:attrNameLst>
                                          <p:attrName>ppt_x</p:attrName>
                                        </p:attrNameLst>
                                      </p:cBhvr>
                                      <p:tavLst>
                                        <p:tav tm="0">
                                          <p:val>
                                            <p:strVal val="0-#ppt_w/2"/>
                                          </p:val>
                                        </p:tav>
                                        <p:tav tm="100000">
                                          <p:val>
                                            <p:strVal val="#ppt_x"/>
                                          </p:val>
                                        </p:tav>
                                      </p:tavLst>
                                    </p:anim>
                                    <p:anim calcmode="lin" valueType="num">
                                      <p:cBhvr additive="base">
                                        <p:cTn id="118" dur="500" fill="hold"/>
                                        <p:tgtEl>
                                          <p:spTgt spid="26"/>
                                        </p:tgtEl>
                                        <p:attrNameLst>
                                          <p:attrName>ppt_y</p:attrName>
                                        </p:attrNameLst>
                                      </p:cBhvr>
                                      <p:tavLst>
                                        <p:tav tm="0">
                                          <p:val>
                                            <p:strVal val="#ppt_y"/>
                                          </p:val>
                                        </p:tav>
                                        <p:tav tm="100000">
                                          <p:val>
                                            <p:strVal val="#ppt_y"/>
                                          </p:val>
                                        </p:tav>
                                      </p:tavLst>
                                    </p:anim>
                                  </p:childTnLst>
                                </p:cTn>
                              </p:par>
                            </p:childTnLst>
                          </p:cTn>
                        </p:par>
                        <p:par>
                          <p:cTn id="119" fill="hold">
                            <p:stCondLst>
                              <p:cond delay="11500"/>
                            </p:stCondLst>
                            <p:childTnLst>
                              <p:par>
                                <p:cTn id="120" presetID="2" presetClass="entr" presetSubtype="8" fill="hold" grpId="0" nodeType="afterEffect">
                                  <p:stCondLst>
                                    <p:cond delay="0"/>
                                  </p:stCondLst>
                                  <p:childTnLst>
                                    <p:set>
                                      <p:cBhvr>
                                        <p:cTn id="121" dur="1" fill="hold">
                                          <p:stCondLst>
                                            <p:cond delay="0"/>
                                          </p:stCondLst>
                                        </p:cTn>
                                        <p:tgtEl>
                                          <p:spTgt spid="27"/>
                                        </p:tgtEl>
                                        <p:attrNameLst>
                                          <p:attrName>style.visibility</p:attrName>
                                        </p:attrNameLst>
                                      </p:cBhvr>
                                      <p:to>
                                        <p:strVal val="visible"/>
                                      </p:to>
                                    </p:set>
                                    <p:anim calcmode="lin" valueType="num">
                                      <p:cBhvr additive="base">
                                        <p:cTn id="122" dur="500" fill="hold"/>
                                        <p:tgtEl>
                                          <p:spTgt spid="27"/>
                                        </p:tgtEl>
                                        <p:attrNameLst>
                                          <p:attrName>ppt_x</p:attrName>
                                        </p:attrNameLst>
                                      </p:cBhvr>
                                      <p:tavLst>
                                        <p:tav tm="0">
                                          <p:val>
                                            <p:strVal val="0-#ppt_w/2"/>
                                          </p:val>
                                        </p:tav>
                                        <p:tav tm="100000">
                                          <p:val>
                                            <p:strVal val="#ppt_x"/>
                                          </p:val>
                                        </p:tav>
                                      </p:tavLst>
                                    </p:anim>
                                    <p:anim calcmode="lin" valueType="num">
                                      <p:cBhvr additive="base">
                                        <p:cTn id="123" dur="500" fill="hold"/>
                                        <p:tgtEl>
                                          <p:spTgt spid="27"/>
                                        </p:tgtEl>
                                        <p:attrNameLst>
                                          <p:attrName>ppt_y</p:attrName>
                                        </p:attrNameLst>
                                      </p:cBhvr>
                                      <p:tavLst>
                                        <p:tav tm="0">
                                          <p:val>
                                            <p:strVal val="#ppt_y"/>
                                          </p:val>
                                        </p:tav>
                                        <p:tav tm="100000">
                                          <p:val>
                                            <p:strVal val="#ppt_y"/>
                                          </p:val>
                                        </p:tav>
                                      </p:tavLst>
                                    </p:anim>
                                  </p:childTnLst>
                                </p:cTn>
                              </p:par>
                            </p:childTnLst>
                          </p:cTn>
                        </p:par>
                        <p:par>
                          <p:cTn id="124" fill="hold">
                            <p:stCondLst>
                              <p:cond delay="12000"/>
                            </p:stCondLst>
                            <p:childTnLst>
                              <p:par>
                                <p:cTn id="125" presetID="2" presetClass="entr" presetSubtype="8"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additive="base">
                                        <p:cTn id="127" dur="500" fill="hold"/>
                                        <p:tgtEl>
                                          <p:spTgt spid="30"/>
                                        </p:tgtEl>
                                        <p:attrNameLst>
                                          <p:attrName>ppt_x</p:attrName>
                                        </p:attrNameLst>
                                      </p:cBhvr>
                                      <p:tavLst>
                                        <p:tav tm="0">
                                          <p:val>
                                            <p:strVal val="0-#ppt_w/2"/>
                                          </p:val>
                                        </p:tav>
                                        <p:tav tm="100000">
                                          <p:val>
                                            <p:strVal val="#ppt_x"/>
                                          </p:val>
                                        </p:tav>
                                      </p:tavLst>
                                    </p:anim>
                                    <p:anim calcmode="lin" valueType="num">
                                      <p:cBhvr additive="base">
                                        <p:cTn id="128" dur="500" fill="hold"/>
                                        <p:tgtEl>
                                          <p:spTgt spid="30"/>
                                        </p:tgtEl>
                                        <p:attrNameLst>
                                          <p:attrName>ppt_y</p:attrName>
                                        </p:attrNameLst>
                                      </p:cBhvr>
                                      <p:tavLst>
                                        <p:tav tm="0">
                                          <p:val>
                                            <p:strVal val="#ppt_y"/>
                                          </p:val>
                                        </p:tav>
                                        <p:tav tm="100000">
                                          <p:val>
                                            <p:strVal val="#ppt_y"/>
                                          </p:val>
                                        </p:tav>
                                      </p:tavLst>
                                    </p:anim>
                                  </p:childTnLst>
                                </p:cTn>
                              </p:par>
                            </p:childTnLst>
                          </p:cTn>
                        </p:par>
                        <p:par>
                          <p:cTn id="129" fill="hold">
                            <p:stCondLst>
                              <p:cond delay="12500"/>
                            </p:stCondLst>
                            <p:childTnLst>
                              <p:par>
                                <p:cTn id="130" presetID="2" presetClass="entr" presetSubtype="8" fill="hold" grpId="0" nodeType="afterEffect">
                                  <p:stCondLst>
                                    <p:cond delay="0"/>
                                  </p:stCondLst>
                                  <p:childTnLst>
                                    <p:set>
                                      <p:cBhvr>
                                        <p:cTn id="131" dur="1" fill="hold">
                                          <p:stCondLst>
                                            <p:cond delay="0"/>
                                          </p:stCondLst>
                                        </p:cTn>
                                        <p:tgtEl>
                                          <p:spTgt spid="32"/>
                                        </p:tgtEl>
                                        <p:attrNameLst>
                                          <p:attrName>style.visibility</p:attrName>
                                        </p:attrNameLst>
                                      </p:cBhvr>
                                      <p:to>
                                        <p:strVal val="visible"/>
                                      </p:to>
                                    </p:set>
                                    <p:anim calcmode="lin" valueType="num">
                                      <p:cBhvr additive="base">
                                        <p:cTn id="132" dur="500" fill="hold"/>
                                        <p:tgtEl>
                                          <p:spTgt spid="32"/>
                                        </p:tgtEl>
                                        <p:attrNameLst>
                                          <p:attrName>ppt_x</p:attrName>
                                        </p:attrNameLst>
                                      </p:cBhvr>
                                      <p:tavLst>
                                        <p:tav tm="0">
                                          <p:val>
                                            <p:strVal val="0-#ppt_w/2"/>
                                          </p:val>
                                        </p:tav>
                                        <p:tav tm="100000">
                                          <p:val>
                                            <p:strVal val="#ppt_x"/>
                                          </p:val>
                                        </p:tav>
                                      </p:tavLst>
                                    </p:anim>
                                    <p:anim calcmode="lin" valueType="num">
                                      <p:cBhvr additive="base">
                                        <p:cTn id="133" dur="500" fill="hold"/>
                                        <p:tgtEl>
                                          <p:spTgt spid="32"/>
                                        </p:tgtEl>
                                        <p:attrNameLst>
                                          <p:attrName>ppt_y</p:attrName>
                                        </p:attrNameLst>
                                      </p:cBhvr>
                                      <p:tavLst>
                                        <p:tav tm="0">
                                          <p:val>
                                            <p:strVal val="#ppt_y"/>
                                          </p:val>
                                        </p:tav>
                                        <p:tav tm="100000">
                                          <p:val>
                                            <p:strVal val="#ppt_y"/>
                                          </p:val>
                                        </p:tav>
                                      </p:tavLst>
                                    </p:anim>
                                  </p:childTnLst>
                                </p:cTn>
                              </p:par>
                            </p:childTnLst>
                          </p:cTn>
                        </p:par>
                        <p:par>
                          <p:cTn id="134" fill="hold">
                            <p:stCondLst>
                              <p:cond delay="13000"/>
                            </p:stCondLst>
                            <p:childTnLst>
                              <p:par>
                                <p:cTn id="135" presetID="2" presetClass="entr" presetSubtype="8" fill="hold" grpId="0" nodeType="afterEffect">
                                  <p:stCondLst>
                                    <p:cond delay="0"/>
                                  </p:stCondLst>
                                  <p:childTnLst>
                                    <p:set>
                                      <p:cBhvr>
                                        <p:cTn id="136" dur="1" fill="hold">
                                          <p:stCondLst>
                                            <p:cond delay="0"/>
                                          </p:stCondLst>
                                        </p:cTn>
                                        <p:tgtEl>
                                          <p:spTgt spid="13"/>
                                        </p:tgtEl>
                                        <p:attrNameLst>
                                          <p:attrName>style.visibility</p:attrName>
                                        </p:attrNameLst>
                                      </p:cBhvr>
                                      <p:to>
                                        <p:strVal val="visible"/>
                                      </p:to>
                                    </p:set>
                                    <p:anim calcmode="lin" valueType="num">
                                      <p:cBhvr additive="base">
                                        <p:cTn id="137" dur="500" fill="hold"/>
                                        <p:tgtEl>
                                          <p:spTgt spid="13"/>
                                        </p:tgtEl>
                                        <p:attrNameLst>
                                          <p:attrName>ppt_x</p:attrName>
                                        </p:attrNameLst>
                                      </p:cBhvr>
                                      <p:tavLst>
                                        <p:tav tm="0">
                                          <p:val>
                                            <p:strVal val="0-#ppt_w/2"/>
                                          </p:val>
                                        </p:tav>
                                        <p:tav tm="100000">
                                          <p:val>
                                            <p:strVal val="#ppt_x"/>
                                          </p:val>
                                        </p:tav>
                                      </p:tavLst>
                                    </p:anim>
                                    <p:anim calcmode="lin" valueType="num">
                                      <p:cBhvr additive="base">
                                        <p:cTn id="138" dur="500" fill="hold"/>
                                        <p:tgtEl>
                                          <p:spTgt spid="13"/>
                                        </p:tgtEl>
                                        <p:attrNameLst>
                                          <p:attrName>ppt_y</p:attrName>
                                        </p:attrNameLst>
                                      </p:cBhvr>
                                      <p:tavLst>
                                        <p:tav tm="0">
                                          <p:val>
                                            <p:strVal val="#ppt_y"/>
                                          </p:val>
                                        </p:tav>
                                        <p:tav tm="100000">
                                          <p:val>
                                            <p:strVal val="#ppt_y"/>
                                          </p:val>
                                        </p:tav>
                                      </p:tavLst>
                                    </p:anim>
                                  </p:childTnLst>
                                </p:cTn>
                              </p:par>
                            </p:childTnLst>
                          </p:cTn>
                        </p:par>
                        <p:par>
                          <p:cTn id="139" fill="hold">
                            <p:stCondLst>
                              <p:cond delay="13500"/>
                            </p:stCondLst>
                            <p:childTnLst>
                              <p:par>
                                <p:cTn id="140" presetID="2" presetClass="entr" presetSubtype="8" fill="hold" grpId="0" nodeType="afterEffect">
                                  <p:stCondLst>
                                    <p:cond delay="0"/>
                                  </p:stCondLst>
                                  <p:childTnLst>
                                    <p:set>
                                      <p:cBhvr>
                                        <p:cTn id="141" dur="1" fill="hold">
                                          <p:stCondLst>
                                            <p:cond delay="0"/>
                                          </p:stCondLst>
                                        </p:cTn>
                                        <p:tgtEl>
                                          <p:spTgt spid="14"/>
                                        </p:tgtEl>
                                        <p:attrNameLst>
                                          <p:attrName>style.visibility</p:attrName>
                                        </p:attrNameLst>
                                      </p:cBhvr>
                                      <p:to>
                                        <p:strVal val="visible"/>
                                      </p:to>
                                    </p:set>
                                    <p:anim calcmode="lin" valueType="num">
                                      <p:cBhvr additive="base">
                                        <p:cTn id="142" dur="500" fill="hold"/>
                                        <p:tgtEl>
                                          <p:spTgt spid="14"/>
                                        </p:tgtEl>
                                        <p:attrNameLst>
                                          <p:attrName>ppt_x</p:attrName>
                                        </p:attrNameLst>
                                      </p:cBhvr>
                                      <p:tavLst>
                                        <p:tav tm="0">
                                          <p:val>
                                            <p:strVal val="0-#ppt_w/2"/>
                                          </p:val>
                                        </p:tav>
                                        <p:tav tm="100000">
                                          <p:val>
                                            <p:strVal val="#ppt_x"/>
                                          </p:val>
                                        </p:tav>
                                      </p:tavLst>
                                    </p:anim>
                                    <p:anim calcmode="lin" valueType="num">
                                      <p:cBhvr additive="base">
                                        <p:cTn id="143" dur="500" fill="hold"/>
                                        <p:tgtEl>
                                          <p:spTgt spid="14"/>
                                        </p:tgtEl>
                                        <p:attrNameLst>
                                          <p:attrName>ppt_y</p:attrName>
                                        </p:attrNameLst>
                                      </p:cBhvr>
                                      <p:tavLst>
                                        <p:tav tm="0">
                                          <p:val>
                                            <p:strVal val="#ppt_y"/>
                                          </p:val>
                                        </p:tav>
                                        <p:tav tm="100000">
                                          <p:val>
                                            <p:strVal val="#ppt_y"/>
                                          </p:val>
                                        </p:tav>
                                      </p:tavLst>
                                    </p:anim>
                                  </p:childTnLst>
                                </p:cTn>
                              </p:par>
                            </p:childTnLst>
                          </p:cTn>
                        </p:par>
                        <p:par>
                          <p:cTn id="144" fill="hold">
                            <p:stCondLst>
                              <p:cond delay="14000"/>
                            </p:stCondLst>
                            <p:childTnLst>
                              <p:par>
                                <p:cTn id="145" presetID="2" presetClass="entr" presetSubtype="8" fill="hold" grpId="0" nodeType="after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500" fill="hold"/>
                                        <p:tgtEl>
                                          <p:spTgt spid="36"/>
                                        </p:tgtEl>
                                        <p:attrNameLst>
                                          <p:attrName>ppt_x</p:attrName>
                                        </p:attrNameLst>
                                      </p:cBhvr>
                                      <p:tavLst>
                                        <p:tav tm="0">
                                          <p:val>
                                            <p:strVal val="0-#ppt_w/2"/>
                                          </p:val>
                                        </p:tav>
                                        <p:tav tm="100000">
                                          <p:val>
                                            <p:strVal val="#ppt_x"/>
                                          </p:val>
                                        </p:tav>
                                      </p:tavLst>
                                    </p:anim>
                                    <p:anim calcmode="lin" valueType="num">
                                      <p:cBhvr additive="base">
                                        <p:cTn id="148" dur="500" fill="hold"/>
                                        <p:tgtEl>
                                          <p:spTgt spid="36"/>
                                        </p:tgtEl>
                                        <p:attrNameLst>
                                          <p:attrName>ppt_y</p:attrName>
                                        </p:attrNameLst>
                                      </p:cBhvr>
                                      <p:tavLst>
                                        <p:tav tm="0">
                                          <p:val>
                                            <p:strVal val="#ppt_y"/>
                                          </p:val>
                                        </p:tav>
                                        <p:tav tm="100000">
                                          <p:val>
                                            <p:strVal val="#ppt_y"/>
                                          </p:val>
                                        </p:tav>
                                      </p:tavLst>
                                    </p:anim>
                                  </p:childTnLst>
                                </p:cTn>
                              </p:par>
                            </p:childTnLst>
                          </p:cTn>
                        </p:par>
                        <p:par>
                          <p:cTn id="149" fill="hold">
                            <p:stCondLst>
                              <p:cond delay="14500"/>
                            </p:stCondLst>
                            <p:childTnLst>
                              <p:par>
                                <p:cTn id="150" presetID="2" presetClass="entr" presetSubtype="8" fill="hold" grpId="0" nodeType="afterEffect">
                                  <p:stCondLst>
                                    <p:cond delay="0"/>
                                  </p:stCondLst>
                                  <p:childTnLst>
                                    <p:set>
                                      <p:cBhvr>
                                        <p:cTn id="151" dur="1" fill="hold">
                                          <p:stCondLst>
                                            <p:cond delay="0"/>
                                          </p:stCondLst>
                                        </p:cTn>
                                        <p:tgtEl>
                                          <p:spTgt spid="38"/>
                                        </p:tgtEl>
                                        <p:attrNameLst>
                                          <p:attrName>style.visibility</p:attrName>
                                        </p:attrNameLst>
                                      </p:cBhvr>
                                      <p:to>
                                        <p:strVal val="visible"/>
                                      </p:to>
                                    </p:set>
                                    <p:anim calcmode="lin" valueType="num">
                                      <p:cBhvr additive="base">
                                        <p:cTn id="152" dur="500" fill="hold"/>
                                        <p:tgtEl>
                                          <p:spTgt spid="38"/>
                                        </p:tgtEl>
                                        <p:attrNameLst>
                                          <p:attrName>ppt_x</p:attrName>
                                        </p:attrNameLst>
                                      </p:cBhvr>
                                      <p:tavLst>
                                        <p:tav tm="0">
                                          <p:val>
                                            <p:strVal val="0-#ppt_w/2"/>
                                          </p:val>
                                        </p:tav>
                                        <p:tav tm="100000">
                                          <p:val>
                                            <p:strVal val="#ppt_x"/>
                                          </p:val>
                                        </p:tav>
                                      </p:tavLst>
                                    </p:anim>
                                    <p:anim calcmode="lin" valueType="num">
                                      <p:cBhvr additive="base">
                                        <p:cTn id="153" dur="500" fill="hold"/>
                                        <p:tgtEl>
                                          <p:spTgt spid="38"/>
                                        </p:tgtEl>
                                        <p:attrNameLst>
                                          <p:attrName>ppt_y</p:attrName>
                                        </p:attrNameLst>
                                      </p:cBhvr>
                                      <p:tavLst>
                                        <p:tav tm="0">
                                          <p:val>
                                            <p:strVal val="#ppt_y"/>
                                          </p:val>
                                        </p:tav>
                                        <p:tav tm="100000">
                                          <p:val>
                                            <p:strVal val="#ppt_y"/>
                                          </p:val>
                                        </p:tav>
                                      </p:tavLst>
                                    </p:anim>
                                  </p:childTnLst>
                                </p:cTn>
                              </p:par>
                            </p:childTnLst>
                          </p:cTn>
                        </p:par>
                        <p:par>
                          <p:cTn id="154" fill="hold">
                            <p:stCondLst>
                              <p:cond delay="15000"/>
                            </p:stCondLst>
                            <p:childTnLst>
                              <p:par>
                                <p:cTn id="155" presetID="2" presetClass="entr" presetSubtype="8" fill="hold" grpId="0" nodeType="afterEffect">
                                  <p:stCondLst>
                                    <p:cond delay="0"/>
                                  </p:stCondLst>
                                  <p:childTnLst>
                                    <p:set>
                                      <p:cBhvr>
                                        <p:cTn id="156" dur="1" fill="hold">
                                          <p:stCondLst>
                                            <p:cond delay="0"/>
                                          </p:stCondLst>
                                        </p:cTn>
                                        <p:tgtEl>
                                          <p:spTgt spid="39"/>
                                        </p:tgtEl>
                                        <p:attrNameLst>
                                          <p:attrName>style.visibility</p:attrName>
                                        </p:attrNameLst>
                                      </p:cBhvr>
                                      <p:to>
                                        <p:strVal val="visible"/>
                                      </p:to>
                                    </p:set>
                                    <p:anim calcmode="lin" valueType="num">
                                      <p:cBhvr additive="base">
                                        <p:cTn id="157" dur="500" fill="hold"/>
                                        <p:tgtEl>
                                          <p:spTgt spid="39"/>
                                        </p:tgtEl>
                                        <p:attrNameLst>
                                          <p:attrName>ppt_x</p:attrName>
                                        </p:attrNameLst>
                                      </p:cBhvr>
                                      <p:tavLst>
                                        <p:tav tm="0">
                                          <p:val>
                                            <p:strVal val="0-#ppt_w/2"/>
                                          </p:val>
                                        </p:tav>
                                        <p:tav tm="100000">
                                          <p:val>
                                            <p:strVal val="#ppt_x"/>
                                          </p:val>
                                        </p:tav>
                                      </p:tavLst>
                                    </p:anim>
                                    <p:anim calcmode="lin" valueType="num">
                                      <p:cBhvr additive="base">
                                        <p:cTn id="15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p:bldP spid="10" grpId="0" animBg="1"/>
      <p:bldP spid="11" grpId="0" animBg="1"/>
      <p:bldP spid="12" grpId="0" animBg="1"/>
      <p:bldP spid="13" grpId="0" autoUpdateAnimBg="0"/>
      <p:bldP spid="14" grpId="0" autoUpdateAnimBg="0"/>
      <p:bldP spid="15" grpId="0" animBg="1" autoUpdateAnimBg="0"/>
      <p:bldP spid="16" grpId="0" animBg="1"/>
      <p:bldP spid="17" grpId="0" animBg="1"/>
      <p:bldP spid="19" grpId="0" animBg="1"/>
      <p:bldP spid="20" grpId="0" animBg="1"/>
      <p:bldP spid="21" grpId="0" animBg="1" autoUpdateAnimBg="0"/>
      <p:bldP spid="22" grpId="0" animBg="1"/>
      <p:bldP spid="23" grpId="0" animBg="1"/>
      <p:bldP spid="24" grpId="0" animBg="1"/>
      <p:bldP spid="25" grpId="0" animBg="1" autoUpdateAnimBg="0"/>
      <p:bldP spid="26" grpId="0" animBg="1"/>
      <p:bldP spid="27" grpId="0" animBg="1"/>
      <p:bldP spid="28" grpId="0" animBg="1"/>
      <p:bldP spid="29" grpId="0" animBg="1" autoUpdateAnimBg="0"/>
      <p:bldP spid="30" grpId="0" animBg="1"/>
      <p:bldP spid="31" grpId="0" animBg="1"/>
      <p:bldP spid="32" grpId="0" animBg="1"/>
      <p:bldP spid="33" grpId="0" animBg="1"/>
      <p:bldP spid="34" grpId="0" animBg="1"/>
      <p:bldP spid="35" grpId="0" animBg="1"/>
      <p:bldP spid="36" grpId="0" autoUpdateAnimBg="0"/>
      <p:bldP spid="37" grpId="0" animBg="1"/>
      <p:bldP spid="38" grpId="0" autoUpdateAnimBg="0"/>
      <p:bldP spid="3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smtClean="0">
                <a:solidFill>
                  <a:schemeClr val="tx1">
                    <a:lumMod val="65000"/>
                    <a:lumOff val="35000"/>
                  </a:schemeClr>
                </a:solidFill>
                <a:latin typeface="Impact" pitchFamily="34" charset="0"/>
              </a:rPr>
              <a:t>Listas circulares</a:t>
            </a:r>
            <a:endParaRPr lang="es-PE" sz="3200" dirty="0">
              <a:solidFill>
                <a:schemeClr val="tx1">
                  <a:lumMod val="65000"/>
                  <a:lumOff val="35000"/>
                </a:schemeClr>
              </a:solidFill>
              <a:latin typeface="Impact" pitchFamily="34" charset="0"/>
            </a:endParaRPr>
          </a:p>
        </p:txBody>
      </p:sp>
      <p:sp>
        <p:nvSpPr>
          <p:cNvPr id="6" name="Rectangle 3"/>
          <p:cNvSpPr txBox="1">
            <a:spLocks noChangeArrowheads="1"/>
          </p:cNvSpPr>
          <p:nvPr/>
        </p:nvSpPr>
        <p:spPr>
          <a:xfrm>
            <a:off x="457200" y="1232756"/>
            <a:ext cx="8218488" cy="1800225"/>
          </a:xfrm>
          <a:prstGeom prst="rect">
            <a:avLst/>
          </a:prstGeom>
          <a:noFill/>
        </p:spPr>
        <p:txBody>
          <a:bodyPr lIns="90488" tIns="44450" rIns="90488" bIns="44450"/>
          <a:lst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 typeface="Wingdings" pitchFamily="2" charset="2"/>
              <a:buNone/>
            </a:pPr>
            <a:r>
              <a:rPr lang="es-ES" altLang="es-PE" sz="2200" smtClean="0">
                <a:cs typeface="Times New Roman" pitchFamily="18" charset="0"/>
              </a:rPr>
              <a:t>En una lista circular:</a:t>
            </a:r>
          </a:p>
          <a:p>
            <a:pPr eaLnBrk="1" hangingPunct="1"/>
            <a:r>
              <a:rPr lang="es-ES" altLang="es-PE" sz="2200" smtClean="0">
                <a:cs typeface="Times New Roman" pitchFamily="18" charset="0"/>
              </a:rPr>
              <a:t>No existe algún elemento que apunte a vacío</a:t>
            </a:r>
          </a:p>
          <a:p>
            <a:pPr eaLnBrk="1" hangingPunct="1"/>
            <a:r>
              <a:rPr lang="es-ES" altLang="es-PE" sz="2200" smtClean="0">
                <a:cs typeface="Times New Roman" pitchFamily="18" charset="0"/>
              </a:rPr>
              <a:t>Su estructura es tipo anillo</a:t>
            </a:r>
          </a:p>
          <a:p>
            <a:pPr eaLnBrk="1" hangingPunct="1"/>
            <a:r>
              <a:rPr lang="es-ES" altLang="es-PE" sz="2200" smtClean="0">
                <a:cs typeface="Times New Roman" pitchFamily="18" charset="0"/>
              </a:rPr>
              <a:t>Se pueden llegar a crear recorridos en bucles infinitos.</a:t>
            </a:r>
            <a:endParaRPr lang="es-PE" altLang="es-PE" sz="2200" dirty="0" smtClean="0">
              <a:cs typeface="Times New Roman" pitchFamily="18" charset="0"/>
            </a:endParaRPr>
          </a:p>
        </p:txBody>
      </p:sp>
      <p:graphicFrame>
        <p:nvGraphicFramePr>
          <p:cNvPr id="8" name="Object 4"/>
          <p:cNvGraphicFramePr>
            <a:graphicFrameLocks noChangeAspect="1"/>
          </p:cNvGraphicFramePr>
          <p:nvPr>
            <p:extLst>
              <p:ext uri="{D42A27DB-BD31-4B8C-83A1-F6EECF244321}">
                <p14:modId xmlns:p14="http://schemas.microsoft.com/office/powerpoint/2010/main" val="2306830594"/>
              </p:ext>
            </p:extLst>
          </p:nvPr>
        </p:nvGraphicFramePr>
        <p:xfrm>
          <a:off x="1979613" y="2998056"/>
          <a:ext cx="5688012" cy="3275012"/>
        </p:xfrm>
        <a:graphic>
          <a:graphicData uri="http://schemas.openxmlformats.org/presentationml/2006/ole">
            <mc:AlternateContent xmlns:mc="http://schemas.openxmlformats.org/markup-compatibility/2006">
              <mc:Choice xmlns:v="urn:schemas-microsoft-com:vml" Requires="v">
                <p:oleObj spid="_x0000_s61452" name="Imagen de mapa de bits" r:id="rId6" imgW="4715533" imgH="2905531" progId="Paint.Picture">
                  <p:embed/>
                </p:oleObj>
              </mc:Choice>
              <mc:Fallback>
                <p:oleObj name="Imagen de mapa de bits" r:id="rId6" imgW="4715533" imgH="2905531" progId="Paint.Picture">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2998056"/>
                        <a:ext cx="5688012" cy="327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115481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2048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smtClean="0">
                <a:solidFill>
                  <a:schemeClr val="tx1">
                    <a:lumMod val="65000"/>
                    <a:lumOff val="35000"/>
                  </a:schemeClr>
                </a:solidFill>
                <a:latin typeface="Impact" pitchFamily="34" charset="0"/>
              </a:rPr>
              <a:t>Conclusiones</a:t>
            </a:r>
            <a:endParaRPr lang="es-PE" sz="3200" dirty="0">
              <a:solidFill>
                <a:schemeClr val="tx1">
                  <a:lumMod val="65000"/>
                  <a:lumOff val="35000"/>
                </a:schemeClr>
              </a:solidFill>
              <a:latin typeface="Impact" pitchFamily="34" charset="0"/>
            </a:endParaRPr>
          </a:p>
        </p:txBody>
      </p:sp>
      <p:sp>
        <p:nvSpPr>
          <p:cNvPr id="14" name="6 Rectángulo"/>
          <p:cNvSpPr>
            <a:spLocks noChangeArrowheads="1"/>
          </p:cNvSpPr>
          <p:nvPr/>
        </p:nvSpPr>
        <p:spPr bwMode="auto">
          <a:xfrm>
            <a:off x="358775" y="1593850"/>
            <a:ext cx="8389938" cy="4605338"/>
          </a:xfrm>
          <a:prstGeom prst="rect">
            <a:avLst/>
          </a:prstGeom>
          <a:noFill/>
          <a:ln>
            <a:noFill/>
          </a:ln>
          <a:extLst/>
        </p:spPr>
        <p:txBody>
          <a:bodyPr/>
          <a:lstStyle/>
          <a:p>
            <a:pPr marL="285750" indent="-285750">
              <a:buFont typeface="Arial" panose="020B0604020202020204" pitchFamily="34" charset="0"/>
              <a:buChar char="•"/>
            </a:pPr>
            <a:r>
              <a:rPr lang="es-ES" sz="1600" dirty="0" smtClean="0">
                <a:latin typeface="Verdana" pitchFamily="34" charset="0"/>
                <a:ea typeface="Verdana" pitchFamily="34" charset="0"/>
                <a:cs typeface="Verdana" pitchFamily="34" charset="0"/>
              </a:rPr>
              <a:t>Esta </a:t>
            </a:r>
            <a:r>
              <a:rPr lang="es-ES" sz="1600" dirty="0">
                <a:latin typeface="Verdana" pitchFamily="34" charset="0"/>
                <a:ea typeface="Verdana" pitchFamily="34" charset="0"/>
                <a:cs typeface="Verdana" pitchFamily="34" charset="0"/>
              </a:rPr>
              <a:t>presentación ha permitido conocer la estructura Nodo y entender como funcionan las operaciones de una lista enlazada.</a:t>
            </a:r>
          </a:p>
          <a:p>
            <a:pPr marL="285750" indent="-285750">
              <a:buFont typeface="Arial" panose="020B0604020202020204" pitchFamily="34" charset="0"/>
              <a:buChar char="•"/>
            </a:pPr>
            <a:endParaRPr lang="es-ES" sz="1600" dirty="0" smtClean="0">
              <a:latin typeface="Verdana" pitchFamily="34" charset="0"/>
              <a:ea typeface="Verdana" pitchFamily="34" charset="0"/>
              <a:cs typeface="Verdana" pitchFamily="34" charset="0"/>
            </a:endParaRPr>
          </a:p>
          <a:p>
            <a:pPr marL="285750" indent="-285750">
              <a:buFont typeface="Arial" panose="020B0604020202020204" pitchFamily="34" charset="0"/>
              <a:buChar char="•"/>
            </a:pPr>
            <a:r>
              <a:rPr lang="es-ES" sz="1600" dirty="0" smtClean="0">
                <a:latin typeface="Verdana" pitchFamily="34" charset="0"/>
                <a:ea typeface="Verdana" pitchFamily="34" charset="0"/>
                <a:cs typeface="Verdana" pitchFamily="34" charset="0"/>
              </a:rPr>
              <a:t>Además </a:t>
            </a:r>
            <a:r>
              <a:rPr lang="es-ES" sz="1600" dirty="0">
                <a:latin typeface="Verdana" pitchFamily="34" charset="0"/>
                <a:ea typeface="Verdana" pitchFamily="34" charset="0"/>
                <a:cs typeface="Verdana" pitchFamily="34" charset="0"/>
              </a:rPr>
              <a:t>de dar a conocer como se implementan las operaciones básicas usando este tipo de estructuras.</a:t>
            </a:r>
          </a:p>
          <a:p>
            <a:pPr marL="285750" indent="-285750">
              <a:buFont typeface="Arial" panose="020B0604020202020204" pitchFamily="34" charset="0"/>
              <a:buChar char="•"/>
            </a:pPr>
            <a:endParaRPr lang="es-ES" sz="1600" dirty="0" smtClean="0">
              <a:latin typeface="Verdana" pitchFamily="34" charset="0"/>
              <a:ea typeface="Verdana" pitchFamily="34" charset="0"/>
              <a:cs typeface="Verdana" pitchFamily="34" charset="0"/>
            </a:endParaRPr>
          </a:p>
          <a:p>
            <a:pPr marL="285750" indent="-285750">
              <a:buFont typeface="Arial" panose="020B0604020202020204" pitchFamily="34" charset="0"/>
              <a:buChar char="•"/>
            </a:pPr>
            <a:r>
              <a:rPr lang="es-ES" sz="1600" dirty="0" smtClean="0">
                <a:latin typeface="Verdana" pitchFamily="34" charset="0"/>
                <a:ea typeface="Verdana" pitchFamily="34" charset="0"/>
                <a:cs typeface="Verdana" pitchFamily="34" charset="0"/>
              </a:rPr>
              <a:t>Recordar </a:t>
            </a:r>
            <a:r>
              <a:rPr lang="es-ES" sz="1600" dirty="0">
                <a:latin typeface="Verdana" pitchFamily="34" charset="0"/>
                <a:ea typeface="Verdana" pitchFamily="34" charset="0"/>
                <a:cs typeface="Verdana" pitchFamily="34" charset="0"/>
              </a:rPr>
              <a:t>que esta estructura tiene la ventaja de realizar un manejo de datos dinámico, lo que elimina el riesgo de errores en el almacenamiento de datos por sobrepasar la capacidad de la estructura. </a:t>
            </a:r>
            <a:endParaRPr lang="es-PE" sz="1600" dirty="0">
              <a:latin typeface="Verdana" pitchFamily="34" charset="0"/>
              <a:ea typeface="Verdana" pitchFamily="34" charset="0"/>
              <a:cs typeface="Verdana" pitchFamily="34" charset="0"/>
            </a:endParaRPr>
          </a:p>
          <a:p>
            <a:pPr marL="285750" indent="-285750">
              <a:buFont typeface="Arial" panose="020B0604020202020204" pitchFamily="34" charset="0"/>
              <a:buChar char="•"/>
            </a:pPr>
            <a:endParaRPr lang="es-ES" sz="1600" dirty="0" smtClean="0">
              <a:latin typeface="Verdana" pitchFamily="34" charset="0"/>
              <a:ea typeface="Verdana" pitchFamily="34" charset="0"/>
              <a:cs typeface="Verdana" pitchFamily="34" charset="0"/>
            </a:endParaRPr>
          </a:p>
          <a:p>
            <a:pPr marL="285750" indent="-285750">
              <a:buFont typeface="Arial" panose="020B0604020202020204" pitchFamily="34" charset="0"/>
              <a:buChar char="•"/>
            </a:pPr>
            <a:r>
              <a:rPr lang="es-ES" sz="1600" dirty="0" smtClean="0">
                <a:latin typeface="Verdana" pitchFamily="34" charset="0"/>
                <a:ea typeface="Verdana" pitchFamily="34" charset="0"/>
                <a:cs typeface="Verdana" pitchFamily="34" charset="0"/>
              </a:rPr>
              <a:t>Además </a:t>
            </a:r>
            <a:r>
              <a:rPr lang="es-ES" sz="1600" dirty="0">
                <a:latin typeface="Verdana" pitchFamily="34" charset="0"/>
                <a:ea typeface="Verdana" pitchFamily="34" charset="0"/>
                <a:cs typeface="Verdana" pitchFamily="34" charset="0"/>
              </a:rPr>
              <a:t>es una alternativa al uso de los arreglos como medio de almacenamiento de datos en memoria principal y que permite almacenar todo tipo de datos </a:t>
            </a:r>
            <a:r>
              <a:rPr lang="es-ES" sz="1600" dirty="0" smtClean="0">
                <a:latin typeface="Verdana" pitchFamily="34" charset="0"/>
                <a:ea typeface="Verdana" pitchFamily="34" charset="0"/>
                <a:cs typeface="Verdana" pitchFamily="34" charset="0"/>
              </a:rPr>
              <a:t>numérico </a:t>
            </a:r>
            <a:r>
              <a:rPr lang="es-ES" sz="1600" dirty="0">
                <a:latin typeface="Verdana" pitchFamily="34" charset="0"/>
                <a:ea typeface="Verdana" pitchFamily="34" charset="0"/>
                <a:cs typeface="Verdana" pitchFamily="34" charset="0"/>
              </a:rPr>
              <a:t>o </a:t>
            </a:r>
            <a:r>
              <a:rPr lang="es-ES" sz="1600" dirty="0" smtClean="0">
                <a:latin typeface="Verdana" pitchFamily="34" charset="0"/>
                <a:ea typeface="Verdana" pitchFamily="34" charset="0"/>
                <a:cs typeface="Verdana" pitchFamily="34" charset="0"/>
              </a:rPr>
              <a:t>carácter.</a:t>
            </a:r>
            <a:endParaRPr lang="es-ES" sz="1600" dirty="0">
              <a:latin typeface="Verdana" pitchFamily="34" charset="0"/>
              <a:ea typeface="Verdana" pitchFamily="34" charset="0"/>
              <a:cs typeface="Verdana" pitchFamily="34" charset="0"/>
            </a:endParaRPr>
          </a:p>
          <a:p>
            <a:pPr algn="just" fontAlgn="auto">
              <a:lnSpc>
                <a:spcPct val="120000"/>
              </a:lnSpc>
              <a:spcBef>
                <a:spcPts val="1200"/>
              </a:spcBef>
              <a:spcAft>
                <a:spcPts val="0"/>
              </a:spcAft>
              <a:buFont typeface="Arial" pitchFamily="34" charset="0"/>
              <a:buChar char="•"/>
              <a:defRPr/>
            </a:pPr>
            <a:endParaRPr lang="es-ES" sz="1600" dirty="0">
              <a:latin typeface="Verdana" pitchFamily="34" charset="0"/>
              <a:ea typeface="Verdana" pitchFamily="34" charset="0"/>
              <a:cs typeface="Verdana" pitchFamily="34" charset="0"/>
            </a:endParaRPr>
          </a:p>
          <a:p>
            <a:pPr algn="just" fontAlgn="auto">
              <a:spcBef>
                <a:spcPts val="0"/>
              </a:spcBef>
              <a:spcAft>
                <a:spcPts val="0"/>
              </a:spcAft>
              <a:defRPr/>
            </a:pPr>
            <a:endParaRPr lang="es-ES" sz="1600" dirty="0">
              <a:latin typeface="Verdana" pitchFamily="34" charset="0"/>
              <a:ea typeface="Verdana" pitchFamily="34" charset="0"/>
              <a:cs typeface="Verdana" pitchFamily="34" charset="0"/>
            </a:endParaRPr>
          </a:p>
          <a:p>
            <a:pPr algn="just" fontAlgn="auto">
              <a:spcBef>
                <a:spcPts val="0"/>
              </a:spcBef>
              <a:spcAft>
                <a:spcPts val="0"/>
              </a:spcAft>
              <a:defRPr/>
            </a:pPr>
            <a:endParaRPr lang="es-ES" sz="1600" dirty="0">
              <a:latin typeface="Verdana" pitchFamily="34" charset="0"/>
              <a:ea typeface="Verdana" pitchFamily="34" charset="0"/>
              <a:cs typeface="Verdana" pitchFamily="34" charset="0"/>
            </a:endParaRPr>
          </a:p>
          <a:p>
            <a:pPr marL="482600" lvl="2" indent="-285750" algn="just" eaLnBrk="0" fontAlgn="auto" hangingPunct="0">
              <a:spcBef>
                <a:spcPts val="0"/>
              </a:spcBef>
              <a:spcAft>
                <a:spcPts val="1200"/>
              </a:spcAft>
              <a:defRPr/>
            </a:pPr>
            <a:endParaRPr lang="es-ES" dirty="0">
              <a:latin typeface="Verdana" pitchFamily="34" charset="0"/>
              <a:ea typeface="Verdana" pitchFamily="34" charset="0"/>
              <a:cs typeface="Verdana" pitchFamily="34" charset="0"/>
            </a:endParaRPr>
          </a:p>
          <a:p>
            <a:pPr marL="482600" lvl="2" indent="-285750" algn="just" eaLnBrk="0" fontAlgn="auto" hangingPunct="0">
              <a:spcBef>
                <a:spcPts val="0"/>
              </a:spcBef>
              <a:spcAft>
                <a:spcPts val="1200"/>
              </a:spcAft>
              <a:defRPr/>
            </a:pPr>
            <a:endParaRPr lang="es-ES"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a:spLocks noChangeArrowheads="1"/>
          </p:cNvSpPr>
          <p:nvPr/>
        </p:nvSpPr>
        <p:spPr bwMode="auto">
          <a:xfrm>
            <a:off x="320675" y="1343025"/>
            <a:ext cx="8643938" cy="4176713"/>
          </a:xfrm>
          <a:prstGeom prst="rect">
            <a:avLst/>
          </a:prstGeom>
          <a:noFill/>
          <a:ln>
            <a:noFill/>
          </a:ln>
          <a:extLst/>
        </p:spPr>
        <p:txBody>
          <a:bodyPr/>
          <a:lstStyle/>
          <a:p>
            <a:pPr marL="482600" lvl="2" indent="-285750" algn="just" eaLnBrk="0" fontAlgn="auto" hangingPunct="0">
              <a:lnSpc>
                <a:spcPct val="150000"/>
              </a:lnSpc>
              <a:spcBef>
                <a:spcPts val="600"/>
              </a:spcBef>
              <a:spcAft>
                <a:spcPts val="600"/>
              </a:spcAft>
              <a:buFont typeface="Arial" pitchFamily="34" charset="0"/>
              <a:buChar char="•"/>
              <a:defRPr/>
            </a:pPr>
            <a:r>
              <a:rPr lang="es-ES" sz="1600" dirty="0">
                <a:latin typeface="Verdana" pitchFamily="34" charset="0"/>
                <a:ea typeface="Verdana" pitchFamily="34" charset="0"/>
                <a:cs typeface="Verdana" pitchFamily="34" charset="0"/>
              </a:rPr>
              <a:t>CAIRO O</a:t>
            </a:r>
            <a:r>
              <a:rPr lang="es-ES" sz="1600" dirty="0" smtClean="0">
                <a:latin typeface="Verdana" pitchFamily="34" charset="0"/>
                <a:ea typeface="Verdana" pitchFamily="34" charset="0"/>
                <a:cs typeface="Verdana" pitchFamily="34" charset="0"/>
              </a:rPr>
              <a:t>. </a:t>
            </a:r>
            <a:r>
              <a:rPr lang="es-ES" sz="1600" dirty="0">
                <a:latin typeface="Verdana" pitchFamily="34" charset="0"/>
                <a:ea typeface="Verdana" pitchFamily="34" charset="0"/>
                <a:cs typeface="Verdana" pitchFamily="34" charset="0"/>
              </a:rPr>
              <a:t>(2013). Estructuras de Datos. México: Mc Graw Hill.</a:t>
            </a:r>
          </a:p>
          <a:p>
            <a:pPr marL="482600" lvl="2" indent="-285750" algn="just" eaLnBrk="0" fontAlgn="auto" hangingPunct="0">
              <a:lnSpc>
                <a:spcPct val="150000"/>
              </a:lnSpc>
              <a:spcBef>
                <a:spcPts val="1200"/>
              </a:spcBef>
              <a:spcAft>
                <a:spcPts val="1200"/>
              </a:spcAft>
              <a:buFont typeface="Arial" pitchFamily="34" charset="0"/>
              <a:buChar char="•"/>
              <a:defRPr/>
            </a:pPr>
            <a:endParaRPr lang="es-ES" sz="1600" dirty="0">
              <a:latin typeface="Verdana" pitchFamily="34" charset="0"/>
              <a:ea typeface="Verdana" pitchFamily="34" charset="0"/>
              <a:cs typeface="Verdana" pitchFamily="34" charset="0"/>
            </a:endParaRPr>
          </a:p>
          <a:p>
            <a:pPr marL="482600" lvl="2" indent="-285750" algn="just" eaLnBrk="0" fontAlgn="auto" hangingPunct="0">
              <a:spcBef>
                <a:spcPts val="0"/>
              </a:spcBef>
              <a:spcAft>
                <a:spcPts val="1200"/>
              </a:spcAft>
              <a:defRPr/>
            </a:pPr>
            <a:endParaRPr lang="es-ES" sz="1600" dirty="0">
              <a:latin typeface="Verdana" pitchFamily="34" charset="0"/>
              <a:ea typeface="Verdana" pitchFamily="34" charset="0"/>
              <a:cs typeface="Verdana" pitchFamily="34" charset="0"/>
            </a:endParaRPr>
          </a:p>
        </p:txBody>
      </p:sp>
      <p:pic>
        <p:nvPicPr>
          <p:cNvPr id="1945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2" descr="\\cadmo4\proyectos_activos\UPC\TXXXX_Produccion_3_materias_blended\0_MATERIAL BASE\5. Iconografía\BIBLIOGRAFIA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675" y="152400"/>
            <a:ext cx="86677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Rectángulo"/>
          <p:cNvSpPr>
            <a:spLocks noChangeArrowheads="1"/>
          </p:cNvSpPr>
          <p:nvPr/>
        </p:nvSpPr>
        <p:spPr bwMode="auto">
          <a:xfrm>
            <a:off x="1187450" y="152400"/>
            <a:ext cx="4681538" cy="1190625"/>
          </a:xfrm>
          <a:prstGeom prst="rect">
            <a:avLst/>
          </a:prstGeom>
          <a:noFill/>
          <a:ln w="9525">
            <a:noFill/>
            <a:miter lim="800000"/>
            <a:headEnd/>
            <a:tailEnd/>
          </a:ln>
        </p:spPr>
        <p:txBody>
          <a:bodyPr wrap="none">
            <a:spAutoFit/>
          </a:bodyPr>
          <a:lstStyle/>
          <a:p>
            <a:pPr fontAlgn="auto">
              <a:lnSpc>
                <a:spcPct val="150000"/>
              </a:lnSpc>
              <a:spcBef>
                <a:spcPts val="0"/>
              </a:spcBef>
              <a:spcAft>
                <a:spcPts val="0"/>
              </a:spcAft>
              <a:defRPr/>
            </a:pPr>
            <a:r>
              <a:rPr lang="es-ES" sz="3200" dirty="0">
                <a:solidFill>
                  <a:schemeClr val="tx1">
                    <a:lumMod val="65000"/>
                    <a:lumOff val="35000"/>
                  </a:schemeClr>
                </a:solidFill>
                <a:latin typeface="Impact" pitchFamily="34" charset="0"/>
                <a:ea typeface="+mj-ea"/>
                <a:cs typeface="+mj-cs"/>
              </a:rPr>
              <a:t>Referencias bibliográficas</a:t>
            </a:r>
          </a:p>
          <a:p>
            <a:pPr fontAlgn="auto">
              <a:lnSpc>
                <a:spcPct val="150000"/>
              </a:lnSpc>
              <a:spcBef>
                <a:spcPts val="0"/>
              </a:spcBef>
              <a:spcAft>
                <a:spcPts val="0"/>
              </a:spcAft>
              <a:defRPr/>
            </a:pPr>
            <a:endParaRPr lang="es-ES" dirty="0">
              <a:solidFill>
                <a:schemeClr val="tx1">
                  <a:lumMod val="65000"/>
                  <a:lumOff val="35000"/>
                </a:schemeClr>
              </a:solidFill>
              <a:latin typeface="Impact" pitchFamily="34" charset="0"/>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a:solidFill>
                  <a:schemeClr val="tx1">
                    <a:lumMod val="65000"/>
                    <a:lumOff val="35000"/>
                  </a:schemeClr>
                </a:solidFill>
                <a:latin typeface="Impact" pitchFamily="34" charset="0"/>
              </a:rPr>
              <a:t>Punteros</a:t>
            </a:r>
          </a:p>
        </p:txBody>
      </p:sp>
      <p:sp>
        <p:nvSpPr>
          <p:cNvPr id="8" name="Rectangle 3"/>
          <p:cNvSpPr txBox="1">
            <a:spLocks noChangeArrowheads="1"/>
          </p:cNvSpPr>
          <p:nvPr/>
        </p:nvSpPr>
        <p:spPr>
          <a:xfrm>
            <a:off x="381000" y="1905000"/>
            <a:ext cx="8382000" cy="1219200"/>
          </a:xfrm>
          <a:prstGeom prst="rect">
            <a:avLst/>
          </a:prstGeom>
          <a:noFill/>
        </p:spPr>
        <p:txBody>
          <a:bodyPr lIns="90488" tIns="44450" rIns="90488" bIns="44450"/>
          <a:lst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Clr>
                <a:schemeClr val="tx1"/>
              </a:buClr>
              <a:buNone/>
            </a:pPr>
            <a:r>
              <a:rPr lang="es-MX" altLang="es-PE" dirty="0" smtClean="0">
                <a:cs typeface="Times New Roman" pitchFamily="18" charset="0"/>
              </a:rPr>
              <a:t>El </a:t>
            </a:r>
            <a:r>
              <a:rPr lang="es-MX" altLang="es-PE" b="1" dirty="0" smtClean="0">
                <a:cs typeface="Times New Roman" pitchFamily="18" charset="0"/>
              </a:rPr>
              <a:t>puntero</a:t>
            </a:r>
            <a:r>
              <a:rPr lang="es-MX" altLang="es-PE" dirty="0" smtClean="0">
                <a:cs typeface="Times New Roman" pitchFamily="18" charset="0"/>
              </a:rPr>
              <a:t> es una variable cuyo valor es una posición de memoria</a:t>
            </a:r>
            <a:r>
              <a:rPr lang="es-ES" altLang="es-PE" dirty="0" smtClean="0"/>
              <a:t> </a:t>
            </a:r>
            <a:endParaRPr lang="es-PE" altLang="es-PE" dirty="0" smtClean="0"/>
          </a:p>
        </p:txBody>
      </p:sp>
      <p:sp>
        <p:nvSpPr>
          <p:cNvPr id="9" name="Rectangle 4"/>
          <p:cNvSpPr>
            <a:spLocks noChangeArrowheads="1"/>
          </p:cNvSpPr>
          <p:nvPr/>
        </p:nvSpPr>
        <p:spPr bwMode="auto">
          <a:xfrm>
            <a:off x="5334000" y="4343400"/>
            <a:ext cx="2514600" cy="762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algn="ctr" eaLnBrk="1" hangingPunct="1">
              <a:spcBef>
                <a:spcPct val="0"/>
              </a:spcBef>
              <a:buClrTx/>
              <a:buSzTx/>
              <a:buFontTx/>
              <a:buNone/>
            </a:pPr>
            <a:r>
              <a:rPr lang="es-MX" altLang="es-PE" sz="3600">
                <a:latin typeface="Times New Roman" pitchFamily="18" charset="0"/>
                <a:cs typeface="Times New Roman" pitchFamily="18" charset="0"/>
              </a:rPr>
              <a:t>Algorítmica</a:t>
            </a:r>
            <a:endParaRPr lang="es-ES" altLang="es-PE" sz="3600">
              <a:latin typeface="Times New Roman" pitchFamily="18" charset="0"/>
              <a:cs typeface="Times New Roman" pitchFamily="18" charset="0"/>
            </a:endParaRPr>
          </a:p>
        </p:txBody>
      </p:sp>
      <p:sp>
        <p:nvSpPr>
          <p:cNvPr id="10" name="Line 5"/>
          <p:cNvSpPr>
            <a:spLocks noChangeShapeType="1"/>
          </p:cNvSpPr>
          <p:nvPr/>
        </p:nvSpPr>
        <p:spPr bwMode="auto">
          <a:xfrm>
            <a:off x="3492500" y="4724400"/>
            <a:ext cx="1828800"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11" name="Rectangle 6"/>
          <p:cNvSpPr>
            <a:spLocks noChangeArrowheads="1"/>
          </p:cNvSpPr>
          <p:nvPr/>
        </p:nvSpPr>
        <p:spPr bwMode="auto">
          <a:xfrm>
            <a:off x="1447800" y="4343400"/>
            <a:ext cx="1905000" cy="762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algn="ctr" eaLnBrk="1" hangingPunct="1">
              <a:spcBef>
                <a:spcPct val="0"/>
              </a:spcBef>
              <a:buClrTx/>
              <a:buSzTx/>
              <a:buFontTx/>
              <a:buNone/>
            </a:pPr>
            <a:r>
              <a:rPr lang="es-MX" altLang="es-PE" sz="3600">
                <a:latin typeface="Times New Roman" pitchFamily="18" charset="0"/>
                <a:cs typeface="Times New Roman" pitchFamily="18" charset="0"/>
              </a:rPr>
              <a:t>1500</a:t>
            </a:r>
            <a:endParaRPr lang="es-ES" altLang="es-PE" sz="3600">
              <a:latin typeface="Times New Roman" pitchFamily="18" charset="0"/>
              <a:cs typeface="Times New Roman" pitchFamily="18" charset="0"/>
            </a:endParaRPr>
          </a:p>
        </p:txBody>
      </p:sp>
      <p:sp>
        <p:nvSpPr>
          <p:cNvPr id="12" name="AutoShape 7"/>
          <p:cNvSpPr>
            <a:spLocks noChangeArrowheads="1"/>
          </p:cNvSpPr>
          <p:nvPr/>
        </p:nvSpPr>
        <p:spPr bwMode="auto">
          <a:xfrm>
            <a:off x="3505200" y="3124200"/>
            <a:ext cx="1752600" cy="914400"/>
          </a:xfrm>
          <a:prstGeom prst="wedgeRoundRectCallout">
            <a:avLst>
              <a:gd name="adj1" fmla="val -65491"/>
              <a:gd name="adj2" fmla="val 121704"/>
              <a:gd name="adj3" fmla="val 16667"/>
            </a:avLst>
          </a:prstGeom>
          <a:solidFill>
            <a:srgbClr val="EBE307"/>
          </a:solidFill>
          <a:ln w="12700">
            <a:solidFill>
              <a:schemeClr val="tx1"/>
            </a:solidFill>
            <a:miter lim="800000"/>
            <a:headEnd type="none" w="sm" len="sm"/>
            <a:tailEnd type="none" w="sm" len="sm"/>
          </a:ln>
        </p:spPr>
        <p:txBody>
          <a:bodyPr/>
          <a:lstStyle>
            <a:lvl1pPr marL="342900" indent="-342900">
              <a:spcBef>
                <a:spcPct val="20000"/>
              </a:spcBef>
              <a:buClr>
                <a:schemeClr val="accent1"/>
              </a:buClr>
              <a:buSzPct val="65000"/>
              <a:buFont typeface="Wingdings" pitchFamily="2" charset="2"/>
              <a:buChar char="n"/>
              <a:defRPr sz="3000">
                <a:solidFill>
                  <a:schemeClr val="tx1"/>
                </a:solidFill>
                <a:latin typeface="Arial" pitchFamily="34" charset="0"/>
              </a:defRPr>
            </a:lvl1pPr>
            <a:lvl2pPr marL="19050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lvl="1" eaLnBrk="1" hangingPunct="1">
              <a:buClrTx/>
              <a:buSzTx/>
              <a:buFontTx/>
              <a:buNone/>
            </a:pPr>
            <a:r>
              <a:rPr lang="es-MX" altLang="es-PE" sz="2000">
                <a:latin typeface="Times New Roman" pitchFamily="18" charset="0"/>
                <a:cs typeface="Times New Roman" pitchFamily="18" charset="0"/>
              </a:rPr>
              <a:t>dirección de memoria</a:t>
            </a:r>
            <a:endParaRPr lang="es-ES" altLang="es-PE" sz="2000">
              <a:latin typeface="Times New Roman" pitchFamily="18" charset="0"/>
              <a:cs typeface="Times New Roman" pitchFamily="18" charset="0"/>
            </a:endParaRPr>
          </a:p>
        </p:txBody>
      </p:sp>
      <p:sp>
        <p:nvSpPr>
          <p:cNvPr id="13" name="Rectangle 8"/>
          <p:cNvSpPr>
            <a:spLocks noChangeArrowheads="1"/>
          </p:cNvSpPr>
          <p:nvPr/>
        </p:nvSpPr>
        <p:spPr bwMode="auto">
          <a:xfrm>
            <a:off x="5638800" y="36576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5524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lvl="1" eaLnBrk="1" hangingPunct="1">
              <a:lnSpc>
                <a:spcPct val="90000"/>
              </a:lnSpc>
              <a:buClrTx/>
              <a:buSzTx/>
              <a:buFontTx/>
              <a:buNone/>
            </a:pPr>
            <a:r>
              <a:rPr lang="es-MX" altLang="es-PE" sz="2800">
                <a:latin typeface="Times New Roman" pitchFamily="18" charset="0"/>
                <a:cs typeface="Times New Roman" pitchFamily="18" charset="0"/>
              </a:rPr>
              <a:t>1500</a:t>
            </a:r>
            <a:endParaRPr lang="es-PE" altLang="es-PE" sz="2800">
              <a:latin typeface="Times New Roman" pitchFamily="18" charset="0"/>
              <a:cs typeface="Times New Roman" pitchFamily="18" charset="0"/>
            </a:endParaRPr>
          </a:p>
        </p:txBody>
      </p:sp>
      <p:sp>
        <p:nvSpPr>
          <p:cNvPr id="14" name="Rectangle 9"/>
          <p:cNvSpPr>
            <a:spLocks noChangeArrowheads="1"/>
          </p:cNvSpPr>
          <p:nvPr/>
        </p:nvSpPr>
        <p:spPr bwMode="auto">
          <a:xfrm>
            <a:off x="1524000" y="36576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5524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lvl="1" eaLnBrk="1" hangingPunct="1">
              <a:lnSpc>
                <a:spcPct val="90000"/>
              </a:lnSpc>
              <a:buClrTx/>
              <a:buSzTx/>
              <a:buFontTx/>
              <a:buNone/>
            </a:pPr>
            <a:r>
              <a:rPr lang="es-MX" altLang="es-PE" sz="2800">
                <a:latin typeface="Times New Roman" pitchFamily="18" charset="0"/>
                <a:cs typeface="Times New Roman" pitchFamily="18" charset="0"/>
              </a:rPr>
              <a:t>Puntero        </a:t>
            </a:r>
            <a:endParaRPr lang="es-PE" altLang="es-PE" sz="2800">
              <a:latin typeface="Times New Roman" pitchFamily="18" charset="0"/>
              <a:cs typeface="Times New Roman" pitchFamily="18" charset="0"/>
            </a:endParaRPr>
          </a:p>
        </p:txBody>
      </p:sp>
    </p:spTree>
    <p:extLst>
      <p:ext uri="{BB962C8B-B14F-4D97-AF65-F5344CB8AC3E}">
        <p14:creationId xmlns:p14="http://schemas.microsoft.com/office/powerpoint/2010/main" val="66897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anim to="" calcmode="lin" valueType="num">
                                      <p:cBhvr>
                                        <p:cTn id="7" dur="1" fill="hold"/>
                                        <p:tgtEl>
                                          <p:spTgt spid="8">
                                            <p:txEl>
                                              <p:pRg st="0" end="0"/>
                                            </p:txEl>
                                          </p:spTgt>
                                        </p:tgtEl>
                                        <p:attrNameLst>
                                          <p:attrName/>
                                        </p:attrNameLst>
                                      </p:cBhvr>
                                    </p:anim>
                                  </p:childTnLst>
                                </p:cTn>
                              </p:par>
                            </p:childTnLst>
                          </p:cTn>
                        </p:par>
                        <p:par>
                          <p:cTn id="8" fill="hold">
                            <p:stCondLst>
                              <p:cond delay="500"/>
                            </p:stCondLst>
                            <p:childTnLst>
                              <p:par>
                                <p:cTn id="9" presetID="24" presetClass="entr" presetSubtype="0" fill="hold" grpId="0" nodeType="afterEffect">
                                  <p:stCondLst>
                                    <p:cond delay="1000"/>
                                  </p:stCondLst>
                                  <p:childTnLst>
                                    <p:set>
                                      <p:cBhvr>
                                        <p:cTn id="10" dur="1" fill="hold">
                                          <p:stCondLst>
                                            <p:cond delay="499"/>
                                          </p:stCondLst>
                                        </p:cTn>
                                        <p:tgtEl>
                                          <p:spTgt spid="14">
                                            <p:txEl>
                                              <p:pRg st="0" end="0"/>
                                            </p:txEl>
                                          </p:spTgt>
                                        </p:tgtEl>
                                        <p:attrNameLst>
                                          <p:attrName>style.visibility</p:attrName>
                                        </p:attrNameLst>
                                      </p:cBhvr>
                                      <p:to>
                                        <p:strVal val="visible"/>
                                      </p:to>
                                    </p:set>
                                    <p:anim to="" calcmode="lin" valueType="num">
                                      <p:cBhvr>
                                        <p:cTn id="11" dur="1" fill="hold"/>
                                        <p:tgtEl>
                                          <p:spTgt spid="14">
                                            <p:txEl>
                                              <p:pRg st="0" end="0"/>
                                            </p:txEl>
                                          </p:spTgt>
                                        </p:tgtEl>
                                        <p:attrNameLst>
                                          <p:attrName/>
                                        </p:attrNameLst>
                                      </p:cBhvr>
                                    </p:anim>
                                  </p:childTnLst>
                                </p:cTn>
                              </p:par>
                            </p:childTnLst>
                          </p:cTn>
                        </p:par>
                        <p:par>
                          <p:cTn id="12" fill="hold">
                            <p:stCondLst>
                              <p:cond delay="2000"/>
                            </p:stCondLst>
                            <p:childTnLst>
                              <p:par>
                                <p:cTn id="13" presetID="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par>
                          <p:cTn id="17" fill="hold">
                            <p:stCondLst>
                              <p:cond delay="2500"/>
                            </p:stCondLst>
                            <p:childTnLst>
                              <p:par>
                                <p:cTn id="18" presetID="2" presetClass="entr" presetSubtype="8"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0-#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par>
                          <p:cTn id="22" fill="hold">
                            <p:stCondLst>
                              <p:cond delay="3000"/>
                            </p:stCondLst>
                            <p:childTnLst>
                              <p:par>
                                <p:cTn id="23" presetID="24" presetClass="entr" presetSubtype="0" fill="hold" grpId="0" nodeType="afterEffect">
                                  <p:stCondLst>
                                    <p:cond delay="1000"/>
                                  </p:stCondLst>
                                  <p:childTnLst>
                                    <p:set>
                                      <p:cBhvr>
                                        <p:cTn id="24" dur="1" fill="hold">
                                          <p:stCondLst>
                                            <p:cond delay="499"/>
                                          </p:stCondLst>
                                        </p:cTn>
                                        <p:tgtEl>
                                          <p:spTgt spid="13">
                                            <p:txEl>
                                              <p:pRg st="0" end="0"/>
                                            </p:txEl>
                                          </p:spTgt>
                                        </p:tgtEl>
                                        <p:attrNameLst>
                                          <p:attrName>style.visibility</p:attrName>
                                        </p:attrNameLst>
                                      </p:cBhvr>
                                      <p:to>
                                        <p:strVal val="visible"/>
                                      </p:to>
                                    </p:set>
                                    <p:anim to="" calcmode="lin" valueType="num">
                                      <p:cBhvr>
                                        <p:cTn id="25" dur="1" fill="hold"/>
                                        <p:tgtEl>
                                          <p:spTgt spid="13">
                                            <p:txEl>
                                              <p:pRg st="0" end="0"/>
                                            </p:txEl>
                                          </p:spTgt>
                                        </p:tgtEl>
                                        <p:attrNameLst>
                                          <p:attrName/>
                                        </p:attrNameLst>
                                      </p:cBhvr>
                                    </p:anim>
                                  </p:childTnLst>
                                </p:cTn>
                              </p:par>
                            </p:childTnLst>
                          </p:cTn>
                        </p:par>
                        <p:par>
                          <p:cTn id="26" fill="hold">
                            <p:stCondLst>
                              <p:cond delay="4500"/>
                            </p:stCondLst>
                            <p:childTnLst>
                              <p:par>
                                <p:cTn id="27" presetID="2" presetClass="entr" presetSubtype="8"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0-#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par>
                          <p:cTn id="31" fill="hold">
                            <p:stCondLst>
                              <p:cond delay="5000"/>
                            </p:stCondLst>
                            <p:childTnLst>
                              <p:par>
                                <p:cTn id="32" presetID="2" presetClass="entr" presetSubtype="8" fill="hold" grpId="0" nodeType="afterEffect">
                                  <p:stCondLst>
                                    <p:cond delay="100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0-#ppt_w/2"/>
                                          </p:val>
                                        </p:tav>
                                        <p:tav tm="100000">
                                          <p:val>
                                            <p:strVal val="#ppt_x"/>
                                          </p:val>
                                        </p:tav>
                                      </p:tavLst>
                                    </p:anim>
                                    <p:anim calcmode="lin" valueType="num">
                                      <p:cBhvr additive="base">
                                        <p:cTn id="3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advAuto="0"/>
      <p:bldP spid="9" grpId="0" animBg="1" autoUpdateAnimBg="0"/>
      <p:bldP spid="10" grpId="0" animBg="1"/>
      <p:bldP spid="11" grpId="0" animBg="1" autoUpdateAnimBg="0"/>
      <p:bldP spid="12" grpId="0" animBg="1" autoUpdateAnimBg="0"/>
      <p:bldP spid="13" grpId="0" build="p" autoUpdateAnimBg="0" advAuto="1000"/>
      <p:bldP spid="14" grpId="0" build="p" autoUpdateAnimBg="0" advAuto="100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smtClean="0">
                <a:solidFill>
                  <a:schemeClr val="tx1">
                    <a:lumMod val="65000"/>
                    <a:lumOff val="35000"/>
                  </a:schemeClr>
                </a:solidFill>
                <a:latin typeface="Impact" pitchFamily="34" charset="0"/>
              </a:rPr>
              <a:t>Punteros</a:t>
            </a:r>
            <a:endParaRPr lang="es-PE" sz="3200" dirty="0">
              <a:solidFill>
                <a:schemeClr val="tx1">
                  <a:lumMod val="65000"/>
                  <a:lumOff val="35000"/>
                </a:schemeClr>
              </a:solidFill>
              <a:latin typeface="Impact" pitchFamily="34" charset="0"/>
            </a:endParaRPr>
          </a:p>
        </p:txBody>
      </p:sp>
      <p:sp>
        <p:nvSpPr>
          <p:cNvPr id="15" name="Rectangle 2"/>
          <p:cNvSpPr txBox="1">
            <a:spLocks noChangeArrowheads="1"/>
          </p:cNvSpPr>
          <p:nvPr/>
        </p:nvSpPr>
        <p:spPr bwMode="auto">
          <a:xfrm>
            <a:off x="533400" y="6858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rtlCol="0" anchor="b" anchorCtr="0" compatLnSpc="1">
            <a:prstTxWarp prst="textNoShape">
              <a:avLst/>
            </a:prstTxWarp>
            <a:normAutofit/>
          </a:bodyPr>
          <a:lstStyle>
            <a:lvl1pPr algn="ctr" rtl="0" eaLnBrk="0" fontAlgn="base" hangingPunct="0">
              <a:spcBef>
                <a:spcPct val="0"/>
              </a:spcBef>
              <a:spcAft>
                <a:spcPct val="0"/>
              </a:spcAft>
              <a:defRPr sz="4400" b="0" i="0" u="none"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PE" altLang="es-PE" sz="3800" b="1" smtClean="0"/>
              <a:t>NODO</a:t>
            </a:r>
            <a:endParaRPr lang="es-PE" altLang="es-PE" sz="3800" b="1" dirty="0" smtClean="0"/>
          </a:p>
        </p:txBody>
      </p:sp>
      <p:sp>
        <p:nvSpPr>
          <p:cNvPr id="16" name="Rectangle 3"/>
          <p:cNvSpPr txBox="1">
            <a:spLocks noChangeArrowheads="1"/>
          </p:cNvSpPr>
          <p:nvPr/>
        </p:nvSpPr>
        <p:spPr>
          <a:xfrm>
            <a:off x="685800" y="1905000"/>
            <a:ext cx="8001000" cy="2974975"/>
          </a:xfrm>
          <a:prstGeom prst="rect">
            <a:avLst/>
          </a:prstGeom>
          <a:noFill/>
        </p:spPr>
        <p:txBody>
          <a:bodyPr lIns="90488" tIns="44450" rIns="90488" bIns="44450"/>
          <a:lst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62000" lvl="1" indent="-381000" eaLnBrk="1" hangingPunct="1">
              <a:buFont typeface="Wingdings" pitchFamily="2" charset="2"/>
              <a:buNone/>
            </a:pPr>
            <a:r>
              <a:rPr lang="es-MX" altLang="es-PE" smtClean="0">
                <a:cs typeface="Times New Roman" pitchFamily="18" charset="0"/>
              </a:rPr>
              <a:t>Es una posición de memoria que almacena valores.</a:t>
            </a:r>
          </a:p>
          <a:p>
            <a:pPr marL="762000" lvl="1" indent="-381000" eaLnBrk="1" hangingPunct="1">
              <a:buFont typeface="Wingdings" pitchFamily="2" charset="2"/>
              <a:buNone/>
            </a:pPr>
            <a:r>
              <a:rPr lang="es-MX" altLang="es-PE" smtClean="0">
                <a:cs typeface="Times New Roman" pitchFamily="18" charset="0"/>
              </a:rPr>
              <a:t>Tiene 2 partes: </a:t>
            </a:r>
            <a:endParaRPr lang="es-PE" altLang="es-PE" smtClean="0">
              <a:cs typeface="Times New Roman" pitchFamily="18" charset="0"/>
            </a:endParaRPr>
          </a:p>
          <a:p>
            <a:pPr marL="762000" lvl="1" indent="-381000" eaLnBrk="1" hangingPunct="1">
              <a:buFontTx/>
              <a:buChar char="•"/>
            </a:pPr>
            <a:r>
              <a:rPr lang="es-MX" altLang="es-PE" smtClean="0"/>
              <a:t>Una parte almacena información ( puede almacenar uno ó varios tipos de datos)</a:t>
            </a:r>
            <a:endParaRPr lang="es-ES" altLang="es-PE" smtClean="0"/>
          </a:p>
          <a:p>
            <a:pPr marL="762000" lvl="1" indent="-381000" eaLnBrk="1" hangingPunct="1">
              <a:buFontTx/>
              <a:buChar char="•"/>
            </a:pPr>
            <a:r>
              <a:rPr lang="es-MX" altLang="es-PE" smtClean="0"/>
              <a:t>La otra parte almacena un puntero que señala a otra posición de memoria. </a:t>
            </a:r>
            <a:r>
              <a:rPr lang="es-MX" altLang="es-PE" smtClean="0">
                <a:cs typeface="Times New Roman" pitchFamily="18" charset="0"/>
              </a:rPr>
              <a:t> </a:t>
            </a:r>
            <a:endParaRPr lang="es-PE" altLang="es-PE" smtClean="0"/>
          </a:p>
        </p:txBody>
      </p:sp>
      <p:sp>
        <p:nvSpPr>
          <p:cNvPr id="17" name="Rectangle 4"/>
          <p:cNvSpPr>
            <a:spLocks noChangeArrowheads="1"/>
          </p:cNvSpPr>
          <p:nvPr/>
        </p:nvSpPr>
        <p:spPr bwMode="auto">
          <a:xfrm>
            <a:off x="2971800" y="4953000"/>
            <a:ext cx="2743200" cy="762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algn="ctr" eaLnBrk="1" hangingPunct="1">
              <a:spcBef>
                <a:spcPct val="0"/>
              </a:spcBef>
              <a:buClrTx/>
              <a:buSzTx/>
              <a:buFontTx/>
              <a:buNone/>
            </a:pPr>
            <a:endParaRPr lang="es-ES" altLang="es-PE" sz="1200">
              <a:latin typeface="Times New Roman" pitchFamily="18" charset="0"/>
            </a:endParaRPr>
          </a:p>
        </p:txBody>
      </p:sp>
      <p:sp>
        <p:nvSpPr>
          <p:cNvPr id="19" name="Line 5"/>
          <p:cNvSpPr>
            <a:spLocks noChangeShapeType="1"/>
          </p:cNvSpPr>
          <p:nvPr/>
        </p:nvSpPr>
        <p:spPr bwMode="auto">
          <a:xfrm>
            <a:off x="4648200" y="4953000"/>
            <a:ext cx="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PE"/>
          </a:p>
        </p:txBody>
      </p:sp>
      <p:sp>
        <p:nvSpPr>
          <p:cNvPr id="20" name="AutoShape 6"/>
          <p:cNvSpPr>
            <a:spLocks noChangeArrowheads="1"/>
          </p:cNvSpPr>
          <p:nvPr/>
        </p:nvSpPr>
        <p:spPr bwMode="auto">
          <a:xfrm>
            <a:off x="533400" y="5105400"/>
            <a:ext cx="1828800" cy="609600"/>
          </a:xfrm>
          <a:prstGeom prst="wedgeRoundRectCallout">
            <a:avLst>
              <a:gd name="adj1" fmla="val 114583"/>
              <a:gd name="adj2" fmla="val 0"/>
              <a:gd name="adj3" fmla="val 16667"/>
            </a:avLst>
          </a:prstGeom>
          <a:solidFill>
            <a:srgbClr val="EBE307"/>
          </a:solidFill>
          <a:ln w="12700">
            <a:solidFill>
              <a:schemeClr val="tx1"/>
            </a:solidFill>
            <a:miter lim="800000"/>
            <a:headEnd type="none" w="sm" len="sm"/>
            <a:tailEnd type="none" w="sm" len="sm"/>
          </a:ln>
        </p:spPr>
        <p:txBody>
          <a:bodyP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algn="ctr" eaLnBrk="1" hangingPunct="1">
              <a:spcBef>
                <a:spcPct val="0"/>
              </a:spcBef>
              <a:buClrTx/>
              <a:buSzTx/>
              <a:buFontTx/>
              <a:buNone/>
            </a:pPr>
            <a:r>
              <a:rPr lang="es-MX" altLang="es-PE" sz="2400">
                <a:latin typeface="Times New Roman" pitchFamily="18" charset="0"/>
                <a:cs typeface="Times New Roman" pitchFamily="18" charset="0"/>
              </a:rPr>
              <a:t>Información</a:t>
            </a:r>
            <a:endParaRPr lang="es-ES" altLang="es-PE" sz="2400">
              <a:latin typeface="Times New Roman" pitchFamily="18" charset="0"/>
              <a:cs typeface="Times New Roman" pitchFamily="18" charset="0"/>
            </a:endParaRPr>
          </a:p>
        </p:txBody>
      </p:sp>
      <p:sp>
        <p:nvSpPr>
          <p:cNvPr id="21" name="AutoShape 7"/>
          <p:cNvSpPr>
            <a:spLocks noChangeArrowheads="1"/>
          </p:cNvSpPr>
          <p:nvPr/>
        </p:nvSpPr>
        <p:spPr bwMode="auto">
          <a:xfrm>
            <a:off x="6629400" y="5105400"/>
            <a:ext cx="1371600" cy="533400"/>
          </a:xfrm>
          <a:prstGeom prst="wedgeRoundRectCallout">
            <a:avLst>
              <a:gd name="adj1" fmla="val -157292"/>
              <a:gd name="adj2" fmla="val -11310"/>
              <a:gd name="adj3" fmla="val 16667"/>
            </a:avLst>
          </a:prstGeom>
          <a:solidFill>
            <a:srgbClr val="EBE307"/>
          </a:solidFill>
          <a:ln w="12700">
            <a:solidFill>
              <a:schemeClr val="tx1"/>
            </a:solidFill>
            <a:miter lim="800000"/>
            <a:headEnd type="none" w="sm" len="sm"/>
            <a:tailEnd type="none" w="sm" len="sm"/>
          </a:ln>
        </p:spPr>
        <p:txBody>
          <a:bodyP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algn="ctr" eaLnBrk="1" hangingPunct="1">
              <a:spcBef>
                <a:spcPct val="0"/>
              </a:spcBef>
              <a:buClrTx/>
              <a:buSzTx/>
              <a:buFontTx/>
              <a:buNone/>
            </a:pPr>
            <a:r>
              <a:rPr lang="es-MX" altLang="es-PE" sz="2400">
                <a:latin typeface="Times New Roman" pitchFamily="18" charset="0"/>
                <a:cs typeface="Times New Roman" pitchFamily="18" charset="0"/>
              </a:rPr>
              <a:t>puntero</a:t>
            </a:r>
            <a:endParaRPr lang="es-ES" altLang="es-PE" sz="2400">
              <a:latin typeface="Times New Roman" pitchFamily="18" charset="0"/>
              <a:cs typeface="Times New Roman" pitchFamily="18" charset="0"/>
            </a:endParaRPr>
          </a:p>
        </p:txBody>
      </p:sp>
    </p:spTree>
    <p:extLst>
      <p:ext uri="{BB962C8B-B14F-4D97-AF65-F5344CB8AC3E}">
        <p14:creationId xmlns:p14="http://schemas.microsoft.com/office/powerpoint/2010/main" val="6255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16">
                                            <p:txEl>
                                              <p:pRg st="0" end="0"/>
                                            </p:txEl>
                                          </p:spTgt>
                                        </p:tgtEl>
                                        <p:attrNameLst>
                                          <p:attrName>style.visibility</p:attrName>
                                        </p:attrNameLst>
                                      </p:cBhvr>
                                      <p:to>
                                        <p:strVal val="visible"/>
                                      </p:to>
                                    </p:set>
                                    <p:anim to="" calcmode="lin" valueType="num">
                                      <p:cBhvr>
                                        <p:cTn id="7" dur="1" fill="hold"/>
                                        <p:tgtEl>
                                          <p:spTgt spid="16">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499"/>
                                          </p:stCondLst>
                                        </p:cTn>
                                        <p:tgtEl>
                                          <p:spTgt spid="16">
                                            <p:txEl>
                                              <p:pRg st="1" end="1"/>
                                            </p:txEl>
                                          </p:spTgt>
                                        </p:tgtEl>
                                        <p:attrNameLst>
                                          <p:attrName>style.visibility</p:attrName>
                                        </p:attrNameLst>
                                      </p:cBhvr>
                                      <p:to>
                                        <p:strVal val="visible"/>
                                      </p:to>
                                    </p:set>
                                    <p:anim to="" calcmode="lin" valueType="num">
                                      <p:cBhvr>
                                        <p:cTn id="10" dur="1" fill="hold"/>
                                        <p:tgtEl>
                                          <p:spTgt spid="16">
                                            <p:txEl>
                                              <p:pRg st="1" end="1"/>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499"/>
                                          </p:stCondLst>
                                        </p:cTn>
                                        <p:tgtEl>
                                          <p:spTgt spid="16">
                                            <p:txEl>
                                              <p:pRg st="2" end="2"/>
                                            </p:txEl>
                                          </p:spTgt>
                                        </p:tgtEl>
                                        <p:attrNameLst>
                                          <p:attrName>style.visibility</p:attrName>
                                        </p:attrNameLst>
                                      </p:cBhvr>
                                      <p:to>
                                        <p:strVal val="visible"/>
                                      </p:to>
                                    </p:set>
                                    <p:anim to="" calcmode="lin" valueType="num">
                                      <p:cBhvr>
                                        <p:cTn id="13" dur="1" fill="hold"/>
                                        <p:tgtEl>
                                          <p:spTgt spid="16">
                                            <p:txEl>
                                              <p:pRg st="2" end="2"/>
                                            </p:txEl>
                                          </p:spTgt>
                                        </p:tgtEl>
                                        <p:attrNameLst>
                                          <p:attrName/>
                                        </p:attrNameLst>
                                      </p:cBhvr>
                                    </p:anim>
                                  </p:childTnLst>
                                </p:cTn>
                              </p:par>
                              <p:par>
                                <p:cTn id="14" presetID="24" presetClass="entr" presetSubtype="0" fill="hold" grpId="0" nodeType="withEffect">
                                  <p:stCondLst>
                                    <p:cond delay="0"/>
                                  </p:stCondLst>
                                  <p:childTnLst>
                                    <p:set>
                                      <p:cBhvr>
                                        <p:cTn id="15" dur="1" fill="hold">
                                          <p:stCondLst>
                                            <p:cond delay="499"/>
                                          </p:stCondLst>
                                        </p:cTn>
                                        <p:tgtEl>
                                          <p:spTgt spid="16">
                                            <p:txEl>
                                              <p:pRg st="3" end="3"/>
                                            </p:txEl>
                                          </p:spTgt>
                                        </p:tgtEl>
                                        <p:attrNameLst>
                                          <p:attrName>style.visibility</p:attrName>
                                        </p:attrNameLst>
                                      </p:cBhvr>
                                      <p:to>
                                        <p:strVal val="visible"/>
                                      </p:to>
                                    </p:set>
                                    <p:anim to="" calcmode="lin" valueType="num">
                                      <p:cBhvr>
                                        <p:cTn id="16" dur="1" fill="hold"/>
                                        <p:tgtEl>
                                          <p:spTgt spid="16">
                                            <p:txEl>
                                              <p:pRg st="3" end="3"/>
                                            </p:txEl>
                                          </p:spTgt>
                                        </p:tgtEl>
                                        <p:attrNameLst>
                                          <p:attrName/>
                                        </p:attrNameLst>
                                      </p:cBhvr>
                                    </p:anim>
                                  </p:childTnLst>
                                </p:cTn>
                              </p:par>
                            </p:childTnLst>
                          </p:cTn>
                        </p:par>
                        <p:par>
                          <p:cTn id="17" fill="hold">
                            <p:stCondLst>
                              <p:cond delay="500"/>
                            </p:stCondLst>
                            <p:childTnLst>
                              <p:par>
                                <p:cTn id="18" presetID="2" presetClass="entr" presetSubtype="8" fill="hold" grpId="0" nodeType="afterEffect">
                                  <p:stCondLst>
                                    <p:cond delay="500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0-#ppt_w/2"/>
                                          </p:val>
                                        </p:tav>
                                        <p:tav tm="100000">
                                          <p:val>
                                            <p:strVal val="#ppt_x"/>
                                          </p:val>
                                        </p:tav>
                                      </p:tavLst>
                                    </p:anim>
                                    <p:anim calcmode="lin" valueType="num">
                                      <p:cBhvr additive="base">
                                        <p:cTn id="21" dur="500" fill="hold"/>
                                        <p:tgtEl>
                                          <p:spTgt spid="17"/>
                                        </p:tgtEl>
                                        <p:attrNameLst>
                                          <p:attrName>ppt_y</p:attrName>
                                        </p:attrNameLst>
                                      </p:cBhvr>
                                      <p:tavLst>
                                        <p:tav tm="0">
                                          <p:val>
                                            <p:strVal val="#ppt_y"/>
                                          </p:val>
                                        </p:tav>
                                        <p:tav tm="100000">
                                          <p:val>
                                            <p:strVal val="#ppt_y"/>
                                          </p:val>
                                        </p:tav>
                                      </p:tavLst>
                                    </p:anim>
                                  </p:childTnLst>
                                </p:cTn>
                              </p:par>
                            </p:childTnLst>
                          </p:cTn>
                        </p:par>
                        <p:par>
                          <p:cTn id="22" fill="hold">
                            <p:stCondLst>
                              <p:cond delay="6000"/>
                            </p:stCondLst>
                            <p:childTnLst>
                              <p:par>
                                <p:cTn id="23" presetID="2" presetClass="entr" presetSubtype="8"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0-#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6500"/>
                            </p:stCondLst>
                            <p:childTnLst>
                              <p:par>
                                <p:cTn id="28" presetID="2" presetClass="entr" presetSubtype="8" fill="hold" grpId="0" nodeType="afterEffect">
                                  <p:stCondLst>
                                    <p:cond delay="200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par>
                          <p:cTn id="32" fill="hold">
                            <p:stCondLst>
                              <p:cond delay="9000"/>
                            </p:stCondLst>
                            <p:childTnLst>
                              <p:par>
                                <p:cTn id="33" presetID="2" presetClass="entr" presetSubtype="8" fill="hold" grpId="0" nodeType="afterEffect">
                                  <p:stCondLst>
                                    <p:cond delay="0"/>
                                  </p:stCondLst>
                                  <p:childTnLst>
                                    <p:set>
                                      <p:cBhvr>
                                        <p:cTn id="34" dur="1" fill="hold">
                                          <p:stCondLst>
                                            <p:cond delay="0"/>
                                          </p:stCondLst>
                                        </p:cTn>
                                        <p:tgtEl>
                                          <p:spTgt spid="21">
                                            <p:bg/>
                                          </p:spTgt>
                                        </p:tgtEl>
                                        <p:attrNameLst>
                                          <p:attrName>style.visibility</p:attrName>
                                        </p:attrNameLst>
                                      </p:cBhvr>
                                      <p:to>
                                        <p:strVal val="visible"/>
                                      </p:to>
                                    </p:set>
                                    <p:anim calcmode="lin" valueType="num">
                                      <p:cBhvr additive="base">
                                        <p:cTn id="35" dur="500" fill="hold"/>
                                        <p:tgtEl>
                                          <p:spTgt spid="21">
                                            <p:bg/>
                                          </p:spTgt>
                                        </p:tgtEl>
                                        <p:attrNameLst>
                                          <p:attrName>ppt_x</p:attrName>
                                        </p:attrNameLst>
                                      </p:cBhvr>
                                      <p:tavLst>
                                        <p:tav tm="0">
                                          <p:val>
                                            <p:strVal val="0-#ppt_w/2"/>
                                          </p:val>
                                        </p:tav>
                                        <p:tav tm="100000">
                                          <p:val>
                                            <p:strVal val="#ppt_x"/>
                                          </p:val>
                                        </p:tav>
                                      </p:tavLst>
                                    </p:anim>
                                    <p:anim calcmode="lin" valueType="num">
                                      <p:cBhvr additive="base">
                                        <p:cTn id="36" dur="500" fill="hold"/>
                                        <p:tgtEl>
                                          <p:spTgt spid="21">
                                            <p:bg/>
                                          </p:spTgt>
                                        </p:tgtEl>
                                        <p:attrNameLst>
                                          <p:attrName>ppt_y</p:attrName>
                                        </p:attrNameLst>
                                      </p:cBhvr>
                                      <p:tavLst>
                                        <p:tav tm="0">
                                          <p:val>
                                            <p:strVal val="#ppt_y"/>
                                          </p:val>
                                        </p:tav>
                                        <p:tav tm="100000">
                                          <p:val>
                                            <p:strVal val="#ppt_y"/>
                                          </p:val>
                                        </p:tav>
                                      </p:tavLst>
                                    </p:anim>
                                  </p:childTnLst>
                                </p:cTn>
                              </p:par>
                            </p:childTnLst>
                          </p:cTn>
                        </p:par>
                        <p:par>
                          <p:cTn id="37" fill="hold">
                            <p:stCondLst>
                              <p:cond delay="9500"/>
                            </p:stCondLst>
                            <p:childTnLst>
                              <p:par>
                                <p:cTn id="38" presetID="2" presetClass="entr" presetSubtype="8" fill="hold" grpId="0" nodeType="afterEffect">
                                  <p:stCondLst>
                                    <p:cond delay="0"/>
                                  </p:stCondLst>
                                  <p:childTnLst>
                                    <p:set>
                                      <p:cBhvr>
                                        <p:cTn id="39" dur="1" fill="hold">
                                          <p:stCondLst>
                                            <p:cond delay="0"/>
                                          </p:stCondLst>
                                        </p:cTn>
                                        <p:tgtEl>
                                          <p:spTgt spid="21">
                                            <p:txEl>
                                              <p:pRg st="0" end="0"/>
                                            </p:txEl>
                                          </p:spTgt>
                                        </p:tgtEl>
                                        <p:attrNameLst>
                                          <p:attrName>style.visibility</p:attrName>
                                        </p:attrNameLst>
                                      </p:cBhvr>
                                      <p:to>
                                        <p:strVal val="visible"/>
                                      </p:to>
                                    </p:set>
                                    <p:anim calcmode="lin" valueType="num">
                                      <p:cBhvr additive="base">
                                        <p:cTn id="40"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autoUpdateAnimBg="0" advAuto="0"/>
      <p:bldP spid="17" grpId="0" animBg="1" autoUpdateAnimBg="0"/>
      <p:bldP spid="19" grpId="0" animBg="1"/>
      <p:bldP spid="20" grpId="0" animBg="1" autoUpdateAnimBg="0"/>
      <p:bldP spid="21" grpId="0" build="p" animBg="1" autoUpdateAnimBg="0"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a:solidFill>
                  <a:schemeClr val="tx1">
                    <a:lumMod val="65000"/>
                    <a:lumOff val="35000"/>
                  </a:schemeClr>
                </a:solidFill>
                <a:latin typeface="Impact" pitchFamily="34" charset="0"/>
              </a:rPr>
              <a:t>Punteros</a:t>
            </a:r>
          </a:p>
        </p:txBody>
      </p:sp>
      <p:sp>
        <p:nvSpPr>
          <p:cNvPr id="6" name="Rectangle 2"/>
          <p:cNvSpPr txBox="1">
            <a:spLocks noChangeArrowheads="1"/>
          </p:cNvSpPr>
          <p:nvPr/>
        </p:nvSpPr>
        <p:spPr bwMode="auto">
          <a:xfrm>
            <a:off x="533400" y="6858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rtlCol="0" anchor="b" anchorCtr="0" compatLnSpc="1">
            <a:prstTxWarp prst="textNoShape">
              <a:avLst/>
            </a:prstTxWarp>
            <a:normAutofit/>
          </a:bodyPr>
          <a:lstStyle>
            <a:lvl1pPr algn="ctr" rtl="0" eaLnBrk="0" fontAlgn="base" hangingPunct="0">
              <a:spcBef>
                <a:spcPct val="0"/>
              </a:spcBef>
              <a:spcAft>
                <a:spcPct val="0"/>
              </a:spcAft>
              <a:defRPr sz="4400" b="0" i="0" u="none"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PE" altLang="es-PE" sz="3800" b="1" smtClean="0"/>
              <a:t>NODO</a:t>
            </a:r>
            <a:endParaRPr lang="es-PE" altLang="es-PE" sz="3800" b="1" dirty="0" smtClean="0"/>
          </a:p>
        </p:txBody>
      </p:sp>
      <p:sp>
        <p:nvSpPr>
          <p:cNvPr id="8" name="Rectangle 3"/>
          <p:cNvSpPr txBox="1">
            <a:spLocks noChangeArrowheads="1"/>
          </p:cNvSpPr>
          <p:nvPr/>
        </p:nvSpPr>
        <p:spPr>
          <a:xfrm>
            <a:off x="685800" y="1905000"/>
            <a:ext cx="8001000" cy="4195763"/>
          </a:xfrm>
          <a:prstGeom prst="rect">
            <a:avLst/>
          </a:prstGeom>
          <a:noFill/>
        </p:spPr>
        <p:txBody>
          <a:bodyPr lIns="90488" tIns="44450" rIns="90488" bIns="44450"/>
          <a:lst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eaLnBrk="1" hangingPunct="1">
              <a:buFontTx/>
              <a:buNone/>
            </a:pPr>
            <a:r>
              <a:rPr lang="es-MX" altLang="es-PE" dirty="0" smtClean="0"/>
              <a:t>NOTAS:</a:t>
            </a:r>
          </a:p>
          <a:p>
            <a:pPr lvl="1" eaLnBrk="1" hangingPunct="1">
              <a:buFontTx/>
              <a:buChar char="•"/>
            </a:pPr>
            <a:r>
              <a:rPr lang="es-MX" altLang="es-PE" dirty="0" smtClean="0"/>
              <a:t>Todo nodo es apuntado por uno o varios punteros.</a:t>
            </a:r>
            <a:endParaRPr lang="es-ES" altLang="es-PE" dirty="0" smtClean="0"/>
          </a:p>
          <a:p>
            <a:pPr lvl="1" eaLnBrk="1" hangingPunct="1">
              <a:buFontTx/>
              <a:buChar char="•"/>
            </a:pPr>
            <a:r>
              <a:rPr lang="es-MX" altLang="es-PE" dirty="0" smtClean="0"/>
              <a:t>Un puntero apunta a un solo nodo.</a:t>
            </a:r>
            <a:endParaRPr lang="es-ES" altLang="es-PE" dirty="0" smtClean="0"/>
          </a:p>
          <a:p>
            <a:pPr lvl="1" eaLnBrk="1" hangingPunct="1">
              <a:buFontTx/>
              <a:buChar char="•"/>
            </a:pPr>
            <a:r>
              <a:rPr lang="es-MX" altLang="es-PE" dirty="0" smtClean="0"/>
              <a:t>El nodo toma el nombre del puntero.</a:t>
            </a:r>
          </a:p>
          <a:p>
            <a:pPr lvl="1" eaLnBrk="1" hangingPunct="1">
              <a:buFontTx/>
              <a:buChar char="•"/>
            </a:pPr>
            <a:r>
              <a:rPr lang="es-MX" altLang="es-PE" dirty="0" smtClean="0">
                <a:cs typeface="Times New Roman" pitchFamily="18" charset="0"/>
              </a:rPr>
              <a:t>El puntero apunta al nodo y no alguna parte al interior del nodo.</a:t>
            </a:r>
            <a:r>
              <a:rPr lang="es-ES" altLang="es-PE" dirty="0" smtClean="0"/>
              <a:t> </a:t>
            </a:r>
            <a:endParaRPr lang="es-PE" altLang="es-PE" dirty="0" smtClean="0"/>
          </a:p>
        </p:txBody>
      </p:sp>
    </p:spTree>
    <p:extLst>
      <p:ext uri="{BB962C8B-B14F-4D97-AF65-F5344CB8AC3E}">
        <p14:creationId xmlns:p14="http://schemas.microsoft.com/office/powerpoint/2010/main" val="35854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1000"/>
                                  </p:stCondLst>
                                  <p:childTnLst>
                                    <p:set>
                                      <p:cBhvr>
                                        <p:cTn id="6" dur="1" fill="hold">
                                          <p:stCondLst>
                                            <p:cond delay="499"/>
                                          </p:stCondLst>
                                        </p:cTn>
                                        <p:tgtEl>
                                          <p:spTgt spid="8">
                                            <p:txEl>
                                              <p:pRg st="0" end="0"/>
                                            </p:txEl>
                                          </p:spTgt>
                                        </p:tgtEl>
                                        <p:attrNameLst>
                                          <p:attrName>style.visibility</p:attrName>
                                        </p:attrNameLst>
                                      </p:cBhvr>
                                      <p:to>
                                        <p:strVal val="visible"/>
                                      </p:to>
                                    </p:set>
                                    <p:anim to="" calcmode="lin" valueType="num">
                                      <p:cBhvr>
                                        <p:cTn id="7" dur="1" fill="hold"/>
                                        <p:tgtEl>
                                          <p:spTgt spid="8">
                                            <p:txEl>
                                              <p:pRg st="0" end="0"/>
                                            </p:txEl>
                                          </p:spTgt>
                                        </p:tgtEl>
                                        <p:attrNameLst>
                                          <p:attrName/>
                                        </p:attrNameLst>
                                      </p:cBhvr>
                                    </p:anim>
                                  </p:childTnLst>
                                </p:cTn>
                              </p:par>
                              <p:par>
                                <p:cTn id="8" presetID="24" presetClass="entr" presetSubtype="0" fill="hold" grpId="0" nodeType="withEffect">
                                  <p:stCondLst>
                                    <p:cond delay="1000"/>
                                  </p:stCondLst>
                                  <p:childTnLst>
                                    <p:set>
                                      <p:cBhvr>
                                        <p:cTn id="9" dur="1" fill="hold">
                                          <p:stCondLst>
                                            <p:cond delay="499"/>
                                          </p:stCondLst>
                                        </p:cTn>
                                        <p:tgtEl>
                                          <p:spTgt spid="8">
                                            <p:txEl>
                                              <p:pRg st="1" end="1"/>
                                            </p:txEl>
                                          </p:spTgt>
                                        </p:tgtEl>
                                        <p:attrNameLst>
                                          <p:attrName>style.visibility</p:attrName>
                                        </p:attrNameLst>
                                      </p:cBhvr>
                                      <p:to>
                                        <p:strVal val="visible"/>
                                      </p:to>
                                    </p:set>
                                    <p:anim to="" calcmode="lin" valueType="num">
                                      <p:cBhvr>
                                        <p:cTn id="10" dur="1" fill="hold"/>
                                        <p:tgtEl>
                                          <p:spTgt spid="8">
                                            <p:txEl>
                                              <p:pRg st="1" end="1"/>
                                            </p:txEl>
                                          </p:spTgt>
                                        </p:tgtEl>
                                        <p:attrNameLst>
                                          <p:attrName/>
                                        </p:attrNameLst>
                                      </p:cBhvr>
                                    </p:anim>
                                  </p:childTnLst>
                                </p:cTn>
                              </p:par>
                              <p:par>
                                <p:cTn id="11" presetID="24" presetClass="entr" presetSubtype="0" fill="hold" grpId="0" nodeType="withEffect">
                                  <p:stCondLst>
                                    <p:cond delay="1000"/>
                                  </p:stCondLst>
                                  <p:childTnLst>
                                    <p:set>
                                      <p:cBhvr>
                                        <p:cTn id="12" dur="1" fill="hold">
                                          <p:stCondLst>
                                            <p:cond delay="499"/>
                                          </p:stCondLst>
                                        </p:cTn>
                                        <p:tgtEl>
                                          <p:spTgt spid="8">
                                            <p:txEl>
                                              <p:pRg st="2" end="2"/>
                                            </p:txEl>
                                          </p:spTgt>
                                        </p:tgtEl>
                                        <p:attrNameLst>
                                          <p:attrName>style.visibility</p:attrName>
                                        </p:attrNameLst>
                                      </p:cBhvr>
                                      <p:to>
                                        <p:strVal val="visible"/>
                                      </p:to>
                                    </p:set>
                                    <p:anim to="" calcmode="lin" valueType="num">
                                      <p:cBhvr>
                                        <p:cTn id="13" dur="1" fill="hold"/>
                                        <p:tgtEl>
                                          <p:spTgt spid="8">
                                            <p:txEl>
                                              <p:pRg st="2" end="2"/>
                                            </p:txEl>
                                          </p:spTgt>
                                        </p:tgtEl>
                                        <p:attrNameLst>
                                          <p:attrName/>
                                        </p:attrNameLst>
                                      </p:cBhvr>
                                    </p:anim>
                                  </p:childTnLst>
                                </p:cTn>
                              </p:par>
                              <p:par>
                                <p:cTn id="14" presetID="24" presetClass="entr" presetSubtype="0" fill="hold" grpId="0" nodeType="withEffect">
                                  <p:stCondLst>
                                    <p:cond delay="1000"/>
                                  </p:stCondLst>
                                  <p:childTnLst>
                                    <p:set>
                                      <p:cBhvr>
                                        <p:cTn id="15" dur="1" fill="hold">
                                          <p:stCondLst>
                                            <p:cond delay="499"/>
                                          </p:stCondLst>
                                        </p:cTn>
                                        <p:tgtEl>
                                          <p:spTgt spid="8">
                                            <p:txEl>
                                              <p:pRg st="3" end="3"/>
                                            </p:txEl>
                                          </p:spTgt>
                                        </p:tgtEl>
                                        <p:attrNameLst>
                                          <p:attrName>style.visibility</p:attrName>
                                        </p:attrNameLst>
                                      </p:cBhvr>
                                      <p:to>
                                        <p:strVal val="visible"/>
                                      </p:to>
                                    </p:set>
                                    <p:anim to="" calcmode="lin" valueType="num">
                                      <p:cBhvr>
                                        <p:cTn id="16" dur="1" fill="hold"/>
                                        <p:tgtEl>
                                          <p:spTgt spid="8">
                                            <p:txEl>
                                              <p:pRg st="3" end="3"/>
                                            </p:txEl>
                                          </p:spTgt>
                                        </p:tgtEl>
                                        <p:attrNameLst>
                                          <p:attrName/>
                                        </p:attrNameLst>
                                      </p:cBhvr>
                                    </p:anim>
                                  </p:childTnLst>
                                </p:cTn>
                              </p:par>
                              <p:par>
                                <p:cTn id="17" presetID="24" presetClass="entr" presetSubtype="0" fill="hold" grpId="0" nodeType="withEffect">
                                  <p:stCondLst>
                                    <p:cond delay="1000"/>
                                  </p:stCondLst>
                                  <p:childTnLst>
                                    <p:set>
                                      <p:cBhvr>
                                        <p:cTn id="18" dur="1" fill="hold">
                                          <p:stCondLst>
                                            <p:cond delay="499"/>
                                          </p:stCondLst>
                                        </p:cTn>
                                        <p:tgtEl>
                                          <p:spTgt spid="8">
                                            <p:txEl>
                                              <p:pRg st="4" end="4"/>
                                            </p:txEl>
                                          </p:spTgt>
                                        </p:tgtEl>
                                        <p:attrNameLst>
                                          <p:attrName>style.visibility</p:attrName>
                                        </p:attrNameLst>
                                      </p:cBhvr>
                                      <p:to>
                                        <p:strVal val="visible"/>
                                      </p:to>
                                    </p:set>
                                    <p:anim to="" calcmode="lin" valueType="num">
                                      <p:cBhvr>
                                        <p:cTn id="19" dur="1" fill="hold"/>
                                        <p:tgtEl>
                                          <p:spTgt spid="8">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advAuto="100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a:solidFill>
                  <a:schemeClr val="tx1">
                    <a:lumMod val="65000"/>
                    <a:lumOff val="35000"/>
                  </a:schemeClr>
                </a:solidFill>
                <a:latin typeface="Impact" pitchFamily="34" charset="0"/>
              </a:rPr>
              <a:t>Punteros</a:t>
            </a:r>
          </a:p>
        </p:txBody>
      </p:sp>
      <p:sp>
        <p:nvSpPr>
          <p:cNvPr id="6" name="Rectangle 2"/>
          <p:cNvSpPr txBox="1">
            <a:spLocks noChangeArrowheads="1"/>
          </p:cNvSpPr>
          <p:nvPr/>
        </p:nvSpPr>
        <p:spPr bwMode="auto">
          <a:xfrm>
            <a:off x="533400" y="6858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rtlCol="0" anchor="b" anchorCtr="0" compatLnSpc="1">
            <a:prstTxWarp prst="textNoShape">
              <a:avLst/>
            </a:prstTxWarp>
            <a:normAutofit/>
          </a:bodyPr>
          <a:lstStyle>
            <a:lvl1pPr algn="ctr" rtl="0" eaLnBrk="0" fontAlgn="base" hangingPunct="0">
              <a:spcBef>
                <a:spcPct val="0"/>
              </a:spcBef>
              <a:spcAft>
                <a:spcPct val="0"/>
              </a:spcAft>
              <a:defRPr sz="4400" b="0" i="0" u="none"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PE" altLang="es-PE" sz="3800" b="1" smtClean="0"/>
              <a:t>NODO</a:t>
            </a:r>
          </a:p>
        </p:txBody>
      </p:sp>
      <p:sp>
        <p:nvSpPr>
          <p:cNvPr id="8" name="Rectangle 3"/>
          <p:cNvSpPr txBox="1">
            <a:spLocks noChangeArrowheads="1"/>
          </p:cNvSpPr>
          <p:nvPr/>
        </p:nvSpPr>
        <p:spPr>
          <a:xfrm>
            <a:off x="2286000" y="1295400"/>
            <a:ext cx="381000" cy="533400"/>
          </a:xfrm>
          <a:prstGeom prst="rect">
            <a:avLst/>
          </a:prstGeom>
          <a:noFill/>
        </p:spPr>
        <p:txBody>
          <a:bodyPr lIns="90488" tIns="44450" rIns="90488" bIns="44450"/>
          <a:lst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 typeface="Wingdings" pitchFamily="2" charset="2"/>
              <a:buNone/>
            </a:pPr>
            <a:r>
              <a:rPr lang="es-ES_tradnl" altLang="es-PE" sz="2100" smtClean="0"/>
              <a:t>p</a:t>
            </a:r>
          </a:p>
        </p:txBody>
      </p:sp>
      <p:sp>
        <p:nvSpPr>
          <p:cNvPr id="9" name="Rectangle 4"/>
          <p:cNvSpPr>
            <a:spLocks noChangeArrowheads="1"/>
          </p:cNvSpPr>
          <p:nvPr/>
        </p:nvSpPr>
        <p:spPr bwMode="auto">
          <a:xfrm>
            <a:off x="3200400" y="2362200"/>
            <a:ext cx="1600200" cy="533400"/>
          </a:xfrm>
          <a:prstGeom prst="rect">
            <a:avLst/>
          </a:prstGeom>
          <a:solidFill>
            <a:srgbClr val="EBE307"/>
          </a:solidFill>
          <a:ln w="12700">
            <a:solidFill>
              <a:schemeClr val="tx1"/>
            </a:solidFill>
            <a:miter lim="800000"/>
            <a:headEnd/>
            <a:tailEnd/>
          </a:ln>
        </p:spPr>
        <p:txBody>
          <a:bodyPr lIns="0"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a:latin typeface="Times New Roman" pitchFamily="18" charset="0"/>
              </a:rPr>
              <a:t>   Dato 2</a:t>
            </a:r>
          </a:p>
        </p:txBody>
      </p:sp>
      <p:sp>
        <p:nvSpPr>
          <p:cNvPr id="10" name="Line 5"/>
          <p:cNvSpPr>
            <a:spLocks noChangeShapeType="1"/>
          </p:cNvSpPr>
          <p:nvPr/>
        </p:nvSpPr>
        <p:spPr bwMode="auto">
          <a:xfrm>
            <a:off x="4267200" y="2362200"/>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11" name="Rectangle 6"/>
          <p:cNvSpPr>
            <a:spLocks noChangeArrowheads="1"/>
          </p:cNvSpPr>
          <p:nvPr/>
        </p:nvSpPr>
        <p:spPr bwMode="auto">
          <a:xfrm>
            <a:off x="3200400" y="1600200"/>
            <a:ext cx="1600200" cy="533400"/>
          </a:xfrm>
          <a:prstGeom prst="rect">
            <a:avLst/>
          </a:prstGeom>
          <a:solidFill>
            <a:srgbClr val="EBE307"/>
          </a:solidFill>
          <a:ln w="12700">
            <a:solidFill>
              <a:schemeClr val="tx1"/>
            </a:solidFill>
            <a:miter lim="800000"/>
            <a:headEnd/>
            <a:tailEnd/>
          </a:ln>
        </p:spPr>
        <p:txBody>
          <a:bodyPr wrap="none" lIns="90488"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a:latin typeface="Times New Roman" pitchFamily="18" charset="0"/>
              </a:rPr>
              <a:t>Dato 1</a:t>
            </a:r>
          </a:p>
        </p:txBody>
      </p:sp>
      <p:sp>
        <p:nvSpPr>
          <p:cNvPr id="12" name="Line 7"/>
          <p:cNvSpPr>
            <a:spLocks noChangeShapeType="1"/>
          </p:cNvSpPr>
          <p:nvPr/>
        </p:nvSpPr>
        <p:spPr bwMode="auto">
          <a:xfrm>
            <a:off x="4267200" y="1600200"/>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13" name="Line 8"/>
          <p:cNvSpPr>
            <a:spLocks noChangeShapeType="1"/>
          </p:cNvSpPr>
          <p:nvPr/>
        </p:nvSpPr>
        <p:spPr bwMode="auto">
          <a:xfrm>
            <a:off x="2209800" y="1828800"/>
            <a:ext cx="990600"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14" name="Rectangle 9"/>
          <p:cNvSpPr>
            <a:spLocks noChangeArrowheads="1"/>
          </p:cNvSpPr>
          <p:nvPr/>
        </p:nvSpPr>
        <p:spPr bwMode="auto">
          <a:xfrm>
            <a:off x="2286000" y="2133600"/>
            <a:ext cx="38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buClrTx/>
              <a:buSzTx/>
              <a:buFontTx/>
              <a:buNone/>
            </a:pPr>
            <a:r>
              <a:rPr lang="es-ES_tradnl" altLang="es-PE" sz="2400">
                <a:latin typeface="Times New Roman" pitchFamily="18" charset="0"/>
              </a:rPr>
              <a:t>q</a:t>
            </a:r>
          </a:p>
        </p:txBody>
      </p:sp>
      <p:sp>
        <p:nvSpPr>
          <p:cNvPr id="15" name="Rectangle 10"/>
          <p:cNvSpPr>
            <a:spLocks noChangeArrowheads="1"/>
          </p:cNvSpPr>
          <p:nvPr/>
        </p:nvSpPr>
        <p:spPr bwMode="auto">
          <a:xfrm>
            <a:off x="1066800" y="3124200"/>
            <a:ext cx="7162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buClrTx/>
              <a:buSzTx/>
              <a:buFontTx/>
              <a:buNone/>
            </a:pPr>
            <a:r>
              <a:rPr lang="es-ES_tradnl" altLang="es-PE" sz="2400">
                <a:latin typeface="Times New Roman" pitchFamily="18" charset="0"/>
              </a:rPr>
              <a:t>Si realizamos la operación     q = p     </a:t>
            </a:r>
          </a:p>
          <a:p>
            <a:pPr eaLnBrk="1" hangingPunct="1">
              <a:buClrTx/>
              <a:buSzTx/>
              <a:buFontTx/>
              <a:buNone/>
            </a:pPr>
            <a:r>
              <a:rPr lang="es-ES_tradnl" altLang="es-PE" sz="2400">
                <a:latin typeface="Times New Roman" pitchFamily="18" charset="0"/>
              </a:rPr>
              <a:t>significa que el puntero </a:t>
            </a:r>
            <a:r>
              <a:rPr lang="es-ES_tradnl" altLang="es-PE" sz="2400" b="1">
                <a:latin typeface="Times New Roman" pitchFamily="18" charset="0"/>
              </a:rPr>
              <a:t>q</a:t>
            </a:r>
            <a:r>
              <a:rPr lang="es-ES_tradnl" altLang="es-PE" sz="2400">
                <a:latin typeface="Times New Roman" pitchFamily="18" charset="0"/>
              </a:rPr>
              <a:t> va a apuntar al  lugar apuntado por el puntero </a:t>
            </a:r>
            <a:r>
              <a:rPr lang="es-ES_tradnl" altLang="es-PE" sz="2400" b="1">
                <a:latin typeface="Times New Roman" pitchFamily="18" charset="0"/>
              </a:rPr>
              <a:t>p</a:t>
            </a:r>
          </a:p>
        </p:txBody>
      </p:sp>
      <p:sp>
        <p:nvSpPr>
          <p:cNvPr id="16" name="Line 11"/>
          <p:cNvSpPr>
            <a:spLocks noChangeShapeType="1"/>
          </p:cNvSpPr>
          <p:nvPr/>
        </p:nvSpPr>
        <p:spPr bwMode="auto">
          <a:xfrm>
            <a:off x="2209800" y="2667000"/>
            <a:ext cx="990600"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17" name="Rectangle 12"/>
          <p:cNvSpPr>
            <a:spLocks noChangeArrowheads="1"/>
          </p:cNvSpPr>
          <p:nvPr/>
        </p:nvSpPr>
        <p:spPr bwMode="auto">
          <a:xfrm>
            <a:off x="2286000" y="4495800"/>
            <a:ext cx="38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buClrTx/>
              <a:buSzTx/>
              <a:buFontTx/>
              <a:buNone/>
            </a:pPr>
            <a:r>
              <a:rPr lang="es-ES_tradnl" altLang="es-PE" sz="2400">
                <a:latin typeface="Times New Roman" pitchFamily="18" charset="0"/>
              </a:rPr>
              <a:t>p</a:t>
            </a:r>
          </a:p>
        </p:txBody>
      </p:sp>
      <p:sp>
        <p:nvSpPr>
          <p:cNvPr id="19" name="Rectangle 13"/>
          <p:cNvSpPr>
            <a:spLocks noChangeArrowheads="1"/>
          </p:cNvSpPr>
          <p:nvPr/>
        </p:nvSpPr>
        <p:spPr bwMode="auto">
          <a:xfrm>
            <a:off x="3200400" y="5562600"/>
            <a:ext cx="1600200" cy="533400"/>
          </a:xfrm>
          <a:prstGeom prst="rect">
            <a:avLst/>
          </a:prstGeom>
          <a:solidFill>
            <a:srgbClr val="EBE307"/>
          </a:solidFill>
          <a:ln w="12700">
            <a:solidFill>
              <a:schemeClr val="tx1"/>
            </a:solidFill>
            <a:miter lim="800000"/>
            <a:headEnd/>
            <a:tailEnd/>
          </a:ln>
        </p:spPr>
        <p:txBody>
          <a:bodyPr lIns="0"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a:latin typeface="Times New Roman" pitchFamily="18" charset="0"/>
              </a:rPr>
              <a:t>   Dato 2</a:t>
            </a:r>
          </a:p>
        </p:txBody>
      </p:sp>
      <p:sp>
        <p:nvSpPr>
          <p:cNvPr id="20" name="Line 14"/>
          <p:cNvSpPr>
            <a:spLocks noChangeShapeType="1"/>
          </p:cNvSpPr>
          <p:nvPr/>
        </p:nvSpPr>
        <p:spPr bwMode="auto">
          <a:xfrm>
            <a:off x="4267200" y="5562600"/>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1" name="Rectangle 15"/>
          <p:cNvSpPr>
            <a:spLocks noChangeArrowheads="1"/>
          </p:cNvSpPr>
          <p:nvPr/>
        </p:nvSpPr>
        <p:spPr bwMode="auto">
          <a:xfrm>
            <a:off x="3200400" y="4800600"/>
            <a:ext cx="1600200" cy="533400"/>
          </a:xfrm>
          <a:prstGeom prst="rect">
            <a:avLst/>
          </a:prstGeom>
          <a:solidFill>
            <a:srgbClr val="EBE307"/>
          </a:solidFill>
          <a:ln w="12700">
            <a:solidFill>
              <a:schemeClr val="tx1"/>
            </a:solidFill>
            <a:miter lim="800000"/>
            <a:headEnd/>
            <a:tailEnd/>
          </a:ln>
        </p:spPr>
        <p:txBody>
          <a:bodyPr wrap="none" lIns="90488"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a:latin typeface="Times New Roman" pitchFamily="18" charset="0"/>
              </a:rPr>
              <a:t>Dato 1</a:t>
            </a:r>
          </a:p>
        </p:txBody>
      </p:sp>
      <p:sp>
        <p:nvSpPr>
          <p:cNvPr id="22" name="Line 16"/>
          <p:cNvSpPr>
            <a:spLocks noChangeShapeType="1"/>
          </p:cNvSpPr>
          <p:nvPr/>
        </p:nvSpPr>
        <p:spPr bwMode="auto">
          <a:xfrm>
            <a:off x="4267200" y="4800600"/>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3" name="Line 17"/>
          <p:cNvSpPr>
            <a:spLocks noChangeShapeType="1"/>
          </p:cNvSpPr>
          <p:nvPr/>
        </p:nvSpPr>
        <p:spPr bwMode="auto">
          <a:xfrm>
            <a:off x="2209800" y="5029200"/>
            <a:ext cx="990600"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4" name="Rectangle 18"/>
          <p:cNvSpPr>
            <a:spLocks noChangeArrowheads="1"/>
          </p:cNvSpPr>
          <p:nvPr/>
        </p:nvSpPr>
        <p:spPr bwMode="auto">
          <a:xfrm>
            <a:off x="1905000" y="5334000"/>
            <a:ext cx="38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buClrTx/>
              <a:buSzTx/>
              <a:buFontTx/>
              <a:buNone/>
            </a:pPr>
            <a:r>
              <a:rPr lang="es-ES_tradnl" altLang="es-PE" sz="2400">
                <a:latin typeface="Times New Roman" pitchFamily="18" charset="0"/>
              </a:rPr>
              <a:t>q</a:t>
            </a:r>
          </a:p>
        </p:txBody>
      </p:sp>
      <p:sp>
        <p:nvSpPr>
          <p:cNvPr id="25" name="Line 19"/>
          <p:cNvSpPr>
            <a:spLocks noChangeShapeType="1"/>
          </p:cNvSpPr>
          <p:nvPr/>
        </p:nvSpPr>
        <p:spPr bwMode="auto">
          <a:xfrm flipV="1">
            <a:off x="2209800" y="5257800"/>
            <a:ext cx="914400" cy="60960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6" name="Rectangle 20"/>
          <p:cNvSpPr>
            <a:spLocks noChangeArrowheads="1"/>
          </p:cNvSpPr>
          <p:nvPr/>
        </p:nvSpPr>
        <p:spPr bwMode="auto">
          <a:xfrm>
            <a:off x="5181600" y="4495800"/>
            <a:ext cx="3276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buClrTx/>
              <a:buSzTx/>
              <a:buFontTx/>
              <a:buNone/>
            </a:pPr>
            <a:r>
              <a:rPr lang="es-ES_tradnl" altLang="es-PE" sz="2400">
                <a:latin typeface="Times New Roman" pitchFamily="18" charset="0"/>
              </a:rPr>
              <a:t>El nodo que contiene el dato 2  se queda sin apuntador y no puede ser accesado.</a:t>
            </a:r>
            <a:endParaRPr lang="es-ES_tradnl" altLang="es-PE" sz="2400" b="1">
              <a:latin typeface="Times New Roman" pitchFamily="18" charset="0"/>
            </a:endParaRPr>
          </a:p>
        </p:txBody>
      </p:sp>
      <p:sp>
        <p:nvSpPr>
          <p:cNvPr id="27" name="Rectangle 21"/>
          <p:cNvSpPr>
            <a:spLocks noChangeArrowheads="1"/>
          </p:cNvSpPr>
          <p:nvPr/>
        </p:nvSpPr>
        <p:spPr bwMode="auto">
          <a:xfrm>
            <a:off x="838200" y="3200400"/>
            <a:ext cx="7543800" cy="1295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algn="ctr" eaLnBrk="1" hangingPunct="1">
              <a:lnSpc>
                <a:spcPct val="90000"/>
              </a:lnSpc>
              <a:buClrTx/>
              <a:buSzTx/>
              <a:buFontTx/>
              <a:buNone/>
            </a:pPr>
            <a:endParaRPr lang="es-ES" altLang="es-PE" sz="2000">
              <a:solidFill>
                <a:schemeClr val="hlink"/>
              </a:solidFill>
              <a:latin typeface="Times New Roman" pitchFamily="18" charset="0"/>
            </a:endParaRPr>
          </a:p>
        </p:txBody>
      </p:sp>
    </p:spTree>
    <p:extLst>
      <p:ext uri="{BB962C8B-B14F-4D97-AF65-F5344CB8AC3E}">
        <p14:creationId xmlns:p14="http://schemas.microsoft.com/office/powerpoint/2010/main" val="35854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0-#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0-#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0-#ppt_w/2"/>
                                          </p:val>
                                        </p:tav>
                                        <p:tav tm="100000">
                                          <p:val>
                                            <p:strVal val="#ppt_x"/>
                                          </p:val>
                                        </p:tav>
                                      </p:tavLst>
                                    </p:anim>
                                    <p:anim calcmode="lin" valueType="num">
                                      <p:cBhvr additive="base">
                                        <p:cTn id="43" dur="500" fill="hold"/>
                                        <p:tgtEl>
                                          <p:spTgt spid="10"/>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8" fill="hold" grpId="0" nodeType="afterEffect">
                                  <p:stCondLst>
                                    <p:cond delay="10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0-#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childTnLst>
                          </p:cTn>
                        </p:par>
                        <p:par>
                          <p:cTn id="49" fill="hold">
                            <p:stCondLst>
                              <p:cond delay="5500"/>
                            </p:stCondLst>
                            <p:childTnLst>
                              <p:par>
                                <p:cTn id="50" presetID="2" presetClass="entr" presetSubtype="8"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0-#ppt_w/2"/>
                                          </p:val>
                                        </p:tav>
                                        <p:tav tm="100000">
                                          <p:val>
                                            <p:strVal val="#ppt_x"/>
                                          </p:val>
                                        </p:tav>
                                      </p:tavLst>
                                    </p:anim>
                                    <p:anim calcmode="lin" valueType="num">
                                      <p:cBhvr additive="base">
                                        <p:cTn id="53" dur="500" fill="hold"/>
                                        <p:tgtEl>
                                          <p:spTgt spid="15"/>
                                        </p:tgtEl>
                                        <p:attrNameLst>
                                          <p:attrName>ppt_y</p:attrName>
                                        </p:attrNameLst>
                                      </p:cBhvr>
                                      <p:tavLst>
                                        <p:tav tm="0">
                                          <p:val>
                                            <p:strVal val="#ppt_y"/>
                                          </p:val>
                                        </p:tav>
                                        <p:tav tm="100000">
                                          <p:val>
                                            <p:strVal val="#ppt_y"/>
                                          </p:val>
                                        </p:tav>
                                      </p:tavLst>
                                    </p:anim>
                                  </p:childTnLst>
                                </p:cTn>
                              </p:par>
                            </p:childTnLst>
                          </p:cTn>
                        </p:par>
                        <p:par>
                          <p:cTn id="54" fill="hold">
                            <p:stCondLst>
                              <p:cond delay="6000"/>
                            </p:stCondLst>
                            <p:childTnLst>
                              <p:par>
                                <p:cTn id="55" presetID="2" presetClass="entr" presetSubtype="8" fill="hold" grpId="0" nodeType="afterEffect">
                                  <p:stCondLst>
                                    <p:cond delay="100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0-#ppt_w/2"/>
                                          </p:val>
                                        </p:tav>
                                        <p:tav tm="100000">
                                          <p:val>
                                            <p:strVal val="#ppt_x"/>
                                          </p:val>
                                        </p:tav>
                                      </p:tavLst>
                                    </p:anim>
                                    <p:anim calcmode="lin" valueType="num">
                                      <p:cBhvr additive="base">
                                        <p:cTn id="58" dur="500" fill="hold"/>
                                        <p:tgtEl>
                                          <p:spTgt spid="17"/>
                                        </p:tgtEl>
                                        <p:attrNameLst>
                                          <p:attrName>ppt_y</p:attrName>
                                        </p:attrNameLst>
                                      </p:cBhvr>
                                      <p:tavLst>
                                        <p:tav tm="0">
                                          <p:val>
                                            <p:strVal val="#ppt_y"/>
                                          </p:val>
                                        </p:tav>
                                        <p:tav tm="100000">
                                          <p:val>
                                            <p:strVal val="#ppt_y"/>
                                          </p:val>
                                        </p:tav>
                                      </p:tavLst>
                                    </p:anim>
                                  </p:childTnLst>
                                </p:cTn>
                              </p:par>
                            </p:childTnLst>
                          </p:cTn>
                        </p:par>
                        <p:par>
                          <p:cTn id="59" fill="hold">
                            <p:stCondLst>
                              <p:cond delay="7500"/>
                            </p:stCondLst>
                            <p:childTnLst>
                              <p:par>
                                <p:cTn id="60" presetID="2" presetClass="entr" presetSubtype="8"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additive="base">
                                        <p:cTn id="62" dur="500" fill="hold"/>
                                        <p:tgtEl>
                                          <p:spTgt spid="23"/>
                                        </p:tgtEl>
                                        <p:attrNameLst>
                                          <p:attrName>ppt_x</p:attrName>
                                        </p:attrNameLst>
                                      </p:cBhvr>
                                      <p:tavLst>
                                        <p:tav tm="0">
                                          <p:val>
                                            <p:strVal val="0-#ppt_w/2"/>
                                          </p:val>
                                        </p:tav>
                                        <p:tav tm="100000">
                                          <p:val>
                                            <p:strVal val="#ppt_x"/>
                                          </p:val>
                                        </p:tav>
                                      </p:tavLst>
                                    </p:anim>
                                    <p:anim calcmode="lin" valueType="num">
                                      <p:cBhvr additive="base">
                                        <p:cTn id="63" dur="500" fill="hold"/>
                                        <p:tgtEl>
                                          <p:spTgt spid="23"/>
                                        </p:tgtEl>
                                        <p:attrNameLst>
                                          <p:attrName>ppt_y</p:attrName>
                                        </p:attrNameLst>
                                      </p:cBhvr>
                                      <p:tavLst>
                                        <p:tav tm="0">
                                          <p:val>
                                            <p:strVal val="#ppt_y"/>
                                          </p:val>
                                        </p:tav>
                                        <p:tav tm="100000">
                                          <p:val>
                                            <p:strVal val="#ppt_y"/>
                                          </p:val>
                                        </p:tav>
                                      </p:tavLst>
                                    </p:anim>
                                  </p:childTnLst>
                                </p:cTn>
                              </p:par>
                            </p:childTnLst>
                          </p:cTn>
                        </p:par>
                        <p:par>
                          <p:cTn id="64" fill="hold">
                            <p:stCondLst>
                              <p:cond delay="8000"/>
                            </p:stCondLst>
                            <p:childTnLst>
                              <p:par>
                                <p:cTn id="65" presetID="2" presetClass="entr" presetSubtype="8" fill="hold" grpId="0" nodeType="after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0-#ppt_w/2"/>
                                          </p:val>
                                        </p:tav>
                                        <p:tav tm="100000">
                                          <p:val>
                                            <p:strVal val="#ppt_x"/>
                                          </p:val>
                                        </p:tav>
                                      </p:tavLst>
                                    </p:anim>
                                    <p:anim calcmode="lin" valueType="num">
                                      <p:cBhvr additive="base">
                                        <p:cTn id="68" dur="500" fill="hold"/>
                                        <p:tgtEl>
                                          <p:spTgt spid="21"/>
                                        </p:tgtEl>
                                        <p:attrNameLst>
                                          <p:attrName>ppt_y</p:attrName>
                                        </p:attrNameLst>
                                      </p:cBhvr>
                                      <p:tavLst>
                                        <p:tav tm="0">
                                          <p:val>
                                            <p:strVal val="#ppt_y"/>
                                          </p:val>
                                        </p:tav>
                                        <p:tav tm="100000">
                                          <p:val>
                                            <p:strVal val="#ppt_y"/>
                                          </p:val>
                                        </p:tav>
                                      </p:tavLst>
                                    </p:anim>
                                  </p:childTnLst>
                                </p:cTn>
                              </p:par>
                            </p:childTnLst>
                          </p:cTn>
                        </p:par>
                        <p:par>
                          <p:cTn id="69" fill="hold">
                            <p:stCondLst>
                              <p:cond delay="8500"/>
                            </p:stCondLst>
                            <p:childTnLst>
                              <p:par>
                                <p:cTn id="70" presetID="2" presetClass="entr" presetSubtype="8"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additive="base">
                                        <p:cTn id="72" dur="500" fill="hold"/>
                                        <p:tgtEl>
                                          <p:spTgt spid="22"/>
                                        </p:tgtEl>
                                        <p:attrNameLst>
                                          <p:attrName>ppt_x</p:attrName>
                                        </p:attrNameLst>
                                      </p:cBhvr>
                                      <p:tavLst>
                                        <p:tav tm="0">
                                          <p:val>
                                            <p:strVal val="0-#ppt_w/2"/>
                                          </p:val>
                                        </p:tav>
                                        <p:tav tm="100000">
                                          <p:val>
                                            <p:strVal val="#ppt_x"/>
                                          </p:val>
                                        </p:tav>
                                      </p:tavLst>
                                    </p:anim>
                                    <p:anim calcmode="lin" valueType="num">
                                      <p:cBhvr additive="base">
                                        <p:cTn id="73" dur="500" fill="hold"/>
                                        <p:tgtEl>
                                          <p:spTgt spid="22"/>
                                        </p:tgtEl>
                                        <p:attrNameLst>
                                          <p:attrName>ppt_y</p:attrName>
                                        </p:attrNameLst>
                                      </p:cBhvr>
                                      <p:tavLst>
                                        <p:tav tm="0">
                                          <p:val>
                                            <p:strVal val="#ppt_y"/>
                                          </p:val>
                                        </p:tav>
                                        <p:tav tm="100000">
                                          <p:val>
                                            <p:strVal val="#ppt_y"/>
                                          </p:val>
                                        </p:tav>
                                      </p:tavLst>
                                    </p:anim>
                                  </p:childTnLst>
                                </p:cTn>
                              </p:par>
                            </p:childTnLst>
                          </p:cTn>
                        </p:par>
                        <p:par>
                          <p:cTn id="74" fill="hold">
                            <p:stCondLst>
                              <p:cond delay="9000"/>
                            </p:stCondLst>
                            <p:childTnLst>
                              <p:par>
                                <p:cTn id="75" presetID="2" presetClass="entr" presetSubtype="8"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 calcmode="lin" valueType="num">
                                      <p:cBhvr additive="base">
                                        <p:cTn id="77" dur="500" fill="hold"/>
                                        <p:tgtEl>
                                          <p:spTgt spid="24"/>
                                        </p:tgtEl>
                                        <p:attrNameLst>
                                          <p:attrName>ppt_x</p:attrName>
                                        </p:attrNameLst>
                                      </p:cBhvr>
                                      <p:tavLst>
                                        <p:tav tm="0">
                                          <p:val>
                                            <p:strVal val="0-#ppt_w/2"/>
                                          </p:val>
                                        </p:tav>
                                        <p:tav tm="100000">
                                          <p:val>
                                            <p:strVal val="#ppt_x"/>
                                          </p:val>
                                        </p:tav>
                                      </p:tavLst>
                                    </p:anim>
                                    <p:anim calcmode="lin" valueType="num">
                                      <p:cBhvr additive="base">
                                        <p:cTn id="78" dur="500" fill="hold"/>
                                        <p:tgtEl>
                                          <p:spTgt spid="24"/>
                                        </p:tgtEl>
                                        <p:attrNameLst>
                                          <p:attrName>ppt_y</p:attrName>
                                        </p:attrNameLst>
                                      </p:cBhvr>
                                      <p:tavLst>
                                        <p:tav tm="0">
                                          <p:val>
                                            <p:strVal val="#ppt_y"/>
                                          </p:val>
                                        </p:tav>
                                        <p:tav tm="100000">
                                          <p:val>
                                            <p:strVal val="#ppt_y"/>
                                          </p:val>
                                        </p:tav>
                                      </p:tavLst>
                                    </p:anim>
                                  </p:childTnLst>
                                </p:cTn>
                              </p:par>
                            </p:childTnLst>
                          </p:cTn>
                        </p:par>
                        <p:par>
                          <p:cTn id="79" fill="hold">
                            <p:stCondLst>
                              <p:cond delay="9500"/>
                            </p:stCondLst>
                            <p:childTnLst>
                              <p:par>
                                <p:cTn id="80" presetID="2" presetClass="entr" presetSubtype="8" fill="hold" grpId="0" nodeType="afterEffect">
                                  <p:stCondLst>
                                    <p:cond delay="0"/>
                                  </p:stCondLst>
                                  <p:childTnLst>
                                    <p:set>
                                      <p:cBhvr>
                                        <p:cTn id="81" dur="1" fill="hold">
                                          <p:stCondLst>
                                            <p:cond delay="0"/>
                                          </p:stCondLst>
                                        </p:cTn>
                                        <p:tgtEl>
                                          <p:spTgt spid="25"/>
                                        </p:tgtEl>
                                        <p:attrNameLst>
                                          <p:attrName>style.visibility</p:attrName>
                                        </p:attrNameLst>
                                      </p:cBhvr>
                                      <p:to>
                                        <p:strVal val="visible"/>
                                      </p:to>
                                    </p:set>
                                    <p:anim calcmode="lin" valueType="num">
                                      <p:cBhvr additive="base">
                                        <p:cTn id="82" dur="500" fill="hold"/>
                                        <p:tgtEl>
                                          <p:spTgt spid="25"/>
                                        </p:tgtEl>
                                        <p:attrNameLst>
                                          <p:attrName>ppt_x</p:attrName>
                                        </p:attrNameLst>
                                      </p:cBhvr>
                                      <p:tavLst>
                                        <p:tav tm="0">
                                          <p:val>
                                            <p:strVal val="0-#ppt_w/2"/>
                                          </p:val>
                                        </p:tav>
                                        <p:tav tm="100000">
                                          <p:val>
                                            <p:strVal val="#ppt_x"/>
                                          </p:val>
                                        </p:tav>
                                      </p:tavLst>
                                    </p:anim>
                                    <p:anim calcmode="lin" valueType="num">
                                      <p:cBhvr additive="base">
                                        <p:cTn id="83" dur="500" fill="hold"/>
                                        <p:tgtEl>
                                          <p:spTgt spid="25"/>
                                        </p:tgtEl>
                                        <p:attrNameLst>
                                          <p:attrName>ppt_y</p:attrName>
                                        </p:attrNameLst>
                                      </p:cBhvr>
                                      <p:tavLst>
                                        <p:tav tm="0">
                                          <p:val>
                                            <p:strVal val="#ppt_y"/>
                                          </p:val>
                                        </p:tav>
                                        <p:tav tm="100000">
                                          <p:val>
                                            <p:strVal val="#ppt_y"/>
                                          </p:val>
                                        </p:tav>
                                      </p:tavLst>
                                    </p:anim>
                                  </p:childTnLst>
                                </p:cTn>
                              </p:par>
                            </p:childTnLst>
                          </p:cTn>
                        </p:par>
                        <p:par>
                          <p:cTn id="84" fill="hold">
                            <p:stCondLst>
                              <p:cond delay="10000"/>
                            </p:stCondLst>
                            <p:childTnLst>
                              <p:par>
                                <p:cTn id="85" presetID="2" presetClass="entr" presetSubtype="8"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 calcmode="lin" valueType="num">
                                      <p:cBhvr additive="base">
                                        <p:cTn id="87" dur="500" fill="hold"/>
                                        <p:tgtEl>
                                          <p:spTgt spid="19"/>
                                        </p:tgtEl>
                                        <p:attrNameLst>
                                          <p:attrName>ppt_x</p:attrName>
                                        </p:attrNameLst>
                                      </p:cBhvr>
                                      <p:tavLst>
                                        <p:tav tm="0">
                                          <p:val>
                                            <p:strVal val="0-#ppt_w/2"/>
                                          </p:val>
                                        </p:tav>
                                        <p:tav tm="100000">
                                          <p:val>
                                            <p:strVal val="#ppt_x"/>
                                          </p:val>
                                        </p:tav>
                                      </p:tavLst>
                                    </p:anim>
                                    <p:anim calcmode="lin" valueType="num">
                                      <p:cBhvr additive="base">
                                        <p:cTn id="88" dur="500" fill="hold"/>
                                        <p:tgtEl>
                                          <p:spTgt spid="19"/>
                                        </p:tgtEl>
                                        <p:attrNameLst>
                                          <p:attrName>ppt_y</p:attrName>
                                        </p:attrNameLst>
                                      </p:cBhvr>
                                      <p:tavLst>
                                        <p:tav tm="0">
                                          <p:val>
                                            <p:strVal val="#ppt_y"/>
                                          </p:val>
                                        </p:tav>
                                        <p:tav tm="100000">
                                          <p:val>
                                            <p:strVal val="#ppt_y"/>
                                          </p:val>
                                        </p:tav>
                                      </p:tavLst>
                                    </p:anim>
                                  </p:childTnLst>
                                </p:cTn>
                              </p:par>
                            </p:childTnLst>
                          </p:cTn>
                        </p:par>
                        <p:par>
                          <p:cTn id="89" fill="hold">
                            <p:stCondLst>
                              <p:cond delay="10500"/>
                            </p:stCondLst>
                            <p:childTnLst>
                              <p:par>
                                <p:cTn id="90" presetID="2" presetClass="entr" presetSubtype="8" fill="hold" grpId="0" nodeType="afterEffect">
                                  <p:stCondLst>
                                    <p:cond delay="0"/>
                                  </p:stCondLst>
                                  <p:childTnLst>
                                    <p:set>
                                      <p:cBhvr>
                                        <p:cTn id="91" dur="1" fill="hold">
                                          <p:stCondLst>
                                            <p:cond delay="0"/>
                                          </p:stCondLst>
                                        </p:cTn>
                                        <p:tgtEl>
                                          <p:spTgt spid="20"/>
                                        </p:tgtEl>
                                        <p:attrNameLst>
                                          <p:attrName>style.visibility</p:attrName>
                                        </p:attrNameLst>
                                      </p:cBhvr>
                                      <p:to>
                                        <p:strVal val="visible"/>
                                      </p:to>
                                    </p:set>
                                    <p:anim calcmode="lin" valueType="num">
                                      <p:cBhvr additive="base">
                                        <p:cTn id="92" dur="500" fill="hold"/>
                                        <p:tgtEl>
                                          <p:spTgt spid="20"/>
                                        </p:tgtEl>
                                        <p:attrNameLst>
                                          <p:attrName>ppt_x</p:attrName>
                                        </p:attrNameLst>
                                      </p:cBhvr>
                                      <p:tavLst>
                                        <p:tav tm="0">
                                          <p:val>
                                            <p:strVal val="0-#ppt_w/2"/>
                                          </p:val>
                                        </p:tav>
                                        <p:tav tm="100000">
                                          <p:val>
                                            <p:strVal val="#ppt_x"/>
                                          </p:val>
                                        </p:tav>
                                      </p:tavLst>
                                    </p:anim>
                                    <p:anim calcmode="lin" valueType="num">
                                      <p:cBhvr additive="base">
                                        <p:cTn id="93" dur="500" fill="hold"/>
                                        <p:tgtEl>
                                          <p:spTgt spid="20"/>
                                        </p:tgtEl>
                                        <p:attrNameLst>
                                          <p:attrName>ppt_y</p:attrName>
                                        </p:attrNameLst>
                                      </p:cBhvr>
                                      <p:tavLst>
                                        <p:tav tm="0">
                                          <p:val>
                                            <p:strVal val="#ppt_y"/>
                                          </p:val>
                                        </p:tav>
                                        <p:tav tm="100000">
                                          <p:val>
                                            <p:strVal val="#ppt_y"/>
                                          </p:val>
                                        </p:tav>
                                      </p:tavLst>
                                    </p:anim>
                                  </p:childTnLst>
                                </p:cTn>
                              </p:par>
                            </p:childTnLst>
                          </p:cTn>
                        </p:par>
                        <p:par>
                          <p:cTn id="94" fill="hold">
                            <p:stCondLst>
                              <p:cond delay="11000"/>
                            </p:stCondLst>
                            <p:childTnLst>
                              <p:par>
                                <p:cTn id="95" presetID="2" presetClass="entr" presetSubtype="8" fill="hold" grpId="0" nodeType="afterEffect">
                                  <p:stCondLst>
                                    <p:cond delay="1000"/>
                                  </p:stCondLst>
                                  <p:childTnLst>
                                    <p:set>
                                      <p:cBhvr>
                                        <p:cTn id="96" dur="1" fill="hold">
                                          <p:stCondLst>
                                            <p:cond delay="0"/>
                                          </p:stCondLst>
                                        </p:cTn>
                                        <p:tgtEl>
                                          <p:spTgt spid="26"/>
                                        </p:tgtEl>
                                        <p:attrNameLst>
                                          <p:attrName>style.visibility</p:attrName>
                                        </p:attrNameLst>
                                      </p:cBhvr>
                                      <p:to>
                                        <p:strVal val="visible"/>
                                      </p:to>
                                    </p:set>
                                    <p:anim calcmode="lin" valueType="num">
                                      <p:cBhvr additive="base">
                                        <p:cTn id="97" dur="500" fill="hold"/>
                                        <p:tgtEl>
                                          <p:spTgt spid="26"/>
                                        </p:tgtEl>
                                        <p:attrNameLst>
                                          <p:attrName>ppt_x</p:attrName>
                                        </p:attrNameLst>
                                      </p:cBhvr>
                                      <p:tavLst>
                                        <p:tav tm="0">
                                          <p:val>
                                            <p:strVal val="0-#ppt_w/2"/>
                                          </p:val>
                                        </p:tav>
                                        <p:tav tm="100000">
                                          <p:val>
                                            <p:strVal val="#ppt_x"/>
                                          </p:val>
                                        </p:tav>
                                      </p:tavLst>
                                    </p:anim>
                                    <p:anim calcmode="lin" valueType="num">
                                      <p:cBhvr additive="base">
                                        <p:cTn id="9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advAuto="0"/>
      <p:bldP spid="9" grpId="0" animBg="1" autoUpdateAnimBg="0"/>
      <p:bldP spid="10" grpId="0" animBg="1"/>
      <p:bldP spid="11" grpId="0" animBg="1" autoUpdateAnimBg="0"/>
      <p:bldP spid="12" grpId="0" animBg="1"/>
      <p:bldP spid="13" grpId="0" animBg="1"/>
      <p:bldP spid="14" grpId="0" autoUpdateAnimBg="0"/>
      <p:bldP spid="15" grpId="0" autoUpdateAnimBg="0"/>
      <p:bldP spid="16" grpId="0" animBg="1"/>
      <p:bldP spid="17" grpId="0" autoUpdateAnimBg="0"/>
      <p:bldP spid="19" grpId="0" animBg="1" autoUpdateAnimBg="0"/>
      <p:bldP spid="20" grpId="0" animBg="1"/>
      <p:bldP spid="21" grpId="0" animBg="1" autoUpdateAnimBg="0"/>
      <p:bldP spid="22" grpId="0" animBg="1"/>
      <p:bldP spid="23" grpId="0" animBg="1"/>
      <p:bldP spid="24" grpId="0" autoUpdateAnimBg="0"/>
      <p:bldP spid="25" grpId="0" animBg="1"/>
      <p:bldP spid="26" grpId="0" autoUpdateAnimBg="0"/>
      <p:bldP spid="27"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a:solidFill>
                  <a:schemeClr val="tx1">
                    <a:lumMod val="65000"/>
                    <a:lumOff val="35000"/>
                  </a:schemeClr>
                </a:solidFill>
                <a:latin typeface="Impact" pitchFamily="34" charset="0"/>
              </a:rPr>
              <a:t>Listas Enlazadas</a:t>
            </a:r>
          </a:p>
        </p:txBody>
      </p:sp>
      <p:sp>
        <p:nvSpPr>
          <p:cNvPr id="6" name="Rectangle 3"/>
          <p:cNvSpPr txBox="1">
            <a:spLocks noChangeArrowheads="1"/>
          </p:cNvSpPr>
          <p:nvPr/>
        </p:nvSpPr>
        <p:spPr>
          <a:xfrm>
            <a:off x="647700" y="1340768"/>
            <a:ext cx="8001000" cy="2255837"/>
          </a:xfrm>
          <a:prstGeom prst="rect">
            <a:avLst/>
          </a:prstGeom>
          <a:noFill/>
        </p:spPr>
        <p:txBody>
          <a:bodyPr lIns="90488" tIns="44450" rIns="90488" bIns="44450"/>
          <a:lst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es-MX" altLang="es-PE" dirty="0" smtClean="0">
                <a:cs typeface="Times New Roman" pitchFamily="18" charset="0"/>
              </a:rPr>
              <a:t>Una lista enlazada,  es una colección de nodos.  Es una alternativa a los arreglos.</a:t>
            </a:r>
          </a:p>
          <a:p>
            <a:pPr eaLnBrk="1" hangingPunct="1"/>
            <a:r>
              <a:rPr lang="es-MX" altLang="es-PE" dirty="0" smtClean="0">
                <a:cs typeface="Times New Roman" pitchFamily="18" charset="0"/>
              </a:rPr>
              <a:t>Los punteros permiten el enlace entre nodos.</a:t>
            </a:r>
            <a:r>
              <a:rPr lang="es-ES" altLang="es-PE" dirty="0" smtClean="0"/>
              <a:t> </a:t>
            </a:r>
            <a:endParaRPr lang="es-PE" altLang="es-PE" dirty="0" smtClean="0"/>
          </a:p>
        </p:txBody>
      </p:sp>
      <p:sp>
        <p:nvSpPr>
          <p:cNvPr id="8" name="Rectangle 4"/>
          <p:cNvSpPr>
            <a:spLocks noChangeArrowheads="1"/>
          </p:cNvSpPr>
          <p:nvPr/>
        </p:nvSpPr>
        <p:spPr bwMode="auto">
          <a:xfrm>
            <a:off x="1462088" y="4047455"/>
            <a:ext cx="1295400" cy="533400"/>
          </a:xfrm>
          <a:prstGeom prst="rect">
            <a:avLst/>
          </a:prstGeom>
          <a:solidFill>
            <a:srgbClr val="EBE307"/>
          </a:solidFill>
          <a:ln w="12700">
            <a:solidFill>
              <a:schemeClr val="tx1"/>
            </a:solidFill>
            <a:miter lim="800000"/>
            <a:headEnd/>
            <a:tailEnd/>
          </a:ln>
        </p:spPr>
        <p:txBody>
          <a:bodyPr lIns="0"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a:latin typeface="Times New Roman" pitchFamily="18" charset="0"/>
              </a:rPr>
              <a:t>   Dato 1</a:t>
            </a:r>
          </a:p>
        </p:txBody>
      </p:sp>
      <p:sp>
        <p:nvSpPr>
          <p:cNvPr id="9" name="Line 5"/>
          <p:cNvSpPr>
            <a:spLocks noChangeShapeType="1"/>
          </p:cNvSpPr>
          <p:nvPr/>
        </p:nvSpPr>
        <p:spPr bwMode="auto">
          <a:xfrm>
            <a:off x="2376488" y="4047455"/>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10" name="Rectangle 6"/>
          <p:cNvSpPr>
            <a:spLocks noChangeArrowheads="1"/>
          </p:cNvSpPr>
          <p:nvPr/>
        </p:nvSpPr>
        <p:spPr bwMode="auto">
          <a:xfrm>
            <a:off x="3203575" y="4047455"/>
            <a:ext cx="1295400" cy="533400"/>
          </a:xfrm>
          <a:prstGeom prst="rect">
            <a:avLst/>
          </a:prstGeom>
          <a:solidFill>
            <a:srgbClr val="EBE307"/>
          </a:solidFill>
          <a:ln w="12700">
            <a:solidFill>
              <a:schemeClr val="tx1"/>
            </a:solidFill>
            <a:miter lim="800000"/>
            <a:headEnd/>
            <a:tailEnd/>
          </a:ln>
        </p:spPr>
        <p:txBody>
          <a:bodyPr wrap="none" lIns="90488"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a:latin typeface="Times New Roman" pitchFamily="18" charset="0"/>
              </a:rPr>
              <a:t>Dato 2</a:t>
            </a:r>
          </a:p>
        </p:txBody>
      </p:sp>
      <p:sp>
        <p:nvSpPr>
          <p:cNvPr id="11" name="Rectangle 8"/>
          <p:cNvSpPr>
            <a:spLocks noChangeArrowheads="1"/>
          </p:cNvSpPr>
          <p:nvPr/>
        </p:nvSpPr>
        <p:spPr bwMode="auto">
          <a:xfrm>
            <a:off x="6678613" y="4076030"/>
            <a:ext cx="1295400" cy="533400"/>
          </a:xfrm>
          <a:prstGeom prst="rect">
            <a:avLst/>
          </a:prstGeom>
          <a:solidFill>
            <a:srgbClr val="EBE307"/>
          </a:solidFill>
          <a:ln w="12700">
            <a:solidFill>
              <a:schemeClr val="tx1"/>
            </a:solidFill>
            <a:miter lim="800000"/>
            <a:headEnd/>
            <a:tailEnd/>
          </a:ln>
        </p:spPr>
        <p:txBody>
          <a:bodyPr wrap="none" lIns="90488"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a:latin typeface="Times New Roman" pitchFamily="18" charset="0"/>
              </a:rPr>
              <a:t>Dato 4</a:t>
            </a:r>
          </a:p>
        </p:txBody>
      </p:sp>
      <p:sp>
        <p:nvSpPr>
          <p:cNvPr id="12" name="Line 10"/>
          <p:cNvSpPr>
            <a:spLocks noChangeShapeType="1"/>
          </p:cNvSpPr>
          <p:nvPr/>
        </p:nvSpPr>
        <p:spPr bwMode="auto">
          <a:xfrm>
            <a:off x="2605088" y="4276055"/>
            <a:ext cx="598487"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13" name="Rectangle 14"/>
          <p:cNvSpPr>
            <a:spLocks noChangeArrowheads="1"/>
          </p:cNvSpPr>
          <p:nvPr/>
        </p:nvSpPr>
        <p:spPr bwMode="auto">
          <a:xfrm>
            <a:off x="7766050" y="3685505"/>
            <a:ext cx="9826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5524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lvl="1" eaLnBrk="1" hangingPunct="1">
              <a:lnSpc>
                <a:spcPct val="90000"/>
              </a:lnSpc>
              <a:buClrTx/>
              <a:buSzTx/>
              <a:buFontTx/>
              <a:buNone/>
            </a:pPr>
            <a:r>
              <a:rPr lang="es-MX" altLang="es-PE" sz="2800">
                <a:latin typeface="Times New Roman" pitchFamily="18" charset="0"/>
                <a:cs typeface="Times New Roman" pitchFamily="18" charset="0"/>
              </a:rPr>
              <a:t>null</a:t>
            </a:r>
            <a:endParaRPr lang="es-PE" altLang="es-PE" sz="2800">
              <a:latin typeface="Times New Roman" pitchFamily="18" charset="0"/>
              <a:cs typeface="Times New Roman" pitchFamily="18" charset="0"/>
            </a:endParaRPr>
          </a:p>
        </p:txBody>
      </p:sp>
      <p:sp>
        <p:nvSpPr>
          <p:cNvPr id="14" name="Rectangle 15"/>
          <p:cNvSpPr>
            <a:spLocks noChangeArrowheads="1"/>
          </p:cNvSpPr>
          <p:nvPr/>
        </p:nvSpPr>
        <p:spPr bwMode="auto">
          <a:xfrm>
            <a:off x="325438" y="3385468"/>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5524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lvl="1" eaLnBrk="1" hangingPunct="1">
              <a:lnSpc>
                <a:spcPct val="90000"/>
              </a:lnSpc>
              <a:buClrTx/>
              <a:buSzTx/>
              <a:buFontTx/>
              <a:buNone/>
            </a:pPr>
            <a:r>
              <a:rPr lang="es-MX" altLang="es-PE" sz="2800">
                <a:latin typeface="Times New Roman" pitchFamily="18" charset="0"/>
                <a:cs typeface="Times New Roman" pitchFamily="18" charset="0"/>
              </a:rPr>
              <a:t>inicio</a:t>
            </a:r>
            <a:endParaRPr lang="es-PE" altLang="es-PE" sz="2800">
              <a:latin typeface="Times New Roman" pitchFamily="18" charset="0"/>
              <a:cs typeface="Times New Roman" pitchFamily="18" charset="0"/>
            </a:endParaRPr>
          </a:p>
        </p:txBody>
      </p:sp>
      <p:sp>
        <p:nvSpPr>
          <p:cNvPr id="15" name="Line 16"/>
          <p:cNvSpPr>
            <a:spLocks noChangeShapeType="1"/>
          </p:cNvSpPr>
          <p:nvPr/>
        </p:nvSpPr>
        <p:spPr bwMode="auto">
          <a:xfrm>
            <a:off x="1187450" y="3876005"/>
            <a:ext cx="536575" cy="19050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16" name="Line 5"/>
          <p:cNvSpPr>
            <a:spLocks noChangeShapeType="1"/>
          </p:cNvSpPr>
          <p:nvPr/>
        </p:nvSpPr>
        <p:spPr bwMode="auto">
          <a:xfrm>
            <a:off x="4140200" y="4047455"/>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17" name="Line 5"/>
          <p:cNvSpPr>
            <a:spLocks noChangeShapeType="1"/>
          </p:cNvSpPr>
          <p:nvPr/>
        </p:nvSpPr>
        <p:spPr bwMode="auto">
          <a:xfrm>
            <a:off x="7615238" y="4076030"/>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19" name="Rectangle 4"/>
          <p:cNvSpPr>
            <a:spLocks noChangeArrowheads="1"/>
          </p:cNvSpPr>
          <p:nvPr/>
        </p:nvSpPr>
        <p:spPr bwMode="auto">
          <a:xfrm>
            <a:off x="1462088" y="5055518"/>
            <a:ext cx="1524000" cy="533400"/>
          </a:xfrm>
          <a:prstGeom prst="rect">
            <a:avLst/>
          </a:prstGeom>
          <a:solidFill>
            <a:srgbClr val="EBE307"/>
          </a:solidFill>
          <a:ln w="12700">
            <a:solidFill>
              <a:schemeClr val="tx1"/>
            </a:solidFill>
            <a:miter lim="800000"/>
            <a:headEnd/>
            <a:tailEnd/>
          </a:ln>
        </p:spPr>
        <p:txBody>
          <a:bodyPr lIns="0"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a:latin typeface="Times New Roman" pitchFamily="18" charset="0"/>
              </a:rPr>
              <a:t>   Dato 1  300</a:t>
            </a:r>
          </a:p>
        </p:txBody>
      </p:sp>
      <p:sp>
        <p:nvSpPr>
          <p:cNvPr id="20" name="Line 5"/>
          <p:cNvSpPr>
            <a:spLocks noChangeShapeType="1"/>
          </p:cNvSpPr>
          <p:nvPr/>
        </p:nvSpPr>
        <p:spPr bwMode="auto">
          <a:xfrm>
            <a:off x="2376488" y="5055518"/>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1" name="Rectangle 6"/>
          <p:cNvSpPr>
            <a:spLocks noChangeArrowheads="1"/>
          </p:cNvSpPr>
          <p:nvPr/>
        </p:nvSpPr>
        <p:spPr bwMode="auto">
          <a:xfrm>
            <a:off x="3203575" y="5055518"/>
            <a:ext cx="1458913" cy="533400"/>
          </a:xfrm>
          <a:prstGeom prst="rect">
            <a:avLst/>
          </a:prstGeom>
          <a:solidFill>
            <a:srgbClr val="EBE307"/>
          </a:solidFill>
          <a:ln w="12700">
            <a:solidFill>
              <a:schemeClr val="tx1"/>
            </a:solidFill>
            <a:miter lim="800000"/>
            <a:headEnd/>
            <a:tailEnd/>
          </a:ln>
        </p:spPr>
        <p:txBody>
          <a:bodyPr wrap="none" lIns="90488"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a:latin typeface="Times New Roman" pitchFamily="18" charset="0"/>
              </a:rPr>
              <a:t>Dato 2    700</a:t>
            </a:r>
          </a:p>
        </p:txBody>
      </p:sp>
      <p:sp>
        <p:nvSpPr>
          <p:cNvPr id="22" name="Line 5"/>
          <p:cNvSpPr>
            <a:spLocks noChangeShapeType="1"/>
          </p:cNvSpPr>
          <p:nvPr/>
        </p:nvSpPr>
        <p:spPr bwMode="auto">
          <a:xfrm>
            <a:off x="4140200" y="5055518"/>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3" name="Rectangle 15"/>
          <p:cNvSpPr>
            <a:spLocks noChangeArrowheads="1"/>
          </p:cNvSpPr>
          <p:nvPr/>
        </p:nvSpPr>
        <p:spPr bwMode="auto">
          <a:xfrm>
            <a:off x="1547813" y="5669880"/>
            <a:ext cx="6426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5524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lvl="1" eaLnBrk="1" hangingPunct="1">
              <a:lnSpc>
                <a:spcPct val="90000"/>
              </a:lnSpc>
              <a:buClrTx/>
              <a:buSzTx/>
              <a:buFontTx/>
              <a:buNone/>
            </a:pPr>
            <a:r>
              <a:rPr lang="es-MX" altLang="es-PE" sz="2000">
                <a:latin typeface="Times New Roman" pitchFamily="18" charset="0"/>
                <a:cs typeface="Times New Roman" pitchFamily="18" charset="0"/>
              </a:rPr>
              <a:t>500                    300                  700                         200</a:t>
            </a:r>
            <a:endParaRPr lang="es-PE" altLang="es-PE" sz="2000">
              <a:latin typeface="Times New Roman" pitchFamily="18" charset="0"/>
              <a:cs typeface="Times New Roman" pitchFamily="18" charset="0"/>
            </a:endParaRPr>
          </a:p>
        </p:txBody>
      </p:sp>
      <p:sp>
        <p:nvSpPr>
          <p:cNvPr id="24" name="Rectangle 6"/>
          <p:cNvSpPr>
            <a:spLocks noChangeArrowheads="1"/>
          </p:cNvSpPr>
          <p:nvPr/>
        </p:nvSpPr>
        <p:spPr bwMode="auto">
          <a:xfrm>
            <a:off x="4913313" y="5042818"/>
            <a:ext cx="1458912" cy="533400"/>
          </a:xfrm>
          <a:prstGeom prst="rect">
            <a:avLst/>
          </a:prstGeom>
          <a:solidFill>
            <a:srgbClr val="EBE307"/>
          </a:solidFill>
          <a:ln w="12700">
            <a:solidFill>
              <a:schemeClr val="tx1"/>
            </a:solidFill>
            <a:miter lim="800000"/>
            <a:headEnd/>
            <a:tailEnd/>
          </a:ln>
        </p:spPr>
        <p:txBody>
          <a:bodyPr wrap="none" lIns="90488"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a:latin typeface="Times New Roman" pitchFamily="18" charset="0"/>
              </a:rPr>
              <a:t>Dato 3    200</a:t>
            </a:r>
          </a:p>
        </p:txBody>
      </p:sp>
      <p:sp>
        <p:nvSpPr>
          <p:cNvPr id="25" name="Line 5"/>
          <p:cNvSpPr>
            <a:spLocks noChangeShapeType="1"/>
          </p:cNvSpPr>
          <p:nvPr/>
        </p:nvSpPr>
        <p:spPr bwMode="auto">
          <a:xfrm>
            <a:off x="5848350" y="5042818"/>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6" name="Rectangle 6"/>
          <p:cNvSpPr>
            <a:spLocks noChangeArrowheads="1"/>
          </p:cNvSpPr>
          <p:nvPr/>
        </p:nvSpPr>
        <p:spPr bwMode="auto">
          <a:xfrm>
            <a:off x="6713538" y="5042818"/>
            <a:ext cx="1458912" cy="533400"/>
          </a:xfrm>
          <a:prstGeom prst="rect">
            <a:avLst/>
          </a:prstGeom>
          <a:solidFill>
            <a:srgbClr val="EBE307"/>
          </a:solidFill>
          <a:ln w="12700">
            <a:solidFill>
              <a:schemeClr val="tx1"/>
            </a:solidFill>
            <a:miter lim="800000"/>
            <a:headEnd/>
            <a:tailEnd/>
          </a:ln>
        </p:spPr>
        <p:txBody>
          <a:bodyPr wrap="none" lIns="90488"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a:latin typeface="Times New Roman" pitchFamily="18" charset="0"/>
              </a:rPr>
              <a:t>Dato 4    null</a:t>
            </a:r>
          </a:p>
        </p:txBody>
      </p:sp>
      <p:sp>
        <p:nvSpPr>
          <p:cNvPr id="27" name="Line 5"/>
          <p:cNvSpPr>
            <a:spLocks noChangeShapeType="1"/>
          </p:cNvSpPr>
          <p:nvPr/>
        </p:nvSpPr>
        <p:spPr bwMode="auto">
          <a:xfrm>
            <a:off x="7648575" y="5042818"/>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8" name="Rectangle 6"/>
          <p:cNvSpPr>
            <a:spLocks noChangeArrowheads="1"/>
          </p:cNvSpPr>
          <p:nvPr/>
        </p:nvSpPr>
        <p:spPr bwMode="auto">
          <a:xfrm>
            <a:off x="4932363" y="4076030"/>
            <a:ext cx="1295400" cy="533400"/>
          </a:xfrm>
          <a:prstGeom prst="rect">
            <a:avLst/>
          </a:prstGeom>
          <a:solidFill>
            <a:srgbClr val="EBE307"/>
          </a:solidFill>
          <a:ln w="12700">
            <a:solidFill>
              <a:schemeClr val="tx1"/>
            </a:solidFill>
            <a:miter lim="800000"/>
            <a:headEnd/>
            <a:tailEnd/>
          </a:ln>
        </p:spPr>
        <p:txBody>
          <a:bodyPr wrap="none" lIns="90488"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a:latin typeface="Times New Roman" pitchFamily="18" charset="0"/>
              </a:rPr>
              <a:t>Dato 3</a:t>
            </a:r>
          </a:p>
        </p:txBody>
      </p:sp>
      <p:sp>
        <p:nvSpPr>
          <p:cNvPr id="29" name="Line 5"/>
          <p:cNvSpPr>
            <a:spLocks noChangeShapeType="1"/>
          </p:cNvSpPr>
          <p:nvPr/>
        </p:nvSpPr>
        <p:spPr bwMode="auto">
          <a:xfrm>
            <a:off x="5867400" y="4076030"/>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30" name="Line 10"/>
          <p:cNvSpPr>
            <a:spLocks noChangeShapeType="1"/>
          </p:cNvSpPr>
          <p:nvPr/>
        </p:nvSpPr>
        <p:spPr bwMode="auto">
          <a:xfrm>
            <a:off x="4333875" y="4322093"/>
            <a:ext cx="598488"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31" name="Line 10"/>
          <p:cNvSpPr>
            <a:spLocks noChangeShapeType="1"/>
          </p:cNvSpPr>
          <p:nvPr/>
        </p:nvSpPr>
        <p:spPr bwMode="auto">
          <a:xfrm>
            <a:off x="6134100" y="4322093"/>
            <a:ext cx="598488"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32" name="Line 10"/>
          <p:cNvSpPr>
            <a:spLocks noChangeShapeType="1"/>
          </p:cNvSpPr>
          <p:nvPr/>
        </p:nvSpPr>
        <p:spPr bwMode="auto">
          <a:xfrm>
            <a:off x="7789863" y="4322093"/>
            <a:ext cx="598487"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33" name="Rectangle 4"/>
          <p:cNvSpPr>
            <a:spLocks noChangeArrowheads="1"/>
          </p:cNvSpPr>
          <p:nvPr/>
        </p:nvSpPr>
        <p:spPr bwMode="auto">
          <a:xfrm>
            <a:off x="539750" y="5042818"/>
            <a:ext cx="660400" cy="533400"/>
          </a:xfrm>
          <a:prstGeom prst="rect">
            <a:avLst/>
          </a:prstGeom>
          <a:solidFill>
            <a:srgbClr val="EBE307"/>
          </a:solidFill>
          <a:ln w="12700">
            <a:solidFill>
              <a:schemeClr val="tx1"/>
            </a:solidFill>
            <a:miter lim="800000"/>
            <a:headEnd/>
            <a:tailEnd/>
          </a:ln>
        </p:spPr>
        <p:txBody>
          <a:bodyPr lIns="0"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000">
                <a:latin typeface="Times New Roman" pitchFamily="18" charset="0"/>
              </a:rPr>
              <a:t>  500</a:t>
            </a:r>
          </a:p>
        </p:txBody>
      </p:sp>
    </p:spTree>
    <p:extLst>
      <p:ext uri="{BB962C8B-B14F-4D97-AF65-F5344CB8AC3E}">
        <p14:creationId xmlns:p14="http://schemas.microsoft.com/office/powerpoint/2010/main" val="35854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0-#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0-#ppt_w/2"/>
                                          </p:val>
                                        </p:tav>
                                        <p:tav tm="100000">
                                          <p:val>
                                            <p:strVal val="#ppt_x"/>
                                          </p:val>
                                        </p:tav>
                                      </p:tavLst>
                                    </p:anim>
                                    <p:anim calcmode="lin" valueType="num">
                                      <p:cBhvr additive="base">
                                        <p:cTn id="33" dur="500" fill="hold"/>
                                        <p:tgtEl>
                                          <p:spTgt spid="10"/>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0-#ppt_w/2"/>
                                          </p:val>
                                        </p:tav>
                                        <p:tav tm="100000">
                                          <p:val>
                                            <p:strVal val="#ppt_x"/>
                                          </p:val>
                                        </p:tav>
                                      </p:tavLst>
                                    </p:anim>
                                    <p:anim calcmode="lin" valueType="num">
                                      <p:cBhvr additive="base">
                                        <p:cTn id="38" dur="500" fill="hold"/>
                                        <p:tgtEl>
                                          <p:spTgt spid="16"/>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0-#ppt_w/2"/>
                                          </p:val>
                                        </p:tav>
                                        <p:tav tm="100000">
                                          <p:val>
                                            <p:strVal val="#ppt_x"/>
                                          </p:val>
                                        </p:tav>
                                      </p:tavLst>
                                    </p:anim>
                                    <p:anim calcmode="lin" valueType="num">
                                      <p:cBhvr additive="base">
                                        <p:cTn id="43" dur="500" fill="hold"/>
                                        <p:tgtEl>
                                          <p:spTgt spid="30"/>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8"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fill="hold"/>
                                        <p:tgtEl>
                                          <p:spTgt spid="28"/>
                                        </p:tgtEl>
                                        <p:attrNameLst>
                                          <p:attrName>ppt_x</p:attrName>
                                        </p:attrNameLst>
                                      </p:cBhvr>
                                      <p:tavLst>
                                        <p:tav tm="0">
                                          <p:val>
                                            <p:strVal val="0-#ppt_w/2"/>
                                          </p:val>
                                        </p:tav>
                                        <p:tav tm="100000">
                                          <p:val>
                                            <p:strVal val="#ppt_x"/>
                                          </p:val>
                                        </p:tav>
                                      </p:tavLst>
                                    </p:anim>
                                    <p:anim calcmode="lin" valueType="num">
                                      <p:cBhvr additive="base">
                                        <p:cTn id="48" dur="500" fill="hold"/>
                                        <p:tgtEl>
                                          <p:spTgt spid="28"/>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8"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0-#ppt_w/2"/>
                                          </p:val>
                                        </p:tav>
                                        <p:tav tm="100000">
                                          <p:val>
                                            <p:strVal val="#ppt_x"/>
                                          </p:val>
                                        </p:tav>
                                      </p:tavLst>
                                    </p:anim>
                                    <p:anim calcmode="lin" valueType="num">
                                      <p:cBhvr additive="base">
                                        <p:cTn id="53" dur="500" fill="hold"/>
                                        <p:tgtEl>
                                          <p:spTgt spid="29"/>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8"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cBhvr additive="base">
                                        <p:cTn id="57" dur="500" fill="hold"/>
                                        <p:tgtEl>
                                          <p:spTgt spid="31"/>
                                        </p:tgtEl>
                                        <p:attrNameLst>
                                          <p:attrName>ppt_x</p:attrName>
                                        </p:attrNameLst>
                                      </p:cBhvr>
                                      <p:tavLst>
                                        <p:tav tm="0">
                                          <p:val>
                                            <p:strVal val="0-#ppt_w/2"/>
                                          </p:val>
                                        </p:tav>
                                        <p:tav tm="100000">
                                          <p:val>
                                            <p:strVal val="#ppt_x"/>
                                          </p:val>
                                        </p:tav>
                                      </p:tavLst>
                                    </p:anim>
                                    <p:anim calcmode="lin" valueType="num">
                                      <p:cBhvr additive="base">
                                        <p:cTn id="58" dur="500" fill="hold"/>
                                        <p:tgtEl>
                                          <p:spTgt spid="31"/>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2" presetClass="entr" presetSubtype="8" fill="hold" grpId="0" nodeType="after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additive="base">
                                        <p:cTn id="62" dur="500" fill="hold"/>
                                        <p:tgtEl>
                                          <p:spTgt spid="11"/>
                                        </p:tgtEl>
                                        <p:attrNameLst>
                                          <p:attrName>ppt_x</p:attrName>
                                        </p:attrNameLst>
                                      </p:cBhvr>
                                      <p:tavLst>
                                        <p:tav tm="0">
                                          <p:val>
                                            <p:strVal val="0-#ppt_w/2"/>
                                          </p:val>
                                        </p:tav>
                                        <p:tav tm="100000">
                                          <p:val>
                                            <p:strVal val="#ppt_x"/>
                                          </p:val>
                                        </p:tav>
                                      </p:tavLst>
                                    </p:anim>
                                    <p:anim calcmode="lin" valueType="num">
                                      <p:cBhvr additive="base">
                                        <p:cTn id="63" dur="500" fill="hold"/>
                                        <p:tgtEl>
                                          <p:spTgt spid="11"/>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2" presetClass="entr" presetSubtype="8" fill="hold" grpId="0" nodeType="after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0-#ppt_w/2"/>
                                          </p:val>
                                        </p:tav>
                                        <p:tav tm="100000">
                                          <p:val>
                                            <p:strVal val="#ppt_x"/>
                                          </p:val>
                                        </p:tav>
                                      </p:tavLst>
                                    </p:anim>
                                    <p:anim calcmode="lin" valueType="num">
                                      <p:cBhvr additive="base">
                                        <p:cTn id="68" dur="500" fill="hold"/>
                                        <p:tgtEl>
                                          <p:spTgt spid="17"/>
                                        </p:tgtEl>
                                        <p:attrNameLst>
                                          <p:attrName>ppt_y</p:attrName>
                                        </p:attrNameLst>
                                      </p:cBhvr>
                                      <p:tavLst>
                                        <p:tav tm="0">
                                          <p:val>
                                            <p:strVal val="#ppt_y"/>
                                          </p:val>
                                        </p:tav>
                                        <p:tav tm="100000">
                                          <p:val>
                                            <p:strVal val="#ppt_y"/>
                                          </p:val>
                                        </p:tav>
                                      </p:tavLst>
                                    </p:anim>
                                  </p:childTnLst>
                                </p:cTn>
                              </p:par>
                            </p:childTnLst>
                          </p:cTn>
                        </p:par>
                        <p:par>
                          <p:cTn id="69" fill="hold">
                            <p:stCondLst>
                              <p:cond delay="6500"/>
                            </p:stCondLst>
                            <p:childTnLst>
                              <p:par>
                                <p:cTn id="70" presetID="2" presetClass="entr" presetSubtype="8" fill="hold" grpId="0" nodeType="afterEffect">
                                  <p:stCondLst>
                                    <p:cond delay="0"/>
                                  </p:stCondLst>
                                  <p:childTnLst>
                                    <p:set>
                                      <p:cBhvr>
                                        <p:cTn id="71" dur="1" fill="hold">
                                          <p:stCondLst>
                                            <p:cond delay="0"/>
                                          </p:stCondLst>
                                        </p:cTn>
                                        <p:tgtEl>
                                          <p:spTgt spid="32"/>
                                        </p:tgtEl>
                                        <p:attrNameLst>
                                          <p:attrName>style.visibility</p:attrName>
                                        </p:attrNameLst>
                                      </p:cBhvr>
                                      <p:to>
                                        <p:strVal val="visible"/>
                                      </p:to>
                                    </p:set>
                                    <p:anim calcmode="lin" valueType="num">
                                      <p:cBhvr additive="base">
                                        <p:cTn id="72" dur="500" fill="hold"/>
                                        <p:tgtEl>
                                          <p:spTgt spid="32"/>
                                        </p:tgtEl>
                                        <p:attrNameLst>
                                          <p:attrName>ppt_x</p:attrName>
                                        </p:attrNameLst>
                                      </p:cBhvr>
                                      <p:tavLst>
                                        <p:tav tm="0">
                                          <p:val>
                                            <p:strVal val="0-#ppt_w/2"/>
                                          </p:val>
                                        </p:tav>
                                        <p:tav tm="100000">
                                          <p:val>
                                            <p:strVal val="#ppt_x"/>
                                          </p:val>
                                        </p:tav>
                                      </p:tavLst>
                                    </p:anim>
                                    <p:anim calcmode="lin" valueType="num">
                                      <p:cBhvr additive="base">
                                        <p:cTn id="73" dur="500" fill="hold"/>
                                        <p:tgtEl>
                                          <p:spTgt spid="32"/>
                                        </p:tgtEl>
                                        <p:attrNameLst>
                                          <p:attrName>ppt_y</p:attrName>
                                        </p:attrNameLst>
                                      </p:cBhvr>
                                      <p:tavLst>
                                        <p:tav tm="0">
                                          <p:val>
                                            <p:strVal val="#ppt_y"/>
                                          </p:val>
                                        </p:tav>
                                        <p:tav tm="100000">
                                          <p:val>
                                            <p:strVal val="#ppt_y"/>
                                          </p:val>
                                        </p:tav>
                                      </p:tavLst>
                                    </p:anim>
                                  </p:childTnLst>
                                </p:cTn>
                              </p:par>
                            </p:childTnLst>
                          </p:cTn>
                        </p:par>
                        <p:par>
                          <p:cTn id="74" fill="hold">
                            <p:stCondLst>
                              <p:cond delay="7000"/>
                            </p:stCondLst>
                            <p:childTnLst>
                              <p:par>
                                <p:cTn id="75" presetID="2" presetClass="entr" presetSubtype="8"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 calcmode="lin" valueType="num">
                                      <p:cBhvr additive="base">
                                        <p:cTn id="77" dur="500" fill="hold"/>
                                        <p:tgtEl>
                                          <p:spTgt spid="13"/>
                                        </p:tgtEl>
                                        <p:attrNameLst>
                                          <p:attrName>ppt_x</p:attrName>
                                        </p:attrNameLst>
                                      </p:cBhvr>
                                      <p:tavLst>
                                        <p:tav tm="0">
                                          <p:val>
                                            <p:strVal val="0-#ppt_w/2"/>
                                          </p:val>
                                        </p:tav>
                                        <p:tav tm="100000">
                                          <p:val>
                                            <p:strVal val="#ppt_x"/>
                                          </p:val>
                                        </p:tav>
                                      </p:tavLst>
                                    </p:anim>
                                    <p:anim calcmode="lin" valueType="num">
                                      <p:cBhvr additive="base">
                                        <p:cTn id="78" dur="500" fill="hold"/>
                                        <p:tgtEl>
                                          <p:spTgt spid="13"/>
                                        </p:tgtEl>
                                        <p:attrNameLst>
                                          <p:attrName>ppt_y</p:attrName>
                                        </p:attrNameLst>
                                      </p:cBhvr>
                                      <p:tavLst>
                                        <p:tav tm="0">
                                          <p:val>
                                            <p:strVal val="#ppt_y"/>
                                          </p:val>
                                        </p:tav>
                                        <p:tav tm="100000">
                                          <p:val>
                                            <p:strVal val="#ppt_y"/>
                                          </p:val>
                                        </p:tav>
                                      </p:tavLst>
                                    </p:anim>
                                  </p:childTnLst>
                                </p:cTn>
                              </p:par>
                            </p:childTnLst>
                          </p:cTn>
                        </p:par>
                        <p:par>
                          <p:cTn id="79" fill="hold">
                            <p:stCondLst>
                              <p:cond delay="7500"/>
                            </p:stCondLst>
                            <p:childTnLst>
                              <p:par>
                                <p:cTn id="80" presetID="2" presetClass="entr" presetSubtype="8" fill="hold" grpId="0" nodeType="afterEffect">
                                  <p:stCondLst>
                                    <p:cond delay="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fill="hold"/>
                                        <p:tgtEl>
                                          <p:spTgt spid="33"/>
                                        </p:tgtEl>
                                        <p:attrNameLst>
                                          <p:attrName>ppt_x</p:attrName>
                                        </p:attrNameLst>
                                      </p:cBhvr>
                                      <p:tavLst>
                                        <p:tav tm="0">
                                          <p:val>
                                            <p:strVal val="0-#ppt_w/2"/>
                                          </p:val>
                                        </p:tav>
                                        <p:tav tm="100000">
                                          <p:val>
                                            <p:strVal val="#ppt_x"/>
                                          </p:val>
                                        </p:tav>
                                      </p:tavLst>
                                    </p:anim>
                                    <p:anim calcmode="lin" valueType="num">
                                      <p:cBhvr additive="base">
                                        <p:cTn id="83" dur="500" fill="hold"/>
                                        <p:tgtEl>
                                          <p:spTgt spid="33"/>
                                        </p:tgtEl>
                                        <p:attrNameLst>
                                          <p:attrName>ppt_y</p:attrName>
                                        </p:attrNameLst>
                                      </p:cBhvr>
                                      <p:tavLst>
                                        <p:tav tm="0">
                                          <p:val>
                                            <p:strVal val="#ppt_y"/>
                                          </p:val>
                                        </p:tav>
                                        <p:tav tm="100000">
                                          <p:val>
                                            <p:strVal val="#ppt_y"/>
                                          </p:val>
                                        </p:tav>
                                      </p:tavLst>
                                    </p:anim>
                                  </p:childTnLst>
                                </p:cTn>
                              </p:par>
                            </p:childTnLst>
                          </p:cTn>
                        </p:par>
                        <p:par>
                          <p:cTn id="84" fill="hold">
                            <p:stCondLst>
                              <p:cond delay="8000"/>
                            </p:stCondLst>
                            <p:childTnLst>
                              <p:par>
                                <p:cTn id="85" presetID="2" presetClass="entr" presetSubtype="8"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 calcmode="lin" valueType="num">
                                      <p:cBhvr additive="base">
                                        <p:cTn id="87" dur="500" fill="hold"/>
                                        <p:tgtEl>
                                          <p:spTgt spid="19"/>
                                        </p:tgtEl>
                                        <p:attrNameLst>
                                          <p:attrName>ppt_x</p:attrName>
                                        </p:attrNameLst>
                                      </p:cBhvr>
                                      <p:tavLst>
                                        <p:tav tm="0">
                                          <p:val>
                                            <p:strVal val="0-#ppt_w/2"/>
                                          </p:val>
                                        </p:tav>
                                        <p:tav tm="100000">
                                          <p:val>
                                            <p:strVal val="#ppt_x"/>
                                          </p:val>
                                        </p:tav>
                                      </p:tavLst>
                                    </p:anim>
                                    <p:anim calcmode="lin" valueType="num">
                                      <p:cBhvr additive="base">
                                        <p:cTn id="88" dur="500" fill="hold"/>
                                        <p:tgtEl>
                                          <p:spTgt spid="19"/>
                                        </p:tgtEl>
                                        <p:attrNameLst>
                                          <p:attrName>ppt_y</p:attrName>
                                        </p:attrNameLst>
                                      </p:cBhvr>
                                      <p:tavLst>
                                        <p:tav tm="0">
                                          <p:val>
                                            <p:strVal val="#ppt_y"/>
                                          </p:val>
                                        </p:tav>
                                        <p:tav tm="100000">
                                          <p:val>
                                            <p:strVal val="#ppt_y"/>
                                          </p:val>
                                        </p:tav>
                                      </p:tavLst>
                                    </p:anim>
                                  </p:childTnLst>
                                </p:cTn>
                              </p:par>
                            </p:childTnLst>
                          </p:cTn>
                        </p:par>
                        <p:par>
                          <p:cTn id="89" fill="hold">
                            <p:stCondLst>
                              <p:cond delay="8500"/>
                            </p:stCondLst>
                            <p:childTnLst>
                              <p:par>
                                <p:cTn id="90" presetID="2" presetClass="entr" presetSubtype="8" fill="hold" grpId="0" nodeType="afterEffect">
                                  <p:stCondLst>
                                    <p:cond delay="0"/>
                                  </p:stCondLst>
                                  <p:childTnLst>
                                    <p:set>
                                      <p:cBhvr>
                                        <p:cTn id="91" dur="1" fill="hold">
                                          <p:stCondLst>
                                            <p:cond delay="0"/>
                                          </p:stCondLst>
                                        </p:cTn>
                                        <p:tgtEl>
                                          <p:spTgt spid="20"/>
                                        </p:tgtEl>
                                        <p:attrNameLst>
                                          <p:attrName>style.visibility</p:attrName>
                                        </p:attrNameLst>
                                      </p:cBhvr>
                                      <p:to>
                                        <p:strVal val="visible"/>
                                      </p:to>
                                    </p:set>
                                    <p:anim calcmode="lin" valueType="num">
                                      <p:cBhvr additive="base">
                                        <p:cTn id="92" dur="500" fill="hold"/>
                                        <p:tgtEl>
                                          <p:spTgt spid="20"/>
                                        </p:tgtEl>
                                        <p:attrNameLst>
                                          <p:attrName>ppt_x</p:attrName>
                                        </p:attrNameLst>
                                      </p:cBhvr>
                                      <p:tavLst>
                                        <p:tav tm="0">
                                          <p:val>
                                            <p:strVal val="0-#ppt_w/2"/>
                                          </p:val>
                                        </p:tav>
                                        <p:tav tm="100000">
                                          <p:val>
                                            <p:strVal val="#ppt_x"/>
                                          </p:val>
                                        </p:tav>
                                      </p:tavLst>
                                    </p:anim>
                                    <p:anim calcmode="lin" valueType="num">
                                      <p:cBhvr additive="base">
                                        <p:cTn id="93" dur="500" fill="hold"/>
                                        <p:tgtEl>
                                          <p:spTgt spid="20"/>
                                        </p:tgtEl>
                                        <p:attrNameLst>
                                          <p:attrName>ppt_y</p:attrName>
                                        </p:attrNameLst>
                                      </p:cBhvr>
                                      <p:tavLst>
                                        <p:tav tm="0">
                                          <p:val>
                                            <p:strVal val="#ppt_y"/>
                                          </p:val>
                                        </p:tav>
                                        <p:tav tm="100000">
                                          <p:val>
                                            <p:strVal val="#ppt_y"/>
                                          </p:val>
                                        </p:tav>
                                      </p:tavLst>
                                    </p:anim>
                                  </p:childTnLst>
                                </p:cTn>
                              </p:par>
                            </p:childTnLst>
                          </p:cTn>
                        </p:par>
                        <p:par>
                          <p:cTn id="94" fill="hold">
                            <p:stCondLst>
                              <p:cond delay="9000"/>
                            </p:stCondLst>
                            <p:childTnLst>
                              <p:par>
                                <p:cTn id="95" presetID="2" presetClass="entr" presetSubtype="8" fill="hold" grpId="0" nodeType="afterEffect">
                                  <p:stCondLst>
                                    <p:cond delay="0"/>
                                  </p:stCondLst>
                                  <p:childTnLst>
                                    <p:set>
                                      <p:cBhvr>
                                        <p:cTn id="96" dur="1" fill="hold">
                                          <p:stCondLst>
                                            <p:cond delay="0"/>
                                          </p:stCondLst>
                                        </p:cTn>
                                        <p:tgtEl>
                                          <p:spTgt spid="21"/>
                                        </p:tgtEl>
                                        <p:attrNameLst>
                                          <p:attrName>style.visibility</p:attrName>
                                        </p:attrNameLst>
                                      </p:cBhvr>
                                      <p:to>
                                        <p:strVal val="visible"/>
                                      </p:to>
                                    </p:set>
                                    <p:anim calcmode="lin" valueType="num">
                                      <p:cBhvr additive="base">
                                        <p:cTn id="97" dur="500" fill="hold"/>
                                        <p:tgtEl>
                                          <p:spTgt spid="21"/>
                                        </p:tgtEl>
                                        <p:attrNameLst>
                                          <p:attrName>ppt_x</p:attrName>
                                        </p:attrNameLst>
                                      </p:cBhvr>
                                      <p:tavLst>
                                        <p:tav tm="0">
                                          <p:val>
                                            <p:strVal val="0-#ppt_w/2"/>
                                          </p:val>
                                        </p:tav>
                                        <p:tav tm="100000">
                                          <p:val>
                                            <p:strVal val="#ppt_x"/>
                                          </p:val>
                                        </p:tav>
                                      </p:tavLst>
                                    </p:anim>
                                    <p:anim calcmode="lin" valueType="num">
                                      <p:cBhvr additive="base">
                                        <p:cTn id="98" dur="500" fill="hold"/>
                                        <p:tgtEl>
                                          <p:spTgt spid="21"/>
                                        </p:tgtEl>
                                        <p:attrNameLst>
                                          <p:attrName>ppt_y</p:attrName>
                                        </p:attrNameLst>
                                      </p:cBhvr>
                                      <p:tavLst>
                                        <p:tav tm="0">
                                          <p:val>
                                            <p:strVal val="#ppt_y"/>
                                          </p:val>
                                        </p:tav>
                                        <p:tav tm="100000">
                                          <p:val>
                                            <p:strVal val="#ppt_y"/>
                                          </p:val>
                                        </p:tav>
                                      </p:tavLst>
                                    </p:anim>
                                  </p:childTnLst>
                                </p:cTn>
                              </p:par>
                            </p:childTnLst>
                          </p:cTn>
                        </p:par>
                        <p:par>
                          <p:cTn id="99" fill="hold">
                            <p:stCondLst>
                              <p:cond delay="9500"/>
                            </p:stCondLst>
                            <p:childTnLst>
                              <p:par>
                                <p:cTn id="100" presetID="2" presetClass="entr" presetSubtype="8" fill="hold" grpId="0" nodeType="afterEffect">
                                  <p:stCondLst>
                                    <p:cond delay="0"/>
                                  </p:stCondLst>
                                  <p:childTnLst>
                                    <p:set>
                                      <p:cBhvr>
                                        <p:cTn id="101" dur="1" fill="hold">
                                          <p:stCondLst>
                                            <p:cond delay="0"/>
                                          </p:stCondLst>
                                        </p:cTn>
                                        <p:tgtEl>
                                          <p:spTgt spid="22"/>
                                        </p:tgtEl>
                                        <p:attrNameLst>
                                          <p:attrName>style.visibility</p:attrName>
                                        </p:attrNameLst>
                                      </p:cBhvr>
                                      <p:to>
                                        <p:strVal val="visible"/>
                                      </p:to>
                                    </p:set>
                                    <p:anim calcmode="lin" valueType="num">
                                      <p:cBhvr additive="base">
                                        <p:cTn id="102" dur="500" fill="hold"/>
                                        <p:tgtEl>
                                          <p:spTgt spid="22"/>
                                        </p:tgtEl>
                                        <p:attrNameLst>
                                          <p:attrName>ppt_x</p:attrName>
                                        </p:attrNameLst>
                                      </p:cBhvr>
                                      <p:tavLst>
                                        <p:tav tm="0">
                                          <p:val>
                                            <p:strVal val="0-#ppt_w/2"/>
                                          </p:val>
                                        </p:tav>
                                        <p:tav tm="100000">
                                          <p:val>
                                            <p:strVal val="#ppt_x"/>
                                          </p:val>
                                        </p:tav>
                                      </p:tavLst>
                                    </p:anim>
                                    <p:anim calcmode="lin" valueType="num">
                                      <p:cBhvr additive="base">
                                        <p:cTn id="103" dur="500" fill="hold"/>
                                        <p:tgtEl>
                                          <p:spTgt spid="22"/>
                                        </p:tgtEl>
                                        <p:attrNameLst>
                                          <p:attrName>ppt_y</p:attrName>
                                        </p:attrNameLst>
                                      </p:cBhvr>
                                      <p:tavLst>
                                        <p:tav tm="0">
                                          <p:val>
                                            <p:strVal val="#ppt_y"/>
                                          </p:val>
                                        </p:tav>
                                        <p:tav tm="100000">
                                          <p:val>
                                            <p:strVal val="#ppt_y"/>
                                          </p:val>
                                        </p:tav>
                                      </p:tavLst>
                                    </p:anim>
                                  </p:childTnLst>
                                </p:cTn>
                              </p:par>
                            </p:childTnLst>
                          </p:cTn>
                        </p:par>
                        <p:par>
                          <p:cTn id="104" fill="hold">
                            <p:stCondLst>
                              <p:cond delay="10000"/>
                            </p:stCondLst>
                            <p:childTnLst>
                              <p:par>
                                <p:cTn id="105" presetID="2" presetClass="entr" presetSubtype="8" fill="hold" grpId="0" nodeType="afterEffect">
                                  <p:stCondLst>
                                    <p:cond delay="0"/>
                                  </p:stCondLst>
                                  <p:childTnLst>
                                    <p:set>
                                      <p:cBhvr>
                                        <p:cTn id="106" dur="1" fill="hold">
                                          <p:stCondLst>
                                            <p:cond delay="0"/>
                                          </p:stCondLst>
                                        </p:cTn>
                                        <p:tgtEl>
                                          <p:spTgt spid="24"/>
                                        </p:tgtEl>
                                        <p:attrNameLst>
                                          <p:attrName>style.visibility</p:attrName>
                                        </p:attrNameLst>
                                      </p:cBhvr>
                                      <p:to>
                                        <p:strVal val="visible"/>
                                      </p:to>
                                    </p:set>
                                    <p:anim calcmode="lin" valueType="num">
                                      <p:cBhvr additive="base">
                                        <p:cTn id="107" dur="500" fill="hold"/>
                                        <p:tgtEl>
                                          <p:spTgt spid="24"/>
                                        </p:tgtEl>
                                        <p:attrNameLst>
                                          <p:attrName>ppt_x</p:attrName>
                                        </p:attrNameLst>
                                      </p:cBhvr>
                                      <p:tavLst>
                                        <p:tav tm="0">
                                          <p:val>
                                            <p:strVal val="0-#ppt_w/2"/>
                                          </p:val>
                                        </p:tav>
                                        <p:tav tm="100000">
                                          <p:val>
                                            <p:strVal val="#ppt_x"/>
                                          </p:val>
                                        </p:tav>
                                      </p:tavLst>
                                    </p:anim>
                                    <p:anim calcmode="lin" valueType="num">
                                      <p:cBhvr additive="base">
                                        <p:cTn id="108" dur="500" fill="hold"/>
                                        <p:tgtEl>
                                          <p:spTgt spid="24"/>
                                        </p:tgtEl>
                                        <p:attrNameLst>
                                          <p:attrName>ppt_y</p:attrName>
                                        </p:attrNameLst>
                                      </p:cBhvr>
                                      <p:tavLst>
                                        <p:tav tm="0">
                                          <p:val>
                                            <p:strVal val="#ppt_y"/>
                                          </p:val>
                                        </p:tav>
                                        <p:tav tm="100000">
                                          <p:val>
                                            <p:strVal val="#ppt_y"/>
                                          </p:val>
                                        </p:tav>
                                      </p:tavLst>
                                    </p:anim>
                                  </p:childTnLst>
                                </p:cTn>
                              </p:par>
                            </p:childTnLst>
                          </p:cTn>
                        </p:par>
                        <p:par>
                          <p:cTn id="109" fill="hold">
                            <p:stCondLst>
                              <p:cond delay="10500"/>
                            </p:stCondLst>
                            <p:childTnLst>
                              <p:par>
                                <p:cTn id="110" presetID="2" presetClass="entr" presetSubtype="8" fill="hold" grpId="0" nodeType="afterEffect">
                                  <p:stCondLst>
                                    <p:cond delay="0"/>
                                  </p:stCondLst>
                                  <p:childTnLst>
                                    <p:set>
                                      <p:cBhvr>
                                        <p:cTn id="111" dur="1" fill="hold">
                                          <p:stCondLst>
                                            <p:cond delay="0"/>
                                          </p:stCondLst>
                                        </p:cTn>
                                        <p:tgtEl>
                                          <p:spTgt spid="25"/>
                                        </p:tgtEl>
                                        <p:attrNameLst>
                                          <p:attrName>style.visibility</p:attrName>
                                        </p:attrNameLst>
                                      </p:cBhvr>
                                      <p:to>
                                        <p:strVal val="visible"/>
                                      </p:to>
                                    </p:set>
                                    <p:anim calcmode="lin" valueType="num">
                                      <p:cBhvr additive="base">
                                        <p:cTn id="112" dur="500" fill="hold"/>
                                        <p:tgtEl>
                                          <p:spTgt spid="25"/>
                                        </p:tgtEl>
                                        <p:attrNameLst>
                                          <p:attrName>ppt_x</p:attrName>
                                        </p:attrNameLst>
                                      </p:cBhvr>
                                      <p:tavLst>
                                        <p:tav tm="0">
                                          <p:val>
                                            <p:strVal val="0-#ppt_w/2"/>
                                          </p:val>
                                        </p:tav>
                                        <p:tav tm="100000">
                                          <p:val>
                                            <p:strVal val="#ppt_x"/>
                                          </p:val>
                                        </p:tav>
                                      </p:tavLst>
                                    </p:anim>
                                    <p:anim calcmode="lin" valueType="num">
                                      <p:cBhvr additive="base">
                                        <p:cTn id="113" dur="500" fill="hold"/>
                                        <p:tgtEl>
                                          <p:spTgt spid="25"/>
                                        </p:tgtEl>
                                        <p:attrNameLst>
                                          <p:attrName>ppt_y</p:attrName>
                                        </p:attrNameLst>
                                      </p:cBhvr>
                                      <p:tavLst>
                                        <p:tav tm="0">
                                          <p:val>
                                            <p:strVal val="#ppt_y"/>
                                          </p:val>
                                        </p:tav>
                                        <p:tav tm="100000">
                                          <p:val>
                                            <p:strVal val="#ppt_y"/>
                                          </p:val>
                                        </p:tav>
                                      </p:tavLst>
                                    </p:anim>
                                  </p:childTnLst>
                                </p:cTn>
                              </p:par>
                            </p:childTnLst>
                          </p:cTn>
                        </p:par>
                        <p:par>
                          <p:cTn id="114" fill="hold">
                            <p:stCondLst>
                              <p:cond delay="11000"/>
                            </p:stCondLst>
                            <p:childTnLst>
                              <p:par>
                                <p:cTn id="115" presetID="2" presetClass="entr" presetSubtype="8" fill="hold" grpId="0" nodeType="afterEffect">
                                  <p:stCondLst>
                                    <p:cond delay="0"/>
                                  </p:stCondLst>
                                  <p:childTnLst>
                                    <p:set>
                                      <p:cBhvr>
                                        <p:cTn id="116" dur="1" fill="hold">
                                          <p:stCondLst>
                                            <p:cond delay="0"/>
                                          </p:stCondLst>
                                        </p:cTn>
                                        <p:tgtEl>
                                          <p:spTgt spid="26"/>
                                        </p:tgtEl>
                                        <p:attrNameLst>
                                          <p:attrName>style.visibility</p:attrName>
                                        </p:attrNameLst>
                                      </p:cBhvr>
                                      <p:to>
                                        <p:strVal val="visible"/>
                                      </p:to>
                                    </p:set>
                                    <p:anim calcmode="lin" valueType="num">
                                      <p:cBhvr additive="base">
                                        <p:cTn id="117" dur="500" fill="hold"/>
                                        <p:tgtEl>
                                          <p:spTgt spid="26"/>
                                        </p:tgtEl>
                                        <p:attrNameLst>
                                          <p:attrName>ppt_x</p:attrName>
                                        </p:attrNameLst>
                                      </p:cBhvr>
                                      <p:tavLst>
                                        <p:tav tm="0">
                                          <p:val>
                                            <p:strVal val="0-#ppt_w/2"/>
                                          </p:val>
                                        </p:tav>
                                        <p:tav tm="100000">
                                          <p:val>
                                            <p:strVal val="#ppt_x"/>
                                          </p:val>
                                        </p:tav>
                                      </p:tavLst>
                                    </p:anim>
                                    <p:anim calcmode="lin" valueType="num">
                                      <p:cBhvr additive="base">
                                        <p:cTn id="118" dur="500" fill="hold"/>
                                        <p:tgtEl>
                                          <p:spTgt spid="26"/>
                                        </p:tgtEl>
                                        <p:attrNameLst>
                                          <p:attrName>ppt_y</p:attrName>
                                        </p:attrNameLst>
                                      </p:cBhvr>
                                      <p:tavLst>
                                        <p:tav tm="0">
                                          <p:val>
                                            <p:strVal val="#ppt_y"/>
                                          </p:val>
                                        </p:tav>
                                        <p:tav tm="100000">
                                          <p:val>
                                            <p:strVal val="#ppt_y"/>
                                          </p:val>
                                        </p:tav>
                                      </p:tavLst>
                                    </p:anim>
                                  </p:childTnLst>
                                </p:cTn>
                              </p:par>
                            </p:childTnLst>
                          </p:cTn>
                        </p:par>
                        <p:par>
                          <p:cTn id="119" fill="hold">
                            <p:stCondLst>
                              <p:cond delay="11500"/>
                            </p:stCondLst>
                            <p:childTnLst>
                              <p:par>
                                <p:cTn id="120" presetID="2" presetClass="entr" presetSubtype="8" fill="hold" grpId="0" nodeType="afterEffect">
                                  <p:stCondLst>
                                    <p:cond delay="0"/>
                                  </p:stCondLst>
                                  <p:childTnLst>
                                    <p:set>
                                      <p:cBhvr>
                                        <p:cTn id="121" dur="1" fill="hold">
                                          <p:stCondLst>
                                            <p:cond delay="0"/>
                                          </p:stCondLst>
                                        </p:cTn>
                                        <p:tgtEl>
                                          <p:spTgt spid="27"/>
                                        </p:tgtEl>
                                        <p:attrNameLst>
                                          <p:attrName>style.visibility</p:attrName>
                                        </p:attrNameLst>
                                      </p:cBhvr>
                                      <p:to>
                                        <p:strVal val="visible"/>
                                      </p:to>
                                    </p:set>
                                    <p:anim calcmode="lin" valueType="num">
                                      <p:cBhvr additive="base">
                                        <p:cTn id="122" dur="500" fill="hold"/>
                                        <p:tgtEl>
                                          <p:spTgt spid="27"/>
                                        </p:tgtEl>
                                        <p:attrNameLst>
                                          <p:attrName>ppt_x</p:attrName>
                                        </p:attrNameLst>
                                      </p:cBhvr>
                                      <p:tavLst>
                                        <p:tav tm="0">
                                          <p:val>
                                            <p:strVal val="0-#ppt_w/2"/>
                                          </p:val>
                                        </p:tav>
                                        <p:tav tm="100000">
                                          <p:val>
                                            <p:strVal val="#ppt_x"/>
                                          </p:val>
                                        </p:tav>
                                      </p:tavLst>
                                    </p:anim>
                                    <p:anim calcmode="lin" valueType="num">
                                      <p:cBhvr additive="base">
                                        <p:cTn id="123" dur="500" fill="hold"/>
                                        <p:tgtEl>
                                          <p:spTgt spid="27"/>
                                        </p:tgtEl>
                                        <p:attrNameLst>
                                          <p:attrName>ppt_y</p:attrName>
                                        </p:attrNameLst>
                                      </p:cBhvr>
                                      <p:tavLst>
                                        <p:tav tm="0">
                                          <p:val>
                                            <p:strVal val="#ppt_y"/>
                                          </p:val>
                                        </p:tav>
                                        <p:tav tm="100000">
                                          <p:val>
                                            <p:strVal val="#ppt_y"/>
                                          </p:val>
                                        </p:tav>
                                      </p:tavLst>
                                    </p:anim>
                                  </p:childTnLst>
                                </p:cTn>
                              </p:par>
                            </p:childTnLst>
                          </p:cTn>
                        </p:par>
                        <p:par>
                          <p:cTn id="124" fill="hold">
                            <p:stCondLst>
                              <p:cond delay="12000"/>
                            </p:stCondLst>
                            <p:childTnLst>
                              <p:par>
                                <p:cTn id="125" presetID="2" presetClass="entr" presetSubtype="8" fill="hold" grpId="0" nodeType="afterEffect">
                                  <p:stCondLst>
                                    <p:cond delay="0"/>
                                  </p:stCondLst>
                                  <p:childTnLst>
                                    <p:set>
                                      <p:cBhvr>
                                        <p:cTn id="126" dur="1" fill="hold">
                                          <p:stCondLst>
                                            <p:cond delay="0"/>
                                          </p:stCondLst>
                                        </p:cTn>
                                        <p:tgtEl>
                                          <p:spTgt spid="23"/>
                                        </p:tgtEl>
                                        <p:attrNameLst>
                                          <p:attrName>style.visibility</p:attrName>
                                        </p:attrNameLst>
                                      </p:cBhvr>
                                      <p:to>
                                        <p:strVal val="visible"/>
                                      </p:to>
                                    </p:set>
                                    <p:anim calcmode="lin" valueType="num">
                                      <p:cBhvr additive="base">
                                        <p:cTn id="127" dur="500" fill="hold"/>
                                        <p:tgtEl>
                                          <p:spTgt spid="23"/>
                                        </p:tgtEl>
                                        <p:attrNameLst>
                                          <p:attrName>ppt_x</p:attrName>
                                        </p:attrNameLst>
                                      </p:cBhvr>
                                      <p:tavLst>
                                        <p:tav tm="0">
                                          <p:val>
                                            <p:strVal val="0-#ppt_w/2"/>
                                          </p:val>
                                        </p:tav>
                                        <p:tav tm="100000">
                                          <p:val>
                                            <p:strVal val="#ppt_x"/>
                                          </p:val>
                                        </p:tav>
                                      </p:tavLst>
                                    </p:anim>
                                    <p:anim calcmode="lin" valueType="num">
                                      <p:cBhvr additive="base">
                                        <p:cTn id="12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p:bldP spid="10" grpId="0" animBg="1" autoUpdateAnimBg="0"/>
      <p:bldP spid="11" grpId="0" animBg="1" autoUpdateAnimBg="0"/>
      <p:bldP spid="12" grpId="0" animBg="1"/>
      <p:bldP spid="13" grpId="0" autoUpdateAnimBg="0"/>
      <p:bldP spid="14" grpId="0" autoUpdateAnimBg="0"/>
      <p:bldP spid="15" grpId="0" animBg="1"/>
      <p:bldP spid="16" grpId="0" animBg="1"/>
      <p:bldP spid="17" grpId="0" animBg="1"/>
      <p:bldP spid="19" grpId="0" animBg="1" autoUpdateAnimBg="0"/>
      <p:bldP spid="20" grpId="0" animBg="1"/>
      <p:bldP spid="21" grpId="0" animBg="1" autoUpdateAnimBg="0"/>
      <p:bldP spid="22" grpId="0" animBg="1"/>
      <p:bldP spid="23" grpId="0" autoUpdateAnimBg="0"/>
      <p:bldP spid="24" grpId="0" animBg="1" autoUpdateAnimBg="0"/>
      <p:bldP spid="25" grpId="0" animBg="1"/>
      <p:bldP spid="26" grpId="0" animBg="1" autoUpdateAnimBg="0"/>
      <p:bldP spid="27" grpId="0" animBg="1"/>
      <p:bldP spid="28" grpId="0" animBg="1" autoUpdateAnimBg="0"/>
      <p:bldP spid="29" grpId="0" animBg="1"/>
      <p:bldP spid="30" grpId="0" animBg="1"/>
      <p:bldP spid="31" grpId="0" animBg="1"/>
      <p:bldP spid="32" grpId="0" animBg="1"/>
      <p:bldP spid="33"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a:solidFill>
                  <a:schemeClr val="tx1">
                    <a:lumMod val="65000"/>
                    <a:lumOff val="35000"/>
                  </a:schemeClr>
                </a:solidFill>
                <a:latin typeface="Impact" pitchFamily="34" charset="0"/>
              </a:rPr>
              <a:t>Listas Enlazadas</a:t>
            </a:r>
          </a:p>
        </p:txBody>
      </p:sp>
      <p:sp>
        <p:nvSpPr>
          <p:cNvPr id="6" name="Rectangle 3"/>
          <p:cNvSpPr txBox="1">
            <a:spLocks noChangeArrowheads="1"/>
          </p:cNvSpPr>
          <p:nvPr/>
        </p:nvSpPr>
        <p:spPr>
          <a:xfrm>
            <a:off x="685800" y="1905001"/>
            <a:ext cx="8001000" cy="1668016"/>
          </a:xfrm>
          <a:prstGeom prst="rect">
            <a:avLst/>
          </a:prstGeom>
        </p:spPr>
        <p:txBody>
          <a:bodyPr lIns="90488" tIns="44450" rIns="90488" bIns="44450"/>
          <a:lst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defRPr/>
            </a:pPr>
            <a:r>
              <a:rPr lang="es-MX" dirty="0" smtClean="0">
                <a:cs typeface="Times New Roman" pitchFamily="18" charset="0"/>
              </a:rPr>
              <a:t>Forma de acceder al interior de un nodo.</a:t>
            </a:r>
          </a:p>
          <a:p>
            <a:pPr lvl="1" eaLnBrk="1" hangingPunct="1">
              <a:defRPr/>
            </a:pPr>
            <a:r>
              <a:rPr lang="es-MX" dirty="0" err="1" smtClean="0">
                <a:cs typeface="Times New Roman" pitchFamily="18" charset="0"/>
              </a:rPr>
              <a:t>nodo.dato</a:t>
            </a:r>
            <a:endParaRPr lang="es-MX" dirty="0" smtClean="0">
              <a:cs typeface="Times New Roman" pitchFamily="18" charset="0"/>
            </a:endParaRPr>
          </a:p>
          <a:p>
            <a:pPr lvl="1" eaLnBrk="1" hangingPunct="1">
              <a:defRPr/>
            </a:pPr>
            <a:r>
              <a:rPr lang="es-MX" dirty="0" err="1" smtClean="0">
                <a:cs typeface="Times New Roman" pitchFamily="18" charset="0"/>
              </a:rPr>
              <a:t>nodo.sig</a:t>
            </a:r>
            <a:r>
              <a:rPr lang="es-MX" dirty="0" smtClean="0">
                <a:cs typeface="Times New Roman" pitchFamily="18" charset="0"/>
              </a:rPr>
              <a:t>            </a:t>
            </a:r>
          </a:p>
          <a:p>
            <a:pPr eaLnBrk="1" hangingPunct="1">
              <a:defRPr/>
            </a:pPr>
            <a:endParaRPr lang="es-MX" dirty="0" smtClean="0">
              <a:cs typeface="Times New Roman" pitchFamily="18" charset="0"/>
            </a:endParaRPr>
          </a:p>
          <a:p>
            <a:pPr eaLnBrk="1" hangingPunct="1">
              <a:defRPr/>
            </a:pPr>
            <a:endParaRPr lang="es-MX" dirty="0" smtClean="0">
              <a:cs typeface="Times New Roman" pitchFamily="18" charset="0"/>
            </a:endParaRPr>
          </a:p>
          <a:p>
            <a:pPr marL="0" indent="0" eaLnBrk="1" hangingPunct="1">
              <a:buNone/>
              <a:defRPr/>
            </a:pPr>
            <a:endParaRPr lang="es-MX" dirty="0" smtClean="0">
              <a:cs typeface="Times New Roman" pitchFamily="18" charset="0"/>
            </a:endParaRPr>
          </a:p>
          <a:p>
            <a:pPr marL="0" indent="0" eaLnBrk="1" hangingPunct="1">
              <a:buFont typeface="Wingdings" pitchFamily="2" charset="2"/>
              <a:buNone/>
              <a:defRPr/>
            </a:pPr>
            <a:endParaRPr lang="es-PE" sz="3300" dirty="0" smtClean="0"/>
          </a:p>
        </p:txBody>
      </p:sp>
      <p:sp>
        <p:nvSpPr>
          <p:cNvPr id="8" name="Rectangle 6"/>
          <p:cNvSpPr>
            <a:spLocks noChangeArrowheads="1"/>
          </p:cNvSpPr>
          <p:nvPr/>
        </p:nvSpPr>
        <p:spPr bwMode="auto">
          <a:xfrm>
            <a:off x="3203575" y="4378300"/>
            <a:ext cx="2736850" cy="850900"/>
          </a:xfrm>
          <a:prstGeom prst="rect">
            <a:avLst/>
          </a:prstGeom>
          <a:solidFill>
            <a:srgbClr val="EBE307"/>
          </a:solidFill>
          <a:ln w="12700">
            <a:solidFill>
              <a:schemeClr val="tx1"/>
            </a:solidFill>
            <a:miter lim="800000"/>
            <a:headEnd/>
            <a:tailEnd/>
          </a:ln>
        </p:spPr>
        <p:txBody>
          <a:bodyPr wrap="none" lIns="90488" tIns="44450" rIns="90488" bIns="4445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90000"/>
              </a:lnSpc>
              <a:buClrTx/>
              <a:buSzTx/>
              <a:buFontTx/>
              <a:buNone/>
            </a:pPr>
            <a:r>
              <a:rPr lang="es-ES" altLang="es-PE" sz="2800">
                <a:latin typeface="Times New Roman" pitchFamily="18" charset="0"/>
              </a:rPr>
              <a:t>    Dato           sig</a:t>
            </a:r>
          </a:p>
        </p:txBody>
      </p:sp>
      <p:sp>
        <p:nvSpPr>
          <p:cNvPr id="9" name="Line 5"/>
          <p:cNvSpPr>
            <a:spLocks noChangeShapeType="1"/>
          </p:cNvSpPr>
          <p:nvPr/>
        </p:nvSpPr>
        <p:spPr bwMode="auto">
          <a:xfrm>
            <a:off x="5003800" y="4378300"/>
            <a:ext cx="0" cy="8493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s-PE"/>
          </a:p>
        </p:txBody>
      </p:sp>
      <p:sp>
        <p:nvSpPr>
          <p:cNvPr id="2" name="1 Rectángulo"/>
          <p:cNvSpPr/>
          <p:nvPr/>
        </p:nvSpPr>
        <p:spPr>
          <a:xfrm>
            <a:off x="3203576" y="3729459"/>
            <a:ext cx="2736850" cy="584775"/>
          </a:xfrm>
          <a:prstGeom prst="rect">
            <a:avLst/>
          </a:prstGeom>
          <a:solidFill>
            <a:schemeClr val="tx2">
              <a:lumMod val="20000"/>
              <a:lumOff val="80000"/>
            </a:schemeClr>
          </a:solidFill>
        </p:spPr>
        <p:txBody>
          <a:bodyPr wrap="square">
            <a:spAutoFit/>
          </a:bodyPr>
          <a:lstStyle/>
          <a:p>
            <a:pPr algn="ctr"/>
            <a:r>
              <a:rPr lang="es-MX" sz="3200" dirty="0" smtClean="0">
                <a:cs typeface="Times New Roman" pitchFamily="18" charset="0"/>
              </a:rPr>
              <a:t>nodo </a:t>
            </a:r>
            <a:endParaRPr lang="es-PE" sz="3200" dirty="0"/>
          </a:p>
        </p:txBody>
      </p:sp>
    </p:spTree>
    <p:extLst>
      <p:ext uri="{BB962C8B-B14F-4D97-AF65-F5344CB8AC3E}">
        <p14:creationId xmlns:p14="http://schemas.microsoft.com/office/powerpoint/2010/main" val="35854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riángulo isósceles"/>
          <p:cNvSpPr/>
          <p:nvPr/>
        </p:nvSpPr>
        <p:spPr>
          <a:xfrm rot="5400000">
            <a:off x="7396163" y="1273175"/>
            <a:ext cx="171450" cy="1143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sz="1000" dirty="0">
              <a:latin typeface="Verdana" pitchFamily="34" charset="0"/>
              <a:ea typeface="Verdana" pitchFamily="34" charset="0"/>
              <a:cs typeface="Verdana" pitchFamily="34"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199188"/>
            <a:ext cx="5127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438" y="6199188"/>
            <a:ext cx="511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4 Título"/>
          <p:cNvSpPr>
            <a:spLocks noGrp="1"/>
          </p:cNvSpPr>
          <p:nvPr>
            <p:ph type="title"/>
          </p:nvPr>
        </p:nvSpPr>
        <p:spPr>
          <a:xfrm>
            <a:off x="647700" y="333375"/>
            <a:ext cx="7272338" cy="647700"/>
          </a:xfrm>
        </p:spPr>
        <p:txBody>
          <a:bodyPr/>
          <a:lstStyle/>
          <a:p>
            <a:pPr algn="l" eaLnBrk="1" fontAlgn="auto" hangingPunct="1">
              <a:spcAft>
                <a:spcPts val="0"/>
              </a:spcAft>
              <a:defRPr/>
            </a:pPr>
            <a:r>
              <a:rPr lang="es-PE" sz="3200" dirty="0">
                <a:solidFill>
                  <a:schemeClr val="tx1">
                    <a:lumMod val="65000"/>
                    <a:lumOff val="35000"/>
                  </a:schemeClr>
                </a:solidFill>
                <a:latin typeface="Impact" pitchFamily="34" charset="0"/>
              </a:rPr>
              <a:t>Listas Enlazadas</a:t>
            </a:r>
          </a:p>
        </p:txBody>
      </p:sp>
      <p:sp>
        <p:nvSpPr>
          <p:cNvPr id="6" name="Rectangle 2"/>
          <p:cNvSpPr txBox="1">
            <a:spLocks noChangeArrowheads="1"/>
          </p:cNvSpPr>
          <p:nvPr/>
        </p:nvSpPr>
        <p:spPr bwMode="auto">
          <a:xfrm>
            <a:off x="533400" y="1002369"/>
            <a:ext cx="82296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rtlCol="0" anchor="b" anchorCtr="0" compatLnSpc="1">
            <a:prstTxWarp prst="textNoShape">
              <a:avLst/>
            </a:prstTxWarp>
            <a:normAutofit/>
          </a:bodyPr>
          <a:lstStyle>
            <a:lvl1pPr algn="ctr" rtl="0" eaLnBrk="0" fontAlgn="base" hangingPunct="0">
              <a:spcBef>
                <a:spcPct val="0"/>
              </a:spcBef>
              <a:spcAft>
                <a:spcPct val="0"/>
              </a:spcAft>
              <a:defRPr sz="4400" b="0" i="0" u="none"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s-PE" altLang="es-PE" sz="4000" b="1" smtClean="0"/>
              <a:t>Operaciones con listas</a:t>
            </a:r>
            <a:endParaRPr lang="es-PE" altLang="es-PE" sz="4000" dirty="0" smtClean="0"/>
          </a:p>
        </p:txBody>
      </p:sp>
      <p:sp>
        <p:nvSpPr>
          <p:cNvPr id="8" name="Rectangle 3"/>
          <p:cNvSpPr txBox="1">
            <a:spLocks noChangeArrowheads="1"/>
          </p:cNvSpPr>
          <p:nvPr/>
        </p:nvSpPr>
        <p:spPr>
          <a:xfrm>
            <a:off x="685800" y="1945344"/>
            <a:ext cx="8001000" cy="4471988"/>
          </a:xfrm>
          <a:prstGeom prst="rect">
            <a:avLst/>
          </a:prstGeom>
          <a:noFill/>
        </p:spPr>
        <p:txBody>
          <a:bodyPr lIns="90488" tIns="44450" rIns="90488" bIns="44450"/>
          <a:lstStyle>
            <a:lvl1pPr marL="342900" indent="-342900" algn="l" rtl="0" eaLnBrk="0" fontAlgn="base" hangingPunct="0">
              <a:spcBef>
                <a:spcPct val="20000"/>
              </a:spcBef>
              <a:spcAft>
                <a:spcPct val="0"/>
              </a:spcAft>
              <a:buFont typeface="Arial" pitchFamily="34" charset="0"/>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eaLnBrk="1" hangingPunct="1">
              <a:buClr>
                <a:schemeClr val="tx1"/>
              </a:buClr>
              <a:buFont typeface="Monotype Sorts" charset="2"/>
              <a:buChar char="F"/>
            </a:pPr>
            <a:r>
              <a:rPr lang="es-PE" altLang="es-PE" sz="2800" i="1" dirty="0" smtClean="0"/>
              <a:t>Básicas:</a:t>
            </a:r>
          </a:p>
          <a:p>
            <a:pPr lvl="1" algn="just" eaLnBrk="1" hangingPunct="1">
              <a:buClr>
                <a:schemeClr val="tx1"/>
              </a:buClr>
              <a:buFont typeface="Monotype Sorts" charset="2"/>
              <a:buChar char="F"/>
            </a:pPr>
            <a:r>
              <a:rPr lang="es-PE" altLang="es-PE" sz="2400" b="1" i="1" dirty="0" smtClean="0">
                <a:solidFill>
                  <a:schemeClr val="accent1"/>
                </a:solidFill>
              </a:rPr>
              <a:t>Insertar un elemento</a:t>
            </a:r>
          </a:p>
          <a:p>
            <a:pPr lvl="1" algn="just" eaLnBrk="1" hangingPunct="1">
              <a:buClr>
                <a:schemeClr val="tx1"/>
              </a:buClr>
              <a:buFont typeface="Monotype Sorts" charset="2"/>
              <a:buChar char="F"/>
            </a:pPr>
            <a:r>
              <a:rPr lang="es-PE" altLang="es-PE" sz="2400" b="1" i="1" dirty="0" smtClean="0">
                <a:solidFill>
                  <a:schemeClr val="accent1"/>
                </a:solidFill>
              </a:rPr>
              <a:t>Eliminar un elemento</a:t>
            </a:r>
          </a:p>
          <a:p>
            <a:pPr algn="just" eaLnBrk="1" hangingPunct="1">
              <a:buClr>
                <a:schemeClr val="tx1"/>
              </a:buClr>
              <a:buFont typeface="Monotype Sorts" charset="2"/>
              <a:buChar char="F"/>
            </a:pPr>
            <a:r>
              <a:rPr lang="es-PE" altLang="es-PE" sz="2800" i="1" dirty="0" smtClean="0"/>
              <a:t>Otras operaciones</a:t>
            </a:r>
          </a:p>
          <a:p>
            <a:pPr lvl="1" algn="just" eaLnBrk="1" hangingPunct="1">
              <a:buClr>
                <a:schemeClr val="tx1"/>
              </a:buClr>
              <a:buFont typeface="Monotype Sorts" charset="2"/>
              <a:buChar char="F"/>
            </a:pPr>
            <a:r>
              <a:rPr lang="es-PE" altLang="es-PE" sz="2400" i="1" dirty="0" smtClean="0"/>
              <a:t>Recorrer la lista</a:t>
            </a:r>
          </a:p>
          <a:p>
            <a:pPr lvl="1" algn="just" eaLnBrk="1" hangingPunct="1">
              <a:buClr>
                <a:schemeClr val="tx1"/>
              </a:buClr>
              <a:buFont typeface="Monotype Sorts" charset="2"/>
              <a:buChar char="F"/>
            </a:pPr>
            <a:r>
              <a:rPr lang="es-PE" altLang="es-PE" sz="2400" i="1" dirty="0" smtClean="0"/>
              <a:t>Ordenar una lista</a:t>
            </a:r>
          </a:p>
          <a:p>
            <a:pPr lvl="1" algn="just" eaLnBrk="1" hangingPunct="1">
              <a:buClr>
                <a:schemeClr val="tx1"/>
              </a:buClr>
              <a:buFont typeface="Monotype Sorts" charset="2"/>
              <a:buChar char="F"/>
            </a:pPr>
            <a:r>
              <a:rPr lang="es-PE" altLang="es-PE" sz="2400" i="1" dirty="0" smtClean="0"/>
              <a:t>Combinar dos listas en una</a:t>
            </a:r>
          </a:p>
          <a:p>
            <a:pPr lvl="1" algn="just" eaLnBrk="1" hangingPunct="1">
              <a:buClr>
                <a:schemeClr val="tx1"/>
              </a:buClr>
              <a:buFont typeface="Monotype Sorts" charset="2"/>
              <a:buChar char="F"/>
            </a:pPr>
            <a:r>
              <a:rPr lang="es-PE" altLang="es-PE" sz="2400" i="1" dirty="0" smtClean="0"/>
              <a:t>Dividir una lista en varias </a:t>
            </a:r>
            <a:r>
              <a:rPr lang="es-PE" altLang="es-PE" sz="2400" i="1" dirty="0" err="1" smtClean="0"/>
              <a:t>sublistas</a:t>
            </a:r>
            <a:endParaRPr lang="es-PE" altLang="es-PE" sz="2400" dirty="0" smtClean="0"/>
          </a:p>
        </p:txBody>
      </p:sp>
    </p:spTree>
    <p:extLst>
      <p:ext uri="{BB962C8B-B14F-4D97-AF65-F5344CB8AC3E}">
        <p14:creationId xmlns:p14="http://schemas.microsoft.com/office/powerpoint/2010/main" val="181154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anim to="" calcmode="lin" valueType="num">
                                      <p:cBhvr>
                                        <p:cTn id="7" dur="1" fill="hold"/>
                                        <p:tgtEl>
                                          <p:spTgt spid="8">
                                            <p:txEl>
                                              <p:pRg st="0" end="0"/>
                                            </p:txEl>
                                          </p:spTgt>
                                        </p:tgtEl>
                                        <p:attrNameLst>
                                          <p:attrName/>
                                        </p:attrNameLst>
                                      </p:cBhvr>
                                    </p:anim>
                                  </p:childTnLst>
                                </p:cTn>
                              </p:par>
                            </p:childTnLst>
                          </p:cTn>
                        </p:par>
                        <p:par>
                          <p:cTn id="8" fill="hold">
                            <p:stCondLst>
                              <p:cond delay="500"/>
                            </p:stCondLst>
                            <p:childTnLst>
                              <p:par>
                                <p:cTn id="9" presetID="24" presetClass="entr" presetSubtype="0" fill="hold" grpId="0" nodeType="afterEffect">
                                  <p:stCondLst>
                                    <p:cond delay="0"/>
                                  </p:stCondLst>
                                  <p:childTnLst>
                                    <p:set>
                                      <p:cBhvr>
                                        <p:cTn id="10" dur="1" fill="hold">
                                          <p:stCondLst>
                                            <p:cond delay="499"/>
                                          </p:stCondLst>
                                        </p:cTn>
                                        <p:tgtEl>
                                          <p:spTgt spid="8">
                                            <p:txEl>
                                              <p:pRg st="1" end="1"/>
                                            </p:txEl>
                                          </p:spTgt>
                                        </p:tgtEl>
                                        <p:attrNameLst>
                                          <p:attrName>style.visibility</p:attrName>
                                        </p:attrNameLst>
                                      </p:cBhvr>
                                      <p:to>
                                        <p:strVal val="visible"/>
                                      </p:to>
                                    </p:set>
                                    <p:anim to="" calcmode="lin" valueType="num">
                                      <p:cBhvr>
                                        <p:cTn id="11" dur="1" fill="hold"/>
                                        <p:tgtEl>
                                          <p:spTgt spid="8">
                                            <p:txEl>
                                              <p:pRg st="1" end="1"/>
                                            </p:txEl>
                                          </p:spTgt>
                                        </p:tgtEl>
                                        <p:attrNameLst>
                                          <p:attrName/>
                                        </p:attrNameLst>
                                      </p:cBhvr>
                                    </p:anim>
                                  </p:childTnLst>
                                </p:cTn>
                              </p:par>
                              <p:par>
                                <p:cTn id="12" presetID="24" presetClass="entr" presetSubtype="0" fill="hold" grpId="0" nodeType="withEffect">
                                  <p:stCondLst>
                                    <p:cond delay="0"/>
                                  </p:stCondLst>
                                  <p:childTnLst>
                                    <p:set>
                                      <p:cBhvr>
                                        <p:cTn id="13" dur="1" fill="hold">
                                          <p:stCondLst>
                                            <p:cond delay="499"/>
                                          </p:stCondLst>
                                        </p:cTn>
                                        <p:tgtEl>
                                          <p:spTgt spid="8">
                                            <p:txEl>
                                              <p:pRg st="2" end="2"/>
                                            </p:txEl>
                                          </p:spTgt>
                                        </p:tgtEl>
                                        <p:attrNameLst>
                                          <p:attrName>style.visibility</p:attrName>
                                        </p:attrNameLst>
                                      </p:cBhvr>
                                      <p:to>
                                        <p:strVal val="visible"/>
                                      </p:to>
                                    </p:set>
                                    <p:anim to="" calcmode="lin" valueType="num">
                                      <p:cBhvr>
                                        <p:cTn id="14" dur="1" fill="hold"/>
                                        <p:tgtEl>
                                          <p:spTgt spid="8">
                                            <p:txEl>
                                              <p:pRg st="2" end="2"/>
                                            </p:txEl>
                                          </p:spTgt>
                                        </p:tgtEl>
                                        <p:attrNameLst>
                                          <p:attrName/>
                                        </p:attrNameLst>
                                      </p:cBhvr>
                                    </p:anim>
                                  </p:childTnLst>
                                </p:cTn>
                              </p:par>
                            </p:childTnLst>
                          </p:cTn>
                        </p:par>
                      </p:childTnLst>
                    </p:cTn>
                  </p:par>
                  <p:par>
                    <p:cTn id="15" fill="hold">
                      <p:stCondLst>
                        <p:cond delay="indefinite"/>
                      </p:stCondLst>
                      <p:childTnLst>
                        <p:par>
                          <p:cTn id="16" fill="hold">
                            <p:stCondLst>
                              <p:cond delay="0"/>
                            </p:stCondLst>
                            <p:childTnLst>
                              <p:par>
                                <p:cTn id="17" presetID="24" presetClass="entr" presetSubtype="0" fill="hold" grpId="0" nodeType="clickEffect">
                                  <p:stCondLst>
                                    <p:cond delay="0"/>
                                  </p:stCondLst>
                                  <p:childTnLst>
                                    <p:set>
                                      <p:cBhvr>
                                        <p:cTn id="18" dur="1" fill="hold">
                                          <p:stCondLst>
                                            <p:cond delay="499"/>
                                          </p:stCondLst>
                                        </p:cTn>
                                        <p:tgtEl>
                                          <p:spTgt spid="8">
                                            <p:txEl>
                                              <p:pRg st="3" end="3"/>
                                            </p:txEl>
                                          </p:spTgt>
                                        </p:tgtEl>
                                        <p:attrNameLst>
                                          <p:attrName>style.visibility</p:attrName>
                                        </p:attrNameLst>
                                      </p:cBhvr>
                                      <p:to>
                                        <p:strVal val="visible"/>
                                      </p:to>
                                    </p:set>
                                    <p:anim to="" calcmode="lin" valueType="num">
                                      <p:cBhvr>
                                        <p:cTn id="19" dur="1" fill="hold"/>
                                        <p:tgtEl>
                                          <p:spTgt spid="8">
                                            <p:txEl>
                                              <p:pRg st="3" end="3"/>
                                            </p:txEl>
                                          </p:spTgt>
                                        </p:tgtEl>
                                        <p:attrNameLst>
                                          <p:attrName/>
                                        </p:attrNameLst>
                                      </p:cBhvr>
                                    </p:anim>
                                  </p:childTnLst>
                                </p:cTn>
                              </p:par>
                            </p:childTnLst>
                          </p:cTn>
                        </p:par>
                        <p:par>
                          <p:cTn id="20" fill="hold">
                            <p:stCondLst>
                              <p:cond delay="500"/>
                            </p:stCondLst>
                            <p:childTnLst>
                              <p:par>
                                <p:cTn id="21" presetID="24" presetClass="entr" presetSubtype="0" fill="hold" grpId="0" nodeType="afterEffect">
                                  <p:stCondLst>
                                    <p:cond delay="0"/>
                                  </p:stCondLst>
                                  <p:childTnLst>
                                    <p:set>
                                      <p:cBhvr>
                                        <p:cTn id="22" dur="1" fill="hold">
                                          <p:stCondLst>
                                            <p:cond delay="499"/>
                                          </p:stCondLst>
                                        </p:cTn>
                                        <p:tgtEl>
                                          <p:spTgt spid="8">
                                            <p:txEl>
                                              <p:pRg st="4" end="4"/>
                                            </p:txEl>
                                          </p:spTgt>
                                        </p:tgtEl>
                                        <p:attrNameLst>
                                          <p:attrName>style.visibility</p:attrName>
                                        </p:attrNameLst>
                                      </p:cBhvr>
                                      <p:to>
                                        <p:strVal val="visible"/>
                                      </p:to>
                                    </p:set>
                                    <p:anim to="" calcmode="lin" valueType="num">
                                      <p:cBhvr>
                                        <p:cTn id="23" dur="1" fill="hold"/>
                                        <p:tgtEl>
                                          <p:spTgt spid="8">
                                            <p:txEl>
                                              <p:pRg st="4" end="4"/>
                                            </p:txEl>
                                          </p:spTgt>
                                        </p:tgtEl>
                                        <p:attrNameLst>
                                          <p:attrName/>
                                        </p:attrNameLst>
                                      </p:cBhvr>
                                    </p:anim>
                                  </p:childTnLst>
                                </p:cTn>
                              </p:par>
                              <p:par>
                                <p:cTn id="24" presetID="24" presetClass="entr" presetSubtype="0" fill="hold" grpId="0" nodeType="withEffect">
                                  <p:stCondLst>
                                    <p:cond delay="0"/>
                                  </p:stCondLst>
                                  <p:childTnLst>
                                    <p:set>
                                      <p:cBhvr>
                                        <p:cTn id="25" dur="1" fill="hold">
                                          <p:stCondLst>
                                            <p:cond delay="499"/>
                                          </p:stCondLst>
                                        </p:cTn>
                                        <p:tgtEl>
                                          <p:spTgt spid="8">
                                            <p:txEl>
                                              <p:pRg st="5" end="5"/>
                                            </p:txEl>
                                          </p:spTgt>
                                        </p:tgtEl>
                                        <p:attrNameLst>
                                          <p:attrName>style.visibility</p:attrName>
                                        </p:attrNameLst>
                                      </p:cBhvr>
                                      <p:to>
                                        <p:strVal val="visible"/>
                                      </p:to>
                                    </p:set>
                                    <p:anim to="" calcmode="lin" valueType="num">
                                      <p:cBhvr>
                                        <p:cTn id="26" dur="1" fill="hold"/>
                                        <p:tgtEl>
                                          <p:spTgt spid="8">
                                            <p:txEl>
                                              <p:pRg st="5" end="5"/>
                                            </p:txEl>
                                          </p:spTgt>
                                        </p:tgtEl>
                                        <p:attrNameLst>
                                          <p:attrName/>
                                        </p:attrNameLst>
                                      </p:cBhvr>
                                    </p:anim>
                                  </p:childTnLst>
                                </p:cTn>
                              </p:par>
                              <p:par>
                                <p:cTn id="27" presetID="24" presetClass="entr" presetSubtype="0" fill="hold" grpId="0" nodeType="withEffect">
                                  <p:stCondLst>
                                    <p:cond delay="0"/>
                                  </p:stCondLst>
                                  <p:childTnLst>
                                    <p:set>
                                      <p:cBhvr>
                                        <p:cTn id="28" dur="1" fill="hold">
                                          <p:stCondLst>
                                            <p:cond delay="499"/>
                                          </p:stCondLst>
                                        </p:cTn>
                                        <p:tgtEl>
                                          <p:spTgt spid="8">
                                            <p:txEl>
                                              <p:pRg st="6" end="6"/>
                                            </p:txEl>
                                          </p:spTgt>
                                        </p:tgtEl>
                                        <p:attrNameLst>
                                          <p:attrName>style.visibility</p:attrName>
                                        </p:attrNameLst>
                                      </p:cBhvr>
                                      <p:to>
                                        <p:strVal val="visible"/>
                                      </p:to>
                                    </p:set>
                                    <p:anim to="" calcmode="lin" valueType="num">
                                      <p:cBhvr>
                                        <p:cTn id="29" dur="1" fill="hold"/>
                                        <p:tgtEl>
                                          <p:spTgt spid="8">
                                            <p:txEl>
                                              <p:pRg st="6" end="6"/>
                                            </p:txEl>
                                          </p:spTgt>
                                        </p:tgtEl>
                                        <p:attrNameLst>
                                          <p:attrName/>
                                        </p:attrNameLst>
                                      </p:cBhvr>
                                    </p:anim>
                                  </p:childTnLst>
                                </p:cTn>
                              </p:par>
                              <p:par>
                                <p:cTn id="30" presetID="24" presetClass="entr" presetSubtype="0" fill="hold" grpId="0" nodeType="withEffect">
                                  <p:stCondLst>
                                    <p:cond delay="0"/>
                                  </p:stCondLst>
                                  <p:childTnLst>
                                    <p:set>
                                      <p:cBhvr>
                                        <p:cTn id="31" dur="1" fill="hold">
                                          <p:stCondLst>
                                            <p:cond delay="499"/>
                                          </p:stCondLst>
                                        </p:cTn>
                                        <p:tgtEl>
                                          <p:spTgt spid="8">
                                            <p:txEl>
                                              <p:pRg st="7" end="7"/>
                                            </p:txEl>
                                          </p:spTgt>
                                        </p:tgtEl>
                                        <p:attrNameLst>
                                          <p:attrName>style.visibility</p:attrName>
                                        </p:attrNameLst>
                                      </p:cBhvr>
                                      <p:to>
                                        <p:strVal val="visible"/>
                                      </p:to>
                                    </p:set>
                                    <p:anim to="" calcmode="lin" valueType="num">
                                      <p:cBhvr>
                                        <p:cTn id="32" dur="1" fill="hold"/>
                                        <p:tgtEl>
                                          <p:spTgt spid="8">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e70d81c47b9c26faf46977527bb12e6b6c3430"/>
  <p:tag name="MMPROD_NEXTUNIQUEID" val="10016"/>
  <p:tag name="MMPROD_UIDATA" val="&lt;database version=&quot;10.0&quot;&gt;&lt;object type=&quot;1&quot; unique_id=&quot;10001&quot;&gt;&lt;object type=&quot;2&quot; unique_id=&quot;30466&quot;&gt;&lt;object type=&quot;3&quot; unique_id=&quot;30467&quot;&gt;&lt;property id=&quot;20148&quot; value=&quot;5&quot;/&gt;&lt;property id=&quot;20300&quot; value=&quot;Diapositiva 1&quot;/&gt;&lt;property id=&quot;20307&quot; value=&quot;281&quot;/&gt;&lt;/object&gt;&lt;object type=&quot;3&quot; unique_id=&quot;30468&quot;&gt;&lt;property id=&quot;20148&quot; value=&quot;5&quot;/&gt;&lt;property id=&quot;20300&quot; value=&quot;Diapositiva 2 - &amp;quot;Agenda&amp;quot;&quot;/&gt;&lt;property id=&quot;20307&quot; value=&quot;409&quot;/&gt;&lt;/object&gt;&lt;object type=&quot;3&quot; unique_id=&quot;30478&quot;&gt;&lt;property id=&quot;20148&quot; value=&quot;5&quot;/&gt;&lt;property id=&quot;20300&quot; value=&quot;Diapositiva 25&quot;/&gt;&lt;property id=&quot;20307&quot; value=&quot;485&quot;/&gt;&lt;/object&gt;&lt;object type=&quot;3&quot; unique_id=&quot;30479&quot;&gt;&lt;property id=&quot;20148&quot; value=&quot;5&quot;/&gt;&lt;property id=&quot;20300&quot; value=&quot;Diapositiva 24 - &amp;quot;Conclusiones&amp;quot;&quot;/&gt;&lt;property id=&quot;20307&quot; value=&quot;712&quot;/&gt;&lt;/object&gt;&lt;object type=&quot;3&quot; unique_id=&quot;30481&quot;&gt;&lt;property id=&quot;20148&quot; value=&quot;5&quot;/&gt;&lt;property id=&quot;20300&quot; value=&quot;Diapositiva 26&quot;/&gt;&lt;property id=&quot;20307&quot; value=&quot;407&quot;/&gt;&lt;/object&gt;&lt;object type=&quot;3&quot; unique_id=&quot;31040&quot;&gt;&lt;property id=&quot;20148&quot; value=&quot;5&quot;/&gt;&lt;property id=&quot;20300&quot; value=&quot;Diapositiva 3 - &amp;quot;Punteros&amp;quot;&quot;/&gt;&lt;property id=&quot;20307&quot; value=&quot;714&quot;/&gt;&lt;/object&gt;&lt;object type=&quot;3&quot; unique_id=&quot;31041&quot;&gt;&lt;property id=&quot;20148&quot; value=&quot;5&quot;/&gt;&lt;property id=&quot;20300&quot; value=&quot;Diapositiva 4 - &amp;quot;Punteros&amp;quot;&quot;/&gt;&lt;property id=&quot;20307&quot; value=&quot;715&quot;/&gt;&lt;/object&gt;&lt;object type=&quot;3&quot; unique_id=&quot;31042&quot;&gt;&lt;property id=&quot;20148&quot; value=&quot;5&quot;/&gt;&lt;property id=&quot;20300&quot; value=&quot;Diapositiva 5 - &amp;quot;Punteros&amp;quot;&quot;/&gt;&lt;property id=&quot;20307&quot; value=&quot;716&quot;/&gt;&lt;/object&gt;&lt;object type=&quot;3&quot; unique_id=&quot;31043&quot;&gt;&lt;property id=&quot;20148&quot; value=&quot;5&quot;/&gt;&lt;property id=&quot;20300&quot; value=&quot;Diapositiva 6 - &amp;quot;Punteros&amp;quot;&quot;/&gt;&lt;property id=&quot;20307&quot; value=&quot;717&quot;/&gt;&lt;/object&gt;&lt;object type=&quot;3&quot; unique_id=&quot;31044&quot;&gt;&lt;property id=&quot;20148&quot; value=&quot;5&quot;/&gt;&lt;property id=&quot;20300&quot; value=&quot;Diapositiva 7 - &amp;quot;Listas Enlazadas&amp;quot;&quot;/&gt;&lt;property id=&quot;20307&quot; value=&quot;718&quot;/&gt;&lt;/object&gt;&lt;object type=&quot;3&quot; unique_id=&quot;31045&quot;&gt;&lt;property id=&quot;20148&quot; value=&quot;5&quot;/&gt;&lt;property id=&quot;20300&quot; value=&quot;Diapositiva 8 - &amp;quot;Listas Enlazadas&amp;quot;&quot;/&gt;&lt;property id=&quot;20307&quot; value=&quot;719&quot;/&gt;&lt;/object&gt;&lt;object type=&quot;3&quot; unique_id=&quot;31173&quot;&gt;&lt;property id=&quot;20148&quot; value=&quot;5&quot;/&gt;&lt;property id=&quot;20300&quot; value=&quot;Diapositiva 9 - &amp;quot;Listas Enlazadas&amp;quot;&quot;/&gt;&lt;property id=&quot;20307&quot; value=&quot;722&quot;/&gt;&lt;/object&gt;&lt;object type=&quot;3&quot; unique_id=&quot;31174&quot;&gt;&lt;property id=&quot;20148&quot; value=&quot;5&quot;/&gt;&lt;property id=&quot;20300&quot; value=&quot;Diapositiva 22 - &amp;quot;Lista Doblemente enlazada&amp;quot;&quot;/&gt;&lt;property id=&quot;20307&quot; value=&quot;723&quot;/&gt;&lt;/object&gt;&lt;object type=&quot;3&quot; unique_id=&quot;31175&quot;&gt;&lt;property id=&quot;20148&quot; value=&quot;5&quot;/&gt;&lt;property id=&quot;20300&quot; value=&quot;Diapositiva 23 - &amp;quot;Listas circulares&amp;quot;&quot;/&gt;&lt;property id=&quot;20307&quot; value=&quot;724&quot;/&gt;&lt;/object&gt;&lt;object type=&quot;3&quot; unique_id=&quot;31456&quot;&gt;&lt;property id=&quot;20148&quot; value=&quot;5&quot;/&gt;&lt;property id=&quot;20300&quot; value=&quot;Diapositiva 10 - &amp;quot;Listas Enlazadas&amp;quot;&quot;/&gt;&lt;property id=&quot;20307&quot; value=&quot;725&quot;/&gt;&lt;/object&gt;&lt;object type=&quot;3&quot; unique_id=&quot;31457&quot;&gt;&lt;property id=&quot;20148&quot; value=&quot;5&quot;/&gt;&lt;property id=&quot;20300&quot; value=&quot;Diapositiva 12 - &amp;quot;Listas Enlazadas&amp;quot;&quot;/&gt;&lt;property id=&quot;20307&quot; value=&quot;727&quot;/&gt;&lt;/object&gt;&lt;object type=&quot;3&quot; unique_id=&quot;31458&quot;&gt;&lt;property id=&quot;20148&quot; value=&quot;5&quot;/&gt;&lt;property id=&quot;20300&quot; value=&quot;Diapositiva 14 - &amp;quot;Listas Enlazadas&amp;quot;&quot;/&gt;&lt;property id=&quot;20307&quot; value=&quot;728&quot;/&gt;&lt;/object&gt;&lt;object type=&quot;3&quot; unique_id=&quot;31459&quot;&gt;&lt;property id=&quot;20148&quot; value=&quot;5&quot;/&gt;&lt;property id=&quot;20300&quot; value=&quot;Diapositiva 11 - &amp;quot;Inserción al inicio Pseudocódigo&amp;quot;&quot;/&gt;&lt;property id=&quot;20307&quot; value=&quot;726&quot;/&gt;&lt;/object&gt;&lt;object type=&quot;3&quot; unique_id=&quot;31460&quot;&gt;&lt;property id=&quot;20148&quot; value=&quot;5&quot;/&gt;&lt;property id=&quot;20300&quot; value=&quot;Diapositiva 13 - &amp;quot;Inserción al medio Pseudocódigo&amp;quot;&quot;/&gt;&lt;property id=&quot;20307&quot; value=&quot;729&quot;/&gt;&lt;/object&gt;&lt;object type=&quot;3&quot; unique_id=&quot;31461&quot;&gt;&lt;property id=&quot;20148&quot; value=&quot;5&quot;/&gt;&lt;property id=&quot;20300&quot; value=&quot;Diapositiva 15 - &amp;quot;Inserción al final Pseudocódigo&amp;quot;&quot;/&gt;&lt;property id=&quot;20307&quot; value=&quot;730&quot;/&gt;&lt;/object&gt;&lt;object type=&quot;3&quot; unique_id=&quot;31564&quot;&gt;&lt;property id=&quot;20148&quot; value=&quot;5&quot;/&gt;&lt;property id=&quot;20300&quot; value=&quot;Diapositiva 16 - &amp;quot;Listas Enlazadas&amp;quot;&quot;/&gt;&lt;property id=&quot;20307&quot; value=&quot;731&quot;/&gt;&lt;/object&gt;&lt;object type=&quot;3&quot; unique_id=&quot;31705&quot;&gt;&lt;property id=&quot;20148&quot; value=&quot;5&quot;/&gt;&lt;property id=&quot;20300&quot; value=&quot;Diapositiva 18 - &amp;quot;Listas Enlazadas&amp;quot;&quot;/&gt;&lt;property id=&quot;20307&quot; value=&quot;732&quot;/&gt;&lt;/object&gt;&lt;object type=&quot;3&quot; unique_id=&quot;31706&quot;&gt;&lt;property id=&quot;20148&quot; value=&quot;5&quot;/&gt;&lt;property id=&quot;20300&quot; value=&quot;Diapositiva 20 - &amp;quot;Listas Enlazadas&amp;quot;&quot;/&gt;&lt;property id=&quot;20307&quot; value=&quot;733&quot;/&gt;&lt;/object&gt;&lt;object type=&quot;3&quot; unique_id=&quot;31966&quot;&gt;&lt;property id=&quot;20148&quot; value=&quot;5&quot;/&gt;&lt;property id=&quot;20300&quot; value=&quot;Diapositiva 17 - &amp;quot;Eliminación del primer nodo Pseudocódigo&amp;quot;&quot;/&gt;&lt;property id=&quot;20307&quot; value=&quot;734&quot;/&gt;&lt;/object&gt;&lt;object type=&quot;3&quot; unique_id=&quot;31967&quot;&gt;&lt;property id=&quot;20148&quot; value=&quot;5&quot;/&gt;&lt;property id=&quot;20300&quot; value=&quot;Diapositiva 19 - &amp;quot;Eliminación del nodo central Pseudocódigo&amp;quot;&quot;/&gt;&lt;property id=&quot;20307&quot; value=&quot;735&quot;/&gt;&lt;/object&gt;&lt;object type=&quot;3&quot; unique_id=&quot;31968&quot;&gt;&lt;property id=&quot;20148&quot; value=&quot;5&quot;/&gt;&lt;property id=&quot;20300&quot; value=&quot;Diapositiva 21 - &amp;quot;Eliminación del nodo final  Pseudocódigo&amp;quot;&quot;/&gt;&lt;property id=&quot;20307&quot; value=&quot;736&quot;/&gt;&lt;/object&gt;&lt;/object&gt;&lt;object type=&quot;8&quot; unique_id=&quot;30498&quot;&gt;&lt;/object&gt;&lt;/object&gt;&lt;/database&gt;"/>
  <p:tag name="SECTOMILLISECCONVERTED" val="1"/>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4870</TotalTime>
  <Words>1475</Words>
  <Application>Microsoft Office PowerPoint</Application>
  <PresentationFormat>Presentación en pantalla (4:3)</PresentationFormat>
  <Paragraphs>284</Paragraphs>
  <Slides>26</Slides>
  <Notes>26</Notes>
  <HiddenSlides>6</HiddenSlides>
  <MMClips>0</MMClips>
  <ScaleCrop>false</ScaleCrop>
  <HeadingPairs>
    <vt:vector size="8" baseType="variant">
      <vt:variant>
        <vt:lpstr>Fuentes usadas</vt:lpstr>
      </vt:variant>
      <vt:variant>
        <vt:i4>10</vt:i4>
      </vt:variant>
      <vt:variant>
        <vt:lpstr>Tema</vt:lpstr>
      </vt:variant>
      <vt:variant>
        <vt:i4>1</vt:i4>
      </vt:variant>
      <vt:variant>
        <vt:lpstr>Servidores OLE incrustados</vt:lpstr>
      </vt:variant>
      <vt:variant>
        <vt:i4>1</vt:i4>
      </vt:variant>
      <vt:variant>
        <vt:lpstr>Títulos de diapositiva</vt:lpstr>
      </vt:variant>
      <vt:variant>
        <vt:i4>26</vt:i4>
      </vt:variant>
    </vt:vector>
  </HeadingPairs>
  <TitlesOfParts>
    <vt:vector size="38" baseType="lpstr">
      <vt:lpstr>ＭＳ Ｐゴシック</vt:lpstr>
      <vt:lpstr>Arial</vt:lpstr>
      <vt:lpstr>Calibri</vt:lpstr>
      <vt:lpstr>Calibri bold</vt:lpstr>
      <vt:lpstr>Impact</vt:lpstr>
      <vt:lpstr>Monotype Sorts</vt:lpstr>
      <vt:lpstr>Times New Roman</vt:lpstr>
      <vt:lpstr>Trade Gothic LT Std Bold</vt:lpstr>
      <vt:lpstr>Verdana</vt:lpstr>
      <vt:lpstr>Wingdings</vt:lpstr>
      <vt:lpstr>Tema de Office</vt:lpstr>
      <vt:lpstr>Imagen de mapa de bits</vt:lpstr>
      <vt:lpstr>Presentación de PowerPoint</vt:lpstr>
      <vt:lpstr>Agenda</vt:lpstr>
      <vt:lpstr>Punteros</vt:lpstr>
      <vt:lpstr>Punteros</vt:lpstr>
      <vt:lpstr>Punteros</vt:lpstr>
      <vt:lpstr>Punteros</vt:lpstr>
      <vt:lpstr>Listas Enlazadas</vt:lpstr>
      <vt:lpstr>Listas Enlazadas</vt:lpstr>
      <vt:lpstr>Listas Enlazadas</vt:lpstr>
      <vt:lpstr>Listas Enlazadas</vt:lpstr>
      <vt:lpstr>Inserción al inicio Pseudocódigo</vt:lpstr>
      <vt:lpstr>Listas Enlazadas</vt:lpstr>
      <vt:lpstr>Inserción al medio Pseudocódigo</vt:lpstr>
      <vt:lpstr>Listas Enlazadas</vt:lpstr>
      <vt:lpstr>Inserción al final Pseudocódigo</vt:lpstr>
      <vt:lpstr>Listas Enlazadas</vt:lpstr>
      <vt:lpstr>Eliminación del primer nodo Pseudocódigo</vt:lpstr>
      <vt:lpstr>Listas Enlazadas</vt:lpstr>
      <vt:lpstr>Eliminación del nodo central Pseudocódigo</vt:lpstr>
      <vt:lpstr>Listas Enlazadas</vt:lpstr>
      <vt:lpstr>Eliminación del nodo final  Pseudocódigo</vt:lpstr>
      <vt:lpstr>Lista Doblemente enlazada</vt:lpstr>
      <vt:lpstr>Listas circulares</vt:lpstr>
      <vt:lpstr>Conclusiones</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nruiz</dc:creator>
  <cp:lastModifiedBy>Lizardo Silva Ubaldo</cp:lastModifiedBy>
  <cp:revision>715</cp:revision>
  <dcterms:created xsi:type="dcterms:W3CDTF">2013-09-18T10:42:08Z</dcterms:created>
  <dcterms:modified xsi:type="dcterms:W3CDTF">2016-01-13T18:27:59Z</dcterms:modified>
</cp:coreProperties>
</file>