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1" r:id="rId2"/>
    <p:sldId id="713" r:id="rId3"/>
    <p:sldId id="721" r:id="rId4"/>
    <p:sldId id="722" r:id="rId5"/>
    <p:sldId id="723" r:id="rId6"/>
    <p:sldId id="724" r:id="rId7"/>
    <p:sldId id="725" r:id="rId8"/>
    <p:sldId id="726" r:id="rId9"/>
    <p:sldId id="727" r:id="rId10"/>
    <p:sldId id="728" r:id="rId11"/>
    <p:sldId id="729" r:id="rId12"/>
    <p:sldId id="734" r:id="rId13"/>
    <p:sldId id="730" r:id="rId14"/>
    <p:sldId id="735" r:id="rId15"/>
    <p:sldId id="736" r:id="rId16"/>
    <p:sldId id="737" r:id="rId17"/>
    <p:sldId id="731" r:id="rId18"/>
    <p:sldId id="732" r:id="rId19"/>
    <p:sldId id="733" r:id="rId20"/>
    <p:sldId id="407" r:id="rId21"/>
  </p:sldIdLst>
  <p:sldSz cx="9144000" cy="6858000" type="screen4x3"/>
  <p:notesSz cx="6858000" cy="9144000"/>
  <p:custDataLst>
    <p:tags r:id="rId23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3861">
          <p15:clr>
            <a:srgbClr val="A4A3A4"/>
          </p15:clr>
        </p15:guide>
        <p15:guide id="4" orient="horz" pos="1616">
          <p15:clr>
            <a:srgbClr val="A4A3A4"/>
          </p15:clr>
        </p15:guide>
        <p15:guide id="5" pos="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B42"/>
    <a:srgbClr val="FF0000"/>
    <a:srgbClr val="000000"/>
    <a:srgbClr val="007DC2"/>
    <a:srgbClr val="7A68AE"/>
    <a:srgbClr val="00BBE3"/>
    <a:srgbClr val="FFFFFF"/>
    <a:srgbClr val="006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86721" autoAdjust="0"/>
  </p:normalViewPr>
  <p:slideViewPr>
    <p:cSldViewPr snapToObjects="1">
      <p:cViewPr>
        <p:scale>
          <a:sx n="60" d="100"/>
          <a:sy n="60" d="100"/>
        </p:scale>
        <p:origin x="2070" y="168"/>
      </p:cViewPr>
      <p:guideLst>
        <p:guide orient="horz" pos="232"/>
        <p:guide orient="horz" pos="3884"/>
        <p:guide orient="horz" pos="3861"/>
        <p:guide orient="horz" pos="1616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15DFA4-7495-4C8C-AAD0-50E9CCD3EDC1}" type="datetimeFigureOut">
              <a:rPr lang="es-ES"/>
              <a:pPr>
                <a:defRPr/>
              </a:pPr>
              <a:t>06/08/2020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F0BD0B-C077-49EB-948E-3E23D361D5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936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PE" smtClean="0"/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F2067C-4FDD-4BB3-ABE2-355A89A207F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957776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412152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666543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87582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947733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Esta presentación permite entender y lo que son las listas enlazadas y su forma de programación.</a:t>
            </a:r>
          </a:p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Además de presentarlo como una alternativa al uso de los arreglos como medio de almacenamiento de datos en memoria principal.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47EE8F-0076-415F-88DF-A5BAC3D4CBEC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640387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792E1B-5ABC-435F-B57A-76A79131D1D5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29487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A continuación, presentamos los temas a tratar en la</a:t>
            </a:r>
            <a:r>
              <a:rPr lang="es-ES" altLang="es-ES" baseline="0" dirty="0" smtClean="0"/>
              <a:t> sesión:</a:t>
            </a:r>
          </a:p>
          <a:p>
            <a:pPr marL="2857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Punteros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Definición de listas enlazadas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Operaciones elementales en una lista enlazada 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142065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8384DC-C1E3-46C6-AF30-43A5A99C3D55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60574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altLang="es-PE" dirty="0" smtClean="0">
                <a:cs typeface="Times New Roman" pitchFamily="18" charset="0"/>
              </a:rPr>
              <a:t>El </a:t>
            </a:r>
            <a:r>
              <a:rPr lang="es-MX" altLang="es-PE" b="0" dirty="0" smtClean="0">
                <a:cs typeface="Times New Roman" pitchFamily="18" charset="0"/>
              </a:rPr>
              <a:t>puntero</a:t>
            </a:r>
            <a:r>
              <a:rPr lang="es-MX" altLang="es-PE" dirty="0" smtClean="0">
                <a:cs typeface="Times New Roman" pitchFamily="18" charset="0"/>
              </a:rPr>
              <a:t> es una variable cuyo valor es una posición de memoria, se</a:t>
            </a:r>
            <a:r>
              <a:rPr lang="es-MX" altLang="es-PE" baseline="0" dirty="0" smtClean="0">
                <a:cs typeface="Times New Roman" pitchFamily="18" charset="0"/>
              </a:rPr>
              <a:t> necesitan dos posiciones de memoria para acceder a un valor.</a:t>
            </a:r>
            <a:r>
              <a:rPr lang="es-ES" altLang="es-PE" dirty="0" smtClean="0"/>
              <a:t> </a:t>
            </a:r>
            <a:endParaRPr lang="es-PE" altLang="es-PE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2943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F437C-739B-4906-8470-A40F8A84C58E}" type="datetimeFigureOut">
              <a:rPr lang="es-ES"/>
              <a:pPr>
                <a:defRPr/>
              </a:pPr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B4EA0-5B20-4C31-9A26-96C6C6B14D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14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EF555-E919-462A-B06E-99C760639732}" type="datetimeFigureOut">
              <a:rPr lang="es-ES"/>
              <a:pPr>
                <a:defRPr/>
              </a:pPr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4CFD6-1376-4F7A-918D-8625764CD8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89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0E274-0733-497F-942B-ECC74CC49781}" type="datetimeFigureOut">
              <a:rPr lang="es-ES"/>
              <a:pPr>
                <a:defRPr/>
              </a:pPr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07ADB-F6F8-4A16-9480-A036972AAC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2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OTO +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2 Logotipo Variante - Vertic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t="23073" r="25690" b="22174"/>
          <a:stretch>
            <a:fillRect/>
          </a:stretch>
        </p:blipFill>
        <p:spPr bwMode="auto">
          <a:xfrm>
            <a:off x="7200900" y="188913"/>
            <a:ext cx="1943100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957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.1 Logotipo Variante – Horizont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" t="23019" r="6712" b="22458"/>
          <a:stretch>
            <a:fillRect/>
          </a:stretch>
        </p:blipFill>
        <p:spPr bwMode="auto">
          <a:xfrm>
            <a:off x="2124075" y="2189163"/>
            <a:ext cx="50038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34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  <p:pic>
        <p:nvPicPr>
          <p:cNvPr id="4" name="Picture 2" descr="1.1 Logotipo – Positiv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24892" r="27309" b="29070"/>
          <a:stretch>
            <a:fillRect/>
          </a:stretch>
        </p:blipFill>
        <p:spPr bwMode="auto">
          <a:xfrm>
            <a:off x="7775575" y="368300"/>
            <a:ext cx="72548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22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1504389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2C14F-1386-4322-96E9-6DC375CC48B8}" type="datetimeFigureOut">
              <a:rPr lang="es-ES"/>
              <a:pPr>
                <a:defRPr/>
              </a:pPr>
              <a:t>06/08/2020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28BD3-D9E0-4A13-A91A-012743A31E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21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CA28E-D20F-4D3A-AB82-B36D7E6B9365}" type="datetimeFigureOut">
              <a:rPr lang="es-ES"/>
              <a:pPr>
                <a:defRPr/>
              </a:pPr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9ACA7-5B44-475A-ACE4-4BB9DE4198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7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0F6AA-8B7B-49E5-A49D-FA3400327756}" type="datetimeFigureOut">
              <a:rPr lang="es-ES"/>
              <a:pPr>
                <a:defRPr/>
              </a:pPr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70552-F7A4-4FA4-BD4D-9287DA4D2A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3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4652-23FD-4FF9-8E03-9C1874C28917}" type="datetimeFigureOut">
              <a:rPr lang="es-ES"/>
              <a:pPr>
                <a:defRPr/>
              </a:pPr>
              <a:t>06/08/2020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68728-2EF4-418D-A05B-2301F369D3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6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2FA74-000A-4367-A004-052BA33EE705}" type="datetimeFigureOut">
              <a:rPr lang="es-ES"/>
              <a:pPr>
                <a:defRPr/>
              </a:pPr>
              <a:t>06/08/2020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D7699-F3D3-43CA-8784-A314C2276A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55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AD36E-FDFA-41C7-B351-64DDCB721A56}" type="datetimeFigureOut">
              <a:rPr lang="es-ES"/>
              <a:pPr>
                <a:defRPr/>
              </a:pPr>
              <a:t>06/08/2020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44CDC-C569-469F-9B26-39B40494AC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81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1223-8C7E-41C1-9981-5239A959BDA4}" type="datetimeFigureOut">
              <a:rPr lang="es-ES"/>
              <a:pPr>
                <a:defRPr/>
              </a:pPr>
              <a:t>06/08/2020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2003B-DE32-4C3D-997E-EE25E85620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70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F2D40-4EBF-4388-A898-23C2EA84D5D8}" type="datetimeFigureOut">
              <a:rPr lang="es-ES"/>
              <a:pPr>
                <a:defRPr/>
              </a:pPr>
              <a:t>06/08/2020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99AB8-6358-4C39-8650-984E0A88A62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17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A49A1-2188-463C-9649-F4E39D4A87B3}" type="datetimeFigureOut">
              <a:rPr lang="es-ES"/>
              <a:pPr>
                <a:defRPr/>
              </a:pPr>
              <a:t>06/08/2020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E9E3-326C-471E-AE1D-FC5FE8CECB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20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del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A2A59-0B9B-418B-B07A-991D1119F472}" type="datetimeFigureOut">
              <a:rPr lang="es-ES"/>
              <a:pPr>
                <a:defRPr/>
              </a:pPr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5A014D-9E21-4FDF-AB73-262EA02168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5" r:id="rId12"/>
    <p:sldLayoutId id="2147484086" r:id="rId13"/>
    <p:sldLayoutId id="2147484087" r:id="rId14"/>
    <p:sldLayoutId id="2147484088" r:id="rId15"/>
    <p:sldLayoutId id="2147484082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5637213" y="2828925"/>
            <a:ext cx="3392487" cy="1304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64163" y="2555875"/>
            <a:ext cx="3421062" cy="1736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s-PE" sz="3200" dirty="0" smtClean="0">
                <a:solidFill>
                  <a:srgbClr val="FF0000"/>
                </a:solidFill>
                <a:latin typeface="Impact" pitchFamily="34" charset="0"/>
                <a:ea typeface="ＭＳ Ｐゴシック" pitchFamily="34" charset="-128"/>
                <a:cs typeface="+mj-cs"/>
              </a:rPr>
              <a:t>Listas - </a:t>
            </a:r>
            <a:r>
              <a:rPr lang="es-PE" altLang="es-PE" sz="3200" dirty="0">
                <a:solidFill>
                  <a:srgbClr val="FF0000"/>
                </a:solidFill>
                <a:latin typeface="Impact" pitchFamily="34" charset="0"/>
                <a:ea typeface="ＭＳ Ｐゴシック" pitchFamily="34" charset="-128"/>
                <a:cs typeface="+mj-cs"/>
              </a:rPr>
              <a:t>Arreglos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solidFill>
                <a:srgbClr val="FF0000"/>
              </a:solidFill>
              <a:latin typeface="Impact" pitchFamily="34" charset="0"/>
              <a:ea typeface="ＭＳ Ｐゴシック" pitchFamily="34" charset="-128"/>
              <a:cs typeface="+mj-cs"/>
            </a:endParaRP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4105275"/>
            <a:ext cx="15557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4" cstate="print"/>
          <a:srcRect r="33037"/>
          <a:stretch>
            <a:fillRect/>
          </a:stretch>
        </p:blipFill>
        <p:spPr bwMode="auto">
          <a:xfrm>
            <a:off x="0" y="-23384"/>
            <a:ext cx="4608004" cy="6881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Arreglos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" altLang="es-PE" sz="2600" dirty="0"/>
              <a:t>Los arreglos pueden ser de los siguientes tipos:</a:t>
            </a:r>
          </a:p>
          <a:p>
            <a:pPr lvl="1" eaLnBrk="1" hangingPunct="1"/>
            <a:r>
              <a:rPr lang="es-ES" altLang="es-PE" sz="2200" dirty="0"/>
              <a:t>De una dimensión (vectores). </a:t>
            </a:r>
          </a:p>
          <a:p>
            <a:pPr lvl="1" eaLnBrk="1" hangingPunct="1"/>
            <a:r>
              <a:rPr lang="es-ES" altLang="es-PE" sz="2200" dirty="0"/>
              <a:t>De dos dimensiones (matrices). </a:t>
            </a:r>
          </a:p>
          <a:p>
            <a:pPr lvl="1" eaLnBrk="1" hangingPunct="1"/>
            <a:r>
              <a:rPr lang="es-ES" altLang="es-PE" sz="2200" dirty="0"/>
              <a:t>De tres o más dimensiones. </a:t>
            </a:r>
          </a:p>
          <a:p>
            <a:pPr eaLnBrk="1" hangingPunct="1"/>
            <a:r>
              <a:rPr lang="es-ES" altLang="es-PE" sz="2600" dirty="0"/>
              <a:t>Desde el punto de vista del programa, un arreglo es una zona de almacenamiento </a:t>
            </a:r>
            <a:r>
              <a:rPr lang="es-ES" altLang="es-PE" sz="2600" b="1" dirty="0"/>
              <a:t>contiguo</a:t>
            </a:r>
            <a:r>
              <a:rPr lang="es-ES" altLang="es-PE" sz="2600" dirty="0"/>
              <a:t>, que contiene una serie de elementos del mismo tipo. </a:t>
            </a:r>
          </a:p>
          <a:p>
            <a:pPr eaLnBrk="1" hangingPunct="1"/>
            <a:r>
              <a:rPr lang="es-ES" altLang="es-PE" sz="2600" dirty="0"/>
              <a:t>Desde el punto de vista lógico podemos considerarlas como un conjunto de elementos ordenados en fila.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14842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Arreglos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s-ES" altLang="es-PE" sz="2600" dirty="0"/>
              <a:t>Para calcular la dirección de memoria de un elemento dentro de un arreglo se usa la siguiente formula: </a:t>
            </a:r>
            <a:endParaRPr lang="es-ES" altLang="es-PE" sz="2600" b="1" dirty="0"/>
          </a:p>
          <a:p>
            <a:pPr eaLnBrk="1" hangingPunct="1">
              <a:buFont typeface="Wingdings" pitchFamily="2" charset="2"/>
              <a:buNone/>
            </a:pPr>
            <a:r>
              <a:rPr lang="es-ES" altLang="es-PE" sz="2600" b="1" dirty="0"/>
              <a:t>                D</a:t>
            </a:r>
            <a:r>
              <a:rPr lang="en-US" altLang="es-PE" sz="2600" b="1" baseline="-25000" dirty="0" err="1"/>
              <a:t>i</a:t>
            </a:r>
            <a:r>
              <a:rPr lang="en-US" altLang="es-PE" sz="2600" b="1" dirty="0"/>
              <a:t> = B + [(</a:t>
            </a:r>
            <a:r>
              <a:rPr lang="en-US" altLang="es-PE" sz="2600" b="1" dirty="0" err="1"/>
              <a:t>i</a:t>
            </a:r>
            <a:r>
              <a:rPr lang="en-US" altLang="es-PE" sz="2600" b="1" dirty="0"/>
              <a:t> - li) * w]</a:t>
            </a:r>
            <a:r>
              <a:rPr lang="es-ES" altLang="es-PE" sz="2600" dirty="0"/>
              <a:t> </a:t>
            </a:r>
          </a:p>
          <a:p>
            <a:pPr marL="0" indent="0" eaLnBrk="1" hangingPunct="1">
              <a:buNone/>
            </a:pPr>
            <a:r>
              <a:rPr lang="es-ES" altLang="es-PE" sz="2600" dirty="0"/>
              <a:t>donde : </a:t>
            </a:r>
          </a:p>
          <a:p>
            <a:pPr lvl="1" eaLnBrk="1" hangingPunct="1"/>
            <a:r>
              <a:rPr lang="es-ES" altLang="es-PE" sz="2200" dirty="0"/>
              <a:t>D</a:t>
            </a:r>
            <a:r>
              <a:rPr lang="en-US" altLang="es-PE" sz="2200" baseline="-25000" dirty="0" err="1"/>
              <a:t>i</a:t>
            </a:r>
            <a:r>
              <a:rPr lang="es-ES" altLang="es-PE" sz="2200" dirty="0"/>
              <a:t> = Dirección de inicio del elemento i</a:t>
            </a:r>
          </a:p>
          <a:p>
            <a:pPr lvl="1" eaLnBrk="1" hangingPunct="1"/>
            <a:r>
              <a:rPr lang="es-PE" altLang="es-PE" sz="2200" dirty="0"/>
              <a:t>B = Dirección de inicio del arreglo</a:t>
            </a:r>
            <a:endParaRPr lang="es-ES" altLang="es-PE" sz="2200" dirty="0"/>
          </a:p>
          <a:p>
            <a:pPr lvl="1" eaLnBrk="1" hangingPunct="1"/>
            <a:r>
              <a:rPr lang="es-ES" altLang="es-PE" sz="2200" dirty="0"/>
              <a:t>i = Índice del elemento </a:t>
            </a:r>
          </a:p>
          <a:p>
            <a:pPr lvl="1" eaLnBrk="1" hangingPunct="1"/>
            <a:r>
              <a:rPr lang="es-ES" altLang="es-PE" sz="2200" dirty="0"/>
              <a:t>li = Límite inferior del arreglo</a:t>
            </a:r>
          </a:p>
          <a:p>
            <a:pPr lvl="1" eaLnBrk="1" hangingPunct="1"/>
            <a:r>
              <a:rPr lang="es-ES" altLang="es-PE" sz="2200" dirty="0"/>
              <a:t>w = Número de bytes de cada elemento</a:t>
            </a:r>
            <a:endParaRPr lang="es-PE" altLang="es-PE" sz="2200" dirty="0"/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26812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Arreglos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s-ES" altLang="es-PE" sz="2800" dirty="0"/>
              <a:t>Ejemplo:</a:t>
            </a:r>
          </a:p>
          <a:p>
            <a:pPr marL="0" indent="0" eaLnBrk="1" hangingPunct="1">
              <a:buNone/>
            </a:pPr>
            <a:r>
              <a:rPr lang="es-PE" altLang="es-PE" sz="2800" dirty="0"/>
              <a:t>Calcular la dirección del elemento 4 del arreglo A (1:10).</a:t>
            </a:r>
          </a:p>
          <a:p>
            <a:pPr marL="0" indent="0" eaLnBrk="1" hangingPunct="1">
              <a:buNone/>
            </a:pPr>
            <a:r>
              <a:rPr lang="es-PE" altLang="es-PE" sz="2800" dirty="0"/>
              <a:t>Cada elemento tiene 2 bytes y el elemento uno es el primer elemento del arreglo. </a:t>
            </a:r>
          </a:p>
          <a:p>
            <a:pPr marL="0" indent="0" eaLnBrk="1" hangingPunct="1">
              <a:buNone/>
            </a:pPr>
            <a:r>
              <a:rPr lang="es-PE" altLang="es-PE" sz="2800" dirty="0"/>
              <a:t>Además el arreglo empieza en la dirección 100</a:t>
            </a:r>
          </a:p>
          <a:p>
            <a:pPr marL="0" indent="0" eaLnBrk="1" hangingPunct="1">
              <a:buNone/>
            </a:pPr>
            <a:r>
              <a:rPr lang="es-PE" altLang="es-PE" sz="2800" dirty="0" smtClean="0"/>
              <a:t>	Usando </a:t>
            </a:r>
            <a:r>
              <a:rPr lang="es-PE" altLang="es-PE" sz="2800" dirty="0"/>
              <a:t>la formula:   </a:t>
            </a:r>
            <a:r>
              <a:rPr lang="es-ES" altLang="es-PE" sz="2800" b="1" dirty="0"/>
              <a:t>  </a:t>
            </a:r>
            <a:r>
              <a:rPr lang="es-ES" altLang="es-PE" sz="2800" dirty="0"/>
              <a:t>D</a:t>
            </a:r>
            <a:r>
              <a:rPr lang="en-US" altLang="es-PE" sz="2800" baseline="-25000" dirty="0" err="1"/>
              <a:t>i</a:t>
            </a:r>
            <a:r>
              <a:rPr lang="en-US" altLang="es-PE" sz="2800" dirty="0"/>
              <a:t> = B + [(</a:t>
            </a:r>
            <a:r>
              <a:rPr lang="en-US" altLang="es-PE" sz="2800" dirty="0" err="1"/>
              <a:t>i</a:t>
            </a:r>
            <a:r>
              <a:rPr lang="en-US" altLang="es-PE" sz="2800" dirty="0"/>
              <a:t> - li) * w]</a:t>
            </a:r>
            <a:r>
              <a:rPr lang="es-ES" altLang="es-PE" sz="2800" dirty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s-PE" altLang="es-PE" sz="2800" dirty="0"/>
          </a:p>
          <a:p>
            <a:pPr marL="0" indent="0" eaLnBrk="1" hangingPunct="1">
              <a:buNone/>
            </a:pPr>
            <a:r>
              <a:rPr lang="es-PE" altLang="es-PE" sz="2800" dirty="0" smtClean="0"/>
              <a:t>	Resultado</a:t>
            </a:r>
            <a:r>
              <a:rPr lang="es-PE" altLang="es-PE" sz="2800" dirty="0"/>
              <a:t>: Dirección = 100+(4-1)* 2 = 106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9281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Arreglos de una dimensión 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04764"/>
            <a:ext cx="8382000" cy="5148572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2000" dirty="0">
                <a:latin typeface="Arial" charset="0"/>
              </a:rPr>
              <a:t>Cada elemento de un arreglo tiene un índice. El primer elemento detiene el índice 0 y el último = (total de elementos – 1).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2000" dirty="0">
                <a:latin typeface="Arial" charset="0"/>
              </a:rPr>
              <a:t>Tener cuidado de no confundir la cantidad de elementos con el ultimo índice del arreglo.</a:t>
            </a: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800" dirty="0">
              <a:latin typeface="Arial" charset="0"/>
            </a:endParaRP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563440"/>
            <a:ext cx="47529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6 CuadroTexto"/>
          <p:cNvSpPr txBox="1">
            <a:spLocks noChangeArrowheads="1"/>
          </p:cNvSpPr>
          <p:nvPr/>
        </p:nvSpPr>
        <p:spPr bwMode="auto">
          <a:xfrm>
            <a:off x="1708150" y="2636515"/>
            <a:ext cx="1639888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sz="32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7"/>
              </a:buBlip>
              <a:defRPr sz="2000">
                <a:solidFill>
                  <a:schemeClr val="tx1"/>
                </a:solidFill>
                <a:latin typeface="Swis721 BlkEx BT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800" dirty="0">
                <a:latin typeface="Arial" charset="0"/>
              </a:rPr>
              <a:t>nombres [ ] =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4" t="11893" r="25349" b="64729"/>
          <a:stretch>
            <a:fillRect/>
          </a:stretch>
        </p:blipFill>
        <p:spPr bwMode="auto">
          <a:xfrm>
            <a:off x="1042988" y="3879850"/>
            <a:ext cx="6985000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Arreglos de una dimensión 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04764"/>
            <a:ext cx="8382000" cy="5148572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2000" dirty="0">
                <a:latin typeface="Arial" charset="0"/>
              </a:rPr>
              <a:t>Un arreglo en Java es una estructura de datos que nos permite almacenar un conjunto de datos del mismo </a:t>
            </a:r>
            <a:r>
              <a:rPr lang="es-PE" altLang="es-PE" sz="2000" dirty="0" smtClean="0">
                <a:latin typeface="Arial" charset="0"/>
              </a:rPr>
              <a:t>tipo de dato. </a:t>
            </a: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2000" dirty="0">
                <a:latin typeface="Arial" charset="0"/>
              </a:rPr>
              <a:t>El tamaño de los arreglos se declara al inicio y no </a:t>
            </a:r>
            <a:r>
              <a:rPr lang="es-PE" altLang="es-PE" sz="2000" dirty="0" smtClean="0">
                <a:latin typeface="Arial" charset="0"/>
              </a:rPr>
              <a:t>se puede </a:t>
            </a:r>
            <a:r>
              <a:rPr lang="es-PE" altLang="es-PE" sz="2000" dirty="0">
                <a:latin typeface="Arial" charset="0"/>
              </a:rPr>
              <a:t>cambiar.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2000" dirty="0">
                <a:latin typeface="Arial" charset="0"/>
              </a:rPr>
              <a:t>Formato de declaración de un arreglo:</a:t>
            </a: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2000" dirty="0" err="1">
                <a:solidFill>
                  <a:srgbClr val="7030A0"/>
                </a:solidFill>
                <a:latin typeface="Arial" charset="0"/>
              </a:rPr>
              <a:t>TipoDato</a:t>
            </a:r>
            <a:r>
              <a:rPr lang="es-PE" altLang="es-PE" sz="2000" dirty="0">
                <a:latin typeface="Arial" charset="0"/>
              </a:rPr>
              <a:t> variable [ ] = </a:t>
            </a:r>
            <a:r>
              <a:rPr lang="es-PE" altLang="es-PE" sz="2000" dirty="0">
                <a:solidFill>
                  <a:srgbClr val="0000FF"/>
                </a:solidFill>
                <a:latin typeface="Arial" charset="0"/>
              </a:rPr>
              <a:t>new</a:t>
            </a:r>
            <a:r>
              <a:rPr lang="es-PE" altLang="es-PE" sz="2000" dirty="0">
                <a:latin typeface="Arial" charset="0"/>
              </a:rPr>
              <a:t>  </a:t>
            </a:r>
            <a:r>
              <a:rPr lang="es-PE" altLang="es-PE" sz="2000" dirty="0" err="1">
                <a:solidFill>
                  <a:srgbClr val="7030A0"/>
                </a:solidFill>
                <a:latin typeface="Arial" charset="0"/>
              </a:rPr>
              <a:t>TipoDato</a:t>
            </a:r>
            <a:r>
              <a:rPr lang="es-PE" altLang="es-PE" sz="2000" dirty="0">
                <a:latin typeface="Arial" charset="0"/>
              </a:rPr>
              <a:t>[</a:t>
            </a:r>
            <a:r>
              <a:rPr lang="es-PE" altLang="es-PE" sz="2000" dirty="0" err="1">
                <a:solidFill>
                  <a:srgbClr val="00B050"/>
                </a:solidFill>
                <a:latin typeface="Arial" charset="0"/>
              </a:rPr>
              <a:t>dimension</a:t>
            </a:r>
            <a:r>
              <a:rPr lang="es-PE" altLang="es-PE" sz="2000" dirty="0">
                <a:latin typeface="Arial" charset="0"/>
              </a:rPr>
              <a:t>];</a:t>
            </a:r>
          </a:p>
          <a:p>
            <a:pPr algn="ctr">
              <a:spcBef>
                <a:spcPct val="0"/>
              </a:spcBef>
              <a:buNone/>
            </a:pPr>
            <a:r>
              <a:rPr lang="es-PE" altLang="es-PE" sz="2000" dirty="0" err="1">
                <a:solidFill>
                  <a:srgbClr val="7030A0"/>
                </a:solidFill>
                <a:latin typeface="Arial" charset="0"/>
              </a:rPr>
              <a:t>TipoDato</a:t>
            </a:r>
            <a:r>
              <a:rPr lang="es-PE" altLang="es-PE" sz="2000" dirty="0">
                <a:latin typeface="Arial" charset="0"/>
              </a:rPr>
              <a:t> [ ] variable = </a:t>
            </a:r>
            <a:r>
              <a:rPr lang="es-PE" altLang="es-PE" sz="2000" dirty="0">
                <a:solidFill>
                  <a:srgbClr val="0000FF"/>
                </a:solidFill>
                <a:latin typeface="Arial" charset="0"/>
              </a:rPr>
              <a:t>new</a:t>
            </a:r>
            <a:r>
              <a:rPr lang="es-PE" altLang="es-PE" sz="2000" dirty="0">
                <a:latin typeface="Arial" charset="0"/>
              </a:rPr>
              <a:t>  </a:t>
            </a:r>
            <a:r>
              <a:rPr lang="es-PE" altLang="es-PE" sz="2000" dirty="0" err="1">
                <a:solidFill>
                  <a:srgbClr val="7030A0"/>
                </a:solidFill>
                <a:latin typeface="Arial" charset="0"/>
              </a:rPr>
              <a:t>TipoDato</a:t>
            </a:r>
            <a:r>
              <a:rPr lang="es-PE" altLang="es-PE" sz="2000" dirty="0">
                <a:latin typeface="Arial" charset="0"/>
              </a:rPr>
              <a:t>[</a:t>
            </a:r>
            <a:r>
              <a:rPr lang="es-PE" altLang="es-PE" sz="2000" dirty="0" err="1">
                <a:solidFill>
                  <a:srgbClr val="00B050"/>
                </a:solidFill>
                <a:latin typeface="Arial" charset="0"/>
              </a:rPr>
              <a:t>dimension</a:t>
            </a:r>
            <a:r>
              <a:rPr lang="es-PE" altLang="es-PE" sz="2000" dirty="0">
                <a:latin typeface="Arial" charset="0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2000" dirty="0">
                <a:latin typeface="Arial" charset="0"/>
              </a:rPr>
              <a:t>Ejemplos: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s-PE" sz="2000" dirty="0" err="1">
                <a:latin typeface="Arial" charset="0"/>
              </a:rPr>
              <a:t>int</a:t>
            </a:r>
            <a:r>
              <a:rPr lang="en-US" altLang="es-PE" sz="2000" dirty="0">
                <a:latin typeface="Arial" charset="0"/>
              </a:rPr>
              <a:t>             </a:t>
            </a:r>
            <a:r>
              <a:rPr lang="en-US" altLang="es-PE" sz="2000" dirty="0" err="1">
                <a:latin typeface="Arial" charset="0"/>
              </a:rPr>
              <a:t>edad</a:t>
            </a:r>
            <a:r>
              <a:rPr lang="en-US" altLang="es-PE" sz="2000" dirty="0">
                <a:latin typeface="Arial" charset="0"/>
              </a:rPr>
              <a:t> [ ] = new </a:t>
            </a:r>
            <a:r>
              <a:rPr lang="en-US" altLang="es-PE" sz="2000" dirty="0" err="1">
                <a:latin typeface="Arial" charset="0"/>
              </a:rPr>
              <a:t>int</a:t>
            </a:r>
            <a:r>
              <a:rPr lang="en-US" altLang="es-PE" sz="2000" dirty="0">
                <a:latin typeface="Arial" charset="0"/>
              </a:rPr>
              <a:t>[4];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s-PE" sz="2000" dirty="0">
                <a:latin typeface="Arial" charset="0"/>
              </a:rPr>
              <a:t>double </a:t>
            </a:r>
            <a:r>
              <a:rPr lang="en-US" altLang="es-PE" sz="2000" dirty="0" err="1">
                <a:latin typeface="Arial" charset="0"/>
              </a:rPr>
              <a:t>estatura</a:t>
            </a:r>
            <a:r>
              <a:rPr lang="en-US" altLang="es-PE" sz="2000" dirty="0">
                <a:latin typeface="Arial" charset="0"/>
              </a:rPr>
              <a:t> [ ] = new double[3];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s-PE" sz="2000" dirty="0" err="1">
                <a:latin typeface="Arial" charset="0"/>
              </a:rPr>
              <a:t>boolean</a:t>
            </a:r>
            <a:r>
              <a:rPr lang="en-US" altLang="es-PE" sz="2000" dirty="0">
                <a:latin typeface="Arial" charset="0"/>
              </a:rPr>
              <a:t> </a:t>
            </a:r>
            <a:r>
              <a:rPr lang="en-US" altLang="es-PE" sz="2000" dirty="0" err="1">
                <a:latin typeface="Arial" charset="0"/>
              </a:rPr>
              <a:t>estado</a:t>
            </a:r>
            <a:r>
              <a:rPr lang="en-US" altLang="es-PE" sz="2000" dirty="0">
                <a:latin typeface="Arial" charset="0"/>
              </a:rPr>
              <a:t> [ ] = new </a:t>
            </a:r>
            <a:r>
              <a:rPr lang="en-US" altLang="es-PE" sz="2000" dirty="0" err="1">
                <a:latin typeface="Arial" charset="0"/>
              </a:rPr>
              <a:t>boolean</a:t>
            </a:r>
            <a:r>
              <a:rPr lang="en-US" altLang="es-PE" sz="2000" dirty="0">
                <a:latin typeface="Arial" charset="0"/>
              </a:rPr>
              <a:t>[5];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s-PE" sz="2000" dirty="0">
                <a:latin typeface="Arial" charset="0"/>
              </a:rPr>
              <a:t>String   </a:t>
            </a:r>
            <a:r>
              <a:rPr lang="en-US" altLang="es-PE" sz="2000" dirty="0" err="1">
                <a:latin typeface="Arial" charset="0"/>
              </a:rPr>
              <a:t>nombre</a:t>
            </a:r>
            <a:r>
              <a:rPr lang="en-US" altLang="es-PE" sz="2000" dirty="0">
                <a:latin typeface="Arial" charset="0"/>
              </a:rPr>
              <a:t> [ ] = new String[8];</a:t>
            </a: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s-PE" altLang="es-PE" sz="1800" dirty="0">
                <a:latin typeface="Arial" charset="0"/>
              </a:rPr>
              <a:t>Los valores por defecto son los siguientes: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s-PE" altLang="es-PE" sz="1800" dirty="0">
                <a:latin typeface="Arial" charset="0"/>
              </a:rPr>
              <a:t>a)      Para números el valor cero ( 0 ).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s-PE" altLang="es-PE" sz="1800" dirty="0">
                <a:latin typeface="Arial" charset="0"/>
              </a:rPr>
              <a:t>b)      Para cadenas y letras el valor vacío “”.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s-PE" altLang="es-PE" sz="1800" dirty="0">
                <a:latin typeface="Arial" charset="0"/>
              </a:rPr>
              <a:t>c)       Para booleanos el valor false.</a:t>
            </a:r>
          </a:p>
          <a:p>
            <a:pPr>
              <a:spcBef>
                <a:spcPct val="0"/>
              </a:spcBef>
              <a:buFontTx/>
              <a:buNone/>
            </a:pPr>
            <a:endParaRPr lang="es-PE" altLang="es-PE" sz="2800" dirty="0">
              <a:latin typeface="Arial" charset="0"/>
            </a:endParaRP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37934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Arreglos de una dimensión 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04764"/>
            <a:ext cx="8382000" cy="5148572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s-PE" altLang="es-PE" sz="2000" dirty="0">
                <a:latin typeface="Arial" charset="0"/>
              </a:rPr>
              <a:t>NOTAS ADICIONALES: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 typeface="+mj-lt"/>
              <a:buAutoNum type="arabicPeriod"/>
              <a:defRPr/>
            </a:pPr>
            <a:r>
              <a:rPr lang="es-PE" altLang="es-PE" sz="2000" dirty="0">
                <a:latin typeface="Arial" charset="0"/>
              </a:rPr>
              <a:t>Existe otra maneras de declarar un arreglo: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s-PE" altLang="es-PE" sz="2000" dirty="0">
              <a:latin typeface="Arial" charset="0"/>
            </a:endParaRPr>
          </a:p>
          <a:p>
            <a:pPr lvl="2">
              <a:spcBef>
                <a:spcPct val="0"/>
              </a:spcBef>
              <a:buFontTx/>
              <a:buNone/>
              <a:tabLst>
                <a:tab pos="1077913" algn="l"/>
              </a:tabLst>
              <a:defRPr/>
            </a:pPr>
            <a:r>
              <a:rPr lang="es-PE" altLang="es-PE" dirty="0">
                <a:latin typeface="Arial" charset="0"/>
              </a:rPr>
              <a:t> </a:t>
            </a:r>
            <a:r>
              <a:rPr lang="es-PE" altLang="es-PE" b="1" dirty="0" err="1">
                <a:solidFill>
                  <a:srgbClr val="7030A0"/>
                </a:solidFill>
                <a:latin typeface="Arial" charset="0"/>
              </a:rPr>
              <a:t>TipoDato</a:t>
            </a:r>
            <a:r>
              <a:rPr lang="es-PE" altLang="es-PE" b="1" dirty="0">
                <a:latin typeface="Arial" charset="0"/>
              </a:rPr>
              <a:t>[ ] variable;</a:t>
            </a:r>
          </a:p>
          <a:p>
            <a:pPr lvl="2">
              <a:spcBef>
                <a:spcPct val="0"/>
              </a:spcBef>
              <a:buFontTx/>
              <a:buNone/>
              <a:tabLst>
                <a:tab pos="1077913" algn="l"/>
              </a:tabLst>
              <a:defRPr/>
            </a:pPr>
            <a:r>
              <a:rPr lang="es-PE" altLang="es-PE" b="1" dirty="0">
                <a:latin typeface="Arial" charset="0"/>
              </a:rPr>
              <a:t>  variable = </a:t>
            </a:r>
            <a:r>
              <a:rPr lang="es-PE" altLang="es-PE" b="1" dirty="0">
                <a:solidFill>
                  <a:srgbClr val="0000FF"/>
                </a:solidFill>
                <a:latin typeface="Arial" charset="0"/>
              </a:rPr>
              <a:t>new</a:t>
            </a:r>
            <a:r>
              <a:rPr lang="es-PE" altLang="es-PE" b="1" dirty="0">
                <a:latin typeface="Arial" charset="0"/>
              </a:rPr>
              <a:t> </a:t>
            </a:r>
            <a:r>
              <a:rPr lang="es-PE" altLang="es-PE" b="1" dirty="0" err="1">
                <a:solidFill>
                  <a:srgbClr val="7030A0"/>
                </a:solidFill>
                <a:latin typeface="Arial" charset="0"/>
              </a:rPr>
              <a:t>TipoDato</a:t>
            </a:r>
            <a:r>
              <a:rPr lang="es-PE" altLang="es-PE" b="1" dirty="0">
                <a:latin typeface="Arial" charset="0"/>
              </a:rPr>
              <a:t>[</a:t>
            </a:r>
            <a:r>
              <a:rPr lang="es-PE" altLang="es-PE" b="1" dirty="0">
                <a:solidFill>
                  <a:srgbClr val="00B050"/>
                </a:solidFill>
                <a:latin typeface="Arial" charset="0"/>
              </a:rPr>
              <a:t>dimensión</a:t>
            </a:r>
            <a:r>
              <a:rPr lang="es-PE" altLang="es-PE" b="1" dirty="0">
                <a:latin typeface="Arial" charset="0"/>
              </a:rPr>
              <a:t>];</a:t>
            </a:r>
          </a:p>
          <a:p>
            <a:pPr>
              <a:spcBef>
                <a:spcPct val="0"/>
              </a:spcBef>
              <a:buFont typeface="+mj-lt"/>
              <a:buAutoNum type="arabicPeriod"/>
              <a:defRPr/>
            </a:pPr>
            <a:endParaRPr lang="es-PE" altLang="es-PE" sz="2000" dirty="0">
              <a:latin typeface="Arial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 startAt="2"/>
              <a:defRPr/>
            </a:pPr>
            <a:r>
              <a:rPr lang="es-PE" altLang="es-PE" sz="2000" dirty="0">
                <a:latin typeface="Arial" charset="0"/>
              </a:rPr>
              <a:t>Existe otra manera de inicializar un arreglo si se saben los datos: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s-PE" altLang="es-PE" sz="2000" dirty="0">
              <a:latin typeface="Arial" charset="0"/>
            </a:endParaRPr>
          </a:p>
          <a:p>
            <a:pPr marL="0" lvl="2" indent="0">
              <a:spcBef>
                <a:spcPct val="0"/>
              </a:spcBef>
              <a:buFontTx/>
              <a:buNone/>
              <a:tabLst>
                <a:tab pos="990600" algn="l"/>
              </a:tabLst>
              <a:defRPr/>
            </a:pPr>
            <a:r>
              <a:rPr lang="es-PE" altLang="es-PE" b="1" dirty="0">
                <a:solidFill>
                  <a:srgbClr val="7030A0"/>
                </a:solidFill>
                <a:latin typeface="Arial" charset="0"/>
              </a:rPr>
              <a:t>	</a:t>
            </a:r>
            <a:r>
              <a:rPr lang="es-PE" altLang="es-PE" b="1" dirty="0" err="1">
                <a:solidFill>
                  <a:srgbClr val="7030A0"/>
                </a:solidFill>
                <a:latin typeface="Arial" charset="0"/>
              </a:rPr>
              <a:t>TipoDato</a:t>
            </a:r>
            <a:r>
              <a:rPr lang="es-PE" altLang="es-PE" b="1" dirty="0">
                <a:latin typeface="Arial" charset="0"/>
              </a:rPr>
              <a:t>[ ] variable = { </a:t>
            </a:r>
            <a:r>
              <a:rPr lang="es-PE" altLang="es-PE" b="1" dirty="0">
                <a:solidFill>
                  <a:schemeClr val="accent2">
                    <a:lumMod val="25000"/>
                  </a:schemeClr>
                </a:solidFill>
                <a:latin typeface="Arial" charset="0"/>
              </a:rPr>
              <a:t>Elem1</a:t>
            </a:r>
            <a:r>
              <a:rPr lang="es-PE" altLang="es-PE" b="1" dirty="0">
                <a:latin typeface="Arial" charset="0"/>
              </a:rPr>
              <a:t>, </a:t>
            </a:r>
            <a:r>
              <a:rPr lang="es-PE" altLang="es-PE" b="1" dirty="0">
                <a:solidFill>
                  <a:schemeClr val="accent2">
                    <a:lumMod val="25000"/>
                  </a:schemeClr>
                </a:solidFill>
                <a:latin typeface="Arial" charset="0"/>
              </a:rPr>
              <a:t>Elem2</a:t>
            </a:r>
            <a:r>
              <a:rPr lang="es-PE" altLang="es-PE" b="1" dirty="0">
                <a:latin typeface="Arial" charset="0"/>
              </a:rPr>
              <a:t>, </a:t>
            </a:r>
            <a:r>
              <a:rPr lang="es-PE" altLang="es-PE" b="1" dirty="0">
                <a:solidFill>
                  <a:schemeClr val="accent2">
                    <a:lumMod val="25000"/>
                  </a:schemeClr>
                </a:solidFill>
                <a:latin typeface="Arial" charset="0"/>
              </a:rPr>
              <a:t>... </a:t>
            </a:r>
            <a:r>
              <a:rPr lang="es-PE" altLang="es-PE" b="1" dirty="0" err="1">
                <a:solidFill>
                  <a:schemeClr val="accent2">
                    <a:lumMod val="25000"/>
                  </a:schemeClr>
                </a:solidFill>
                <a:latin typeface="Arial" charset="0"/>
              </a:rPr>
              <a:t>ElemN</a:t>
            </a:r>
            <a:r>
              <a:rPr lang="es-PE" altLang="es-PE" b="1" dirty="0">
                <a:latin typeface="Arial" charset="0"/>
              </a:rPr>
              <a:t>};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446088" algn="l"/>
              </a:tabLst>
              <a:defRPr/>
            </a:pPr>
            <a:r>
              <a:rPr lang="es-PE" altLang="es-PE" sz="2000" dirty="0">
                <a:latin typeface="Arial" charset="0"/>
              </a:rPr>
              <a:t>	Ejemplo:</a:t>
            </a:r>
          </a:p>
          <a:p>
            <a:pPr>
              <a:spcBef>
                <a:spcPct val="0"/>
              </a:spcBef>
              <a:buFontTx/>
              <a:buNone/>
              <a:tabLst>
                <a:tab pos="446088" algn="l"/>
              </a:tabLst>
              <a:defRPr/>
            </a:pPr>
            <a:r>
              <a:rPr lang="es-PE" altLang="es-PE" sz="2000" dirty="0">
                <a:latin typeface="Arial" charset="0"/>
              </a:rPr>
              <a:t>	</a:t>
            </a:r>
            <a:r>
              <a:rPr lang="es-PE" altLang="es-PE" sz="2000" dirty="0" err="1">
                <a:latin typeface="Arial" charset="0"/>
              </a:rPr>
              <a:t>int</a:t>
            </a:r>
            <a:r>
              <a:rPr lang="es-PE" altLang="es-PE" sz="2000" dirty="0">
                <a:latin typeface="Arial" charset="0"/>
              </a:rPr>
              <a:t>[ ] edad = {45, 23, 11, 9};  //</a:t>
            </a:r>
            <a:r>
              <a:rPr lang="es-PE" altLang="es-PE" sz="2000" dirty="0" err="1">
                <a:latin typeface="Arial" charset="0"/>
              </a:rPr>
              <a:t>Array</a:t>
            </a:r>
            <a:r>
              <a:rPr lang="es-PE" altLang="es-PE" sz="2000" dirty="0">
                <a:latin typeface="Arial" charset="0"/>
              </a:rPr>
              <a:t> de 4 elementos</a:t>
            </a:r>
          </a:p>
          <a:p>
            <a:pPr>
              <a:spcBef>
                <a:spcPct val="0"/>
              </a:spcBef>
              <a:buFontTx/>
              <a:buNone/>
              <a:tabLst>
                <a:tab pos="446088" algn="l"/>
              </a:tabLst>
              <a:defRPr/>
            </a:pPr>
            <a:r>
              <a:rPr lang="es-PE" altLang="es-PE" sz="2000" dirty="0">
                <a:latin typeface="Arial" charset="0"/>
              </a:rPr>
              <a:t>	</a:t>
            </a:r>
            <a:r>
              <a:rPr lang="es-PE" sz="2000" dirty="0" err="1">
                <a:latin typeface="Arial" charset="0"/>
              </a:rPr>
              <a:t>double</a:t>
            </a:r>
            <a:r>
              <a:rPr lang="es-PE" sz="2000" dirty="0">
                <a:latin typeface="Arial" charset="0"/>
              </a:rPr>
              <a:t>[ ] estatura = {1.73, 1.67, 1.56}; //</a:t>
            </a:r>
            <a:r>
              <a:rPr lang="es-PE" sz="2000" dirty="0" err="1">
                <a:latin typeface="Arial" charset="0"/>
              </a:rPr>
              <a:t>Array</a:t>
            </a:r>
            <a:r>
              <a:rPr lang="es-PE" sz="2000" dirty="0">
                <a:latin typeface="Arial" charset="0"/>
              </a:rPr>
              <a:t> de 3 elementos</a:t>
            </a:r>
          </a:p>
          <a:p>
            <a:pPr>
              <a:spcBef>
                <a:spcPct val="0"/>
              </a:spcBef>
              <a:buFontTx/>
              <a:buNone/>
              <a:tabLst>
                <a:tab pos="446088" algn="l"/>
              </a:tabLst>
              <a:defRPr/>
            </a:pPr>
            <a:r>
              <a:rPr lang="es-PE" altLang="es-PE" sz="2000" dirty="0">
                <a:latin typeface="Arial" charset="0"/>
              </a:rPr>
              <a:t>	</a:t>
            </a:r>
            <a:r>
              <a:rPr lang="es-PE" altLang="es-PE" sz="2000" dirty="0" err="1">
                <a:latin typeface="Arial" charset="0"/>
              </a:rPr>
              <a:t>String</a:t>
            </a:r>
            <a:r>
              <a:rPr lang="es-PE" altLang="es-PE" sz="2000" dirty="0">
                <a:latin typeface="Arial" charset="0"/>
              </a:rPr>
              <a:t>[ ] nombre = {"María", "Gerson"};   //</a:t>
            </a:r>
            <a:r>
              <a:rPr lang="es-PE" altLang="es-PE" sz="2000" dirty="0" err="1">
                <a:latin typeface="Arial" charset="0"/>
              </a:rPr>
              <a:t>Array</a:t>
            </a:r>
            <a:r>
              <a:rPr lang="es-PE" altLang="es-PE" sz="2000" dirty="0">
                <a:latin typeface="Arial" charset="0"/>
              </a:rPr>
              <a:t> de 2 elementos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800" dirty="0">
              <a:latin typeface="Arial" charset="0"/>
            </a:endParaRP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41998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Arreglos de una dimensión 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04764"/>
            <a:ext cx="8382000" cy="5148572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2000" dirty="0">
                <a:latin typeface="Arial" charset="0"/>
              </a:rPr>
              <a:t>Ejercicio Resuelto: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2000" dirty="0">
                <a:latin typeface="Arial" charset="0"/>
              </a:rPr>
              <a:t>Inicialice una arreglo con los nombres de los días de la semana y haga un programa que pregunte un numero de día y muestre en pantalla su descripción obteniéndola del arreglo.</a:t>
            </a: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s-PE" altLang="es-PE" sz="2000" dirty="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PE" sz="2800" dirty="0">
              <a:latin typeface="Arial" charset="0"/>
            </a:endParaRP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1" t="18895" r="16096" b="58653"/>
          <a:stretch>
            <a:fillRect/>
          </a:stretch>
        </p:blipFill>
        <p:spPr bwMode="auto">
          <a:xfrm>
            <a:off x="395288" y="2997200"/>
            <a:ext cx="8208962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9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Arreglos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s-ES" altLang="es-PE" sz="2800" dirty="0"/>
              <a:t>Para almacenar dos conjuntos de datos de diferentes tipos de datos, que tengan relación una con la otra, se debe utilizar dos arreglos de una dimensión cada una</a:t>
            </a:r>
            <a:endParaRPr lang="es-PE" altLang="es-PE" sz="2800" dirty="0"/>
          </a:p>
          <a:p>
            <a:pPr marL="0" indent="0" eaLnBrk="1" hangingPunct="1">
              <a:buNone/>
            </a:pPr>
            <a:r>
              <a:rPr lang="es-PE" altLang="es-PE" sz="2800" dirty="0" smtClean="0"/>
              <a:t>	</a:t>
            </a:r>
            <a:r>
              <a:rPr lang="es-PE" altLang="es-PE" sz="2800" dirty="0"/>
              <a:t>		</a:t>
            </a:r>
            <a:endParaRPr lang="es-PE" altLang="es-PE" dirty="0" smtClean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03" y="3392997"/>
            <a:ext cx="3860835" cy="255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3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Conclusiones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14" name="6 Rectángulo"/>
          <p:cNvSpPr>
            <a:spLocks noChangeArrowheads="1"/>
          </p:cNvSpPr>
          <p:nvPr/>
        </p:nvSpPr>
        <p:spPr bwMode="auto">
          <a:xfrm>
            <a:off x="358775" y="1593850"/>
            <a:ext cx="8389938" cy="4605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Esta </a:t>
            </a: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presentación permite entender las estructuras de datos y la forma de almacenamiento de los arreglos. </a:t>
            </a: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>
            <a:spLocks noChangeArrowheads="1"/>
          </p:cNvSpPr>
          <p:nvPr/>
        </p:nvSpPr>
        <p:spPr bwMode="auto">
          <a:xfrm>
            <a:off x="320675" y="1343025"/>
            <a:ext cx="8643938" cy="4176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CAIRO O</a:t>
            </a:r>
            <a:r>
              <a:rPr lang="es-E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(2013). Estructuras de Datos. México: Mc Graw Hill.</a:t>
            </a:r>
          </a:p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 descr="\\cadmo4\proyectos_activos\UPC\TXXXX_Produccion_3_materias_blended\0_MATERIAL BASE\5. Iconografía\BIBLIOGRAFIA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52400"/>
            <a:ext cx="866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187450" y="152400"/>
            <a:ext cx="46815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dirty="0">
                <a:latin typeface="Impact" pitchFamily="34" charset="0"/>
                <a:ea typeface="+mj-ea"/>
                <a:cs typeface="+mj-cs"/>
              </a:rPr>
              <a:t>Referencias bibliográficas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70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Agenda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9223" name="16 CuadroTexto"/>
          <p:cNvSpPr txBox="1">
            <a:spLocks noChangeArrowheads="1"/>
          </p:cNvSpPr>
          <p:nvPr/>
        </p:nvSpPr>
        <p:spPr bwMode="auto">
          <a:xfrm>
            <a:off x="647700" y="1341438"/>
            <a:ext cx="777557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_tradnl" altLang="es-PE" sz="2400" b="1" dirty="0" smtClean="0">
                <a:latin typeface="Verdana" pitchFamily="34" charset="0"/>
              </a:rPr>
              <a:t>Listas</a:t>
            </a:r>
            <a:endParaRPr lang="es-ES_tradnl" altLang="es-PE" sz="2400" b="1" dirty="0" smtClean="0">
              <a:latin typeface="Verdana" pitchFamily="34" charset="0"/>
            </a:endParaRP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PE" sz="2400" b="1" dirty="0" smtClean="0">
                <a:latin typeface="Verdana" pitchFamily="34" charset="0"/>
              </a:rPr>
              <a:t>Arreglos </a:t>
            </a:r>
          </a:p>
          <a:p>
            <a:pPr eaLnBrk="1" hangingPunct="1"/>
            <a:r>
              <a:rPr lang="es-ES_tradnl" alt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endParaRPr lang="es-ES_tradnl" altLang="es-PE" dirty="0" smtClean="0"/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s-PE" sz="1600" b="1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dirty="0" smtClean="0">
                <a:latin typeface="Impact" pitchFamily="34" charset="0"/>
              </a:rPr>
              <a:t>Estructura </a:t>
            </a:r>
            <a:r>
              <a:rPr lang="es-PE" altLang="es-PE" sz="3200" dirty="0">
                <a:latin typeface="Impact" pitchFamily="34" charset="0"/>
              </a:rPr>
              <a:t>de Datos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s-ES" altLang="es-PE" sz="2800" dirty="0" smtClean="0"/>
              <a:t> </a:t>
            </a:r>
          </a:p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s-PE" altLang="es-PE" sz="2800" dirty="0"/>
              <a:t>Un tipo abstracto de </a:t>
            </a:r>
            <a:r>
              <a:rPr lang="es-PE" altLang="es-PE" sz="2800" dirty="0" smtClean="0"/>
              <a:t>datos (TDA).- </a:t>
            </a:r>
            <a:r>
              <a:rPr lang="es-PE" altLang="es-PE" sz="2800" dirty="0"/>
              <a:t>Es un tipo de dato definido por una persona y que se puede manipular de una manera similar a los tipos de datos definidos por el sistema.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33400" y="1046820"/>
            <a:ext cx="8229600" cy="6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PE" altLang="es-PE" sz="3200" dirty="0">
                <a:latin typeface="Impact" pitchFamily="34" charset="0"/>
              </a:rPr>
              <a:t>TAD o TDA</a:t>
            </a:r>
          </a:p>
        </p:txBody>
      </p:sp>
    </p:spTree>
    <p:extLst>
      <p:ext uri="{BB962C8B-B14F-4D97-AF65-F5344CB8AC3E}">
        <p14:creationId xmlns:p14="http://schemas.microsoft.com/office/powerpoint/2010/main" val="822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Listas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Es un TDA compuesta de elementos de un tipo de dato que pueden variar en número.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Característica: Cada elemento tiene un único predecesor y un único sucesor o siguiente, excepto el primero y último de la lista</a:t>
            </a:r>
            <a:r>
              <a:rPr lang="es-PE" altLang="es-PE" sz="2800" dirty="0" smtClean="0"/>
              <a:t>.</a:t>
            </a:r>
          </a:p>
          <a:p>
            <a:pPr algn="just" eaLnBrk="1" hangingPunct="1">
              <a:buClr>
                <a:schemeClr val="tx1"/>
              </a:buClr>
            </a:pPr>
            <a:endParaRPr lang="es-PE" altLang="es-PE" sz="2800" dirty="0"/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L</a:t>
            </a:r>
            <a:r>
              <a:rPr lang="es-PE" altLang="es-PE" sz="2800" baseline="-8000" dirty="0"/>
              <a:t>1</a:t>
            </a:r>
            <a:r>
              <a:rPr lang="es-PE" altLang="es-PE" sz="2800" dirty="0"/>
              <a:t>, L</a:t>
            </a:r>
            <a:r>
              <a:rPr lang="es-PE" altLang="es-PE" sz="2800" baseline="-8000" dirty="0"/>
              <a:t>2</a:t>
            </a:r>
            <a:r>
              <a:rPr lang="es-PE" altLang="es-PE" sz="2800" dirty="0"/>
              <a:t>, L</a:t>
            </a:r>
            <a:r>
              <a:rPr lang="es-PE" altLang="es-PE" sz="2800" baseline="-8000" dirty="0"/>
              <a:t>3</a:t>
            </a:r>
            <a:r>
              <a:rPr lang="es-PE" altLang="es-PE" sz="2800" dirty="0"/>
              <a:t>, L</a:t>
            </a:r>
            <a:r>
              <a:rPr lang="es-PE" altLang="es-PE" sz="2800" baseline="-8000" dirty="0"/>
              <a:t>4</a:t>
            </a:r>
            <a:r>
              <a:rPr lang="es-PE" altLang="es-PE" sz="2800" dirty="0"/>
              <a:t>, …….L</a:t>
            </a:r>
            <a:r>
              <a:rPr lang="es-PE" altLang="es-PE" sz="2800" baseline="-8000" dirty="0"/>
              <a:t>n-1</a:t>
            </a:r>
            <a:r>
              <a:rPr lang="es-PE" altLang="es-PE" sz="2800" dirty="0"/>
              <a:t>,  </a:t>
            </a:r>
            <a:r>
              <a:rPr lang="es-PE" altLang="es-PE" sz="2800" dirty="0" err="1"/>
              <a:t>L</a:t>
            </a:r>
            <a:r>
              <a:rPr lang="es-PE" altLang="es-PE" sz="2800" baseline="-8000" dirty="0" err="1"/>
              <a:t>n</a:t>
            </a:r>
            <a:endParaRPr lang="es-PE" altLang="es-PE" sz="2800" baseline="-8000" dirty="0"/>
          </a:p>
          <a:p>
            <a:pPr algn="just" eaLnBrk="1" hangingPunct="1">
              <a:buClr>
                <a:schemeClr val="tx1"/>
              </a:buClr>
              <a:buFont typeface="Monotype Sorts" charset="2"/>
              <a:buNone/>
            </a:pPr>
            <a:r>
              <a:rPr lang="es-PE" altLang="es-PE" sz="2800" dirty="0"/>
              <a:t>	n &gt;=0                si n=0 la lista es vacía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18781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Listas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s-PE" altLang="es-PE" sz="2800" dirty="0"/>
              <a:t>Tipos de listas: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Listas ordenadas.- Los elementos están ordenados de acuerdo a un criterio especifico.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Listas desordenadas.- Los elementos no siguen un orden especifico.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Listas indexadas.- Se puede hacer referencia a un elemento, mediante un índice específico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14340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Listas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s-PE" altLang="es-PE" sz="2800" dirty="0" smtClean="0"/>
              <a:t>Ejemplos:</a:t>
            </a:r>
            <a:endParaRPr lang="es-PE" altLang="es-PE" sz="2800" dirty="0"/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Lista de novios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Lista de invitados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Lista de cursos a llevar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Lista de alumnos matriculados en Estructuras de datos y algoritmos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36071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Listas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s-PE" altLang="es-PE" sz="2800" dirty="0" smtClean="0"/>
              <a:t>Las listas se </a:t>
            </a:r>
            <a:r>
              <a:rPr lang="es-PE" altLang="es-PE" sz="2800" dirty="0"/>
              <a:t>i</a:t>
            </a:r>
            <a:r>
              <a:rPr lang="es-PE" altLang="es-PE" sz="2800" dirty="0" smtClean="0"/>
              <a:t>mplementan mediante</a:t>
            </a:r>
            <a:r>
              <a:rPr lang="es-PE" altLang="es-PE" sz="2800" dirty="0"/>
              <a:t>: </a:t>
            </a:r>
          </a:p>
          <a:p>
            <a:pPr algn="just" eaLnBrk="1" hangingPunct="1">
              <a:buClr>
                <a:schemeClr val="tx1"/>
              </a:buClr>
              <a:buFont typeface="Monotype Sorts" charset="2"/>
              <a:buChar char="F"/>
            </a:pPr>
            <a:endParaRPr lang="es-PE" altLang="es-PE" sz="2800" b="1" i="1" dirty="0">
              <a:solidFill>
                <a:srgbClr val="0000FF"/>
              </a:solidFill>
            </a:endParaRP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Arreglos: </a:t>
            </a:r>
            <a:r>
              <a:rPr lang="es-PE" altLang="es-PE" sz="2800" b="1" i="1" dirty="0">
                <a:solidFill>
                  <a:srgbClr val="0000FF"/>
                </a:solidFill>
              </a:rPr>
              <a:t> </a:t>
            </a:r>
            <a:r>
              <a:rPr lang="es-PE" altLang="es-PE" sz="2800" dirty="0"/>
              <a:t>Cada posición es un elemento de la lista.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/>
              <a:t>Punteros: Se denominan listas enlazadas y cada nodo es un elemento de la lista</a:t>
            </a:r>
            <a:r>
              <a:rPr lang="es-PE" altLang="es-PE" sz="2800" b="1" i="1" dirty="0">
                <a:solidFill>
                  <a:srgbClr val="0000FF"/>
                </a:solidFill>
              </a:rPr>
              <a:t> 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18805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Listas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chemeClr val="tx1"/>
              </a:buClr>
            </a:pPr>
            <a:r>
              <a:rPr lang="es-PE" altLang="es-PE" sz="2800" dirty="0" smtClean="0"/>
              <a:t>Los arreglos son estructura estáticas</a:t>
            </a:r>
            <a:endParaRPr lang="es-PE" altLang="es-PE" sz="2800" dirty="0"/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 smtClean="0"/>
              <a:t>Las listas enlazadas son estructuras dinámicas 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800" dirty="0" smtClean="0"/>
              <a:t>Reflexión:</a:t>
            </a:r>
          </a:p>
          <a:p>
            <a:pPr lvl="1" algn="just" eaLnBrk="1" hangingPunct="1">
              <a:buClr>
                <a:schemeClr val="tx1"/>
              </a:buClr>
            </a:pPr>
            <a:r>
              <a:rPr lang="es-PE" altLang="es-PE" sz="2400" dirty="0" smtClean="0"/>
              <a:t>¿</a:t>
            </a:r>
            <a:r>
              <a:rPr lang="es-PE" altLang="es-PE" sz="2400" dirty="0"/>
              <a:t>Qué pasa con la memoria?</a:t>
            </a:r>
          </a:p>
          <a:p>
            <a:pPr lvl="1" algn="just" eaLnBrk="1" hangingPunct="1">
              <a:buClr>
                <a:schemeClr val="tx1"/>
              </a:buClr>
            </a:pPr>
            <a:r>
              <a:rPr lang="es-PE" altLang="es-PE" sz="2400" dirty="0"/>
              <a:t>¿Ventajas de cada una?</a:t>
            </a:r>
          </a:p>
          <a:p>
            <a:pPr lvl="1" algn="just" eaLnBrk="1" hangingPunct="1">
              <a:buClr>
                <a:schemeClr val="tx1"/>
              </a:buClr>
            </a:pPr>
            <a:r>
              <a:rPr lang="es-PE" altLang="es-PE" sz="2400" dirty="0"/>
              <a:t>¿Desventajas?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23992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latin typeface="Impact" pitchFamily="34" charset="0"/>
              </a:rPr>
              <a:t>Arreglos</a:t>
            </a:r>
            <a:endParaRPr lang="es-PE" sz="3200" dirty="0"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42941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s-ES" altLang="es-PE" sz="2600" dirty="0"/>
              <a:t>Conjunto de variables del mismo tipo cuyo acceso se realiza por medio de índices </a:t>
            </a:r>
            <a:r>
              <a:rPr lang="es-ES" altLang="es-PE" sz="2600" dirty="0" smtClean="0"/>
              <a:t> </a:t>
            </a:r>
            <a:endParaRPr lang="es-ES" altLang="es-PE" sz="2600" dirty="0"/>
          </a:p>
          <a:p>
            <a:pPr eaLnBrk="1" hangingPunct="1">
              <a:lnSpc>
                <a:spcPct val="80000"/>
              </a:lnSpc>
            </a:pPr>
            <a:r>
              <a:rPr lang="es-ES" altLang="es-PE" sz="2600" dirty="0" smtClean="0"/>
              <a:t>Características: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s-ES" altLang="es-PE" sz="2600" dirty="0"/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s-ES" altLang="es-PE" sz="2200" dirty="0"/>
              <a:t>Finito porque tiene un límite. Se conoce la cantidad máxima de elementos del arreglo 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s-ES" altLang="es-PE" sz="2200" dirty="0"/>
              <a:t>Homogénea porque todos los elementos son del mismo tipo de dato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s-ES" altLang="es-PE" sz="2200" dirty="0"/>
              <a:t>Ordenado porque es posible identificar al primero, segundo, etc. elemento.</a:t>
            </a:r>
          </a:p>
          <a:p>
            <a:pPr algn="just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s-PE" altLang="es-PE" sz="2800" dirty="0"/>
              <a:t>		</a:t>
            </a:r>
            <a:endParaRPr lang="es-PE" altLang="es-PE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5409349"/>
            <a:ext cx="4392587" cy="89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e70d81c47b9c26faf46977527bb12e6b6c3430"/>
  <p:tag name="MMPROD_UIDATA" val="&lt;database version=&quot;10.0&quot;&gt;&lt;object type=&quot;1&quot; unique_id=&quot;10001&quot;&gt;&lt;object type=&quot;2&quot; unique_id=&quot;30466&quot;&gt;&lt;object type=&quot;3&quot; unique_id=&quot;30467&quot;&gt;&lt;property id=&quot;20148&quot; value=&quot;5&quot;/&gt;&lt;property id=&quot;20300&quot; value=&quot;Diapositiva 1&quot;/&gt;&lt;property id=&quot;20307&quot; value=&quot;281&quot;/&gt;&lt;/object&gt;&lt;object type=&quot;3&quot; unique_id=&quot;30468&quot;&gt;&lt;property id=&quot;20148&quot; value=&quot;5&quot;/&gt;&lt;property id=&quot;20300&quot; value=&quot;Diapositiva 2 - &amp;quot;Introducción&amp;quot;&quot;/&gt;&lt;property id=&quot;20307&quot; value=&quot;409&quot;/&gt;&lt;/object&gt;&lt;object type=&quot;3&quot; unique_id=&quot;30469&quot;&gt;&lt;property id=&quot;20148&quot; value=&quot;5&quot;/&gt;&lt;property id=&quot;20300&quot; value=&quot;Diapositiva 3 - &amp;quot;Titulo del recurso&amp;quot;&quot;/&gt;&lt;property id=&quot;20307&quot; value=&quot;711&quot;/&gt;&lt;/object&gt;&lt;object type=&quot;3&quot; unique_id=&quot;30470&quot;&gt;&lt;property id=&quot;20148&quot; value=&quot;5&quot;/&gt;&lt;property id=&quot;20300&quot; value=&quot;Diapositiva 4 - &amp;quot;Pantalla de texto con imagen vertical&amp;quot;&quot;/&gt;&lt;property id=&quot;20307&quot; value=&quot;668&quot;/&gt;&lt;/object&gt;&lt;object type=&quot;3&quot; unique_id=&quot;30471&quot;&gt;&lt;property id=&quot;20148&quot; value=&quot;5&quot;/&gt;&lt;property id=&quot;20300&quot; value=&quot;Diapositiva 5 - &amp;quot;Rollover&amp;quot;&quot;/&gt;&lt;property id=&quot;20307&quot; value=&quot;669&quot;/&gt;&lt;/object&gt;&lt;object type=&quot;3&quot; unique_id=&quot;30472&quot;&gt;&lt;property id=&quot;20148&quot; value=&quot;5&quot;/&gt;&lt;property id=&quot;20300&quot; value=&quot;Diapositiva 6&quot;/&gt;&lt;property id=&quot;20307&quot; value=&quot;670&quot;/&gt;&lt;/object&gt;&lt;object type=&quot;3&quot; unique_id=&quot;30473&quot;&gt;&lt;property id=&quot;20148&quot; value=&quot;5&quot;/&gt;&lt;property id=&quot;20300&quot; value=&quot;Diapositiva 7 - &amp;quot;Pestañas&amp;quot;&quot;/&gt;&lt;property id=&quot;20307&quot; value=&quot;674&quot;/&gt;&lt;/object&gt;&lt;object type=&quot;3&quot; unique_id=&quot;30474&quot;&gt;&lt;property id=&quot;20148&quot; value=&quot;5&quot;/&gt;&lt;property id=&quot;20300&quot; value=&quot;Diapositiva 8&quot;/&gt;&lt;property id=&quot;20307&quot; value=&quot;685&quot;/&gt;&lt;/object&gt;&lt;object type=&quot;3&quot; unique_id=&quot;30475&quot;&gt;&lt;property id=&quot;20148&quot; value=&quot;5&quot;/&gt;&lt;property id=&quot;20300&quot; value=&quot;Diapositiva 9 - &amp;quot;Proceso&amp;quot;&quot;/&gt;&lt;property id=&quot;20307&quot; value=&quot;691&quot;/&gt;&lt;/object&gt;&lt;object type=&quot;3&quot; unique_id=&quot;30476&quot;&gt;&lt;property id=&quot;20148&quot; value=&quot;5&quot;/&gt;&lt;property id=&quot;20300&quot; value=&quot;Diapositiva 10 - &amp;quot;Reflexiona&amp;quot;&quot;/&gt;&lt;property id=&quot;20307&quot; value=&quot;700&quot;/&gt;&lt;/object&gt;&lt;object type=&quot;3&quot; unique_id=&quot;30477&quot;&gt;&lt;property id=&quot;20148&quot; value=&quot;5&quot;/&gt;&lt;property id=&quot;20300&quot; value=&quot;Diapositiva 11 - &amp;quot;Más ejemplos de cajas y recuadros&amp;quot;&quot;/&gt;&lt;property id=&quot;20307&quot; value=&quot;625&quot;/&gt;&lt;/object&gt;&lt;object type=&quot;3&quot; unique_id=&quot;30478&quot;&gt;&lt;property id=&quot;20148&quot; value=&quot;5&quot;/&gt;&lt;property id=&quot;20300&quot; value=&quot;Diapositiva 12&quot;/&gt;&lt;property id=&quot;20307&quot; value=&quot;485&quot;/&gt;&lt;/object&gt;&lt;object type=&quot;3&quot; unique_id=&quot;30479&quot;&gt;&lt;property id=&quot;20148&quot; value=&quot;5&quot;/&gt;&lt;property id=&quot;20300&quot; value=&quot;Diapositiva 13 - &amp;quot;Resumen&amp;quot;&quot;/&gt;&lt;property id=&quot;20307&quot; value=&quot;712&quot;/&gt;&lt;/object&gt;&lt;object type=&quot;3&quot; unique_id=&quot;30480&quot;&gt;&lt;property id=&quot;20148&quot; value=&quot;5&quot;/&gt;&lt;property id=&quot;20300&quot; value=&quot;Diapositiva 14 - &amp;quot;Créditos&amp;quot;&quot;/&gt;&lt;property id=&quot;20307&quot; value=&quot;713&quot;/&gt;&lt;/object&gt;&lt;object type=&quot;3&quot; unique_id=&quot;30481&quot;&gt;&lt;property id=&quot;20148&quot; value=&quot;5&quot;/&gt;&lt;property id=&quot;20300&quot; value=&quot;Diapositiva 15&quot;/&gt;&lt;property id=&quot;20307&quot; value=&quot;407&quot;/&gt;&lt;/object&gt;&lt;/object&gt;&lt;object type=&quot;8&quot; unique_id=&quot;30498&quot;&gt;&lt;/object&gt;&lt;/object&gt;&lt;/database&gt;"/>
  <p:tag name="MMPROD_NEXTUNIQUEID" val="10016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4872</TotalTime>
  <Words>1200</Words>
  <Application>Microsoft Office PowerPoint</Application>
  <PresentationFormat>Presentación en pantalla (4:3)</PresentationFormat>
  <Paragraphs>198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1" baseType="lpstr">
      <vt:lpstr>ＭＳ Ｐゴシック</vt:lpstr>
      <vt:lpstr>Arial</vt:lpstr>
      <vt:lpstr>Calibri</vt:lpstr>
      <vt:lpstr>Courier New</vt:lpstr>
      <vt:lpstr>Impact</vt:lpstr>
      <vt:lpstr>Monotype Sorts</vt:lpstr>
      <vt:lpstr>Times New Roman</vt:lpstr>
      <vt:lpstr>Trade Gothic LT Std Bold</vt:lpstr>
      <vt:lpstr>Verdana</vt:lpstr>
      <vt:lpstr>Wingdings</vt:lpstr>
      <vt:lpstr>Tema de Office</vt:lpstr>
      <vt:lpstr>Presentación de PowerPoint</vt:lpstr>
      <vt:lpstr>Agenda</vt:lpstr>
      <vt:lpstr>Estructura de Datos</vt:lpstr>
      <vt:lpstr>Listas</vt:lpstr>
      <vt:lpstr>Listas</vt:lpstr>
      <vt:lpstr>Listas</vt:lpstr>
      <vt:lpstr>Listas</vt:lpstr>
      <vt:lpstr>Listas</vt:lpstr>
      <vt:lpstr>Arreglos</vt:lpstr>
      <vt:lpstr>Arreglos</vt:lpstr>
      <vt:lpstr>Arreglos</vt:lpstr>
      <vt:lpstr>Arreglos</vt:lpstr>
      <vt:lpstr>Arreglos de una dimensión </vt:lpstr>
      <vt:lpstr>Arreglos de una dimensión </vt:lpstr>
      <vt:lpstr>Arreglos de una dimensión </vt:lpstr>
      <vt:lpstr>Arreglos de una dimensión </vt:lpstr>
      <vt:lpstr>Arreglos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nruiz</dc:creator>
  <cp:lastModifiedBy>Lizardo</cp:lastModifiedBy>
  <cp:revision>711</cp:revision>
  <dcterms:created xsi:type="dcterms:W3CDTF">2013-09-18T10:42:08Z</dcterms:created>
  <dcterms:modified xsi:type="dcterms:W3CDTF">2020-08-07T01:05:21Z</dcterms:modified>
</cp:coreProperties>
</file>