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1" r:id="rId2"/>
    <p:sldId id="713" r:id="rId3"/>
    <p:sldId id="714" r:id="rId4"/>
    <p:sldId id="715" r:id="rId5"/>
    <p:sldId id="716" r:id="rId6"/>
    <p:sldId id="717" r:id="rId7"/>
    <p:sldId id="718" r:id="rId8"/>
    <p:sldId id="719" r:id="rId9"/>
    <p:sldId id="720" r:id="rId10"/>
    <p:sldId id="721" r:id="rId11"/>
    <p:sldId id="722" r:id="rId12"/>
    <p:sldId id="723" r:id="rId13"/>
    <p:sldId id="724" r:id="rId14"/>
    <p:sldId id="725" r:id="rId15"/>
    <p:sldId id="726" r:id="rId16"/>
    <p:sldId id="727" r:id="rId17"/>
    <p:sldId id="728" r:id="rId18"/>
    <p:sldId id="729" r:id="rId19"/>
    <p:sldId id="730" r:id="rId20"/>
    <p:sldId id="731" r:id="rId21"/>
    <p:sldId id="734" r:id="rId22"/>
    <p:sldId id="732" r:id="rId23"/>
    <p:sldId id="733" r:id="rId24"/>
    <p:sldId id="407" r:id="rId25"/>
  </p:sldIdLst>
  <p:sldSz cx="9144000" cy="6858000" type="screen4x3"/>
  <p:notesSz cx="6858000" cy="9144000"/>
  <p:custDataLst>
    <p:tags r:id="rId27"/>
  </p:custDataLst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2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3861">
          <p15:clr>
            <a:srgbClr val="A4A3A4"/>
          </p15:clr>
        </p15:guide>
        <p15:guide id="4" orient="horz" pos="1616">
          <p15:clr>
            <a:srgbClr val="A4A3A4"/>
          </p15:clr>
        </p15:guide>
        <p15:guide id="5" pos="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9B42"/>
    <a:srgbClr val="FF0000"/>
    <a:srgbClr val="000000"/>
    <a:srgbClr val="007DC2"/>
    <a:srgbClr val="7A68AE"/>
    <a:srgbClr val="00BBE3"/>
    <a:srgbClr val="FFFFFF"/>
    <a:srgbClr val="006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86721" autoAdjust="0"/>
  </p:normalViewPr>
  <p:slideViewPr>
    <p:cSldViewPr snapToObjects="1">
      <p:cViewPr varScale="1">
        <p:scale>
          <a:sx n="64" d="100"/>
          <a:sy n="64" d="100"/>
        </p:scale>
        <p:origin x="1950" y="78"/>
      </p:cViewPr>
      <p:guideLst>
        <p:guide orient="horz" pos="232"/>
        <p:guide orient="horz" pos="3884"/>
        <p:guide orient="horz" pos="3861"/>
        <p:guide orient="horz" pos="1616"/>
        <p:guide pos="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915DFA4-7495-4C8C-AAD0-50E9CCD3EDC1}" type="datetimeFigureOut">
              <a:rPr lang="es-ES"/>
              <a:pPr>
                <a:defRPr/>
              </a:pPr>
              <a:t>23/03/2020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9F0BD0B-C077-49EB-948E-3E23D361D52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69369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PE" smtClean="0"/>
          </a:p>
        </p:txBody>
      </p:sp>
      <p:sp>
        <p:nvSpPr>
          <p:cNvPr id="2253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F2067C-4FDD-4BB3-ABE2-355A89A207FD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957776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929435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929435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929435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929435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929435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929435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929435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929435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929435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929435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s-ES" dirty="0" smtClean="0"/>
              <a:t>A continuación, presentamos los temas a tratar en la</a:t>
            </a:r>
            <a:r>
              <a:rPr lang="es-ES" altLang="es-ES" baseline="0" dirty="0" smtClean="0"/>
              <a:t> sesión:</a:t>
            </a:r>
          </a:p>
          <a:p>
            <a:pPr marL="2857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PE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Punteros</a:t>
            </a:r>
          </a:p>
          <a:p>
            <a:pPr marL="285750" lvl="2" indent="-285750" eaLnBrk="0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s-PE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Definición de listas enlazadas</a:t>
            </a:r>
          </a:p>
          <a:p>
            <a:pPr marL="285750" lvl="2" indent="-285750" eaLnBrk="0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s-PE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Operaciones elementales en una lista enlazada </a:t>
            </a:r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3142065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9294356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80975" indent="-180975" algn="just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Esta presentación permite entender y lo que son las listas enlazadas y su forma de programación.</a:t>
            </a:r>
          </a:p>
          <a:p>
            <a:pPr marL="180975" indent="-180975" algn="just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Además de presentarlo como una alternativa al uso de los arreglos como medio de almacenamiento de datos en memoria principal.</a:t>
            </a:r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45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47EE8F-0076-415F-88DF-A5BAC3D4CBEC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6403876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altLang="es-PE" smtClean="0"/>
          </a:p>
        </p:txBody>
      </p:sp>
      <p:sp>
        <p:nvSpPr>
          <p:cNvPr id="337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792E1B-5ABC-435F-B57A-76A79131D1D5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2948790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altLang="es-PE" smtClean="0"/>
          </a:p>
        </p:txBody>
      </p:sp>
      <p:sp>
        <p:nvSpPr>
          <p:cNvPr id="3482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8384DC-C1E3-46C6-AF30-43A5A99C3D55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605742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929435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929435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929435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929435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929435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929435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929435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F437C-739B-4906-8470-A40F8A84C58E}" type="datetimeFigureOut">
              <a:rPr lang="es-ES"/>
              <a:pPr>
                <a:defRPr/>
              </a:pPr>
              <a:t>23/03/2020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B4EA0-5B20-4C31-9A26-96C6C6B14DD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814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EF555-E919-462A-B06E-99C760639732}" type="datetimeFigureOut">
              <a:rPr lang="es-ES"/>
              <a:pPr>
                <a:defRPr/>
              </a:pPr>
              <a:t>23/03/2020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4CFD6-1376-4F7A-918D-8625764CD8B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789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0E274-0733-497F-942B-ECC74CC49781}" type="datetimeFigureOut">
              <a:rPr lang="es-ES"/>
              <a:pPr>
                <a:defRPr/>
              </a:pPr>
              <a:t>23/03/2020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07ADB-F6F8-4A16-9480-A036972AAC6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20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FOTO +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.2 Logotipo Variante - Vertica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1" t="23073" r="25690" b="22174"/>
          <a:stretch>
            <a:fillRect/>
          </a:stretch>
        </p:blipFill>
        <p:spPr bwMode="auto">
          <a:xfrm>
            <a:off x="7200900" y="188913"/>
            <a:ext cx="1943100" cy="197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336552"/>
            <a:ext cx="6409871" cy="33972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9572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.1 Logotipo Variante – Horizonta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8" t="23019" r="6712" b="22458"/>
          <a:stretch>
            <a:fillRect/>
          </a:stretch>
        </p:blipFill>
        <p:spPr bwMode="auto">
          <a:xfrm>
            <a:off x="2124075" y="2189163"/>
            <a:ext cx="5003800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4349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 de texto 15"/>
          <p:cNvSpPr txBox="1">
            <a:spLocks noChangeArrowheads="1"/>
          </p:cNvSpPr>
          <p:nvPr userDrawn="1"/>
        </p:nvSpPr>
        <p:spPr bwMode="auto">
          <a:xfrm>
            <a:off x="3455988" y="6421438"/>
            <a:ext cx="2582862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s-ES" sz="1100">
                <a:latin typeface="Calibri" pitchFamily="34" charset="0"/>
              </a:rPr>
              <a:t>© UPC. Todos los derechos reservados.</a:t>
            </a:r>
            <a:endParaRPr lang="es-ES" sz="1400">
              <a:latin typeface="Trade Gothic LT Std Bold"/>
            </a:endParaRPr>
          </a:p>
        </p:txBody>
      </p:sp>
      <p:pic>
        <p:nvPicPr>
          <p:cNvPr id="4" name="Picture 2" descr="1.1 Logotipo – Positiv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3" t="24892" r="27309" b="29070"/>
          <a:stretch>
            <a:fillRect/>
          </a:stretch>
        </p:blipFill>
        <p:spPr bwMode="auto">
          <a:xfrm>
            <a:off x="7775575" y="368300"/>
            <a:ext cx="725488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336552"/>
            <a:ext cx="6409871" cy="33972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0220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 de texto 15"/>
          <p:cNvSpPr txBox="1">
            <a:spLocks noChangeArrowheads="1"/>
          </p:cNvSpPr>
          <p:nvPr userDrawn="1"/>
        </p:nvSpPr>
        <p:spPr bwMode="auto">
          <a:xfrm>
            <a:off x="3455988" y="6421438"/>
            <a:ext cx="2582862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s-ES" sz="1100">
                <a:latin typeface="Calibri" pitchFamily="34" charset="0"/>
              </a:rPr>
              <a:t>© UPC. Todos los derechos reservados.</a:t>
            </a:r>
            <a:endParaRPr lang="es-ES" sz="1400">
              <a:latin typeface="Trade Gothic LT Std Bold"/>
            </a:endParaRPr>
          </a:p>
        </p:txBody>
      </p:sp>
    </p:spTree>
    <p:extLst>
      <p:ext uri="{BB962C8B-B14F-4D97-AF65-F5344CB8AC3E}">
        <p14:creationId xmlns:p14="http://schemas.microsoft.com/office/powerpoint/2010/main" val="1504389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2C14F-1386-4322-96E9-6DC375CC48B8}" type="datetimeFigureOut">
              <a:rPr lang="es-ES"/>
              <a:pPr>
                <a:defRPr/>
              </a:pPr>
              <a:t>23/03/2020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28BD3-D9E0-4A13-A91A-012743A31E7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121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CA28E-D20F-4D3A-AB82-B36D7E6B9365}" type="datetimeFigureOut">
              <a:rPr lang="es-ES"/>
              <a:pPr>
                <a:defRPr/>
              </a:pPr>
              <a:t>23/03/2020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9ACA7-5B44-475A-ACE4-4BB9DE41980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87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0F6AA-8B7B-49E5-A49D-FA3400327756}" type="datetimeFigureOut">
              <a:rPr lang="es-ES"/>
              <a:pPr>
                <a:defRPr/>
              </a:pPr>
              <a:t>23/03/2020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70552-F7A4-4FA4-BD4D-9287DA4D2A9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238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C4652-23FD-4FF9-8E03-9C1874C28917}" type="datetimeFigureOut">
              <a:rPr lang="es-ES"/>
              <a:pPr>
                <a:defRPr/>
              </a:pPr>
              <a:t>23/03/2020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68728-2EF4-418D-A05B-2301F369D30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66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2FA74-000A-4367-A004-052BA33EE705}" type="datetimeFigureOut">
              <a:rPr lang="es-ES"/>
              <a:pPr>
                <a:defRPr/>
              </a:pPr>
              <a:t>23/03/2020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D7699-F3D3-43CA-8784-A314C2276A2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555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AD36E-FDFA-41C7-B351-64DDCB721A56}" type="datetimeFigureOut">
              <a:rPr lang="es-ES"/>
              <a:pPr>
                <a:defRPr/>
              </a:pPr>
              <a:t>23/03/2020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44CDC-C569-469F-9B26-39B40494AC7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781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11223-8C7E-41C1-9981-5239A959BDA4}" type="datetimeFigureOut">
              <a:rPr lang="es-ES"/>
              <a:pPr>
                <a:defRPr/>
              </a:pPr>
              <a:t>23/03/2020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2003B-DE32-4C3D-997E-EE25E856207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270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F2D40-4EBF-4388-A898-23C2EA84D5D8}" type="datetimeFigureOut">
              <a:rPr lang="es-ES"/>
              <a:pPr>
                <a:defRPr/>
              </a:pPr>
              <a:t>23/03/2020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99AB8-6358-4C39-8650-984E0A88A62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17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A49A1-2188-463C-9649-F4E39D4A87B3}" type="datetimeFigureOut">
              <a:rPr lang="es-ES"/>
              <a:pPr>
                <a:defRPr/>
              </a:pPr>
              <a:t>23/03/2020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1E9E3-326C-471E-AE1D-FC5FE8CECBF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120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 smtClean="0"/>
              <a:t>Haga clic para modificar el estilo de texto del patrón</a:t>
            </a:r>
          </a:p>
          <a:p>
            <a:pPr lvl="1"/>
            <a:r>
              <a:rPr lang="es-ES" altLang="es-PE" smtClean="0"/>
              <a:t>Segundo nivel</a:t>
            </a:r>
          </a:p>
          <a:p>
            <a:pPr lvl="2"/>
            <a:r>
              <a:rPr lang="es-ES" altLang="es-PE" smtClean="0"/>
              <a:t>Tercer nivel</a:t>
            </a:r>
          </a:p>
          <a:p>
            <a:pPr lvl="3"/>
            <a:r>
              <a:rPr lang="es-ES" altLang="es-PE" smtClean="0"/>
              <a:t>Cuarto nivel</a:t>
            </a:r>
          </a:p>
          <a:p>
            <a:pPr lvl="4"/>
            <a:r>
              <a:rPr lang="es-ES" altLang="es-PE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BA2A59-0B9B-418B-B07A-991D1119F472}" type="datetimeFigureOut">
              <a:rPr lang="es-ES"/>
              <a:pPr>
                <a:defRPr/>
              </a:pPr>
              <a:t>23/03/2020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85A014D-9E21-4FDF-AB73-262EA021682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  <p:sldLayoutId id="2147484085" r:id="rId12"/>
    <p:sldLayoutId id="2147484086" r:id="rId13"/>
    <p:sldLayoutId id="2147484087" r:id="rId14"/>
    <p:sldLayoutId id="2147484088" r:id="rId15"/>
    <p:sldLayoutId id="2147484082" r:id="rId16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5637213" y="2828925"/>
            <a:ext cx="3392487" cy="1304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364163" y="2555875"/>
            <a:ext cx="3421062" cy="17367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s-PE" altLang="es-PE" sz="3200" dirty="0" smtClean="0">
                <a:solidFill>
                  <a:srgbClr val="FF0000"/>
                </a:solidFill>
                <a:latin typeface="Impact" pitchFamily="34" charset="0"/>
                <a:ea typeface="ＭＳ Ｐゴシック" pitchFamily="34" charset="-128"/>
                <a:cs typeface="+mj-cs"/>
              </a:rPr>
              <a:t>Algoritmos </a:t>
            </a:r>
            <a:r>
              <a:rPr lang="es-PE" altLang="es-PE" sz="3200" dirty="0">
                <a:solidFill>
                  <a:srgbClr val="FF0000"/>
                </a:solidFill>
                <a:latin typeface="Impact" pitchFamily="34" charset="0"/>
                <a:ea typeface="ＭＳ Ｐゴシック" pitchFamily="34" charset="-128"/>
                <a:cs typeface="+mj-cs"/>
              </a:rPr>
              <a:t>- Arreglos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>
              <a:solidFill>
                <a:srgbClr val="FF0000"/>
              </a:solidFill>
              <a:latin typeface="Impact" pitchFamily="34" charset="0"/>
              <a:ea typeface="ＭＳ Ｐゴシック" pitchFamily="34" charset="-128"/>
              <a:cs typeface="+mj-cs"/>
            </a:endParaRPr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75" y="4105275"/>
            <a:ext cx="155575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8834" name="Picture 2"/>
          <p:cNvPicPr>
            <a:picLocks noChangeAspect="1" noChangeArrowheads="1"/>
          </p:cNvPicPr>
          <p:nvPr/>
        </p:nvPicPr>
        <p:blipFill>
          <a:blip r:embed="rId4" cstate="print"/>
          <a:srcRect r="33037"/>
          <a:stretch>
            <a:fillRect/>
          </a:stretch>
        </p:blipFill>
        <p:spPr bwMode="auto">
          <a:xfrm>
            <a:off x="0" y="-23384"/>
            <a:ext cx="4608004" cy="68813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Estructura </a:t>
            </a:r>
            <a:r>
              <a:rPr lang="es-PE" altLang="es-P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de Datos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905000"/>
            <a:ext cx="8382000" cy="429418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s-ES" altLang="es-PE" sz="2800" dirty="0" smtClean="0"/>
              <a:t> </a:t>
            </a:r>
          </a:p>
          <a:p>
            <a:pPr marL="0" indent="0" algn="just" eaLnBrk="1" hangingPunct="1">
              <a:buClr>
                <a:schemeClr val="tx1"/>
              </a:buClr>
              <a:buNone/>
            </a:pPr>
            <a:r>
              <a:rPr lang="es-PE" altLang="es-PE" sz="2800" dirty="0"/>
              <a:t>Un tipo abstracto de </a:t>
            </a:r>
            <a:r>
              <a:rPr lang="es-PE" altLang="es-PE" sz="2800" dirty="0" smtClean="0"/>
              <a:t>datos (TDA).- </a:t>
            </a:r>
            <a:r>
              <a:rPr lang="es-PE" altLang="es-PE" sz="2800" dirty="0"/>
              <a:t>Es un tipo de dato definido por una persona y que se puede manipular de una manera similar a los tipos de datos definidos por el sistema.</a:t>
            </a:r>
          </a:p>
          <a:p>
            <a:pPr marL="0" indent="0" eaLnBrk="1" hangingPunct="1">
              <a:buClr>
                <a:schemeClr val="tx1"/>
              </a:buClr>
              <a:buNone/>
            </a:pPr>
            <a:endParaRPr lang="es-PE" altLang="es-PE" dirty="0" smtClean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33400" y="1046820"/>
            <a:ext cx="8229600" cy="61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rtlCol="0" anchor="b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PE" altLang="es-P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TAD o TDA</a:t>
            </a:r>
          </a:p>
        </p:txBody>
      </p:sp>
    </p:spTree>
    <p:extLst>
      <p:ext uri="{BB962C8B-B14F-4D97-AF65-F5344CB8AC3E}">
        <p14:creationId xmlns:p14="http://schemas.microsoft.com/office/powerpoint/2010/main" val="8220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Listas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905000"/>
            <a:ext cx="8382000" cy="429418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chemeClr val="tx1"/>
              </a:buClr>
            </a:pPr>
            <a:r>
              <a:rPr lang="es-PE" altLang="es-PE" sz="2800" dirty="0"/>
              <a:t>Es un TDA compuesta de elementos de un tipo de dato que pueden variar en número.</a:t>
            </a:r>
          </a:p>
          <a:p>
            <a:pPr algn="just" eaLnBrk="1" hangingPunct="1">
              <a:buClr>
                <a:schemeClr val="tx1"/>
              </a:buClr>
            </a:pPr>
            <a:r>
              <a:rPr lang="es-PE" altLang="es-PE" sz="2800" dirty="0"/>
              <a:t>Característica: Cada elemento tiene un único predecesor y un único sucesor o siguiente, excepto el primero y último de la lista</a:t>
            </a:r>
            <a:r>
              <a:rPr lang="es-PE" altLang="es-PE" sz="2800" dirty="0" smtClean="0"/>
              <a:t>.</a:t>
            </a:r>
          </a:p>
          <a:p>
            <a:pPr algn="just" eaLnBrk="1" hangingPunct="1">
              <a:buClr>
                <a:schemeClr val="tx1"/>
              </a:buClr>
            </a:pPr>
            <a:endParaRPr lang="es-PE" altLang="es-PE" sz="2800" dirty="0"/>
          </a:p>
          <a:p>
            <a:pPr algn="just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s-PE" altLang="es-PE" sz="2800" dirty="0"/>
              <a:t>		L</a:t>
            </a:r>
            <a:r>
              <a:rPr lang="es-PE" altLang="es-PE" sz="2800" baseline="-8000" dirty="0"/>
              <a:t>1</a:t>
            </a:r>
            <a:r>
              <a:rPr lang="es-PE" altLang="es-PE" sz="2800" dirty="0"/>
              <a:t>, L</a:t>
            </a:r>
            <a:r>
              <a:rPr lang="es-PE" altLang="es-PE" sz="2800" baseline="-8000" dirty="0"/>
              <a:t>2</a:t>
            </a:r>
            <a:r>
              <a:rPr lang="es-PE" altLang="es-PE" sz="2800" dirty="0"/>
              <a:t>, L</a:t>
            </a:r>
            <a:r>
              <a:rPr lang="es-PE" altLang="es-PE" sz="2800" baseline="-8000" dirty="0"/>
              <a:t>3</a:t>
            </a:r>
            <a:r>
              <a:rPr lang="es-PE" altLang="es-PE" sz="2800" dirty="0"/>
              <a:t>, L</a:t>
            </a:r>
            <a:r>
              <a:rPr lang="es-PE" altLang="es-PE" sz="2800" baseline="-8000" dirty="0"/>
              <a:t>4</a:t>
            </a:r>
            <a:r>
              <a:rPr lang="es-PE" altLang="es-PE" sz="2800" dirty="0"/>
              <a:t>, …….L</a:t>
            </a:r>
            <a:r>
              <a:rPr lang="es-PE" altLang="es-PE" sz="2800" baseline="-8000" dirty="0"/>
              <a:t>n-1</a:t>
            </a:r>
            <a:r>
              <a:rPr lang="es-PE" altLang="es-PE" sz="2800" dirty="0"/>
              <a:t>,  </a:t>
            </a:r>
            <a:r>
              <a:rPr lang="es-PE" altLang="es-PE" sz="2800" dirty="0" err="1"/>
              <a:t>L</a:t>
            </a:r>
            <a:r>
              <a:rPr lang="es-PE" altLang="es-PE" sz="2800" baseline="-8000" dirty="0" err="1"/>
              <a:t>n</a:t>
            </a:r>
            <a:endParaRPr lang="es-PE" altLang="es-PE" sz="2800" baseline="-8000" dirty="0"/>
          </a:p>
          <a:p>
            <a:pPr algn="just" eaLnBrk="1" hangingPunct="1">
              <a:buClr>
                <a:schemeClr val="tx1"/>
              </a:buClr>
              <a:buFont typeface="Monotype Sorts" charset="2"/>
              <a:buNone/>
            </a:pPr>
            <a:r>
              <a:rPr lang="es-PE" altLang="es-PE" sz="2800" dirty="0"/>
              <a:t>	n &gt;=0                si n=0 la lista es vacía</a:t>
            </a:r>
          </a:p>
          <a:p>
            <a:pPr marL="0" indent="0" eaLnBrk="1" hangingPunct="1">
              <a:buClr>
                <a:schemeClr val="tx1"/>
              </a:buClr>
              <a:buNone/>
            </a:pPr>
            <a:endParaRPr lang="es-PE" altLang="es-PE" dirty="0" smtClean="0"/>
          </a:p>
        </p:txBody>
      </p:sp>
    </p:spTree>
    <p:extLst>
      <p:ext uri="{BB962C8B-B14F-4D97-AF65-F5344CB8AC3E}">
        <p14:creationId xmlns:p14="http://schemas.microsoft.com/office/powerpoint/2010/main" val="187815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Listas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905000"/>
            <a:ext cx="8382000" cy="429418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buClr>
                <a:schemeClr val="tx1"/>
              </a:buClr>
              <a:buNone/>
            </a:pPr>
            <a:r>
              <a:rPr lang="es-PE" altLang="es-PE" sz="2800" dirty="0"/>
              <a:t>Tipos de listas:</a:t>
            </a:r>
          </a:p>
          <a:p>
            <a:pPr algn="just" eaLnBrk="1" hangingPunct="1">
              <a:buClr>
                <a:schemeClr val="tx1"/>
              </a:buClr>
            </a:pPr>
            <a:r>
              <a:rPr lang="es-PE" altLang="es-PE" sz="2800" dirty="0"/>
              <a:t>Listas ordenadas.- Los elementos están ordenados de acuerdo a un criterio especifico.</a:t>
            </a:r>
          </a:p>
          <a:p>
            <a:pPr algn="just" eaLnBrk="1" hangingPunct="1">
              <a:buClr>
                <a:schemeClr val="tx1"/>
              </a:buClr>
            </a:pPr>
            <a:r>
              <a:rPr lang="es-PE" altLang="es-PE" sz="2800" dirty="0"/>
              <a:t>Listas desordenadas.- Los elementos no siguen un orden especifico.</a:t>
            </a:r>
          </a:p>
          <a:p>
            <a:pPr algn="just" eaLnBrk="1" hangingPunct="1">
              <a:buClr>
                <a:schemeClr val="tx1"/>
              </a:buClr>
            </a:pPr>
            <a:r>
              <a:rPr lang="es-PE" altLang="es-PE" sz="2800" dirty="0"/>
              <a:t>Listas indexadas.- Se puede hacer referencia a un elemento, mediante un índice específico</a:t>
            </a:r>
          </a:p>
          <a:p>
            <a:pPr algn="just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s-PE" altLang="es-PE" sz="2800" dirty="0"/>
              <a:t>		</a:t>
            </a:r>
            <a:endParaRPr lang="es-PE" altLang="es-PE" dirty="0" smtClean="0"/>
          </a:p>
        </p:txBody>
      </p:sp>
    </p:spTree>
    <p:extLst>
      <p:ext uri="{BB962C8B-B14F-4D97-AF65-F5344CB8AC3E}">
        <p14:creationId xmlns:p14="http://schemas.microsoft.com/office/powerpoint/2010/main" val="143409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Listas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905000"/>
            <a:ext cx="8382000" cy="429418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buClr>
                <a:schemeClr val="tx1"/>
              </a:buClr>
              <a:buNone/>
            </a:pPr>
            <a:r>
              <a:rPr lang="es-PE" altLang="es-PE" sz="2800" dirty="0" smtClean="0"/>
              <a:t>Ejemplos:</a:t>
            </a:r>
            <a:endParaRPr lang="es-PE" altLang="es-PE" sz="2800" dirty="0"/>
          </a:p>
          <a:p>
            <a:pPr algn="just" eaLnBrk="1" hangingPunct="1">
              <a:buClr>
                <a:schemeClr val="tx1"/>
              </a:buClr>
            </a:pPr>
            <a:r>
              <a:rPr lang="es-PE" altLang="es-PE" sz="2800" dirty="0"/>
              <a:t>Lista de novios</a:t>
            </a:r>
          </a:p>
          <a:p>
            <a:pPr algn="just" eaLnBrk="1" hangingPunct="1">
              <a:buClr>
                <a:schemeClr val="tx1"/>
              </a:buClr>
            </a:pPr>
            <a:r>
              <a:rPr lang="es-PE" altLang="es-PE" sz="2800" dirty="0"/>
              <a:t>Lista de invitados</a:t>
            </a:r>
          </a:p>
          <a:p>
            <a:pPr algn="just" eaLnBrk="1" hangingPunct="1">
              <a:buClr>
                <a:schemeClr val="tx1"/>
              </a:buClr>
            </a:pPr>
            <a:r>
              <a:rPr lang="es-PE" altLang="es-PE" sz="2800" dirty="0"/>
              <a:t>Lista de cursos a llevar</a:t>
            </a:r>
          </a:p>
          <a:p>
            <a:pPr algn="just" eaLnBrk="1" hangingPunct="1">
              <a:buClr>
                <a:schemeClr val="tx1"/>
              </a:buClr>
            </a:pPr>
            <a:r>
              <a:rPr lang="es-PE" altLang="es-PE" sz="2800" dirty="0"/>
              <a:t>Lista de alumnos matriculados en Estructuras de datos y algoritmos</a:t>
            </a:r>
          </a:p>
          <a:p>
            <a:pPr algn="just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s-PE" altLang="es-PE" sz="2800" dirty="0"/>
              <a:t>		</a:t>
            </a:r>
            <a:endParaRPr lang="es-PE" altLang="es-PE" dirty="0" smtClean="0"/>
          </a:p>
        </p:txBody>
      </p:sp>
    </p:spTree>
    <p:extLst>
      <p:ext uri="{BB962C8B-B14F-4D97-AF65-F5344CB8AC3E}">
        <p14:creationId xmlns:p14="http://schemas.microsoft.com/office/powerpoint/2010/main" val="360715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Listas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905000"/>
            <a:ext cx="8382000" cy="429418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buClr>
                <a:schemeClr val="tx1"/>
              </a:buClr>
              <a:buNone/>
            </a:pPr>
            <a:r>
              <a:rPr lang="es-PE" altLang="es-PE" sz="2800" dirty="0" smtClean="0"/>
              <a:t>Las listas se </a:t>
            </a:r>
            <a:r>
              <a:rPr lang="es-PE" altLang="es-PE" sz="2800" dirty="0"/>
              <a:t>i</a:t>
            </a:r>
            <a:r>
              <a:rPr lang="es-PE" altLang="es-PE" sz="2800" dirty="0" smtClean="0"/>
              <a:t>mplementan mediante</a:t>
            </a:r>
            <a:r>
              <a:rPr lang="es-PE" altLang="es-PE" sz="2800" dirty="0"/>
              <a:t>: </a:t>
            </a:r>
          </a:p>
          <a:p>
            <a:pPr algn="just" eaLnBrk="1" hangingPunct="1">
              <a:buClr>
                <a:schemeClr val="tx1"/>
              </a:buClr>
              <a:buFont typeface="Monotype Sorts" charset="2"/>
              <a:buChar char="F"/>
            </a:pPr>
            <a:endParaRPr lang="es-PE" altLang="es-PE" sz="2800" b="1" i="1" dirty="0">
              <a:solidFill>
                <a:srgbClr val="0000FF"/>
              </a:solidFill>
            </a:endParaRPr>
          </a:p>
          <a:p>
            <a:pPr algn="just" eaLnBrk="1" hangingPunct="1">
              <a:buClr>
                <a:schemeClr val="tx1"/>
              </a:buClr>
            </a:pPr>
            <a:r>
              <a:rPr lang="es-PE" altLang="es-PE" sz="2800" dirty="0"/>
              <a:t>Arreglos: </a:t>
            </a:r>
            <a:r>
              <a:rPr lang="es-PE" altLang="es-PE" sz="2800" b="1" i="1" dirty="0">
                <a:solidFill>
                  <a:srgbClr val="0000FF"/>
                </a:solidFill>
              </a:rPr>
              <a:t> </a:t>
            </a:r>
            <a:r>
              <a:rPr lang="es-PE" altLang="es-PE" sz="2800" dirty="0"/>
              <a:t>Cada posición es un elemento de la lista.</a:t>
            </a:r>
          </a:p>
          <a:p>
            <a:pPr algn="just" eaLnBrk="1" hangingPunct="1">
              <a:buClr>
                <a:schemeClr val="tx1"/>
              </a:buClr>
            </a:pPr>
            <a:r>
              <a:rPr lang="es-PE" altLang="es-PE" sz="2800" dirty="0"/>
              <a:t>Punteros: Se denominan listas enlazadas y cada nodo es un elemento de la lista</a:t>
            </a:r>
            <a:r>
              <a:rPr lang="es-PE" altLang="es-PE" sz="2800" b="1" i="1" dirty="0">
                <a:solidFill>
                  <a:srgbClr val="0000FF"/>
                </a:solidFill>
              </a:rPr>
              <a:t> </a:t>
            </a:r>
          </a:p>
          <a:p>
            <a:pPr algn="just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s-PE" altLang="es-PE" sz="2800" dirty="0"/>
              <a:t>		</a:t>
            </a:r>
            <a:endParaRPr lang="es-PE" altLang="es-PE" dirty="0" smtClean="0"/>
          </a:p>
        </p:txBody>
      </p:sp>
    </p:spTree>
    <p:extLst>
      <p:ext uri="{BB962C8B-B14F-4D97-AF65-F5344CB8AC3E}">
        <p14:creationId xmlns:p14="http://schemas.microsoft.com/office/powerpoint/2010/main" val="188058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Listas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905000"/>
            <a:ext cx="8382000" cy="429418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chemeClr val="tx1"/>
              </a:buClr>
            </a:pPr>
            <a:r>
              <a:rPr lang="es-PE" altLang="es-PE" sz="2800" dirty="0" smtClean="0"/>
              <a:t>Los arreglos son estructura estáticas</a:t>
            </a:r>
            <a:endParaRPr lang="es-PE" altLang="es-PE" sz="2800" dirty="0"/>
          </a:p>
          <a:p>
            <a:pPr algn="just" eaLnBrk="1" hangingPunct="1">
              <a:buClr>
                <a:schemeClr val="tx1"/>
              </a:buClr>
            </a:pPr>
            <a:r>
              <a:rPr lang="es-PE" altLang="es-PE" sz="2800" dirty="0" smtClean="0"/>
              <a:t>Las listas enlazadas son estructuras dinámicas </a:t>
            </a:r>
          </a:p>
          <a:p>
            <a:pPr algn="just" eaLnBrk="1" hangingPunct="1">
              <a:buClr>
                <a:schemeClr val="tx1"/>
              </a:buClr>
            </a:pPr>
            <a:r>
              <a:rPr lang="es-PE" altLang="es-PE" sz="2800" dirty="0" smtClean="0"/>
              <a:t>Reflexión:</a:t>
            </a:r>
          </a:p>
          <a:p>
            <a:pPr lvl="1" algn="just" eaLnBrk="1" hangingPunct="1">
              <a:buClr>
                <a:schemeClr val="tx1"/>
              </a:buClr>
            </a:pPr>
            <a:r>
              <a:rPr lang="es-PE" altLang="es-PE" sz="2400" dirty="0" smtClean="0"/>
              <a:t>¿</a:t>
            </a:r>
            <a:r>
              <a:rPr lang="es-PE" altLang="es-PE" sz="2400" dirty="0"/>
              <a:t>Qué pasa con la memoria?</a:t>
            </a:r>
          </a:p>
          <a:p>
            <a:pPr lvl="1" algn="just" eaLnBrk="1" hangingPunct="1">
              <a:buClr>
                <a:schemeClr val="tx1"/>
              </a:buClr>
            </a:pPr>
            <a:r>
              <a:rPr lang="es-PE" altLang="es-PE" sz="2400" dirty="0"/>
              <a:t>¿Ventajas de cada una?</a:t>
            </a:r>
          </a:p>
          <a:p>
            <a:pPr lvl="1" algn="just" eaLnBrk="1" hangingPunct="1">
              <a:buClr>
                <a:schemeClr val="tx1"/>
              </a:buClr>
            </a:pPr>
            <a:r>
              <a:rPr lang="es-PE" altLang="es-PE" sz="2400" dirty="0"/>
              <a:t>¿Desventajas?</a:t>
            </a:r>
          </a:p>
          <a:p>
            <a:pPr algn="just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s-PE" altLang="es-PE" sz="2800" dirty="0"/>
              <a:t>		</a:t>
            </a:r>
            <a:endParaRPr lang="es-PE" altLang="es-PE" dirty="0" smtClean="0"/>
          </a:p>
        </p:txBody>
      </p:sp>
    </p:spTree>
    <p:extLst>
      <p:ext uri="{BB962C8B-B14F-4D97-AF65-F5344CB8AC3E}">
        <p14:creationId xmlns:p14="http://schemas.microsoft.com/office/powerpoint/2010/main" val="239924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Arreglos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905000"/>
            <a:ext cx="8382000" cy="429418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s-ES" altLang="es-PE" sz="2600" dirty="0"/>
              <a:t>Conjunto de variables del mismo tipo cuyo acceso se realiza por medio de índices </a:t>
            </a:r>
            <a:r>
              <a:rPr lang="es-ES" altLang="es-PE" sz="2600" dirty="0" smtClean="0"/>
              <a:t> </a:t>
            </a:r>
            <a:endParaRPr lang="es-ES" altLang="es-PE" sz="2600" dirty="0"/>
          </a:p>
          <a:p>
            <a:pPr eaLnBrk="1" hangingPunct="1">
              <a:lnSpc>
                <a:spcPct val="80000"/>
              </a:lnSpc>
            </a:pPr>
            <a:r>
              <a:rPr lang="es-ES" altLang="es-PE" sz="2600" dirty="0" smtClean="0"/>
              <a:t>Características: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s-ES" altLang="es-PE" sz="2600" dirty="0"/>
          </a:p>
          <a:p>
            <a:pPr lvl="1"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s-ES" altLang="es-PE" sz="2200" dirty="0"/>
              <a:t>Finito porque tiene un límite. Se conoce la cantidad máxima de elementos del arreglo </a:t>
            </a:r>
          </a:p>
          <a:p>
            <a:pPr lvl="1"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s-ES" altLang="es-PE" sz="2200" dirty="0"/>
              <a:t>Homogénea porque todos los elementos son del mismo tipo de dato</a:t>
            </a:r>
          </a:p>
          <a:p>
            <a:pPr lvl="1"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s-ES" altLang="es-PE" sz="2200" dirty="0"/>
              <a:t>Ordenado porque es posible identificar al primero, segundo, etc. elemento.</a:t>
            </a:r>
          </a:p>
          <a:p>
            <a:pPr algn="just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s-PE" altLang="es-PE" sz="2800" dirty="0"/>
              <a:t>		</a:t>
            </a:r>
            <a:endParaRPr lang="es-PE" altLang="es-PE" dirty="0" smtClean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5537795"/>
            <a:ext cx="51847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77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Arreglos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905000"/>
            <a:ext cx="8382000" cy="429418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s-ES" altLang="es-PE" sz="2600" dirty="0"/>
              <a:t>Los arreglos pueden ser de los siguientes tipos:</a:t>
            </a:r>
          </a:p>
          <a:p>
            <a:pPr lvl="1" eaLnBrk="1" hangingPunct="1"/>
            <a:r>
              <a:rPr lang="es-ES" altLang="es-PE" sz="2200" dirty="0"/>
              <a:t>De una dimensión (vectores). </a:t>
            </a:r>
          </a:p>
          <a:p>
            <a:pPr lvl="1" eaLnBrk="1" hangingPunct="1"/>
            <a:r>
              <a:rPr lang="es-ES" altLang="es-PE" sz="2200" dirty="0"/>
              <a:t>De dos dimensiones (matrices). </a:t>
            </a:r>
          </a:p>
          <a:p>
            <a:pPr lvl="1" eaLnBrk="1" hangingPunct="1"/>
            <a:r>
              <a:rPr lang="es-ES" altLang="es-PE" sz="2200" dirty="0"/>
              <a:t>De tres o más dimensiones. </a:t>
            </a:r>
          </a:p>
          <a:p>
            <a:pPr eaLnBrk="1" hangingPunct="1"/>
            <a:r>
              <a:rPr lang="es-ES" altLang="es-PE" sz="2600" dirty="0"/>
              <a:t>Desde el punto de vista del programa, un arreglo es una zona de almacenamiento </a:t>
            </a:r>
            <a:r>
              <a:rPr lang="es-ES" altLang="es-PE" sz="2600" b="1" dirty="0"/>
              <a:t>contiguo</a:t>
            </a:r>
            <a:r>
              <a:rPr lang="es-ES" altLang="es-PE" sz="2600" dirty="0"/>
              <a:t>, que contiene una serie de elementos del mismo tipo. </a:t>
            </a:r>
          </a:p>
          <a:p>
            <a:pPr eaLnBrk="1" hangingPunct="1"/>
            <a:r>
              <a:rPr lang="es-ES" altLang="es-PE" sz="2600" dirty="0"/>
              <a:t>Desde el punto de vista lógico podemos considerarlas como un conjunto de elementos ordenados en fila.</a:t>
            </a:r>
          </a:p>
          <a:p>
            <a:pPr algn="just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s-PE" altLang="es-PE" sz="2800" dirty="0"/>
              <a:t>		</a:t>
            </a:r>
            <a:endParaRPr lang="es-PE" altLang="es-PE" dirty="0" smtClean="0"/>
          </a:p>
        </p:txBody>
      </p:sp>
    </p:spTree>
    <p:extLst>
      <p:ext uri="{BB962C8B-B14F-4D97-AF65-F5344CB8AC3E}">
        <p14:creationId xmlns:p14="http://schemas.microsoft.com/office/powerpoint/2010/main" val="148424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Arreglos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905000"/>
            <a:ext cx="8382000" cy="429418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s-ES" altLang="es-PE" sz="2600" dirty="0"/>
              <a:t>Para calcular la dirección de memoria de un elemento dentro de un arreglo se usa la siguiente formula: </a:t>
            </a:r>
            <a:endParaRPr lang="es-ES" altLang="es-PE" sz="2600" b="1" dirty="0"/>
          </a:p>
          <a:p>
            <a:pPr eaLnBrk="1" hangingPunct="1">
              <a:buFont typeface="Wingdings" pitchFamily="2" charset="2"/>
              <a:buNone/>
            </a:pPr>
            <a:r>
              <a:rPr lang="es-ES" altLang="es-PE" sz="2600" b="1" dirty="0"/>
              <a:t>                D</a:t>
            </a:r>
            <a:r>
              <a:rPr lang="en-US" altLang="es-PE" sz="2600" b="1" baseline="-25000" dirty="0" err="1"/>
              <a:t>i</a:t>
            </a:r>
            <a:r>
              <a:rPr lang="en-US" altLang="es-PE" sz="2600" b="1" dirty="0"/>
              <a:t> = B + [(</a:t>
            </a:r>
            <a:r>
              <a:rPr lang="en-US" altLang="es-PE" sz="2600" b="1" dirty="0" err="1"/>
              <a:t>i</a:t>
            </a:r>
            <a:r>
              <a:rPr lang="en-US" altLang="es-PE" sz="2600" b="1" dirty="0"/>
              <a:t> - li) * w]</a:t>
            </a:r>
            <a:r>
              <a:rPr lang="es-ES" altLang="es-PE" sz="2600" dirty="0"/>
              <a:t> </a:t>
            </a:r>
          </a:p>
          <a:p>
            <a:pPr marL="0" indent="0" eaLnBrk="1" hangingPunct="1">
              <a:buNone/>
            </a:pPr>
            <a:r>
              <a:rPr lang="es-ES" altLang="es-PE" sz="2600" dirty="0"/>
              <a:t>donde : </a:t>
            </a:r>
          </a:p>
          <a:p>
            <a:pPr lvl="1" eaLnBrk="1" hangingPunct="1"/>
            <a:r>
              <a:rPr lang="es-ES" altLang="es-PE" sz="2200" dirty="0"/>
              <a:t>D</a:t>
            </a:r>
            <a:r>
              <a:rPr lang="en-US" altLang="es-PE" sz="2200" baseline="-25000" dirty="0" err="1"/>
              <a:t>i</a:t>
            </a:r>
            <a:r>
              <a:rPr lang="es-ES" altLang="es-PE" sz="2200" dirty="0"/>
              <a:t> = Dirección de inicio del elemento i</a:t>
            </a:r>
          </a:p>
          <a:p>
            <a:pPr lvl="1" eaLnBrk="1" hangingPunct="1"/>
            <a:r>
              <a:rPr lang="es-PE" altLang="es-PE" sz="2200" dirty="0"/>
              <a:t>B = Dirección de inicio del arreglo</a:t>
            </a:r>
            <a:endParaRPr lang="es-ES" altLang="es-PE" sz="2200" dirty="0"/>
          </a:p>
          <a:p>
            <a:pPr lvl="1" eaLnBrk="1" hangingPunct="1"/>
            <a:r>
              <a:rPr lang="es-ES" altLang="es-PE" sz="2200" dirty="0"/>
              <a:t>i = Índice del elemento </a:t>
            </a:r>
          </a:p>
          <a:p>
            <a:pPr lvl="1" eaLnBrk="1" hangingPunct="1"/>
            <a:r>
              <a:rPr lang="es-ES" altLang="es-PE" sz="2200" dirty="0"/>
              <a:t>li = Límite inferior del arreglo</a:t>
            </a:r>
          </a:p>
          <a:p>
            <a:pPr lvl="1" eaLnBrk="1" hangingPunct="1"/>
            <a:r>
              <a:rPr lang="es-ES" altLang="es-PE" sz="2200" dirty="0"/>
              <a:t>w = Número de bytes de cada elemento</a:t>
            </a:r>
            <a:endParaRPr lang="es-PE" altLang="es-PE" sz="2200" dirty="0"/>
          </a:p>
          <a:p>
            <a:pPr algn="just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s-PE" altLang="es-PE" sz="2800" dirty="0"/>
              <a:t>		</a:t>
            </a:r>
            <a:endParaRPr lang="es-PE" altLang="es-PE" dirty="0" smtClean="0"/>
          </a:p>
        </p:txBody>
      </p:sp>
    </p:spTree>
    <p:extLst>
      <p:ext uri="{BB962C8B-B14F-4D97-AF65-F5344CB8AC3E}">
        <p14:creationId xmlns:p14="http://schemas.microsoft.com/office/powerpoint/2010/main" val="268121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Arreglos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905000"/>
            <a:ext cx="8382000" cy="429418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s-ES" altLang="es-PE" sz="2800" dirty="0"/>
              <a:t>Ejemplo:</a:t>
            </a:r>
          </a:p>
          <a:p>
            <a:pPr marL="0" indent="0" eaLnBrk="1" hangingPunct="1">
              <a:buNone/>
            </a:pPr>
            <a:r>
              <a:rPr lang="es-PE" altLang="es-PE" sz="2800" dirty="0"/>
              <a:t>Calcular la dirección del elemento 4 del arreglo A (1:10).</a:t>
            </a:r>
          </a:p>
          <a:p>
            <a:pPr marL="0" indent="0" eaLnBrk="1" hangingPunct="1">
              <a:buNone/>
            </a:pPr>
            <a:r>
              <a:rPr lang="es-PE" altLang="es-PE" sz="2800" dirty="0"/>
              <a:t>Cada elemento tiene 2 bytes y el elemento uno es el primer elemento del arreglo. </a:t>
            </a:r>
          </a:p>
          <a:p>
            <a:pPr marL="0" indent="0" eaLnBrk="1" hangingPunct="1">
              <a:buNone/>
            </a:pPr>
            <a:r>
              <a:rPr lang="es-PE" altLang="es-PE" sz="2800" dirty="0"/>
              <a:t>Además el arreglo empieza en la dirección 100</a:t>
            </a:r>
          </a:p>
          <a:p>
            <a:pPr marL="0" indent="0" eaLnBrk="1" hangingPunct="1">
              <a:buNone/>
            </a:pPr>
            <a:r>
              <a:rPr lang="es-PE" altLang="es-PE" sz="2800" dirty="0" smtClean="0"/>
              <a:t>	Usando </a:t>
            </a:r>
            <a:r>
              <a:rPr lang="es-PE" altLang="es-PE" sz="2800" dirty="0"/>
              <a:t>la formula:   </a:t>
            </a:r>
            <a:r>
              <a:rPr lang="es-ES" altLang="es-PE" sz="2800" b="1" dirty="0"/>
              <a:t>  </a:t>
            </a:r>
            <a:r>
              <a:rPr lang="es-ES" altLang="es-PE" sz="2800" dirty="0"/>
              <a:t>D</a:t>
            </a:r>
            <a:r>
              <a:rPr lang="en-US" altLang="es-PE" sz="2800" baseline="-25000" dirty="0" err="1"/>
              <a:t>i</a:t>
            </a:r>
            <a:r>
              <a:rPr lang="en-US" altLang="es-PE" sz="2800" dirty="0"/>
              <a:t> = B + [(</a:t>
            </a:r>
            <a:r>
              <a:rPr lang="en-US" altLang="es-PE" sz="2800" dirty="0" err="1"/>
              <a:t>i</a:t>
            </a:r>
            <a:r>
              <a:rPr lang="en-US" altLang="es-PE" sz="2800" dirty="0"/>
              <a:t> - li) * w]</a:t>
            </a:r>
            <a:r>
              <a:rPr lang="es-ES" altLang="es-PE" sz="2800" dirty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s-PE" altLang="es-PE" sz="2800" dirty="0"/>
          </a:p>
          <a:p>
            <a:pPr marL="0" indent="0" eaLnBrk="1" hangingPunct="1">
              <a:buNone/>
            </a:pPr>
            <a:r>
              <a:rPr lang="es-PE" altLang="es-PE" sz="2800" dirty="0" smtClean="0"/>
              <a:t>	Resultado</a:t>
            </a:r>
            <a:r>
              <a:rPr lang="es-PE" altLang="es-PE" sz="2800" dirty="0"/>
              <a:t>: Dirección = 100+(4-1)* 2 = 106</a:t>
            </a:r>
          </a:p>
          <a:p>
            <a:pPr algn="just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s-PE" altLang="es-PE" sz="2800" dirty="0"/>
              <a:t>		</a:t>
            </a:r>
            <a:endParaRPr lang="es-PE" altLang="es-PE" dirty="0" smtClean="0"/>
          </a:p>
        </p:txBody>
      </p:sp>
    </p:spTree>
    <p:extLst>
      <p:ext uri="{BB962C8B-B14F-4D97-AF65-F5344CB8AC3E}">
        <p14:creationId xmlns:p14="http://schemas.microsoft.com/office/powerpoint/2010/main" val="38323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Agenda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9223" name="16 CuadroTexto"/>
          <p:cNvSpPr txBox="1">
            <a:spLocks noChangeArrowheads="1"/>
          </p:cNvSpPr>
          <p:nvPr/>
        </p:nvSpPr>
        <p:spPr bwMode="auto">
          <a:xfrm>
            <a:off x="647700" y="1341438"/>
            <a:ext cx="7775575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lvl="2" indent="-285750" eaLnBrk="0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s-PE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Presentación del curso</a:t>
            </a:r>
            <a:endParaRPr lang="es-PE" sz="1600" b="1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  <a:p>
            <a:pPr marL="285750" lvl="2" indent="-285750" eaLnBrk="0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s-PE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Algoritmos </a:t>
            </a:r>
          </a:p>
          <a:p>
            <a:pPr marL="285750" lvl="2" indent="-285750" eaLnBrk="0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s-ES_tradnl" altLang="es-PE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Estructura de datos</a:t>
            </a:r>
          </a:p>
          <a:p>
            <a:pPr marL="285750" lvl="2" indent="-285750" eaLnBrk="0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s-ES_tradnl" altLang="es-PE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Listas</a:t>
            </a:r>
          </a:p>
          <a:p>
            <a:pPr marL="285750" lvl="2" indent="-285750" eaLnBrk="0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s-PE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Arreglos </a:t>
            </a:r>
          </a:p>
          <a:p>
            <a:pPr eaLnBrk="1" hangingPunct="1"/>
            <a:r>
              <a:rPr lang="es-ES_tradnl" altLang="es-PE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endParaRPr lang="es-ES_tradnl" altLang="es-PE" dirty="0" smtClean="0"/>
          </a:p>
          <a:p>
            <a:pPr marL="285750" lvl="2" indent="-285750" eaLnBrk="0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endParaRPr lang="es-PE" sz="1600" b="1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39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Arreglos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905000"/>
            <a:ext cx="8382000" cy="429418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s-ES" altLang="es-PE" sz="2800" dirty="0"/>
              <a:t>Para almacenar dos conjuntos de datos de diferentes tipos de datos, que tengan relación una con la otra, se debe utilizar dos arreglos de una dimensión cada una</a:t>
            </a:r>
            <a:endParaRPr lang="es-PE" altLang="es-PE" sz="2800" dirty="0"/>
          </a:p>
          <a:p>
            <a:pPr marL="0" indent="0" eaLnBrk="1" hangingPunct="1">
              <a:buNone/>
            </a:pPr>
            <a:r>
              <a:rPr lang="es-PE" altLang="es-PE" sz="2800" dirty="0" smtClean="0"/>
              <a:t>	</a:t>
            </a:r>
            <a:r>
              <a:rPr lang="es-PE" altLang="es-PE" sz="2800" dirty="0"/>
              <a:t>		</a:t>
            </a:r>
            <a:endParaRPr lang="es-PE" altLang="es-PE" dirty="0" smtClean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03" y="3392997"/>
            <a:ext cx="3860835" cy="2550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935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Ruby.</a:t>
            </a:r>
            <a:endParaRPr lang="es-ES_tradnl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-ES" dirty="0" smtClean="0"/>
              <a:t>Arreglos en Ruby </a:t>
            </a:r>
            <a:endParaRPr lang="es-ES" dirty="0" smtClean="0"/>
          </a:p>
          <a:p>
            <a:pPr marL="640080" lvl="1" eaLnBrk="1" fontAlgn="auto" hangingPunct="1">
              <a:spcAft>
                <a:spcPts val="0"/>
              </a:spcAft>
              <a:defRPr/>
            </a:pPr>
            <a:r>
              <a:rPr lang="es-ES" dirty="0" smtClean="0"/>
              <a:t>Es un conjunto ordenado: cada posición en la lista es una variable que podemos leer y/o escribir. </a:t>
            </a:r>
          </a:p>
          <a:p>
            <a:pPr marL="822960" lvl="2" indent="-192024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s-ES" dirty="0" smtClean="0"/>
              <a:t>	# </a:t>
            </a:r>
            <a:r>
              <a:rPr lang="es-ES" dirty="0" err="1" smtClean="0"/>
              <a:t>array</a:t>
            </a:r>
            <a:r>
              <a:rPr lang="es-ES" dirty="0" smtClean="0"/>
              <a:t> vacío </a:t>
            </a:r>
          </a:p>
          <a:p>
            <a:pPr marL="822960" lvl="2" indent="-192024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s-ES" dirty="0" smtClean="0"/>
              <a:t>	vec1 = [] </a:t>
            </a:r>
          </a:p>
          <a:p>
            <a:pPr marL="822960" lvl="2" indent="-192024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s-ES" dirty="0" smtClean="0"/>
          </a:p>
          <a:p>
            <a:pPr marL="822960" lvl="2" indent="-192024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s-ES" dirty="0" smtClean="0"/>
              <a:t>	# Los índices empiezan desde el cero (0,1,2</a:t>
            </a:r>
            <a:r>
              <a:rPr lang="es-ES" smtClean="0"/>
              <a:t>,...) </a:t>
            </a:r>
            <a:endParaRPr lang="es-ES" smtClean="0"/>
          </a:p>
          <a:p>
            <a:pPr marL="822960" lvl="2" indent="-192024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s-ES" smtClean="0"/>
              <a:t>nombres </a:t>
            </a:r>
            <a:r>
              <a:rPr lang="es-ES" dirty="0" smtClean="0"/>
              <a:t>= ['</a:t>
            </a:r>
            <a:r>
              <a:rPr lang="es-ES" dirty="0" err="1" smtClean="0"/>
              <a:t>Satish</a:t>
            </a:r>
            <a:r>
              <a:rPr lang="es-ES" dirty="0" smtClean="0"/>
              <a:t>', '</a:t>
            </a:r>
            <a:r>
              <a:rPr lang="es-ES" dirty="0" err="1" smtClean="0"/>
              <a:t>Talim</a:t>
            </a:r>
            <a:r>
              <a:rPr lang="es-ES" dirty="0" smtClean="0"/>
              <a:t>', 'Ruby', 'Java'] </a:t>
            </a:r>
          </a:p>
          <a:p>
            <a:pPr marL="822960" lvl="2" indent="-192024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s-ES" dirty="0" smtClean="0"/>
              <a:t>	</a:t>
            </a:r>
          </a:p>
          <a:p>
            <a:pPr marL="822960" lvl="2" indent="-192024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s-ES" dirty="0" smtClean="0"/>
              <a:t>	</a:t>
            </a:r>
            <a:r>
              <a:rPr lang="es-ES" dirty="0" err="1" smtClean="0"/>
              <a:t>puts</a:t>
            </a:r>
            <a:r>
              <a:rPr lang="es-ES" dirty="0" smtClean="0"/>
              <a:t> nombres[0] </a:t>
            </a:r>
          </a:p>
          <a:p>
            <a:pPr marL="822960" lvl="2" indent="-192024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s-ES" dirty="0" smtClean="0"/>
              <a:t>	# si el elemento no existe, se devuelve </a:t>
            </a:r>
            <a:r>
              <a:rPr lang="es-ES" dirty="0" err="1" smtClean="0"/>
              <a:t>nil</a:t>
            </a:r>
            <a:r>
              <a:rPr lang="es-ES" dirty="0" smtClean="0"/>
              <a:t> </a:t>
            </a:r>
          </a:p>
          <a:p>
            <a:pPr marL="822960" lvl="2" indent="-192024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s-ES" dirty="0" smtClean="0"/>
              <a:t>	</a:t>
            </a:r>
            <a:r>
              <a:rPr lang="es-ES" dirty="0" err="1" smtClean="0"/>
              <a:t>puts</a:t>
            </a:r>
            <a:r>
              <a:rPr lang="es-ES" dirty="0" smtClean="0"/>
              <a:t> nombres[4]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2BADF8E-9A41-437F-84B0-C0699C64D04E}" type="slidenum">
              <a:rPr lang="es-ES" altLang="es-MX">
                <a:solidFill>
                  <a:srgbClr val="DFE0D4"/>
                </a:solidFill>
                <a:latin typeface="Rockwell" panose="02060603020205020403" pitchFamily="18" charset="0"/>
              </a:rPr>
              <a:pPr eaLnBrk="1" hangingPunct="1"/>
              <a:t>21</a:t>
            </a:fld>
            <a:endParaRPr lang="es-ES" altLang="es-MX">
              <a:solidFill>
                <a:srgbClr val="DFE0D4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05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48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Conclusiones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14" name="6 Rectángulo"/>
          <p:cNvSpPr>
            <a:spLocks noChangeArrowheads="1"/>
          </p:cNvSpPr>
          <p:nvPr/>
        </p:nvSpPr>
        <p:spPr bwMode="auto">
          <a:xfrm>
            <a:off x="358775" y="1593850"/>
            <a:ext cx="8389938" cy="4605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180975" indent="-180975" algn="just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Esta </a:t>
            </a:r>
            <a:r>
              <a:rPr lang="es-E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presentación permite entender las estructuras de datos y la forma de almacenamiento de los arreglos. </a:t>
            </a: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82600" lvl="2" indent="-285750" algn="just" eaLnBrk="0" fontAlgn="auto" hangingPunct="0">
              <a:spcBef>
                <a:spcPts val="0"/>
              </a:spcBef>
              <a:spcAft>
                <a:spcPts val="1200"/>
              </a:spcAft>
              <a:defRPr/>
            </a:pPr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82600" lvl="2" indent="-285750" algn="just" eaLnBrk="0" fontAlgn="auto" hangingPunct="0">
              <a:spcBef>
                <a:spcPts val="0"/>
              </a:spcBef>
              <a:spcAft>
                <a:spcPts val="1200"/>
              </a:spcAft>
              <a:defRPr/>
            </a:pPr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68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>
            <a:spLocks noChangeArrowheads="1"/>
          </p:cNvSpPr>
          <p:nvPr/>
        </p:nvSpPr>
        <p:spPr bwMode="auto">
          <a:xfrm>
            <a:off x="320675" y="1343025"/>
            <a:ext cx="8643938" cy="4176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482600" lvl="2" indent="-285750" algn="just" eaLnBrk="0" fontAlgn="auto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s-E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CAIRO O</a:t>
            </a:r>
            <a:r>
              <a:rPr lang="es-E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s-E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(2013). Estructuras de Datos. México: Mc Graw Hill.</a:t>
            </a:r>
          </a:p>
          <a:p>
            <a:pPr marL="482600" lvl="2" indent="-285750" algn="just" eaLnBrk="0" fontAlgn="auto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82600" lvl="2" indent="-285750" algn="just" eaLnBrk="0" fontAlgn="auto" hangingPunct="0">
              <a:spcBef>
                <a:spcPts val="0"/>
              </a:spcBef>
              <a:spcAft>
                <a:spcPts val="1200"/>
              </a:spcAft>
              <a:defRPr/>
            </a:pP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945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2" descr="\\cadmo4\proyectos_activos\UPC\TXXXX_Produccion_3_materias_blended\0_MATERIAL BASE\5. Iconografía\BIBLIOGRAFIA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152400"/>
            <a:ext cx="8667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187450" y="152400"/>
            <a:ext cx="46815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+mj-ea"/>
                <a:cs typeface="+mj-cs"/>
              </a:rPr>
              <a:t>Referencias bibliográficas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0707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Presentación del curso 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905000"/>
            <a:ext cx="8382000" cy="429418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Monotype Sorts" charset="2"/>
              <a:buNone/>
            </a:pPr>
            <a:r>
              <a:rPr lang="es-PE" altLang="es-PE" sz="2800" dirty="0" smtClean="0">
                <a:cs typeface="Times New Roman" pitchFamily="18" charset="0"/>
              </a:rPr>
              <a:t>Al </a:t>
            </a:r>
            <a:r>
              <a:rPr lang="es-PE" altLang="es-PE" sz="2800" dirty="0">
                <a:cs typeface="Times New Roman" pitchFamily="18" charset="0"/>
              </a:rPr>
              <a:t>finalizar el curso el estudiante debe ser capaz de:</a:t>
            </a:r>
            <a:endParaRPr lang="es-ES" altLang="es-PE" sz="2800" dirty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</a:pPr>
            <a:r>
              <a:rPr lang="es-ES" altLang="es-PE" sz="2800" dirty="0">
                <a:cs typeface="Times New Roman" pitchFamily="18" charset="0"/>
              </a:rPr>
              <a:t>Elegir e implementar </a:t>
            </a:r>
            <a:r>
              <a:rPr lang="es-ES" altLang="es-PE" sz="2800" dirty="0" smtClean="0">
                <a:cs typeface="Times New Roman" pitchFamily="18" charset="0"/>
              </a:rPr>
              <a:t>la </a:t>
            </a:r>
            <a:r>
              <a:rPr lang="es-ES" altLang="es-PE" sz="2800" dirty="0">
                <a:cs typeface="Times New Roman" pitchFamily="18" charset="0"/>
              </a:rPr>
              <a:t>estructura de datos, tipos, operaciones y forma de representación en memoria más adecuados para solucionar una situación concreta.</a:t>
            </a: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</a:pPr>
            <a:r>
              <a:rPr lang="es-ES" altLang="es-PE" sz="2800" dirty="0">
                <a:cs typeface="Times New Roman" pitchFamily="18" charset="0"/>
              </a:rPr>
              <a:t>Elegir e implementar el algoritmo de búsqueda, ordenamiento y técnica de recursividad más apropiados para optimizar el tiempo de ejecución y el consumo de memoria de las estructuras de datos más adecuadas.</a:t>
            </a:r>
          </a:p>
          <a:p>
            <a:pPr marL="0" indent="0" eaLnBrk="1" hangingPunct="1">
              <a:buClr>
                <a:schemeClr val="tx1"/>
              </a:buClr>
              <a:buNone/>
            </a:pPr>
            <a:endParaRPr lang="es-ES" altLang="es-PE" dirty="0" smtClean="0"/>
          </a:p>
          <a:p>
            <a:pPr marL="0" indent="0" eaLnBrk="1" hangingPunct="1">
              <a:buClr>
                <a:schemeClr val="tx1"/>
              </a:buClr>
              <a:buNone/>
            </a:pPr>
            <a:endParaRPr lang="es-PE" altLang="es-PE" dirty="0" smtClean="0"/>
          </a:p>
        </p:txBody>
      </p:sp>
    </p:spTree>
    <p:extLst>
      <p:ext uri="{BB962C8B-B14F-4D97-AF65-F5344CB8AC3E}">
        <p14:creationId xmlns:p14="http://schemas.microsoft.com/office/powerpoint/2010/main" val="335260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Presentación del curso 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905000"/>
            <a:ext cx="8382000" cy="429418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tx1"/>
              </a:buClr>
              <a:buNone/>
            </a:pPr>
            <a:r>
              <a:rPr lang="es-PE" altLang="es-PE" sz="2800" dirty="0"/>
              <a:t>Preguntas</a:t>
            </a:r>
          </a:p>
          <a:p>
            <a:pPr eaLnBrk="1" hangingPunct="1">
              <a:buClr>
                <a:schemeClr val="tx1"/>
              </a:buClr>
            </a:pPr>
            <a:r>
              <a:rPr lang="es-PE" altLang="es-PE" sz="2800" dirty="0" smtClean="0"/>
              <a:t>¿</a:t>
            </a:r>
            <a:r>
              <a:rPr lang="es-PE" altLang="es-PE" sz="2800" dirty="0"/>
              <a:t>Cuántos trabajan programando?</a:t>
            </a:r>
          </a:p>
          <a:p>
            <a:pPr eaLnBrk="1" hangingPunct="1">
              <a:buClr>
                <a:schemeClr val="tx1"/>
              </a:buClr>
            </a:pPr>
            <a:endParaRPr lang="es-PE" altLang="es-PE" sz="2800" dirty="0"/>
          </a:p>
          <a:p>
            <a:pPr eaLnBrk="1" hangingPunct="1">
              <a:buClr>
                <a:schemeClr val="tx1"/>
              </a:buClr>
            </a:pPr>
            <a:r>
              <a:rPr lang="es-PE" altLang="es-PE" sz="2800" dirty="0"/>
              <a:t>¿Qué lenguajes de programación conocen?</a:t>
            </a:r>
          </a:p>
          <a:p>
            <a:pPr eaLnBrk="1" hangingPunct="1">
              <a:buClr>
                <a:schemeClr val="tx1"/>
              </a:buClr>
            </a:pPr>
            <a:endParaRPr lang="es-PE" altLang="es-PE" sz="2800" dirty="0"/>
          </a:p>
          <a:p>
            <a:pPr eaLnBrk="1" hangingPunct="1">
              <a:buClr>
                <a:schemeClr val="tx1"/>
              </a:buClr>
            </a:pPr>
            <a:r>
              <a:rPr lang="es-PE" altLang="es-PE" sz="2800" dirty="0"/>
              <a:t>¿Qué tipo de aplicaciones ha programado?</a:t>
            </a:r>
          </a:p>
          <a:p>
            <a:pPr eaLnBrk="1" hangingPunct="1">
              <a:buClr>
                <a:schemeClr val="tx1"/>
              </a:buClr>
            </a:pPr>
            <a:endParaRPr lang="es-PE" altLang="es-PE" sz="2800" dirty="0"/>
          </a:p>
          <a:p>
            <a:pPr eaLnBrk="1" hangingPunct="1">
              <a:buClr>
                <a:schemeClr val="tx1"/>
              </a:buClr>
            </a:pPr>
            <a:r>
              <a:rPr lang="es-PE" altLang="es-PE" sz="2800" dirty="0"/>
              <a:t>¿Quiénes no saben programar?</a:t>
            </a:r>
          </a:p>
          <a:p>
            <a:pPr marL="0" indent="0" eaLnBrk="1" hangingPunct="1">
              <a:buClr>
                <a:schemeClr val="tx1"/>
              </a:buClr>
              <a:buNone/>
            </a:pPr>
            <a:endParaRPr lang="es-ES" altLang="es-PE" dirty="0" smtClean="0"/>
          </a:p>
          <a:p>
            <a:pPr marL="0" indent="0" eaLnBrk="1" hangingPunct="1">
              <a:buClr>
                <a:schemeClr val="tx1"/>
              </a:buClr>
              <a:buNone/>
            </a:pPr>
            <a:endParaRPr lang="es-PE" altLang="es-PE" dirty="0" smtClean="0"/>
          </a:p>
        </p:txBody>
      </p:sp>
    </p:spTree>
    <p:extLst>
      <p:ext uri="{BB962C8B-B14F-4D97-AF65-F5344CB8AC3E}">
        <p14:creationId xmlns:p14="http://schemas.microsoft.com/office/powerpoint/2010/main" val="88772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Definiciones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905000"/>
            <a:ext cx="8382000" cy="429418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chemeClr val="tx1"/>
              </a:buClr>
            </a:pPr>
            <a:r>
              <a:rPr lang="es-PE" altLang="es-PE" sz="2800" dirty="0"/>
              <a:t>Algoritmo:  Es la especificación de una forma de resolver un problema. Contiene una serie de pasos precisos, definidos y finitos.</a:t>
            </a:r>
          </a:p>
          <a:p>
            <a:pPr eaLnBrk="1" hangingPunct="1">
              <a:buClr>
                <a:schemeClr val="tx1"/>
              </a:buClr>
            </a:pPr>
            <a:endParaRPr lang="es-PE" altLang="es-PE" sz="2800" dirty="0"/>
          </a:p>
          <a:p>
            <a:pPr eaLnBrk="1" hangingPunct="1">
              <a:buClr>
                <a:schemeClr val="tx1"/>
              </a:buClr>
            </a:pPr>
            <a:r>
              <a:rPr lang="es-PE" altLang="es-PE" sz="2800" dirty="0"/>
              <a:t>Estructura de datos: Disposición en memoria de los datos e información.</a:t>
            </a:r>
          </a:p>
          <a:p>
            <a:pPr eaLnBrk="1" hangingPunct="1">
              <a:buClr>
                <a:schemeClr val="tx1"/>
              </a:buClr>
            </a:pPr>
            <a:endParaRPr lang="es-PE" altLang="es-PE" sz="2800" dirty="0"/>
          </a:p>
          <a:p>
            <a:pPr eaLnBrk="1" hangingPunct="1"/>
            <a:r>
              <a:rPr lang="es-ES_tradnl" altLang="es-PE" sz="2800" dirty="0"/>
              <a:t>Programa: Algoritmos + Estructuras de datos</a:t>
            </a:r>
            <a:endParaRPr lang="es-ES" altLang="es-PE" dirty="0" smtClean="0"/>
          </a:p>
          <a:p>
            <a:pPr marL="0" indent="0" eaLnBrk="1" hangingPunct="1">
              <a:buClr>
                <a:schemeClr val="tx1"/>
              </a:buClr>
              <a:buNone/>
            </a:pPr>
            <a:endParaRPr lang="es-PE" altLang="es-PE" dirty="0" smtClean="0"/>
          </a:p>
        </p:txBody>
      </p:sp>
    </p:spTree>
    <p:extLst>
      <p:ext uri="{BB962C8B-B14F-4D97-AF65-F5344CB8AC3E}">
        <p14:creationId xmlns:p14="http://schemas.microsoft.com/office/powerpoint/2010/main" val="153531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Algoritmo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905000"/>
            <a:ext cx="8382000" cy="429418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chemeClr val="tx1"/>
              </a:buClr>
            </a:pPr>
            <a:r>
              <a:rPr lang="es-PE" altLang="es-PE" sz="2800" dirty="0"/>
              <a:t>Preciso</a:t>
            </a:r>
            <a:r>
              <a:rPr lang="es-PE" altLang="es-PE" sz="2800" b="1" i="1" dirty="0">
                <a:solidFill>
                  <a:srgbClr val="0000FF"/>
                </a:solidFill>
              </a:rPr>
              <a:t>.-</a:t>
            </a:r>
            <a:r>
              <a:rPr lang="es-PE" altLang="es-PE" sz="2800" dirty="0"/>
              <a:t> Indica el orden de realización de cada paso</a:t>
            </a:r>
            <a:r>
              <a:rPr lang="es-PE" altLang="es-PE" sz="2800" dirty="0" smtClean="0"/>
              <a:t>.</a:t>
            </a:r>
          </a:p>
          <a:p>
            <a:pPr algn="just" eaLnBrk="1" hangingPunct="1">
              <a:buClr>
                <a:schemeClr val="tx1"/>
              </a:buClr>
            </a:pPr>
            <a:endParaRPr lang="es-PE" altLang="es-PE" sz="2800" dirty="0"/>
          </a:p>
          <a:p>
            <a:pPr algn="just" eaLnBrk="1" hangingPunct="1">
              <a:buClr>
                <a:schemeClr val="tx1"/>
              </a:buClr>
            </a:pPr>
            <a:r>
              <a:rPr lang="es-PE" altLang="es-PE" sz="2800" dirty="0"/>
              <a:t>Definido.- Si se sigue dos veces, obtiene el mismo resultado cada vez</a:t>
            </a:r>
            <a:r>
              <a:rPr lang="es-PE" altLang="es-PE" sz="2800" dirty="0" smtClean="0"/>
              <a:t>.</a:t>
            </a:r>
          </a:p>
          <a:p>
            <a:pPr algn="just" eaLnBrk="1" hangingPunct="1">
              <a:buClr>
                <a:schemeClr val="tx1"/>
              </a:buClr>
            </a:pPr>
            <a:endParaRPr lang="es-PE" altLang="es-PE" sz="2800" dirty="0"/>
          </a:p>
          <a:p>
            <a:pPr algn="just" eaLnBrk="1" hangingPunct="1">
              <a:buClr>
                <a:schemeClr val="tx1"/>
              </a:buClr>
            </a:pPr>
            <a:r>
              <a:rPr lang="es-PE" altLang="es-PE" sz="2800" dirty="0"/>
              <a:t>Finito.- Tiene un fin; un número determinado de pasos.</a:t>
            </a:r>
          </a:p>
          <a:p>
            <a:pPr marL="0" indent="0" eaLnBrk="1" hangingPunct="1">
              <a:buClr>
                <a:schemeClr val="tx1"/>
              </a:buClr>
              <a:buNone/>
            </a:pPr>
            <a:endParaRPr lang="es-PE" altLang="es-PE" dirty="0" smtClean="0"/>
          </a:p>
        </p:txBody>
      </p:sp>
    </p:spTree>
    <p:extLst>
      <p:ext uri="{BB962C8B-B14F-4D97-AF65-F5344CB8AC3E}">
        <p14:creationId xmlns:p14="http://schemas.microsoft.com/office/powerpoint/2010/main" val="420527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Estructura </a:t>
            </a:r>
            <a:r>
              <a:rPr lang="es-PE" altLang="es-P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de Datos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905000"/>
            <a:ext cx="8382000" cy="429418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s-ES" altLang="es-PE" sz="2800" dirty="0"/>
              <a:t>Una estructura de datos es una clase de datos que se caracteriza por su organización y por las operaciones definidas sobre ellas. </a:t>
            </a:r>
            <a:endParaRPr lang="es-ES" altLang="es-PE" sz="2800" dirty="0" smtClean="0"/>
          </a:p>
          <a:p>
            <a:pPr eaLnBrk="1" hangingPunct="1">
              <a:lnSpc>
                <a:spcPct val="90000"/>
              </a:lnSpc>
            </a:pPr>
            <a:endParaRPr lang="es-ES" altLang="es-PE" sz="2800" dirty="0"/>
          </a:p>
          <a:p>
            <a:pPr eaLnBrk="1" hangingPunct="1">
              <a:lnSpc>
                <a:spcPct val="90000"/>
              </a:lnSpc>
            </a:pPr>
            <a:r>
              <a:rPr lang="es-ES" altLang="es-PE" sz="2800" dirty="0"/>
              <a:t>Es una forma de organizar un conjunto de datos </a:t>
            </a:r>
            <a:r>
              <a:rPr lang="es-ES" altLang="es-PE" sz="2800" dirty="0" smtClean="0"/>
              <a:t>elementales</a:t>
            </a:r>
          </a:p>
          <a:p>
            <a:pPr eaLnBrk="1" hangingPunct="1">
              <a:lnSpc>
                <a:spcPct val="90000"/>
              </a:lnSpc>
            </a:pPr>
            <a:endParaRPr lang="es-ES" altLang="es-PE" sz="2800" dirty="0"/>
          </a:p>
          <a:p>
            <a:pPr eaLnBrk="1" hangingPunct="1">
              <a:lnSpc>
                <a:spcPct val="90000"/>
              </a:lnSpc>
            </a:pPr>
            <a:r>
              <a:rPr lang="es-ES" altLang="es-PE" sz="2800" dirty="0"/>
              <a:t>Toda variable que utilizamos en un programa pertenece a una estructura de datos.</a:t>
            </a:r>
            <a:endParaRPr lang="es-PE" altLang="es-PE" sz="2800" dirty="0"/>
          </a:p>
          <a:p>
            <a:pPr marL="0" indent="0" eaLnBrk="1" hangingPunct="1">
              <a:buClr>
                <a:schemeClr val="tx1"/>
              </a:buClr>
              <a:buNone/>
            </a:pPr>
            <a:endParaRPr lang="es-PE" altLang="es-PE" dirty="0" smtClean="0"/>
          </a:p>
        </p:txBody>
      </p:sp>
    </p:spTree>
    <p:extLst>
      <p:ext uri="{BB962C8B-B14F-4D97-AF65-F5344CB8AC3E}">
        <p14:creationId xmlns:p14="http://schemas.microsoft.com/office/powerpoint/2010/main" val="247486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Estructura </a:t>
            </a:r>
            <a:r>
              <a:rPr lang="es-PE" altLang="es-P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de Datos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905000"/>
            <a:ext cx="8382000" cy="429418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s-ES" altLang="es-PE" sz="2800" dirty="0" smtClean="0"/>
              <a:t>Toda estructura </a:t>
            </a:r>
            <a:r>
              <a:rPr lang="es-ES" altLang="es-PE" sz="2800" dirty="0"/>
              <a:t>de datos </a:t>
            </a:r>
            <a:r>
              <a:rPr lang="es-ES" altLang="es-PE" sz="2800" dirty="0" smtClean="0"/>
              <a:t>tiene un tipo de datos definido.  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PE" sz="2800" dirty="0" smtClean="0"/>
              <a:t>Los tipos de datos representan información numérica, de caracteres, lógicos, etc. (Tipos de datos simples)</a:t>
            </a:r>
            <a:endParaRPr lang="es-ES" altLang="es-PE" sz="28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s-PE" altLang="es-PE" sz="28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s-PE" altLang="es-PE" sz="2800" dirty="0" smtClean="0"/>
          </a:p>
          <a:p>
            <a:pPr marL="0" indent="0" eaLnBrk="1" hangingPunct="1">
              <a:buClr>
                <a:schemeClr val="tx1"/>
              </a:buClr>
              <a:buNone/>
            </a:pPr>
            <a:endParaRPr lang="es-PE" altLang="es-PE" dirty="0" smtClean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990982"/>
              </p:ext>
            </p:extLst>
          </p:nvPr>
        </p:nvGraphicFramePr>
        <p:xfrm>
          <a:off x="780256" y="3969060"/>
          <a:ext cx="7673181" cy="2270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472"/>
                <a:gridCol w="3312368"/>
                <a:gridCol w="3017341"/>
              </a:tblGrid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66FF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alt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Arial Narrow" pitchFamily="34" charset="0"/>
                        </a:rPr>
                        <a:t>NOMBRE</a:t>
                      </a:r>
                      <a:endParaRPr kumimoji="0" lang="es-ES" altLang="es-P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85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66FF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alt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Arial Narrow" pitchFamily="34" charset="0"/>
                        </a:rPr>
                        <a:t>CONJUNTO DE VALORES</a:t>
                      </a:r>
                      <a:endParaRPr kumimoji="0" lang="es-ES" altLang="es-P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85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66FF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alt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Arial Narrow" pitchFamily="34" charset="0"/>
                        </a:rPr>
                        <a:t>OPERACIONES</a:t>
                      </a:r>
                      <a:endParaRPr kumimoji="0" lang="es-ES" altLang="es-P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85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horzOverflow="overflow"/>
                </a:tc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66FF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alt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Calibri" panose="020F0502020204030204" pitchFamily="34" charset="0"/>
                        </a:rPr>
                        <a:t>Enteros</a:t>
                      </a:r>
                      <a:endParaRPr kumimoji="0" lang="es-ES" alt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8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66FF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alt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Calibri" panose="020F0502020204030204" pitchFamily="34" charset="0"/>
                        </a:rPr>
                        <a:t>Negativos y positivos sin decimal</a:t>
                      </a:r>
                      <a:endParaRPr kumimoji="0" lang="es-ES" alt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8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66FF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alt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Calibri" panose="020F0502020204030204" pitchFamily="34" charset="0"/>
                        </a:rPr>
                        <a:t>Sumar, restar, dividir, multiplicar, residuo</a:t>
                      </a:r>
                      <a:endParaRPr kumimoji="0" lang="es-ES" alt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8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7" marB="45727" horzOverflow="overflow"/>
                </a:tc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66FF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alt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Calibri" panose="020F0502020204030204" pitchFamily="34" charset="0"/>
                        </a:rPr>
                        <a:t>Reales</a:t>
                      </a:r>
                      <a:endParaRPr kumimoji="0" lang="es-ES" alt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8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66FF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alt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Calibri" panose="020F0502020204030204" pitchFamily="34" charset="0"/>
                        </a:rPr>
                        <a:t>Negativos y positivos, con decimal</a:t>
                      </a:r>
                      <a:endParaRPr kumimoji="0" lang="es-ES" alt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8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66FF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alt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Calibri" panose="020F0502020204030204" pitchFamily="34" charset="0"/>
                        </a:rPr>
                        <a:t>Sumar, restar, dividir, multiplicar</a:t>
                      </a:r>
                      <a:endParaRPr kumimoji="0" lang="es-ES" alt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8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7" marB="45727" horzOverflow="overflow"/>
                </a:tc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66FF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Calibri" panose="020F0502020204030204" pitchFamily="34" charset="0"/>
                        </a:rPr>
                        <a:t>Lógicos</a:t>
                      </a:r>
                    </a:p>
                  </a:txBody>
                  <a:tcPr marT="45727" marB="45727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66FF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Calibri" panose="020F0502020204030204" pitchFamily="34" charset="0"/>
                        </a:rPr>
                        <a:t>Verdadero o Falso(1 o 0)</a:t>
                      </a:r>
                    </a:p>
                  </a:txBody>
                  <a:tcPr marT="45727" marB="45727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66FF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Calibri" panose="020F0502020204030204" pitchFamily="34" charset="0"/>
                        </a:rPr>
                        <a:t>And, </a:t>
                      </a:r>
                      <a:r>
                        <a:rPr kumimoji="0" lang="es-ES" altLang="es-P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  <a:r>
                        <a:rPr kumimoji="0" lang="es-ES" alt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kumimoji="0" lang="es-ES" altLang="es-P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Calibri" panose="020F0502020204030204" pitchFamily="34" charset="0"/>
                        </a:rPr>
                        <a:t>Not</a:t>
                      </a:r>
                      <a:endParaRPr kumimoji="0" lang="es-ES" alt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8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7" marB="45727" horzOverflow="overflow"/>
                </a:tc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66FF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alt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Calibri" panose="020F0502020204030204" pitchFamily="34" charset="0"/>
                        </a:rPr>
                        <a:t>Caracteres</a:t>
                      </a:r>
                      <a:endParaRPr kumimoji="0" lang="es-ES" alt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8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66FF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alt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Calibri" panose="020F0502020204030204" pitchFamily="34" charset="0"/>
                        </a:rPr>
                        <a:t>Letras, números, especiales, juntos forman una cadena</a:t>
                      </a:r>
                      <a:endParaRPr kumimoji="0" lang="es-ES" alt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8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66FF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alt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Calibri" panose="020F0502020204030204" pitchFamily="34" charset="0"/>
                        </a:rPr>
                        <a:t>Concatenar </a:t>
                      </a:r>
                      <a:endParaRPr kumimoji="0" lang="es-ES" alt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8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7" marB="45727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3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Estructura </a:t>
            </a:r>
            <a:r>
              <a:rPr lang="es-PE" altLang="es-P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de Datos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905000"/>
            <a:ext cx="8382000" cy="429418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s-ES" altLang="es-PE" sz="2800" dirty="0"/>
              <a:t>Tipos de datos </a:t>
            </a:r>
            <a:r>
              <a:rPr lang="es-ES" altLang="es-PE" sz="2800" dirty="0" smtClean="0"/>
              <a:t>compuestos </a:t>
            </a:r>
            <a:endParaRPr lang="es-ES" altLang="es-PE" sz="28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s-PE" altLang="es-PE" sz="28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s-PE" altLang="es-PE" sz="2800" dirty="0" smtClean="0"/>
          </a:p>
          <a:p>
            <a:pPr marL="0" indent="0" eaLnBrk="1" hangingPunct="1">
              <a:buClr>
                <a:schemeClr val="tx1"/>
              </a:buClr>
              <a:buNone/>
            </a:pPr>
            <a:endParaRPr lang="es-PE" altLang="es-PE" dirty="0" smtClean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761538"/>
              </p:ext>
            </p:extLst>
          </p:nvPr>
        </p:nvGraphicFramePr>
        <p:xfrm>
          <a:off x="692150" y="2833666"/>
          <a:ext cx="7227888" cy="2323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3884"/>
                <a:gridCol w="3664004"/>
              </a:tblGrid>
              <a:tr h="4647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66FF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altLang="es-P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Calibri" panose="020F0502020204030204" pitchFamily="34" charset="0"/>
                        </a:rPr>
                        <a:t>Lineales</a:t>
                      </a:r>
                      <a:endParaRPr kumimoji="0" lang="es-ES" altLang="es-P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8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66FF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altLang="es-P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Calibri" panose="020F0502020204030204" pitchFamily="34" charset="0"/>
                        </a:rPr>
                        <a:t>No lineales</a:t>
                      </a:r>
                      <a:endParaRPr kumimoji="0" lang="es-ES" altLang="es-P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8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7" marB="45727" horzOverflow="overflow"/>
                </a:tc>
              </a:tr>
              <a:tr h="4647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66FF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altLang="es-P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Calibri" panose="020F0502020204030204" pitchFamily="34" charset="0"/>
                        </a:rPr>
                        <a:t>Arreglos</a:t>
                      </a:r>
                      <a:endParaRPr kumimoji="0" lang="es-ES" altLang="es-P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8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66FF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altLang="es-P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Calibri" panose="020F0502020204030204" pitchFamily="34" charset="0"/>
                        </a:rPr>
                        <a:t>Grafos</a:t>
                      </a:r>
                      <a:endParaRPr kumimoji="0" lang="es-ES" altLang="es-P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8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7" marB="45727" horzOverflow="overflow"/>
                </a:tc>
              </a:tr>
              <a:tr h="4647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66FF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altLang="es-P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Calibri" panose="020F0502020204030204" pitchFamily="34" charset="0"/>
                        </a:rPr>
                        <a:t>Listas Enlazadas</a:t>
                      </a:r>
                      <a:endParaRPr kumimoji="0" lang="es-ES" altLang="es-P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8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66FF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altLang="es-P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Calibri" panose="020F0502020204030204" pitchFamily="34" charset="0"/>
                        </a:rPr>
                        <a:t>Arboles</a:t>
                      </a:r>
                      <a:endParaRPr kumimoji="0" lang="es-ES" altLang="es-P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8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7" marB="45727" horzOverflow="overflow"/>
                </a:tc>
              </a:tr>
              <a:tr h="4647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66FF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P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Calibri" panose="020F0502020204030204" pitchFamily="34" charset="0"/>
                        </a:rPr>
                        <a:t>Pilas</a:t>
                      </a:r>
                    </a:p>
                  </a:txBody>
                  <a:tcPr marT="45727" marB="45727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66FF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s-ES" altLang="es-P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8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7" marB="45727" horzOverflow="overflow"/>
                </a:tc>
              </a:tr>
              <a:tr h="4647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66FF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altLang="es-P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Calibri" panose="020F0502020204030204" pitchFamily="34" charset="0"/>
                        </a:rPr>
                        <a:t>Colas</a:t>
                      </a:r>
                      <a:endParaRPr kumimoji="0" lang="es-ES" altLang="es-P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8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66FF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s-ES" altLang="es-P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8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7" marB="45727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59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e70d81c47b9c26faf46977527bb12e6b6c3430"/>
  <p:tag name="MMPROD_UIDATA" val="&lt;database version=&quot;10.0&quot;&gt;&lt;object type=&quot;1&quot; unique_id=&quot;10001&quot;&gt;&lt;object type=&quot;2&quot; unique_id=&quot;30466&quot;&gt;&lt;object type=&quot;3&quot; unique_id=&quot;30467&quot;&gt;&lt;property id=&quot;20148&quot; value=&quot;5&quot;/&gt;&lt;property id=&quot;20300&quot; value=&quot;Diapositiva 1&quot;/&gt;&lt;property id=&quot;20307&quot; value=&quot;281&quot;/&gt;&lt;/object&gt;&lt;object type=&quot;3&quot; unique_id=&quot;30468&quot;&gt;&lt;property id=&quot;20148&quot; value=&quot;5&quot;/&gt;&lt;property id=&quot;20300&quot; value=&quot;Diapositiva 2 - &amp;quot;Introducción&amp;quot;&quot;/&gt;&lt;property id=&quot;20307&quot; value=&quot;409&quot;/&gt;&lt;/object&gt;&lt;object type=&quot;3&quot; unique_id=&quot;30469&quot;&gt;&lt;property id=&quot;20148&quot; value=&quot;5&quot;/&gt;&lt;property id=&quot;20300&quot; value=&quot;Diapositiva 3 - &amp;quot;Titulo del recurso&amp;quot;&quot;/&gt;&lt;property id=&quot;20307&quot; value=&quot;711&quot;/&gt;&lt;/object&gt;&lt;object type=&quot;3&quot; unique_id=&quot;30470&quot;&gt;&lt;property id=&quot;20148&quot; value=&quot;5&quot;/&gt;&lt;property id=&quot;20300&quot; value=&quot;Diapositiva 4 - &amp;quot;Pantalla de texto con imagen vertical&amp;quot;&quot;/&gt;&lt;property id=&quot;20307&quot; value=&quot;668&quot;/&gt;&lt;/object&gt;&lt;object type=&quot;3&quot; unique_id=&quot;30471&quot;&gt;&lt;property id=&quot;20148&quot; value=&quot;5&quot;/&gt;&lt;property id=&quot;20300&quot; value=&quot;Diapositiva 5 - &amp;quot;Rollover&amp;quot;&quot;/&gt;&lt;property id=&quot;20307&quot; value=&quot;669&quot;/&gt;&lt;/object&gt;&lt;object type=&quot;3&quot; unique_id=&quot;30472&quot;&gt;&lt;property id=&quot;20148&quot; value=&quot;5&quot;/&gt;&lt;property id=&quot;20300&quot; value=&quot;Diapositiva 6&quot;/&gt;&lt;property id=&quot;20307&quot; value=&quot;670&quot;/&gt;&lt;/object&gt;&lt;object type=&quot;3&quot; unique_id=&quot;30473&quot;&gt;&lt;property id=&quot;20148&quot; value=&quot;5&quot;/&gt;&lt;property id=&quot;20300&quot; value=&quot;Diapositiva 7 - &amp;quot;Pestañas&amp;quot;&quot;/&gt;&lt;property id=&quot;20307&quot; value=&quot;674&quot;/&gt;&lt;/object&gt;&lt;object type=&quot;3&quot; unique_id=&quot;30474&quot;&gt;&lt;property id=&quot;20148&quot; value=&quot;5&quot;/&gt;&lt;property id=&quot;20300&quot; value=&quot;Diapositiva 8&quot;/&gt;&lt;property id=&quot;20307&quot; value=&quot;685&quot;/&gt;&lt;/object&gt;&lt;object type=&quot;3&quot; unique_id=&quot;30475&quot;&gt;&lt;property id=&quot;20148&quot; value=&quot;5&quot;/&gt;&lt;property id=&quot;20300&quot; value=&quot;Diapositiva 9 - &amp;quot;Proceso&amp;quot;&quot;/&gt;&lt;property id=&quot;20307&quot; value=&quot;691&quot;/&gt;&lt;/object&gt;&lt;object type=&quot;3&quot; unique_id=&quot;30476&quot;&gt;&lt;property id=&quot;20148&quot; value=&quot;5&quot;/&gt;&lt;property id=&quot;20300&quot; value=&quot;Diapositiva 10 - &amp;quot;Reflexiona&amp;quot;&quot;/&gt;&lt;property id=&quot;20307&quot; value=&quot;700&quot;/&gt;&lt;/object&gt;&lt;object type=&quot;3&quot; unique_id=&quot;30477&quot;&gt;&lt;property id=&quot;20148&quot; value=&quot;5&quot;/&gt;&lt;property id=&quot;20300&quot; value=&quot;Diapositiva 11 - &amp;quot;Más ejemplos de cajas y recuadros&amp;quot;&quot;/&gt;&lt;property id=&quot;20307&quot; value=&quot;625&quot;/&gt;&lt;/object&gt;&lt;object type=&quot;3&quot; unique_id=&quot;30478&quot;&gt;&lt;property id=&quot;20148&quot; value=&quot;5&quot;/&gt;&lt;property id=&quot;20300&quot; value=&quot;Diapositiva 12&quot;/&gt;&lt;property id=&quot;20307&quot; value=&quot;485&quot;/&gt;&lt;/object&gt;&lt;object type=&quot;3&quot; unique_id=&quot;30479&quot;&gt;&lt;property id=&quot;20148&quot; value=&quot;5&quot;/&gt;&lt;property id=&quot;20300&quot; value=&quot;Diapositiva 13 - &amp;quot;Resumen&amp;quot;&quot;/&gt;&lt;property id=&quot;20307&quot; value=&quot;712&quot;/&gt;&lt;/object&gt;&lt;object type=&quot;3&quot; unique_id=&quot;30480&quot;&gt;&lt;property id=&quot;20148&quot; value=&quot;5&quot;/&gt;&lt;property id=&quot;20300&quot; value=&quot;Diapositiva 14 - &amp;quot;Créditos&amp;quot;&quot;/&gt;&lt;property id=&quot;20307&quot; value=&quot;713&quot;/&gt;&lt;/object&gt;&lt;object type=&quot;3&quot; unique_id=&quot;30481&quot;&gt;&lt;property id=&quot;20148&quot; value=&quot;5&quot;/&gt;&lt;property id=&quot;20300&quot; value=&quot;Diapositiva 15&quot;/&gt;&lt;property id=&quot;20307&quot; value=&quot;407&quot;/&gt;&lt;/object&gt;&lt;/object&gt;&lt;object type=&quot;8&quot; unique_id=&quot;30498&quot;&gt;&lt;/object&gt;&lt;/object&gt;&lt;/database&gt;"/>
  <p:tag name="MMPROD_NEXTUNIQUEID" val="10016"/>
  <p:tag name="SECTOMILLISECCONVERTED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4849</TotalTime>
  <Words>1392</Words>
  <Application>Microsoft Office PowerPoint</Application>
  <PresentationFormat>Presentación en pantalla (4:3)</PresentationFormat>
  <Paragraphs>211</Paragraphs>
  <Slides>24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8" baseType="lpstr">
      <vt:lpstr>ＭＳ Ｐゴシック</vt:lpstr>
      <vt:lpstr>Arial</vt:lpstr>
      <vt:lpstr>Arial Narrow</vt:lpstr>
      <vt:lpstr>Calibri</vt:lpstr>
      <vt:lpstr>Courier New</vt:lpstr>
      <vt:lpstr>Impact</vt:lpstr>
      <vt:lpstr>Monotype Sorts</vt:lpstr>
      <vt:lpstr>Rockwell</vt:lpstr>
      <vt:lpstr>Times New Roman</vt:lpstr>
      <vt:lpstr>Trade Gothic LT Std Bold</vt:lpstr>
      <vt:lpstr>Verdana</vt:lpstr>
      <vt:lpstr>Wingdings</vt:lpstr>
      <vt:lpstr>Wingdings 2</vt:lpstr>
      <vt:lpstr>Tema de Office</vt:lpstr>
      <vt:lpstr>Presentación de PowerPoint</vt:lpstr>
      <vt:lpstr>Agenda</vt:lpstr>
      <vt:lpstr>Presentación del curso </vt:lpstr>
      <vt:lpstr>Presentación del curso </vt:lpstr>
      <vt:lpstr>Definiciones</vt:lpstr>
      <vt:lpstr>Algoritmo</vt:lpstr>
      <vt:lpstr>Estructura de Datos</vt:lpstr>
      <vt:lpstr>Estructura de Datos</vt:lpstr>
      <vt:lpstr>Estructura de Datos</vt:lpstr>
      <vt:lpstr>Estructura de Datos</vt:lpstr>
      <vt:lpstr>Listas</vt:lpstr>
      <vt:lpstr>Listas</vt:lpstr>
      <vt:lpstr>Listas</vt:lpstr>
      <vt:lpstr>Listas</vt:lpstr>
      <vt:lpstr>Listas</vt:lpstr>
      <vt:lpstr>Arreglos</vt:lpstr>
      <vt:lpstr>Arreglos</vt:lpstr>
      <vt:lpstr>Arreglos</vt:lpstr>
      <vt:lpstr>Arreglos</vt:lpstr>
      <vt:lpstr>Arreglos</vt:lpstr>
      <vt:lpstr>Ruby.</vt:lpstr>
      <vt:lpstr>Conclusiones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nruiz</dc:creator>
  <cp:lastModifiedBy>Lizardo</cp:lastModifiedBy>
  <cp:revision>705</cp:revision>
  <dcterms:created xsi:type="dcterms:W3CDTF">2013-09-18T10:42:08Z</dcterms:created>
  <dcterms:modified xsi:type="dcterms:W3CDTF">2020-03-23T23:33:39Z</dcterms:modified>
</cp:coreProperties>
</file>