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82" r:id="rId5"/>
    <p:sldId id="283" r:id="rId6"/>
    <p:sldId id="284" r:id="rId7"/>
    <p:sldId id="286" r:id="rId8"/>
    <p:sldId id="287" r:id="rId9"/>
    <p:sldId id="289" r:id="rId10"/>
    <p:sldId id="291" r:id="rId11"/>
    <p:sldId id="290" r:id="rId12"/>
    <p:sldId id="311" r:id="rId13"/>
    <p:sldId id="305" r:id="rId14"/>
    <p:sldId id="295" r:id="rId15"/>
    <p:sldId id="296" r:id="rId16"/>
    <p:sldId id="297" r:id="rId17"/>
    <p:sldId id="307" r:id="rId18"/>
    <p:sldId id="298" r:id="rId19"/>
    <p:sldId id="304" r:id="rId20"/>
    <p:sldId id="303" r:id="rId21"/>
    <p:sldId id="312" r:id="rId22"/>
    <p:sldId id="313" r:id="rId23"/>
    <p:sldId id="308" r:id="rId24"/>
    <p:sldId id="309" r:id="rId25"/>
    <p:sldId id="299" r:id="rId26"/>
    <p:sldId id="300" r:id="rId27"/>
    <p:sldId id="306" r:id="rId28"/>
    <p:sldId id="301" r:id="rId29"/>
    <p:sldId id="31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6" autoAdjust="0"/>
    <p:restoredTop sz="94660"/>
  </p:normalViewPr>
  <p:slideViewPr>
    <p:cSldViewPr>
      <p:cViewPr>
        <p:scale>
          <a:sx n="70" d="100"/>
          <a:sy n="70" d="100"/>
        </p:scale>
        <p:origin x="-8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520C-FAB8-4569-BDF1-68160A23E354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1B5C-44FE-4D20-AB8D-F2584391D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609329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67304" y="1695728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43208" y="5056625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071263" y="1844824"/>
            <a:ext cx="6625881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62" y="2851817"/>
            <a:ext cx="3638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600" b="1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Ing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kumimoji="0"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Jorge Jaime Castro</a:t>
            </a:r>
            <a:endParaRPr kumimoji="0" lang="en-US" altLang="ko-KR" sz="16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5062" y="1844824"/>
            <a:ext cx="3638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ASP.NET CORE 1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 r="8142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5" b="330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Algunos</a:t>
            </a:r>
            <a:r>
              <a:rPr lang="en-US" b="1" dirty="0" smtClean="0"/>
              <a:t> </a:t>
            </a:r>
            <a:r>
              <a:rPr lang="en-US" b="1" dirty="0"/>
              <a:t>Frameworks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Django</a:t>
            </a:r>
            <a:r>
              <a:rPr lang="en-US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Rails (Ruby)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Zend</a:t>
            </a:r>
            <a:r>
              <a:rPr lang="en-US" dirty="0"/>
              <a:t> Framework (PHP)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CodeIgniter</a:t>
            </a:r>
            <a:r>
              <a:rPr lang="en-US" dirty="0"/>
              <a:t> (PHP)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CakePHP</a:t>
            </a:r>
            <a:r>
              <a:rPr lang="en-US" dirty="0"/>
              <a:t> (PHP)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Laravel</a:t>
            </a:r>
            <a:r>
              <a:rPr lang="en-US" dirty="0"/>
              <a:t> (PHP)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ASP.NET MVC5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3370283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b="1" dirty="0" smtClean="0">
                <a:solidFill>
                  <a:schemeClr val="bg1"/>
                </a:solidFill>
              </a:rPr>
              <a:t>Un aplicación real</a:t>
            </a:r>
            <a:endParaRPr lang="es-C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CR" dirty="0" smtClean="0"/>
              <a:t>.NET </a:t>
            </a:r>
            <a:r>
              <a:rPr lang="es-CR" dirty="0" err="1" smtClean="0"/>
              <a:t>Core</a:t>
            </a:r>
            <a:r>
              <a:rPr lang="es-CR" dirty="0" smtClean="0"/>
              <a:t>  es la implementación de un  </a:t>
            </a:r>
            <a:r>
              <a:rPr lang="es-CR" i="1" dirty="0" err="1" smtClean="0"/>
              <a:t>runtime</a:t>
            </a:r>
            <a:r>
              <a:rPr lang="es-CR" dirty="0" smtClean="0"/>
              <a:t> y librería modular que incluye un                subconjunto de .NET Framework. Actualmente esta completo para Windows, y en progreso    para Linux y OS X.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.NET </a:t>
            </a:r>
            <a:r>
              <a:rPr lang="es-CR" dirty="0" err="1" smtClean="0"/>
              <a:t>Core</a:t>
            </a:r>
            <a:r>
              <a:rPr lang="es-CR" dirty="0" smtClean="0"/>
              <a:t> consiste en un conjunto de librerías, llamadas "</a:t>
            </a:r>
            <a:r>
              <a:rPr lang="es-CR" dirty="0" err="1" smtClean="0"/>
              <a:t>CoreFX</a:t>
            </a:r>
            <a:r>
              <a:rPr lang="es-CR" dirty="0" smtClean="0"/>
              <a:t>", y una pequeño y              optimizado </a:t>
            </a:r>
            <a:r>
              <a:rPr lang="es-CR" i="1" dirty="0" err="1" smtClean="0"/>
              <a:t>runtime</a:t>
            </a:r>
            <a:r>
              <a:rPr lang="es-CR" dirty="0" smtClean="0"/>
              <a:t>, denominado "</a:t>
            </a:r>
            <a:r>
              <a:rPr lang="es-CR" dirty="0" err="1" smtClean="0"/>
              <a:t>CoreCLR</a:t>
            </a:r>
            <a:r>
              <a:rPr lang="es-CR" dirty="0" smtClean="0"/>
              <a:t>". 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.NET </a:t>
            </a:r>
            <a:r>
              <a:rPr lang="es-CR" dirty="0" err="1" smtClean="0"/>
              <a:t>Core</a:t>
            </a:r>
            <a:r>
              <a:rPr lang="es-CR" dirty="0" smtClean="0"/>
              <a:t> es de código abierto, por lo que se puede seguir el progreso del proyecto y          contribuir a el en </a:t>
            </a:r>
            <a:r>
              <a:rPr lang="es-CR" dirty="0" err="1" smtClean="0"/>
              <a:t>GitHub</a:t>
            </a:r>
            <a:r>
              <a:rPr lang="es-CR" dirty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946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 Version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CR" dirty="0" smtClean="0"/>
              <a:t>Es el administrador de versiones de .NET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Un set de línea de comandos con utilidades para actualizar y configurar    cual .NET </a:t>
            </a:r>
            <a:r>
              <a:rPr lang="es-CR" dirty="0" err="1" smtClean="0"/>
              <a:t>Runtime</a:t>
            </a:r>
            <a:r>
              <a:rPr lang="es-CR" dirty="0" smtClean="0"/>
              <a:t> se va a usar</a:t>
            </a: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57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.NET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CR" dirty="0" smtClean="0"/>
              <a:t>Es el software </a:t>
            </a:r>
            <a:r>
              <a:rPr lang="es-CR" dirty="0" err="1" smtClean="0"/>
              <a:t>development</a:t>
            </a:r>
            <a:r>
              <a:rPr lang="es-CR" dirty="0" smtClean="0"/>
              <a:t> kit (SDK) and </a:t>
            </a:r>
            <a:r>
              <a:rPr lang="es-CR" dirty="0" err="1" smtClean="0"/>
              <a:t>runtime</a:t>
            </a:r>
            <a:r>
              <a:rPr lang="es-CR" dirty="0" smtClean="0"/>
              <a:t> </a:t>
            </a:r>
            <a:r>
              <a:rPr lang="es-CR" dirty="0" err="1" smtClean="0"/>
              <a:t>environment</a:t>
            </a:r>
            <a:r>
              <a:rPr lang="es-CR" dirty="0" smtClean="0"/>
              <a:t>.</a:t>
            </a:r>
          </a:p>
          <a:p>
            <a:endParaRPr lang="es-CR" dirty="0" smtClean="0"/>
          </a:p>
          <a:p>
            <a:pPr marL="1028700" lvl="1" algn="just">
              <a:buFont typeface="Wingdings" panose="05000000000000000000" pitchFamily="2" charset="2"/>
              <a:buChar char="§"/>
            </a:pPr>
            <a:r>
              <a:rPr lang="es-CR" sz="1600" dirty="0" smtClean="0">
                <a:solidFill>
                  <a:schemeClr val="bg1"/>
                </a:solidFill>
              </a:rPr>
              <a:t>.NET Framework – El .NET </a:t>
            </a:r>
            <a:r>
              <a:rPr lang="es-CR" sz="1600" dirty="0" err="1" smtClean="0">
                <a:solidFill>
                  <a:schemeClr val="bg1"/>
                </a:solidFill>
              </a:rPr>
              <a:t>framework</a:t>
            </a:r>
            <a:r>
              <a:rPr lang="es-CR" sz="1600" dirty="0" smtClean="0">
                <a:solidFill>
                  <a:schemeClr val="bg1"/>
                </a:solidFill>
              </a:rPr>
              <a:t> que conocemos y amamos</a:t>
            </a:r>
          </a:p>
          <a:p>
            <a:pPr marL="1028700" lvl="1" algn="just">
              <a:buFont typeface="Wingdings" panose="05000000000000000000" pitchFamily="2" charset="2"/>
              <a:buChar char="§"/>
            </a:pPr>
            <a:endParaRPr lang="es-CR" sz="1600" dirty="0" smtClean="0">
              <a:solidFill>
                <a:schemeClr val="bg1"/>
              </a:solidFill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CR" sz="1600" dirty="0" smtClean="0">
                <a:solidFill>
                  <a:schemeClr val="bg1"/>
                </a:solidFill>
              </a:rPr>
              <a:t>.NET </a:t>
            </a:r>
            <a:r>
              <a:rPr lang="es-CR" sz="1600" dirty="0" err="1" smtClean="0">
                <a:solidFill>
                  <a:schemeClr val="bg1"/>
                </a:solidFill>
              </a:rPr>
              <a:t>Core</a:t>
            </a:r>
            <a:r>
              <a:rPr lang="es-CR" sz="1600" dirty="0" smtClean="0">
                <a:solidFill>
                  <a:schemeClr val="bg1"/>
                </a:solidFill>
              </a:rPr>
              <a:t> – Un subconjunto de .NET Framework que  incluye un </a:t>
            </a:r>
            <a:r>
              <a:rPr lang="es-CR" sz="1600" i="1" dirty="0" err="1" smtClean="0">
                <a:solidFill>
                  <a:schemeClr val="bg1"/>
                </a:solidFill>
              </a:rPr>
              <a:t>runtime</a:t>
            </a:r>
            <a:r>
              <a:rPr lang="es-CR" sz="1600" dirty="0" smtClean="0">
                <a:solidFill>
                  <a:schemeClr val="bg1"/>
                </a:solidFill>
              </a:rPr>
              <a:t> modular y una librería gestionada vía </a:t>
            </a:r>
            <a:r>
              <a:rPr lang="es-CR" sz="1600" dirty="0" err="1" smtClean="0">
                <a:solidFill>
                  <a:schemeClr val="bg1"/>
                </a:solidFill>
              </a:rPr>
              <a:t>Nuget</a:t>
            </a:r>
            <a:r>
              <a:rPr lang="es-CR" sz="1600" dirty="0" smtClean="0">
                <a:solidFill>
                  <a:schemeClr val="bg1"/>
                </a:solidFill>
              </a:rPr>
              <a:t>. 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es-CR" sz="1600" dirty="0" smtClean="0">
              <a:solidFill>
                <a:schemeClr val="bg1"/>
              </a:solidFill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CR" sz="1600" dirty="0" smtClean="0">
                <a:solidFill>
                  <a:schemeClr val="bg1"/>
                </a:solidFill>
              </a:rPr>
              <a:t>Mono – Usando Mono, podemos crear aplicaciones   ASP.NET que compilen y corran sobre maquinas OSX y Linux.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787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.NET Development Utilities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CR" dirty="0" smtClean="0"/>
              <a:t>Es un herramienta de línea de comandos con variedad de funciones     </a:t>
            </a:r>
            <a:r>
              <a:rPr lang="es-CR" dirty="0" smtClean="0"/>
              <a:t>    para </a:t>
            </a:r>
            <a:r>
              <a:rPr lang="es-CR" dirty="0" smtClean="0"/>
              <a:t>asistir el desarrollo de ASP.NET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R" dirty="0" smtClean="0"/>
          </a:p>
          <a:p>
            <a:pPr algn="just"/>
            <a:r>
              <a:rPr lang="es-CR" dirty="0" smtClean="0"/>
              <a:t>Responsable de todas las operaciones relacionadas con los paquetes   de </a:t>
            </a:r>
            <a:r>
              <a:rPr lang="es-CR" dirty="0" smtClean="0"/>
              <a:t> la </a:t>
            </a:r>
            <a:r>
              <a:rPr lang="es-CR" dirty="0" smtClean="0"/>
              <a:t>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R" dirty="0" smtClean="0"/>
          </a:p>
          <a:p>
            <a:pPr algn="just"/>
            <a:r>
              <a:rPr lang="es-CR" dirty="0" smtClean="0"/>
              <a:t>Usa </a:t>
            </a:r>
            <a:r>
              <a:rPr lang="es-CR" dirty="0" err="1" smtClean="0"/>
              <a:t>Nuget</a:t>
            </a:r>
            <a:r>
              <a:rPr lang="es-CR" dirty="0" smtClean="0"/>
              <a:t> para el manejo de paquetes y </a:t>
            </a:r>
            <a:r>
              <a:rPr lang="es-CR" dirty="0" err="1" smtClean="0"/>
              <a:t>deployment</a:t>
            </a:r>
            <a:endParaRPr lang="es-CR" dirty="0" smtClean="0"/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8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smtClean="0"/>
              <a:t>Concepto</a:t>
            </a:r>
            <a:endParaRPr lang="es-CR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un patrón de diseño orientado a objetos, en el que se suministran </a:t>
            </a:r>
            <a:r>
              <a:rPr lang="es-ES" dirty="0" smtClean="0"/>
              <a:t>      objetos </a:t>
            </a:r>
            <a:r>
              <a:rPr lang="es-ES" dirty="0"/>
              <a:t>a una clase en lugar de ser la propia clase quien cree el objeto.</a:t>
            </a:r>
            <a:endParaRPr lang="en-US" dirty="0"/>
          </a:p>
        </p:txBody>
      </p:sp>
      <p:pic>
        <p:nvPicPr>
          <p:cNvPr id="4098" name="Picture 2" descr="https://i-msdn.sec.s-msft.com/dynimg/IC24573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3200400" cy="2371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92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altLang="ko-KR" dirty="0" smtClean="0"/>
              <a:t>Codifique donde quiera</a:t>
            </a:r>
            <a:endParaRPr lang="es-CR" altLang="ko-K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daoudisamir.com/wp-content/uploads/2015/01/visual-studio-2013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024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omnisharp.net/images/vs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33078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blog.teamtreehouse.com/wp-content/uploads/2014/01/yeoma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33" y="3533817"/>
            <a:ext cx="2705098" cy="23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75784" y="1126277"/>
            <a:ext cx="2140330" cy="2158707"/>
            <a:chOff x="5943600" y="1435387"/>
            <a:chExt cx="2140330" cy="2158707"/>
          </a:xfrm>
        </p:grpSpPr>
        <p:pic>
          <p:nvPicPr>
            <p:cNvPr id="11" name="Picture 8" descr="http://www.omnisharp.net/images/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9" y="1435387"/>
              <a:ext cx="1600199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943600" y="3009319"/>
              <a:ext cx="21403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rgbClr val="21AB63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OmniSharp</a:t>
              </a:r>
              <a:endParaRPr lang="en-US" sz="3200" b="1" dirty="0">
                <a:solidFill>
                  <a:srgbClr val="21AB63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5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s-CR" dirty="0" smtClean="0"/>
              <a:t>probar</a:t>
            </a:r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smtClean="0"/>
              <a:t>Ejemplo usando DNVM y DNX</a:t>
            </a:r>
            <a:endParaRPr lang="es-C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honorcraft.com/wp-content/uploads/2015/04/stock-footage-women-s-hands-typing-on-computer-keyboard-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5"/>
            <a:ext cx="6480720" cy="36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smtClean="0"/>
              <a:t>Que desapareció </a:t>
            </a:r>
            <a:r>
              <a:rPr lang="es-CR" b="1" dirty="0" smtClean="0"/>
              <a:t>y que </a:t>
            </a:r>
            <a:r>
              <a:rPr lang="es-CR" b="1" dirty="0" smtClean="0"/>
              <a:t>apareció </a:t>
            </a:r>
            <a:endParaRPr lang="es-CR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CR" dirty="0" smtClean="0"/>
              <a:t>El archivo </a:t>
            </a:r>
            <a:r>
              <a:rPr lang="es-CR" dirty="0" err="1" smtClean="0"/>
              <a:t>xml</a:t>
            </a:r>
            <a:r>
              <a:rPr lang="es-CR" dirty="0" smtClean="0"/>
              <a:t> </a:t>
            </a:r>
            <a:r>
              <a:rPr lang="es-CR" dirty="0" err="1" smtClean="0"/>
              <a:t>Web.config</a:t>
            </a:r>
            <a:r>
              <a:rPr lang="es-CR" dirty="0" smtClean="0"/>
              <a:t> </a:t>
            </a:r>
            <a:r>
              <a:rPr lang="es-CR" dirty="0" smtClean="0"/>
              <a:t>fue </a:t>
            </a:r>
            <a:r>
              <a:rPr lang="es-CR" dirty="0" smtClean="0"/>
              <a:t>removido</a:t>
            </a:r>
          </a:p>
          <a:p>
            <a:r>
              <a:rPr lang="es-CR" dirty="0"/>
              <a:t>Archivos de configuración en formato </a:t>
            </a:r>
            <a:r>
              <a:rPr lang="es-CR" dirty="0" smtClean="0"/>
              <a:t>JSON</a:t>
            </a:r>
            <a:r>
              <a:rPr lang="es-CR" dirty="0" smtClean="0"/>
              <a:t> </a:t>
            </a:r>
            <a:endParaRPr lang="es-CR" dirty="0" smtClean="0"/>
          </a:p>
          <a:p>
            <a:r>
              <a:rPr lang="es-CR" dirty="0" smtClean="0"/>
              <a:t>La clase </a:t>
            </a:r>
            <a:r>
              <a:rPr lang="es-CR" dirty="0" err="1" smtClean="0"/>
              <a:t>Global.asax</a:t>
            </a:r>
            <a:r>
              <a:rPr lang="es-CR" dirty="0" smtClean="0"/>
              <a:t>  </a:t>
            </a:r>
            <a:r>
              <a:rPr lang="es-CR" dirty="0" smtClean="0"/>
              <a:t>fue removida</a:t>
            </a:r>
          </a:p>
          <a:p>
            <a:r>
              <a:rPr lang="es-CR" dirty="0" smtClean="0"/>
              <a:t>Web API and MVC </a:t>
            </a:r>
            <a:r>
              <a:rPr lang="es-CR" dirty="0" smtClean="0"/>
              <a:t>es uno solo</a:t>
            </a:r>
            <a:endParaRPr lang="es-CR" dirty="0" smtClean="0"/>
          </a:p>
          <a:p>
            <a:r>
              <a:rPr lang="es-CR" dirty="0" smtClean="0"/>
              <a:t>El explorador de proyecto muestra lo que hay en disco</a:t>
            </a:r>
          </a:p>
          <a:p>
            <a:r>
              <a:rPr lang="es-CR" dirty="0" smtClean="0"/>
              <a:t>No mas archivos de configuración como </a:t>
            </a:r>
            <a:r>
              <a:rPr lang="es-CR" dirty="0" err="1" smtClean="0"/>
              <a:t>csproj</a:t>
            </a:r>
            <a:r>
              <a:rPr lang="es-CR" dirty="0" smtClean="0"/>
              <a:t> </a:t>
            </a:r>
            <a:r>
              <a:rPr lang="es-CR" dirty="0" smtClean="0"/>
              <a:t>que registraba </a:t>
            </a:r>
            <a:r>
              <a:rPr lang="es-CR" dirty="0" smtClean="0"/>
              <a:t>los archivos incluidos </a:t>
            </a:r>
            <a:r>
              <a:rPr lang="es-CR" dirty="0" smtClean="0"/>
              <a:t>  en </a:t>
            </a:r>
            <a:r>
              <a:rPr lang="es-CR" dirty="0" smtClean="0"/>
              <a:t>el proyecto. </a:t>
            </a:r>
          </a:p>
          <a:p>
            <a:r>
              <a:rPr lang="es-CR" dirty="0" err="1" smtClean="0"/>
              <a:t>Root</a:t>
            </a:r>
            <a:r>
              <a:rPr lang="es-CR" dirty="0" smtClean="0"/>
              <a:t> folder : </a:t>
            </a:r>
            <a:r>
              <a:rPr lang="es-CR" dirty="0" err="1" smtClean="0"/>
              <a:t>wwwroot</a:t>
            </a:r>
            <a:endParaRPr lang="es-CR" dirty="0" smtClean="0"/>
          </a:p>
          <a:p>
            <a:r>
              <a:rPr lang="es-CR" dirty="0" smtClean="0"/>
              <a:t>Solo los archivos en </a:t>
            </a:r>
            <a:r>
              <a:rPr lang="es-CR" dirty="0" err="1" smtClean="0"/>
              <a:t>wwwroot</a:t>
            </a:r>
            <a:r>
              <a:rPr lang="es-CR" dirty="0" smtClean="0"/>
              <a:t> son accesibles, </a:t>
            </a:r>
            <a:r>
              <a:rPr lang="es-CR" dirty="0" err="1"/>
              <a:t>whitelisting</a:t>
            </a:r>
            <a:endParaRPr lang="es-CR" dirty="0" smtClean="0"/>
          </a:p>
          <a:p>
            <a:r>
              <a:rPr lang="es-CR" dirty="0" err="1" smtClean="0"/>
              <a:t>Dependy</a:t>
            </a:r>
            <a:r>
              <a:rPr lang="es-CR" dirty="0" smtClean="0"/>
              <a:t> </a:t>
            </a:r>
            <a:r>
              <a:rPr lang="es-CR" dirty="0" err="1" smtClean="0"/>
              <a:t>Injection</a:t>
            </a:r>
            <a:r>
              <a:rPr lang="es-CR" dirty="0" smtClean="0"/>
              <a:t> es parte integral</a:t>
            </a:r>
          </a:p>
          <a:p>
            <a:r>
              <a:rPr lang="es-CR" dirty="0" smtClean="0"/>
              <a:t>HTML </a:t>
            </a:r>
            <a:r>
              <a:rPr lang="es-CR" dirty="0" err="1" smtClean="0"/>
              <a:t>friedly</a:t>
            </a:r>
            <a:r>
              <a:rPr lang="es-CR" dirty="0" smtClean="0"/>
              <a:t>, solo escribir </a:t>
            </a:r>
            <a:r>
              <a:rPr lang="es-CR" dirty="0" err="1" smtClean="0"/>
              <a:t>html</a:t>
            </a:r>
            <a:r>
              <a:rPr lang="es-CR" dirty="0" smtClean="0"/>
              <a:t>, no mas @</a:t>
            </a:r>
            <a:r>
              <a:rPr lang="es-CR" dirty="0" smtClean="0"/>
              <a:t>HTML,</a:t>
            </a:r>
          </a:p>
          <a:p>
            <a:r>
              <a:rPr lang="es-CR" dirty="0" smtClean="0"/>
              <a:t>Node.js esta incorporado</a:t>
            </a:r>
            <a:endParaRPr lang="es-CR" dirty="0" smtClean="0"/>
          </a:p>
          <a:p>
            <a:r>
              <a:rPr lang="es-CR" dirty="0" smtClean="0"/>
              <a:t>Uso de </a:t>
            </a:r>
            <a:r>
              <a:rPr lang="es-CR" dirty="0" err="1" smtClean="0"/>
              <a:t>Bower</a:t>
            </a:r>
            <a:r>
              <a:rPr lang="es-CR" dirty="0" smtClean="0"/>
              <a:t> para </a:t>
            </a:r>
            <a:r>
              <a:rPr lang="es-CR" dirty="0" err="1" smtClean="0"/>
              <a:t>librerias</a:t>
            </a:r>
            <a:r>
              <a:rPr lang="es-CR" dirty="0" smtClean="0"/>
              <a:t> cliente</a:t>
            </a:r>
          </a:p>
          <a:p>
            <a:r>
              <a:rPr lang="es-CR" dirty="0" smtClean="0"/>
              <a:t>Uso de </a:t>
            </a:r>
            <a:r>
              <a:rPr lang="es-CR" dirty="0" err="1" smtClean="0"/>
              <a:t>Gulp</a:t>
            </a:r>
            <a:r>
              <a:rPr lang="es-CR" dirty="0" smtClean="0"/>
              <a:t> y </a:t>
            </a:r>
            <a:r>
              <a:rPr lang="es-CR" dirty="0" err="1" smtClean="0"/>
              <a:t>Grunt</a:t>
            </a:r>
            <a:r>
              <a:rPr lang="es-CR" dirty="0" smtClean="0"/>
              <a:t> </a:t>
            </a:r>
            <a:r>
              <a:rPr lang="es-CR" dirty="0" smtClean="0"/>
              <a:t>para </a:t>
            </a:r>
            <a:r>
              <a:rPr lang="es-CR" dirty="0" err="1"/>
              <a:t>Bundling</a:t>
            </a:r>
            <a:r>
              <a:rPr lang="es-CR" dirty="0"/>
              <a:t> and </a:t>
            </a:r>
            <a:r>
              <a:rPr lang="es-CR" dirty="0" err="1" smtClean="0"/>
              <a:t>Minification</a:t>
            </a:r>
            <a:endParaRPr lang="es-CR" dirty="0" smtClean="0"/>
          </a:p>
          <a:p>
            <a:r>
              <a:rPr lang="es-CR" dirty="0" smtClean="0"/>
              <a:t>Compilación dinámica.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8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Agenda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CR" altLang="ko-KR" dirty="0" smtClean="0">
                <a:latin typeface="Arial" pitchFamily="34" charset="0"/>
                <a:cs typeface="Arial" pitchFamily="34" charset="0"/>
              </a:rPr>
              <a:t>Introducción a MVC</a:t>
            </a:r>
          </a:p>
          <a:p>
            <a:r>
              <a:rPr lang="es-CR" altLang="ko-KR" dirty="0" smtClean="0">
                <a:latin typeface="Arial" pitchFamily="34" charset="0"/>
                <a:cs typeface="Arial" pitchFamily="34" charset="0"/>
              </a:rPr>
              <a:t>Una aplicación real en MVC5</a:t>
            </a:r>
          </a:p>
          <a:p>
            <a:r>
              <a:rPr lang="es-CR" altLang="ko-KR" dirty="0" smtClean="0">
                <a:latin typeface="Arial" pitchFamily="34" charset="0"/>
                <a:cs typeface="Arial" pitchFamily="34" charset="0"/>
              </a:rPr>
              <a:t>Detalles de ASP.NET </a:t>
            </a:r>
            <a:r>
              <a:rPr lang="es-CR" altLang="ko-KR" dirty="0" err="1" smtClean="0">
                <a:latin typeface="Arial" pitchFamily="34" charset="0"/>
                <a:cs typeface="Arial" pitchFamily="34" charset="0"/>
              </a:rPr>
              <a:t>Core</a:t>
            </a:r>
            <a:r>
              <a:rPr lang="es-CR" altLang="ko-KR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r>
              <a:rPr lang="es-CR" altLang="ko-KR" dirty="0" smtClean="0">
                <a:latin typeface="Arial" pitchFamily="34" charset="0"/>
                <a:cs typeface="Arial" pitchFamily="34" charset="0"/>
              </a:rPr>
              <a:t>Ejemplo usando DNVM y DNX</a:t>
            </a:r>
          </a:p>
          <a:p>
            <a:r>
              <a:rPr lang="es-CR" altLang="ko-KR" dirty="0" smtClean="0">
                <a:latin typeface="Arial" pitchFamily="34" charset="0"/>
                <a:cs typeface="Arial" pitchFamily="34" charset="0"/>
              </a:rPr>
              <a:t>Detalles de MVC6</a:t>
            </a:r>
          </a:p>
          <a:p>
            <a:r>
              <a:rPr lang="es-CR" altLang="ko-KR" dirty="0" smtClean="0">
                <a:latin typeface="Arial" pitchFamily="34" charset="0"/>
                <a:cs typeface="Arial" pitchFamily="34" charset="0"/>
              </a:rPr>
              <a:t>Desarrollando con el nuevo MVC5</a:t>
            </a:r>
          </a:p>
          <a:p>
            <a:endParaRPr lang="es-CR" altLang="ko-KR" dirty="0" smtClean="0">
              <a:latin typeface="Arial" pitchFamily="34" charset="0"/>
              <a:cs typeface="Arial" pitchFamily="34" charset="0"/>
            </a:endParaRPr>
          </a:p>
          <a:p>
            <a:endParaRPr lang="es-CR" altLang="ko-KR" dirty="0" smtClean="0">
              <a:latin typeface="Arial" pitchFamily="34" charset="0"/>
              <a:cs typeface="Arial" pitchFamily="34" charset="0"/>
            </a:endParaRPr>
          </a:p>
          <a:p>
            <a:endParaRPr lang="es-CR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Estructura del proyecto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3483698" cy="504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0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el proyecto</a:t>
            </a:r>
            <a:endParaRPr lang="es-C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smtClean="0"/>
              <a:t>Un </a:t>
            </a:r>
            <a:r>
              <a:rPr lang="es-CR" b="1" dirty="0" err="1" smtClean="0"/>
              <a:t>dashboard</a:t>
            </a:r>
            <a:r>
              <a:rPr lang="es-CR" b="1" dirty="0" smtClean="0"/>
              <a:t> para monitorear un sensor de temperatura</a:t>
            </a:r>
            <a:endParaRPr lang="es-CR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revistaojo.com/wp/wp-content/uploads/2013/10/Progr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61606"/>
            <a:ext cx="4896544" cy="34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52839" cy="387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7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28" y="2132856"/>
            <a:ext cx="7561504" cy="38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1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://www.monoforms.com/sites/default/files/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3" y="1818570"/>
            <a:ext cx="3188758" cy="30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bower.io/img/bow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930450"/>
            <a:ext cx="2600325" cy="228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jammer.biz/wp-content/uploads/2014/06/NuGet-Log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92" y="4470806"/>
            <a:ext cx="4267200" cy="154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0632" y="2611506"/>
            <a:ext cx="204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Bower</a:t>
            </a:r>
            <a:endParaRPr lang="en-US" sz="5400" b="1" dirty="0">
              <a:solidFill>
                <a:srgbClr val="92D05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65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 and </a:t>
            </a:r>
            <a:r>
              <a:rPr lang="en-US" dirty="0" err="1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8483"/>
            <a:ext cx="1981200" cy="44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arlosazaustre.es/blog/content/images/2015/02/grunt-logo_g3ks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4999"/>
            <a:ext cx="3429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 codificar</a:t>
            </a:r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 </a:t>
            </a:r>
            <a:r>
              <a:rPr lang="es-CR" dirty="0" err="1" smtClean="0"/>
              <a:t>dashboard</a:t>
            </a:r>
            <a:endParaRPr lang="es-CR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honorcraft.com/wp-content/uploads/2015/04/stock-footage-women-s-hands-typing-on-computer-keyboard-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5"/>
            <a:ext cx="6480720" cy="36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smtClean="0"/>
              <a:t>Donde encontrar información sobre ASP.NET </a:t>
            </a:r>
            <a:r>
              <a:rPr lang="es-CR" b="1" dirty="0" err="1" smtClean="0"/>
              <a:t>Core</a:t>
            </a:r>
            <a:r>
              <a:rPr lang="es-CR" b="1" dirty="0" smtClean="0"/>
              <a:t> 1</a:t>
            </a:r>
            <a:endParaRPr lang="es-CR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https://get.asp.net</a:t>
            </a:r>
            <a:r>
              <a:rPr lang="en-US" b="1" dirty="0" smtClean="0"/>
              <a:t>/</a:t>
            </a:r>
            <a:r>
              <a:rPr lang="en-US" b="1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https://www.asp.net/vnext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http://docs.asp.net</a:t>
            </a:r>
            <a:r>
              <a:rPr lang="en-US" b="1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https://www.visualstudio.com/explore/modern-web-tooling-vs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http</a:t>
            </a:r>
            <a:r>
              <a:rPr lang="en-US" b="1" dirty="0" smtClean="0"/>
              <a:t>://yeoman.io/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728" y="292494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Gracias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View Controller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 lIns="396000" anchor="t"/>
          <a:lstStyle/>
          <a:p>
            <a:pPr algn="just"/>
            <a:r>
              <a:rPr lang="es-ES" dirty="0">
                <a:latin typeface="Arial" pitchFamily="34" charset="0"/>
                <a:cs typeface="Arial" pitchFamily="34" charset="0"/>
              </a:rPr>
              <a:t>Patrón de arquitectura de software que separa el modelo, la interfaz de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usuario </a:t>
            </a:r>
            <a:r>
              <a:rPr lang="es-ES" dirty="0">
                <a:latin typeface="Arial" pitchFamily="34" charset="0"/>
                <a:cs typeface="Arial" pitchFamily="34" charset="0"/>
              </a:rPr>
              <a:t>y el control de la lógica de una aplicación en tres distintos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componentes</a:t>
            </a:r>
            <a:r>
              <a:rPr lang="es-ES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w3schools.com/aspnet/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</a:t>
            </a:r>
            <a:r>
              <a:rPr lang="en-US" b="1" dirty="0" smtClean="0"/>
              <a:t> </a:t>
            </a:r>
            <a:r>
              <a:rPr lang="en-US" b="1" dirty="0"/>
              <a:t>patron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ES" dirty="0" smtClean="0"/>
              <a:t>El Modelo representa la información con la que trabaja la aplicación, es </a:t>
            </a:r>
            <a:r>
              <a:rPr lang="es-ES" dirty="0" smtClean="0"/>
              <a:t>   decir</a:t>
            </a:r>
            <a:r>
              <a:rPr lang="es-ES" dirty="0" smtClean="0"/>
              <a:t>, su lógica de negocio.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algn="just"/>
            <a:r>
              <a:rPr lang="es-ES" dirty="0" smtClean="0"/>
              <a:t>La Vista transforma el modelo en una página web que permite al        </a:t>
            </a:r>
            <a:r>
              <a:rPr lang="es-ES" dirty="0" smtClean="0"/>
              <a:t>    usuario </a:t>
            </a:r>
            <a:r>
              <a:rPr lang="es-ES" dirty="0" smtClean="0"/>
              <a:t>interactuar con ella.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algn="just"/>
            <a:r>
              <a:rPr lang="es-ES" dirty="0" smtClean="0"/>
              <a:t>El Controlador se encarga de procesar las interacciones del usuario y   </a:t>
            </a:r>
            <a:r>
              <a:rPr lang="es-ES" dirty="0" smtClean="0"/>
              <a:t>     realiza </a:t>
            </a:r>
            <a:r>
              <a:rPr lang="es-ES" dirty="0" smtClean="0"/>
              <a:t>los cambios apropiados en el modelo o en la vista.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El </a:t>
            </a:r>
            <a:r>
              <a:rPr lang="en-US" b="1" dirty="0" err="1" smtClean="0"/>
              <a:t>Modelo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CR" dirty="0" smtClean="0"/>
              <a:t>Es la representación especifica de la información en el que el sistema       opera. La lógica asegura la integridad de los datos.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R" dirty="0" smtClean="0"/>
          </a:p>
          <a:p>
            <a:pPr algn="just"/>
            <a:r>
              <a:rPr lang="es-CR" dirty="0" smtClean="0"/>
              <a:t>La función de la clase del modelo no es procesar algo, si no es solo         contener los datos y alguna </a:t>
            </a:r>
            <a:r>
              <a:rPr lang="es-CR" dirty="0" err="1" smtClean="0"/>
              <a:t>metadata</a:t>
            </a:r>
            <a:r>
              <a:rPr lang="es-CR" dirty="0" smtClean="0"/>
              <a:t> para que la vista se presente </a:t>
            </a:r>
            <a:r>
              <a:rPr lang="es-CR" dirty="0" smtClean="0"/>
              <a:t>         apropiadamente</a:t>
            </a:r>
            <a:r>
              <a:rPr lang="es-CR" dirty="0" smtClean="0"/>
              <a:t>..</a:t>
            </a:r>
          </a:p>
          <a:p>
            <a:pPr algn="just"/>
            <a:endParaRPr lang="es-C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6947539" cy="269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 Vista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CR" dirty="0" smtClean="0"/>
              <a:t>Representa el modelo en un apropiado formato para interactuar y acceder a los datos, esto es lo que usualmente llamamos “</a:t>
            </a:r>
            <a:r>
              <a:rPr lang="es-CR" dirty="0" err="1" smtClean="0"/>
              <a:t>User</a:t>
            </a:r>
            <a:r>
              <a:rPr lang="es-CR" dirty="0" smtClean="0"/>
              <a:t> Interface</a:t>
            </a:r>
          </a:p>
          <a:p>
            <a:endParaRPr lang="es-C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77355"/>
            <a:ext cx="5709845" cy="30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El </a:t>
            </a:r>
            <a:r>
              <a:rPr lang="en-US" b="1" dirty="0" err="1"/>
              <a:t>Cotrolador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CR" dirty="0" smtClean="0"/>
              <a:t>Es el enlace entre la vista y el modelos, es responsable de recibir y </a:t>
            </a:r>
            <a:r>
              <a:rPr lang="es-CR" dirty="0" smtClean="0"/>
              <a:t>          responder </a:t>
            </a:r>
            <a:r>
              <a:rPr lang="es-CR" dirty="0" smtClean="0"/>
              <a:t>a eventos, típicamente acciones de usuario e invoca cambios en el     modelo y probablemente en la vista. 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Cada petición de HTTP es manejado un por un controlador especifico. 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Los métodos de un controlador son llamados </a:t>
            </a:r>
            <a:r>
              <a:rPr lang="es-CR" i="1" dirty="0" err="1" smtClean="0"/>
              <a:t>action</a:t>
            </a:r>
            <a:r>
              <a:rPr lang="es-CR" i="1" dirty="0" smtClean="0"/>
              <a:t> </a:t>
            </a:r>
            <a:r>
              <a:rPr lang="es-CR" i="1" dirty="0" err="1" smtClean="0"/>
              <a:t>methods</a:t>
            </a:r>
            <a:r>
              <a:rPr lang="es-CR" dirty="0" smtClean="0"/>
              <a:t>.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El procesamiento de cada petición comienza con un elemente llamado      </a:t>
            </a:r>
            <a:r>
              <a:rPr lang="es-CR" i="1" dirty="0" err="1" smtClean="0"/>
              <a:t>routing</a:t>
            </a:r>
            <a:r>
              <a:rPr lang="es-CR" i="1" dirty="0" smtClean="0"/>
              <a:t> </a:t>
            </a:r>
            <a:r>
              <a:rPr lang="es-CR" i="1" dirty="0" err="1" smtClean="0"/>
              <a:t>engine</a:t>
            </a:r>
            <a:r>
              <a:rPr lang="es-CR" dirty="0" smtClean="0"/>
              <a:t>, que  dirige  la petición a un método de un controlador. </a:t>
            </a:r>
            <a:endParaRPr lang="es-C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5" y="4509120"/>
            <a:ext cx="263302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2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flujo</a:t>
            </a:r>
            <a:r>
              <a:rPr lang="en-US" dirty="0"/>
              <a:t> de MVC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El patrón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" y="1186516"/>
            <a:ext cx="3962400" cy="47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18435"/>
            <a:ext cx="3810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Beneficios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s-CR" dirty="0" smtClean="0"/>
              <a:t>El patrón de MVC hace fácil el manejo de la complejidad al mantener una clara separación de funcionalidades. </a:t>
            </a:r>
            <a:r>
              <a:rPr lang="es-CR" i="1" dirty="0" err="1" smtClean="0"/>
              <a:t>Separation</a:t>
            </a:r>
            <a:r>
              <a:rPr lang="es-CR" i="1" dirty="0" smtClean="0"/>
              <a:t> of </a:t>
            </a:r>
            <a:r>
              <a:rPr lang="es-CR" i="1" dirty="0" err="1" smtClean="0"/>
              <a:t>concerns</a:t>
            </a:r>
            <a:endParaRPr lang="es-CR" i="1" dirty="0" smtClean="0"/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Las aplicaciones web ASP.NET MVC no usan  </a:t>
            </a:r>
            <a:r>
              <a:rPr lang="es-CR" dirty="0" err="1" smtClean="0"/>
              <a:t>view</a:t>
            </a:r>
            <a:r>
              <a:rPr lang="es-CR" dirty="0" smtClean="0"/>
              <a:t> </a:t>
            </a:r>
            <a:r>
              <a:rPr lang="es-CR" dirty="0" err="1" smtClean="0"/>
              <a:t>state</a:t>
            </a:r>
            <a:r>
              <a:rPr lang="es-CR" dirty="0" smtClean="0"/>
              <a:t> o server-</a:t>
            </a:r>
            <a:r>
              <a:rPr lang="es-CR" dirty="0" err="1" smtClean="0"/>
              <a:t>based</a:t>
            </a:r>
            <a:r>
              <a:rPr lang="es-CR" dirty="0" smtClean="0"/>
              <a:t>      </a:t>
            </a:r>
            <a:r>
              <a:rPr lang="es-CR" dirty="0" err="1" smtClean="0"/>
              <a:t>forms</a:t>
            </a:r>
            <a:r>
              <a:rPr lang="es-CR" dirty="0" smtClean="0"/>
              <a:t>. 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Alto control sobre el HTML generado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ASP.NET MVC provee excelente soporte a el test-</a:t>
            </a:r>
            <a:r>
              <a:rPr lang="es-CR" dirty="0" err="1" smtClean="0"/>
              <a:t>driven</a:t>
            </a:r>
            <a:r>
              <a:rPr lang="es-CR" dirty="0" smtClean="0"/>
              <a:t> </a:t>
            </a:r>
            <a:r>
              <a:rPr lang="es-CR" dirty="0" err="1" smtClean="0"/>
              <a:t>development</a:t>
            </a:r>
            <a:r>
              <a:rPr lang="es-CR" dirty="0" smtClean="0"/>
              <a:t> (TDD)y </a:t>
            </a:r>
            <a:r>
              <a:rPr lang="es-CR" dirty="0" err="1" smtClean="0"/>
              <a:t>unit</a:t>
            </a:r>
            <a:r>
              <a:rPr lang="es-CR" dirty="0" smtClean="0"/>
              <a:t> </a:t>
            </a:r>
            <a:r>
              <a:rPr lang="es-CR" dirty="0" err="1" smtClean="0"/>
              <a:t>testing</a:t>
            </a:r>
            <a:r>
              <a:rPr lang="es-CR" dirty="0" smtClean="0"/>
              <a:t>.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/>
              <a:t>ASP.NET </a:t>
            </a:r>
            <a:r>
              <a:rPr lang="es-CR" dirty="0" smtClean="0"/>
              <a:t>MVC funciona bien en aplicaciones web que son soportadas por  equipos grandes de desarrollo y diseñadores web quienes necesitan un    alto grado de control sobre el HTML</a:t>
            </a:r>
            <a:r>
              <a:rPr lang="es-CR" dirty="0" smtClean="0"/>
              <a:t>.</a:t>
            </a:r>
            <a:endParaRPr lang="es-CR" dirty="0" smtClean="0"/>
          </a:p>
          <a:p>
            <a:pPr algn="just"/>
            <a:endParaRPr lang="es-CR" dirty="0" smtClean="0"/>
          </a:p>
          <a:p>
            <a:pPr algn="just"/>
            <a:endParaRPr lang="es-CR" dirty="0" smtClean="0"/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38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839</Words>
  <Application>Microsoft Office PowerPoint</Application>
  <PresentationFormat>On-screen Show (4:3)</PresentationFormat>
  <Paragraphs>135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Custom Design</vt:lpstr>
      <vt:lpstr>PowerPoint Presentation</vt:lpstr>
      <vt:lpstr> Agenda</vt:lpstr>
      <vt:lpstr>MVC</vt:lpstr>
      <vt:lpstr>MVC</vt:lpstr>
      <vt:lpstr>MVC</vt:lpstr>
      <vt:lpstr>MVC</vt:lpstr>
      <vt:lpstr>MVC</vt:lpstr>
      <vt:lpstr>El flujo de MVC</vt:lpstr>
      <vt:lpstr>MVC</vt:lpstr>
      <vt:lpstr>MVC</vt:lpstr>
      <vt:lpstr>MVC</vt:lpstr>
      <vt:lpstr>ASP.NET CORE 1</vt:lpstr>
      <vt:lpstr>DNVM</vt:lpstr>
      <vt:lpstr>DNX</vt:lpstr>
      <vt:lpstr>DNU</vt:lpstr>
      <vt:lpstr>Dependency Injection</vt:lpstr>
      <vt:lpstr>Codifique donde quiera</vt:lpstr>
      <vt:lpstr>A probar</vt:lpstr>
      <vt:lpstr>MVC 6</vt:lpstr>
      <vt:lpstr>Estructura del proyecto</vt:lpstr>
      <vt:lpstr>Creamos el proyecto</vt:lpstr>
      <vt:lpstr>El Pipeline</vt:lpstr>
      <vt:lpstr>El Pipeline</vt:lpstr>
      <vt:lpstr>Packages Managers</vt:lpstr>
      <vt:lpstr>Bundling and Minification</vt:lpstr>
      <vt:lpstr>A codificar</vt:lpstr>
      <vt:lpstr>Referecias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Jorge Jaime</cp:lastModifiedBy>
  <cp:revision>95</cp:revision>
  <dcterms:created xsi:type="dcterms:W3CDTF">2014-04-01T16:35:38Z</dcterms:created>
  <dcterms:modified xsi:type="dcterms:W3CDTF">2016-03-18T08:07:03Z</dcterms:modified>
</cp:coreProperties>
</file>