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4"/>
    <p:sldMasterId id="2147483665" r:id="rId5"/>
  </p:sldMasterIdLst>
  <p:notesMasterIdLst>
    <p:notesMasterId r:id="rId12"/>
  </p:notesMasterIdLst>
  <p:handoutMasterIdLst>
    <p:handoutMasterId r:id="rId13"/>
  </p:handoutMasterIdLst>
  <p:sldIdLst>
    <p:sldId id="607" r:id="rId6"/>
    <p:sldId id="622" r:id="rId7"/>
    <p:sldId id="651" r:id="rId8"/>
    <p:sldId id="650" r:id="rId9"/>
    <p:sldId id="653" r:id="rId10"/>
    <p:sldId id="642" r:id="rId11"/>
  </p:sldIdLst>
  <p:sldSz cx="13442950" cy="7561263"/>
  <p:notesSz cx="6858000" cy="9144000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15" userDrawn="1">
          <p15:clr>
            <a:srgbClr val="A4A3A4"/>
          </p15:clr>
        </p15:guide>
        <p15:guide id="2" pos="46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3C2D"/>
    <a:srgbClr val="E6005A"/>
    <a:srgbClr val="32B9CD"/>
    <a:srgbClr val="FAB2A4"/>
    <a:srgbClr val="D2EEF1"/>
    <a:srgbClr val="272A30"/>
    <a:srgbClr val="CC9900"/>
    <a:srgbClr val="253746"/>
    <a:srgbClr val="FF781D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09" autoAdjust="0"/>
    <p:restoredTop sz="94660"/>
  </p:normalViewPr>
  <p:slideViewPr>
    <p:cSldViewPr snapToGrid="0">
      <p:cViewPr varScale="1">
        <p:scale>
          <a:sx n="53" d="100"/>
          <a:sy n="53" d="100"/>
        </p:scale>
        <p:origin x="952" y="24"/>
      </p:cViewPr>
      <p:guideLst>
        <p:guide orient="horz" pos="1815"/>
        <p:guide pos="46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D65D1-5C11-455D-9F9A-0E035F00A0DA}" type="datetimeFigureOut">
              <a:rPr lang="pt-BR" smtClean="0"/>
              <a:pPr/>
              <a:t>18/08/2021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E3B7C-E4AE-4E9E-8479-7C668141D483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DA3EF-18EA-43DE-B1BB-402A3C558822}" type="datetimeFigureOut">
              <a:rPr lang="pt-BR" smtClean="0"/>
              <a:pPr/>
              <a:t>18/08/2021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3645A-D0AE-4F6E-A17E-E0036A9041AF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184972" y="1331922"/>
            <a:ext cx="9423944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‹#›</a:t>
            </a:fld>
            <a:endParaRPr lang="pt-BR" sz="88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84972" y="108228"/>
            <a:ext cx="10782599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53" y="1692535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53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5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12963" y="108228"/>
            <a:ext cx="10854608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509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‹#›</a:t>
            </a:fld>
            <a:endParaRPr lang="pt-BR" sz="880"/>
          </a:p>
        </p:txBody>
      </p:sp>
      <p:sp>
        <p:nvSpPr>
          <p:cNvPr id="16" name="Freeform 6"/>
          <p:cNvSpPr>
            <a:spLocks/>
          </p:cNvSpPr>
          <p:nvPr userDrawn="1"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5" y="5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5" y="1927234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11888" y="2139585"/>
            <a:ext cx="1793963" cy="66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20279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780364" y="2052439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848240" y="596578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6233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5128819" y="1960324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27709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8201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7" r:id="rId3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Ideação – Grupo 02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Bruno Mendes;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Flávio;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Jorge Leão;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Nicolas Silva;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Pedro Santos;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Vitor Herculano.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263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2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2137202" y="109958"/>
            <a:ext cx="10782599" cy="765639"/>
          </a:xfrm>
        </p:spPr>
        <p:txBody>
          <a:bodyPr/>
          <a:lstStyle/>
          <a:p>
            <a:r>
              <a:rPr lang="pt-BR" dirty="0"/>
              <a:t>2. Ideias de negócio.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D93A2B8-2775-49B3-98B5-3FCFA634466E}"/>
              </a:ext>
            </a:extLst>
          </p:cNvPr>
          <p:cNvSpPr txBox="1"/>
          <p:nvPr/>
        </p:nvSpPr>
        <p:spPr>
          <a:xfrm>
            <a:off x="692271" y="5430964"/>
            <a:ext cx="54058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Aviões - Computador de Bordo</a:t>
            </a:r>
          </a:p>
        </p:txBody>
      </p:sp>
      <p:pic>
        <p:nvPicPr>
          <p:cNvPr id="1026" name="Picture 2" descr="Aeroporto imagens de stock, fotos de Aeroporto | Baixar no Depositphotos">
            <a:extLst>
              <a:ext uri="{FF2B5EF4-FFF2-40B4-BE49-F238E27FC236}">
                <a16:creationId xmlns:a16="http://schemas.microsoft.com/office/drawing/2014/main" id="{2DDCBF4C-30AD-4F82-A569-B089642C0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284" y="1837911"/>
            <a:ext cx="5007814" cy="339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overnos tucanos de SP pagam tarifa maior e privilégios para a Linha 4 do  Metrô">
            <a:extLst>
              <a:ext uri="{FF2B5EF4-FFF2-40B4-BE49-F238E27FC236}">
                <a16:creationId xmlns:a16="http://schemas.microsoft.com/office/drawing/2014/main" id="{C9493A53-7378-4F2C-B6FD-60368305B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348" y="1837911"/>
            <a:ext cx="5406313" cy="339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ixaDeTexto 7">
            <a:extLst>
              <a:ext uri="{FF2B5EF4-FFF2-40B4-BE49-F238E27FC236}">
                <a16:creationId xmlns:a16="http://schemas.microsoft.com/office/drawing/2014/main" id="{B9811122-71ED-42A2-A62D-CEC3A1E00928}"/>
              </a:ext>
            </a:extLst>
          </p:cNvPr>
          <p:cNvSpPr txBox="1"/>
          <p:nvPr/>
        </p:nvSpPr>
        <p:spPr>
          <a:xfrm>
            <a:off x="7046020" y="5430964"/>
            <a:ext cx="601696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b="1" dirty="0"/>
              <a:t>Metrô Driverless – Computadores </a:t>
            </a:r>
          </a:p>
          <a:p>
            <a:pPr algn="ctr"/>
            <a:r>
              <a:rPr lang="pt-BR" sz="3200" b="1" dirty="0"/>
              <a:t>de controle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1569C8F8-7EC8-4BA2-85C3-95E9C5ED06E3}"/>
              </a:ext>
            </a:extLst>
          </p:cNvPr>
          <p:cNvSpPr/>
          <p:nvPr/>
        </p:nvSpPr>
        <p:spPr>
          <a:xfrm>
            <a:off x="6509084" y="1311442"/>
            <a:ext cx="7230979" cy="5534526"/>
          </a:xfrm>
          <a:prstGeom prst="flowChartAlternateProcess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6551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3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2137202" y="109958"/>
            <a:ext cx="10782599" cy="765639"/>
          </a:xfrm>
        </p:spPr>
        <p:txBody>
          <a:bodyPr/>
          <a:lstStyle/>
          <a:p>
            <a:r>
              <a:rPr lang="pt-BR" dirty="0"/>
              <a:t>2. Metrô Driverless- Entendendo o Negócio.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D93A2B8-2775-49B3-98B5-3FCFA634466E}"/>
              </a:ext>
            </a:extLst>
          </p:cNvPr>
          <p:cNvSpPr txBox="1"/>
          <p:nvPr/>
        </p:nvSpPr>
        <p:spPr>
          <a:xfrm>
            <a:off x="571955" y="1298841"/>
            <a:ext cx="7443258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Nicho: Transporte Público </a:t>
            </a:r>
          </a:p>
          <a:p>
            <a:pPr algn="just"/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 linha amarela de SP possui um metrô Automatizado , ou seja, não possui condutor (Driverless). Com isso utiliza-se de sistemas computacionais para operar. A ideia do governo é implementar este tipo de tecnologia em todas as linhas.</a:t>
            </a:r>
          </a:p>
          <a:p>
            <a:pPr algn="just"/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Como funciona?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Um sistema que constantemente capta dados de</a:t>
            </a:r>
          </a:p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horário de pico, tempo de percurso e paradas, condições climáticas etc. Requer um monitoramento de seu sistema operacional para performance máxima 100% do tempo.</a:t>
            </a:r>
          </a:p>
          <a:p>
            <a:r>
              <a:rPr lang="pt-BR" sz="3200" b="1" dirty="0"/>
              <a:t> </a:t>
            </a:r>
          </a:p>
        </p:txBody>
      </p:sp>
      <p:pic>
        <p:nvPicPr>
          <p:cNvPr id="1028" name="Picture 4" descr="Governos tucanos de SP pagam tarifa maior e privilégios para a Linha 4 do  Metrô">
            <a:extLst>
              <a:ext uri="{FF2B5EF4-FFF2-40B4-BE49-F238E27FC236}">
                <a16:creationId xmlns:a16="http://schemas.microsoft.com/office/drawing/2014/main" id="{C9493A53-7378-4F2C-B6FD-60368305B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569" y="2906364"/>
            <a:ext cx="4604017" cy="2892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ixaDeTexto 7">
            <a:extLst>
              <a:ext uri="{FF2B5EF4-FFF2-40B4-BE49-F238E27FC236}">
                <a16:creationId xmlns:a16="http://schemas.microsoft.com/office/drawing/2014/main" id="{B9811122-71ED-42A2-A62D-CEC3A1E00928}"/>
              </a:ext>
            </a:extLst>
          </p:cNvPr>
          <p:cNvSpPr txBox="1"/>
          <p:nvPr/>
        </p:nvSpPr>
        <p:spPr>
          <a:xfrm>
            <a:off x="10479377" y="5908113"/>
            <a:ext cx="2560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Linha Amarela - SP</a:t>
            </a:r>
          </a:p>
        </p:txBody>
      </p:sp>
    </p:spTree>
    <p:extLst>
      <p:ext uri="{BB962C8B-B14F-4D97-AF65-F5344CB8AC3E}">
        <p14:creationId xmlns:p14="http://schemas.microsoft.com/office/powerpoint/2010/main" val="2494052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4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2137202" y="109958"/>
            <a:ext cx="10782599" cy="765639"/>
          </a:xfrm>
        </p:spPr>
        <p:txBody>
          <a:bodyPr/>
          <a:lstStyle/>
          <a:p>
            <a:r>
              <a:rPr lang="pt-BR" dirty="0"/>
              <a:t>2. Metrô Driverless - Justificativa do Projeto (Problemas)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D93A2B8-2775-49B3-98B5-3FCFA634466E}"/>
              </a:ext>
            </a:extLst>
          </p:cNvPr>
          <p:cNvSpPr txBox="1"/>
          <p:nvPr/>
        </p:nvSpPr>
        <p:spPr>
          <a:xfrm>
            <a:off x="415544" y="1926371"/>
            <a:ext cx="874048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Problemas detectados:</a:t>
            </a:r>
          </a:p>
          <a:p>
            <a:endParaRPr lang="pt-B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Preocupação/Necessidade em monitorar o sistema operacional 100% do tempo;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Possível falta de preparo de um funcionário em caso de incidentes;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Sistema inutilizável pelo responsável determinado;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Possível lentidão do sistema.</a:t>
            </a:r>
          </a:p>
        </p:txBody>
      </p:sp>
      <p:pic>
        <p:nvPicPr>
          <p:cNvPr id="3074" name="Picture 2" descr="5 Problemas de Negócios Resolvidos">
            <a:extLst>
              <a:ext uri="{FF2B5EF4-FFF2-40B4-BE49-F238E27FC236}">
                <a16:creationId xmlns:a16="http://schemas.microsoft.com/office/drawing/2014/main" id="{E76AE8EC-D627-4906-971D-E1B50948C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5702" y="2743199"/>
            <a:ext cx="3145674" cy="3145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7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5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2137202" y="109958"/>
            <a:ext cx="10782599" cy="765639"/>
          </a:xfrm>
        </p:spPr>
        <p:txBody>
          <a:bodyPr/>
          <a:lstStyle/>
          <a:p>
            <a:r>
              <a:rPr lang="pt-BR" dirty="0"/>
              <a:t>2. Metrô Driverless – Solução.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D93A2B8-2775-49B3-98B5-3FCFA634466E}"/>
              </a:ext>
            </a:extLst>
          </p:cNvPr>
          <p:cNvSpPr txBox="1"/>
          <p:nvPr/>
        </p:nvSpPr>
        <p:spPr>
          <a:xfrm>
            <a:off x="415544" y="2164804"/>
            <a:ext cx="874048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Ideias de Solução (Core):</a:t>
            </a:r>
          </a:p>
          <a:p>
            <a:endParaRPr lang="pt-B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Através do monitoramento de CPU conseguimos sanar todos os problemas citados no slide anterior, a ideia é que além de notificar o usuário que o sistema está prestes a enfrentar algum tipo de problema também possamos recomendar alguma ação que ajude o nosso cliente nesses casos e/ou até mesmo otimizar o sistema. </a:t>
            </a:r>
          </a:p>
        </p:txBody>
      </p:sp>
      <p:pic>
        <p:nvPicPr>
          <p:cNvPr id="5122" name="Picture 2" descr="Saiba como estimular a criatividade na empresa - Top Service">
            <a:extLst>
              <a:ext uri="{FF2B5EF4-FFF2-40B4-BE49-F238E27FC236}">
                <a16:creationId xmlns:a16="http://schemas.microsoft.com/office/drawing/2014/main" id="{542D9846-1CD5-4F65-A222-522DD655B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1259" y="2574758"/>
            <a:ext cx="3326147" cy="3326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8628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610094" y="1727072"/>
            <a:ext cx="12448085" cy="3312368"/>
          </a:xfrm>
        </p:spPr>
        <p:txBody>
          <a:bodyPr/>
          <a:lstStyle/>
          <a:p>
            <a:pPr marL="0" indent="0">
              <a:buNone/>
            </a:pPr>
            <a:r>
              <a:rPr lang="pt-BR" sz="2800" dirty="0"/>
              <a:t>Porque vamos fazer esse projeto de PI?</a:t>
            </a:r>
          </a:p>
          <a:p>
            <a:pPr marL="0" indent="0">
              <a:buNone/>
            </a:pPr>
            <a:r>
              <a:rPr lang="pt-BR" sz="2800" dirty="0"/>
              <a:t>R:</a:t>
            </a:r>
          </a:p>
          <a:p>
            <a:pPr marL="0" indent="0">
              <a:buNone/>
            </a:pPr>
            <a:r>
              <a:rPr lang="pt-BR" sz="2800" dirty="0"/>
              <a:t>O que queremos ganhar com isso no final do semestre?</a:t>
            </a:r>
          </a:p>
          <a:p>
            <a:pPr marL="0" indent="0">
              <a:buNone/>
            </a:pPr>
            <a:r>
              <a:rPr lang="pt-BR" sz="2800" dirty="0"/>
              <a:t>R:</a:t>
            </a:r>
          </a:p>
          <a:p>
            <a:pPr marL="0" indent="0">
              <a:buNone/>
            </a:pPr>
            <a:r>
              <a:rPr lang="pt-BR" sz="2800" dirty="0"/>
              <a:t>Como o projeto pode me ajudar na empresa e no aprendizado?</a:t>
            </a:r>
          </a:p>
          <a:p>
            <a:pPr marL="0" indent="0">
              <a:buNone/>
            </a:pPr>
            <a:r>
              <a:rPr lang="pt-BR" sz="2800" dirty="0"/>
              <a:t>R: </a:t>
            </a:r>
          </a:p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endParaRPr lang="pt-BR" sz="1400" dirty="0">
              <a:solidFill>
                <a:srgbClr val="253746"/>
              </a:solidFill>
            </a:endParaRPr>
          </a:p>
          <a:p>
            <a:endParaRPr lang="pt-BR" sz="1400" dirty="0">
              <a:solidFill>
                <a:srgbClr val="253746"/>
              </a:solidFill>
            </a:endParaRPr>
          </a:p>
          <a:p>
            <a:endParaRPr lang="pt-BR" sz="1400" dirty="0">
              <a:solidFill>
                <a:srgbClr val="253746"/>
              </a:solidFill>
            </a:endParaRPr>
          </a:p>
          <a:p>
            <a:endParaRPr lang="pt-BR" sz="28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6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3. Meta Otimista do Semestre</a:t>
            </a:r>
          </a:p>
          <a:p>
            <a:r>
              <a:rPr lang="pt-BR" dirty="0"/>
              <a:t> (Nosso longo prazo) </a:t>
            </a:r>
          </a:p>
          <a:p>
            <a:endParaRPr lang="pt-BR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F2BC58FD-B1A5-4582-B411-19A041EEAC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147208" y="5603523"/>
            <a:ext cx="1144103" cy="184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Balão de Fala: Oval 7">
            <a:extLst>
              <a:ext uri="{FF2B5EF4-FFF2-40B4-BE49-F238E27FC236}">
                <a16:creationId xmlns:a16="http://schemas.microsoft.com/office/drawing/2014/main" id="{F6215E8A-C2CF-4B76-9CC3-51306C96BE91}"/>
              </a:ext>
            </a:extLst>
          </p:cNvPr>
          <p:cNvSpPr/>
          <p:nvPr/>
        </p:nvSpPr>
        <p:spPr>
          <a:xfrm>
            <a:off x="11500137" y="5304524"/>
            <a:ext cx="1942813" cy="1725292"/>
          </a:xfrm>
          <a:prstGeom prst="wedgeEllipseCallout">
            <a:avLst>
              <a:gd name="adj1" fmla="val -71852"/>
              <a:gd name="adj2" fmla="val 1402"/>
            </a:avLst>
          </a:prstGeom>
          <a:noFill/>
          <a:ln>
            <a:solidFill>
              <a:srgbClr val="32B9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32B9CD"/>
                </a:solidFill>
              </a:rPr>
              <a:t>EU ESCREVO NOS SLIDES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C3052F-8DA6-4848-B5C6-221A11649858}"/>
              </a:ext>
            </a:extLst>
          </p:cNvPr>
          <p:cNvSpPr txBox="1"/>
          <p:nvPr/>
        </p:nvSpPr>
        <p:spPr>
          <a:xfrm>
            <a:off x="610094" y="1624264"/>
            <a:ext cx="95049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rgbClr val="EB3C2D"/>
                </a:solidFill>
                <a:highlight>
                  <a:srgbClr val="000080"/>
                </a:highlight>
              </a:rPr>
              <a:t>RESPONDEMOS AS PERGUNTAS JUNTOS, QUANDO ESTIVERMOS COM A IDEIA DEFINIDA</a:t>
            </a:r>
          </a:p>
        </p:txBody>
      </p:sp>
    </p:spTree>
    <p:extLst>
      <p:ext uri="{BB962C8B-B14F-4D97-AF65-F5344CB8AC3E}">
        <p14:creationId xmlns:p14="http://schemas.microsoft.com/office/powerpoint/2010/main" val="300292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32905C37EA9847A7207C4BBCCCD8F4" ma:contentTypeVersion="13" ma:contentTypeDescription="Create a new document." ma:contentTypeScope="" ma:versionID="0fa59793b99d27e1e0b856ab72ac2f0d">
  <xsd:schema xmlns:xsd="http://www.w3.org/2001/XMLSchema" xmlns:xs="http://www.w3.org/2001/XMLSchema" xmlns:p="http://schemas.microsoft.com/office/2006/metadata/properties" xmlns:ns3="4327b14a-fe89-488e-9f6d-9658cacf372b" xmlns:ns4="bbcd8c33-6940-4d4c-a587-bbc736ca1e4d" targetNamespace="http://schemas.microsoft.com/office/2006/metadata/properties" ma:root="true" ma:fieldsID="01494effa1b4414faf4d9851fe547c93" ns3:_="" ns4:_="">
    <xsd:import namespace="4327b14a-fe89-488e-9f6d-9658cacf372b"/>
    <xsd:import namespace="bbcd8c33-6940-4d4c-a587-bbc736ca1e4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4:MediaServiceLocation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7b14a-fe89-488e-9f6d-9658cacf37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cd8c33-6940-4d4c-a587-bbc736ca1e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5C26249-539D-4496-936B-3CD83A43905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8323129-B204-40D5-AFF8-9C9A9BF3922E}">
  <ds:schemaRefs>
    <ds:schemaRef ds:uri="bbcd8c33-6940-4d4c-a587-bbc736ca1e4d"/>
    <ds:schemaRef ds:uri="http://purl.org/dc/dcmitype/"/>
    <ds:schemaRef ds:uri="http://schemas.microsoft.com/office/infopath/2007/PartnerControls"/>
    <ds:schemaRef ds:uri="4327b14a-fe89-488e-9f6d-9658cacf372b"/>
    <ds:schemaRef ds:uri="http://purl.org/dc/elements/1.1/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6DE4A8B5-68AC-4B03-B2A1-E04BE18066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27b14a-fe89-488e-9f6d-9658cacf372b"/>
    <ds:schemaRef ds:uri="bbcd8c33-6940-4d4c-a587-bbc736ca1e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1382</TotalTime>
  <Words>325</Words>
  <Application>Microsoft Office PowerPoint</Application>
  <PresentationFormat>Custom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Exo 2</vt:lpstr>
      <vt:lpstr>Conteúdo</vt:lpstr>
      <vt:lpstr>Encerramento / Agradecimento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Herculano, Vitor</cp:lastModifiedBy>
  <cp:revision>10</cp:revision>
  <dcterms:created xsi:type="dcterms:W3CDTF">2016-12-01T16:19:35Z</dcterms:created>
  <dcterms:modified xsi:type="dcterms:W3CDTF">2021-08-19T00:02:51Z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</Properties>
</file>