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obster"/>
      <p:regular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8C5CDB-FF5F-4ED0-970B-91A4258FB892}">
  <a:tblStyle styleId="{7F8C5CDB-FF5F-4ED0-970B-91A4258FB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BF44882-031E-4FF1-83A8-55DB626E30A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4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obster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e321e6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e321e6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e321e68d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e321e68d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e321e6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e321e6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ulpgc.es/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ull.es/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Accessibility</a:t>
            </a:r>
            <a:r>
              <a:rPr lang="es"/>
              <a:t> and Usability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Morales Llerandi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Santana Esplá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990950" y="1132525"/>
            <a:ext cx="4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7" y="1690070"/>
            <a:ext cx="1434237" cy="145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3425" y="1854615"/>
            <a:ext cx="1434250" cy="143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4"/>
          <p:cNvGraphicFramePr/>
          <p:nvPr/>
        </p:nvGraphicFramePr>
        <p:xfrm>
          <a:off x="207988" y="8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{7F8C5CDB-FF5F-4ED0-970B-91A4258FB892}</a:tableStyleId>
              </a:tblPr>
              <a:tblGrid>
                <a:gridCol w="3356275"/>
                <a:gridCol w="843550"/>
                <a:gridCol w="5733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GOLDEN RULES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ULPGC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 Strive for Consistency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 Seek Universal Usability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 Offer Informative Feedback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4. Design Dialogues to Yield Closure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5. Prevent Errors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6. Permit Easy Reversal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 Keep Users in Control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8. Reduce Short-Term Memory Load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25" y="1189646"/>
            <a:ext cx="3967200" cy="321352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08000" y="173050"/>
            <a:ext cx="396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Lobster"/>
                <a:ea typeface="Lobster"/>
                <a:cs typeface="Lobster"/>
                <a:sym typeface="Lobster"/>
              </a:rPr>
              <a:t>Jorge’s opinion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5"/>
          <p:cNvGraphicFramePr/>
          <p:nvPr/>
        </p:nvGraphicFramePr>
        <p:xfrm>
          <a:off x="244275" y="86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{7F8C5CDB-FF5F-4ED0-970B-91A4258FB892}</a:tableStyleId>
              </a:tblPr>
              <a:tblGrid>
                <a:gridCol w="3067650"/>
                <a:gridCol w="812450"/>
                <a:gridCol w="575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GOLDEN RULES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ULPGC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 Strive for Consistency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2. Seek Universal Usability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 Offer Informative Feedback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4. Design Dialogues to Yield Closure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5. Prevent Errors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6. Permit Easy Reversal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 Keep Users in Control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8. Reduce Short-Term Memory Load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5"/>
          <p:cNvSpPr txBox="1"/>
          <p:nvPr/>
        </p:nvSpPr>
        <p:spPr>
          <a:xfrm>
            <a:off x="244275" y="152400"/>
            <a:ext cx="396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latin typeface="Lobster"/>
                <a:ea typeface="Lobster"/>
                <a:cs typeface="Lobster"/>
                <a:sym typeface="Lobster"/>
              </a:rPr>
              <a:t>Carlos’s </a:t>
            </a:r>
            <a:r>
              <a:rPr lang="es" sz="2100">
                <a:latin typeface="Lobster"/>
                <a:ea typeface="Lobster"/>
                <a:cs typeface="Lobster"/>
                <a:sym typeface="Lobster"/>
              </a:rPr>
              <a:t>opinion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{6BF44882-031E-4FF1-83A8-55DB626E30A4}</a:tableStyleId>
              </a:tblPr>
              <a:tblGrid>
                <a:gridCol w="6096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751" y="1179425"/>
            <a:ext cx="3967200" cy="3363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50" y="954800"/>
            <a:ext cx="8334700" cy="31505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424900" y="613450"/>
            <a:ext cx="429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Lobster"/>
                <a:ea typeface="Lobster"/>
                <a:cs typeface="Lobster"/>
                <a:sym typeface="Lobster"/>
              </a:rPr>
              <a:t>Conclusion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