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36" r:id="rId1"/>
  </p:sldMasterIdLst>
  <p:sldIdLst>
    <p:sldId id="256" r:id="rId2"/>
    <p:sldId id="293" r:id="rId3"/>
    <p:sldId id="258" r:id="rId4"/>
    <p:sldId id="294" r:id="rId5"/>
    <p:sldId id="257" r:id="rId6"/>
    <p:sldId id="259" r:id="rId7"/>
    <p:sldId id="260" r:id="rId8"/>
    <p:sldId id="261" r:id="rId9"/>
    <p:sldId id="268" r:id="rId10"/>
    <p:sldId id="264" r:id="rId11"/>
    <p:sldId id="263" r:id="rId12"/>
    <p:sldId id="281" r:id="rId13"/>
    <p:sldId id="282" r:id="rId14"/>
    <p:sldId id="265" r:id="rId15"/>
    <p:sldId id="267" r:id="rId16"/>
    <p:sldId id="291" r:id="rId17"/>
    <p:sldId id="292" r:id="rId18"/>
    <p:sldId id="272" r:id="rId19"/>
    <p:sldId id="290" r:id="rId20"/>
    <p:sldId id="295" r:id="rId21"/>
    <p:sldId id="296" r:id="rId22"/>
    <p:sldId id="303" r:id="rId23"/>
    <p:sldId id="298" r:id="rId24"/>
    <p:sldId id="299" r:id="rId25"/>
    <p:sldId id="300" r:id="rId26"/>
    <p:sldId id="301" r:id="rId27"/>
    <p:sldId id="302" r:id="rId28"/>
    <p:sldId id="289" r:id="rId29"/>
  </p:sldIdLst>
  <p:sldSz cx="9144000" cy="6858000" type="screen4x3"/>
  <p:notesSz cx="7102475" cy="10233025"/>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34" autoAdjust="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7EC396-9E4A-4AEA-B622-C3DF751E0EFE}" type="doc">
      <dgm:prSet loTypeId="urn:microsoft.com/office/officeart/2008/layout/AlternatingHexagons" loCatId="list" qsTypeId="urn:microsoft.com/office/officeart/2005/8/quickstyle/simple4" qsCatId="simple" csTypeId="urn:microsoft.com/office/officeart/2005/8/colors/colorful4" csCatId="colorful" phldr="1"/>
      <dgm:spPr/>
      <dgm:t>
        <a:bodyPr/>
        <a:lstStyle/>
        <a:p>
          <a:endParaRPr lang="es-AR"/>
        </a:p>
      </dgm:t>
    </dgm:pt>
    <dgm:pt modelId="{5B6D786A-70D9-4DA8-8C71-56898017221D}">
      <dgm:prSet phldrT="[Texto]" custT="1"/>
      <dgm:spPr/>
      <dgm:t>
        <a:bodyPr/>
        <a:lstStyle/>
        <a:p>
          <a:r>
            <a:rPr lang="es-AR" sz="1100" dirty="0">
              <a:latin typeface="+mj-lt"/>
            </a:rPr>
            <a:t>Políticas de seguridad</a:t>
          </a:r>
        </a:p>
      </dgm:t>
    </dgm:pt>
    <dgm:pt modelId="{9EE6F095-A03E-4A8D-B410-5D74C2297419}" type="parTrans" cxnId="{66605CA9-F972-45F5-B4CE-96169734242D}">
      <dgm:prSet/>
      <dgm:spPr/>
      <dgm:t>
        <a:bodyPr/>
        <a:lstStyle/>
        <a:p>
          <a:endParaRPr lang="es-AR"/>
        </a:p>
      </dgm:t>
    </dgm:pt>
    <dgm:pt modelId="{1F8E2197-8333-4944-BF2D-B7F848F57D56}" type="sibTrans" cxnId="{66605CA9-F972-45F5-B4CE-96169734242D}">
      <dgm:prSet custT="1"/>
      <dgm:spPr/>
      <dgm:t>
        <a:bodyPr/>
        <a:lstStyle/>
        <a:p>
          <a:r>
            <a:rPr lang="es-AR" sz="1100" baseline="0">
              <a:latin typeface="Calibri" panose="020F0502020204030204" pitchFamily="34" charset="0"/>
            </a:rPr>
            <a:t>Elementos administrativos</a:t>
          </a:r>
        </a:p>
      </dgm:t>
    </dgm:pt>
    <dgm:pt modelId="{CA236356-623A-4F00-9A66-39818085DF80}">
      <dgm:prSet phldrT="[Texto]" custT="1"/>
      <dgm:spPr/>
      <dgm:t>
        <a:bodyPr/>
        <a:lstStyle/>
        <a:p>
          <a:r>
            <a:rPr lang="es-AR" sz="1100" baseline="0">
              <a:latin typeface="Calibri" panose="020F0502020204030204" pitchFamily="34" charset="0"/>
            </a:rPr>
            <a:t>Organización y división de responsabilidades</a:t>
          </a:r>
        </a:p>
      </dgm:t>
    </dgm:pt>
    <dgm:pt modelId="{437027D4-9C38-4601-8969-EDBAE8866BAD}" type="parTrans" cxnId="{240E9746-2601-4BEF-B27F-9DB7844A0A96}">
      <dgm:prSet/>
      <dgm:spPr/>
      <dgm:t>
        <a:bodyPr/>
        <a:lstStyle/>
        <a:p>
          <a:endParaRPr lang="es-AR"/>
        </a:p>
      </dgm:t>
    </dgm:pt>
    <dgm:pt modelId="{BE6B1791-4D7B-4D6D-A756-7DF33E89C66F}" type="sibTrans" cxnId="{240E9746-2601-4BEF-B27F-9DB7844A0A96}">
      <dgm:prSet custT="1"/>
      <dgm:spPr/>
      <dgm:t>
        <a:bodyPr/>
        <a:lstStyle/>
        <a:p>
          <a:r>
            <a:rPr lang="es-AR" sz="1100" baseline="0" dirty="0">
              <a:latin typeface="Calibri" panose="020F0502020204030204" pitchFamily="34" charset="0"/>
            </a:rPr>
            <a:t>Seguridad lógica</a:t>
          </a:r>
        </a:p>
      </dgm:t>
    </dgm:pt>
    <dgm:pt modelId="{D255FAC8-D74E-4EC3-A2EE-8CFA60C7F365}" type="pres">
      <dgm:prSet presAssocID="{077EC396-9E4A-4AEA-B622-C3DF751E0EFE}" presName="Name0" presStyleCnt="0">
        <dgm:presLayoutVars>
          <dgm:chMax/>
          <dgm:chPref/>
          <dgm:dir/>
          <dgm:animLvl val="lvl"/>
        </dgm:presLayoutVars>
      </dgm:prSet>
      <dgm:spPr/>
      <dgm:t>
        <a:bodyPr/>
        <a:lstStyle/>
        <a:p>
          <a:endParaRPr lang="es-AR"/>
        </a:p>
      </dgm:t>
    </dgm:pt>
    <dgm:pt modelId="{B4E680C5-F507-45A5-AA89-9487217442BA}" type="pres">
      <dgm:prSet presAssocID="{5B6D786A-70D9-4DA8-8C71-56898017221D}" presName="composite" presStyleCnt="0"/>
      <dgm:spPr/>
    </dgm:pt>
    <dgm:pt modelId="{797D3B38-6249-4A1B-AC37-2BCD72223BA7}" type="pres">
      <dgm:prSet presAssocID="{5B6D786A-70D9-4DA8-8C71-56898017221D}" presName="Parent1" presStyleLbl="node1" presStyleIdx="0" presStyleCnt="4">
        <dgm:presLayoutVars>
          <dgm:chMax val="1"/>
          <dgm:chPref val="1"/>
          <dgm:bulletEnabled val="1"/>
        </dgm:presLayoutVars>
      </dgm:prSet>
      <dgm:spPr/>
      <dgm:t>
        <a:bodyPr/>
        <a:lstStyle/>
        <a:p>
          <a:endParaRPr lang="es-AR"/>
        </a:p>
      </dgm:t>
    </dgm:pt>
    <dgm:pt modelId="{A774872D-CFA9-4F0A-AE2D-893AC6ABA14F}" type="pres">
      <dgm:prSet presAssocID="{5B6D786A-70D9-4DA8-8C71-56898017221D}" presName="Childtext1" presStyleLbl="revTx" presStyleIdx="0" presStyleCnt="2">
        <dgm:presLayoutVars>
          <dgm:chMax val="0"/>
          <dgm:chPref val="0"/>
          <dgm:bulletEnabled val="1"/>
        </dgm:presLayoutVars>
      </dgm:prSet>
      <dgm:spPr/>
    </dgm:pt>
    <dgm:pt modelId="{0F704621-C0E9-41CC-B1C8-36FA1273FFC3}" type="pres">
      <dgm:prSet presAssocID="{5B6D786A-70D9-4DA8-8C71-56898017221D}" presName="BalanceSpacing" presStyleCnt="0"/>
      <dgm:spPr/>
    </dgm:pt>
    <dgm:pt modelId="{A0F2B505-97FF-461A-8331-C53DFC07094D}" type="pres">
      <dgm:prSet presAssocID="{5B6D786A-70D9-4DA8-8C71-56898017221D}" presName="BalanceSpacing1" presStyleCnt="0"/>
      <dgm:spPr/>
    </dgm:pt>
    <dgm:pt modelId="{2DE6B185-B24F-4AD1-B6F5-3DDA0FDB4675}" type="pres">
      <dgm:prSet presAssocID="{1F8E2197-8333-4944-BF2D-B7F848F57D56}" presName="Accent1Text" presStyleLbl="node1" presStyleIdx="1" presStyleCnt="4"/>
      <dgm:spPr/>
      <dgm:t>
        <a:bodyPr/>
        <a:lstStyle/>
        <a:p>
          <a:endParaRPr lang="es-AR"/>
        </a:p>
      </dgm:t>
    </dgm:pt>
    <dgm:pt modelId="{21E4E6C7-2A37-49A3-8943-30629E9CA617}" type="pres">
      <dgm:prSet presAssocID="{1F8E2197-8333-4944-BF2D-B7F848F57D56}" presName="spaceBetweenRectangles" presStyleCnt="0"/>
      <dgm:spPr/>
    </dgm:pt>
    <dgm:pt modelId="{E70D9894-3AE3-467E-9D33-0F366AD836E7}" type="pres">
      <dgm:prSet presAssocID="{CA236356-623A-4F00-9A66-39818085DF80}" presName="composite" presStyleCnt="0"/>
      <dgm:spPr/>
    </dgm:pt>
    <dgm:pt modelId="{A970AF4A-88EA-4B55-B13B-48432254DA6E}" type="pres">
      <dgm:prSet presAssocID="{CA236356-623A-4F00-9A66-39818085DF80}" presName="Parent1" presStyleLbl="node1" presStyleIdx="2" presStyleCnt="4">
        <dgm:presLayoutVars>
          <dgm:chMax val="1"/>
          <dgm:chPref val="1"/>
          <dgm:bulletEnabled val="1"/>
        </dgm:presLayoutVars>
      </dgm:prSet>
      <dgm:spPr/>
      <dgm:t>
        <a:bodyPr/>
        <a:lstStyle/>
        <a:p>
          <a:endParaRPr lang="es-AR"/>
        </a:p>
      </dgm:t>
    </dgm:pt>
    <dgm:pt modelId="{C64A4FBA-436B-4AD8-A43F-791A0BE4C9D3}" type="pres">
      <dgm:prSet presAssocID="{CA236356-623A-4F00-9A66-39818085DF80}" presName="Childtext1" presStyleLbl="revTx" presStyleIdx="1" presStyleCnt="2">
        <dgm:presLayoutVars>
          <dgm:chMax val="0"/>
          <dgm:chPref val="0"/>
          <dgm:bulletEnabled val="1"/>
        </dgm:presLayoutVars>
      </dgm:prSet>
      <dgm:spPr/>
    </dgm:pt>
    <dgm:pt modelId="{595E67E9-B15F-46EA-8C13-B9FA77BEE585}" type="pres">
      <dgm:prSet presAssocID="{CA236356-623A-4F00-9A66-39818085DF80}" presName="BalanceSpacing" presStyleCnt="0"/>
      <dgm:spPr/>
    </dgm:pt>
    <dgm:pt modelId="{343373A7-84FB-47C6-987C-6E89D1D8838F}" type="pres">
      <dgm:prSet presAssocID="{CA236356-623A-4F00-9A66-39818085DF80}" presName="BalanceSpacing1" presStyleCnt="0"/>
      <dgm:spPr/>
    </dgm:pt>
    <dgm:pt modelId="{766FCD11-37C2-4249-9374-5A4A031259AE}" type="pres">
      <dgm:prSet presAssocID="{BE6B1791-4D7B-4D6D-A756-7DF33E89C66F}" presName="Accent1Text" presStyleLbl="node1" presStyleIdx="3" presStyleCnt="4"/>
      <dgm:spPr/>
      <dgm:t>
        <a:bodyPr/>
        <a:lstStyle/>
        <a:p>
          <a:endParaRPr lang="es-AR"/>
        </a:p>
      </dgm:t>
    </dgm:pt>
  </dgm:ptLst>
  <dgm:cxnLst>
    <dgm:cxn modelId="{66605CA9-F972-45F5-B4CE-96169734242D}" srcId="{077EC396-9E4A-4AEA-B622-C3DF751E0EFE}" destId="{5B6D786A-70D9-4DA8-8C71-56898017221D}" srcOrd="0" destOrd="0" parTransId="{9EE6F095-A03E-4A8D-B410-5D74C2297419}" sibTransId="{1F8E2197-8333-4944-BF2D-B7F848F57D56}"/>
    <dgm:cxn modelId="{C5536A75-7EC1-480C-85ED-BB2F5AE89A21}" type="presOf" srcId="{CA236356-623A-4F00-9A66-39818085DF80}" destId="{A970AF4A-88EA-4B55-B13B-48432254DA6E}" srcOrd="0" destOrd="0" presId="urn:microsoft.com/office/officeart/2008/layout/AlternatingHexagons"/>
    <dgm:cxn modelId="{240E9746-2601-4BEF-B27F-9DB7844A0A96}" srcId="{077EC396-9E4A-4AEA-B622-C3DF751E0EFE}" destId="{CA236356-623A-4F00-9A66-39818085DF80}" srcOrd="1" destOrd="0" parTransId="{437027D4-9C38-4601-8969-EDBAE8866BAD}" sibTransId="{BE6B1791-4D7B-4D6D-A756-7DF33E89C66F}"/>
    <dgm:cxn modelId="{4A145A2D-8853-46FD-BF85-E9163AF6A4A4}" type="presOf" srcId="{077EC396-9E4A-4AEA-B622-C3DF751E0EFE}" destId="{D255FAC8-D74E-4EC3-A2EE-8CFA60C7F365}" srcOrd="0" destOrd="0" presId="urn:microsoft.com/office/officeart/2008/layout/AlternatingHexagons"/>
    <dgm:cxn modelId="{A4C887EC-76FA-4D74-8F10-59990AC9EF7C}" type="presOf" srcId="{5B6D786A-70D9-4DA8-8C71-56898017221D}" destId="{797D3B38-6249-4A1B-AC37-2BCD72223BA7}" srcOrd="0" destOrd="0" presId="urn:microsoft.com/office/officeart/2008/layout/AlternatingHexagons"/>
    <dgm:cxn modelId="{485135B0-9D27-448D-9224-1C2F32D7F34E}" type="presOf" srcId="{1F8E2197-8333-4944-BF2D-B7F848F57D56}" destId="{2DE6B185-B24F-4AD1-B6F5-3DDA0FDB4675}" srcOrd="0" destOrd="0" presId="urn:microsoft.com/office/officeart/2008/layout/AlternatingHexagons"/>
    <dgm:cxn modelId="{BF3103D1-5ECE-443E-976A-4C0E3980223B}" type="presOf" srcId="{BE6B1791-4D7B-4D6D-A756-7DF33E89C66F}" destId="{766FCD11-37C2-4249-9374-5A4A031259AE}" srcOrd="0" destOrd="0" presId="urn:microsoft.com/office/officeart/2008/layout/AlternatingHexagons"/>
    <dgm:cxn modelId="{B3A397C2-99A6-4601-B4AB-62518AB67590}" type="presParOf" srcId="{D255FAC8-D74E-4EC3-A2EE-8CFA60C7F365}" destId="{B4E680C5-F507-45A5-AA89-9487217442BA}" srcOrd="0" destOrd="0" presId="urn:microsoft.com/office/officeart/2008/layout/AlternatingHexagons"/>
    <dgm:cxn modelId="{D397619E-B110-4CA1-847B-AFA00EF8F063}" type="presParOf" srcId="{B4E680C5-F507-45A5-AA89-9487217442BA}" destId="{797D3B38-6249-4A1B-AC37-2BCD72223BA7}" srcOrd="0" destOrd="0" presId="urn:microsoft.com/office/officeart/2008/layout/AlternatingHexagons"/>
    <dgm:cxn modelId="{E94F36C5-B9CD-4A15-A2D9-825F17AC27D9}" type="presParOf" srcId="{B4E680C5-F507-45A5-AA89-9487217442BA}" destId="{A774872D-CFA9-4F0A-AE2D-893AC6ABA14F}" srcOrd="1" destOrd="0" presId="urn:microsoft.com/office/officeart/2008/layout/AlternatingHexagons"/>
    <dgm:cxn modelId="{EDEF5687-0388-4230-824F-2678195A62E5}" type="presParOf" srcId="{B4E680C5-F507-45A5-AA89-9487217442BA}" destId="{0F704621-C0E9-41CC-B1C8-36FA1273FFC3}" srcOrd="2" destOrd="0" presId="urn:microsoft.com/office/officeart/2008/layout/AlternatingHexagons"/>
    <dgm:cxn modelId="{717EBD6B-E6CB-4486-AA28-71713A38F4AA}" type="presParOf" srcId="{B4E680C5-F507-45A5-AA89-9487217442BA}" destId="{A0F2B505-97FF-461A-8331-C53DFC07094D}" srcOrd="3" destOrd="0" presId="urn:microsoft.com/office/officeart/2008/layout/AlternatingHexagons"/>
    <dgm:cxn modelId="{2080FA76-6808-4512-BE20-F0D0A098D12F}" type="presParOf" srcId="{B4E680C5-F507-45A5-AA89-9487217442BA}" destId="{2DE6B185-B24F-4AD1-B6F5-3DDA0FDB4675}" srcOrd="4" destOrd="0" presId="urn:microsoft.com/office/officeart/2008/layout/AlternatingHexagons"/>
    <dgm:cxn modelId="{C30FAFB6-E5EC-4DF6-9290-0DF96726F267}" type="presParOf" srcId="{D255FAC8-D74E-4EC3-A2EE-8CFA60C7F365}" destId="{21E4E6C7-2A37-49A3-8943-30629E9CA617}" srcOrd="1" destOrd="0" presId="urn:microsoft.com/office/officeart/2008/layout/AlternatingHexagons"/>
    <dgm:cxn modelId="{6DC77A87-81DC-4A0D-A920-373CD54ED24F}" type="presParOf" srcId="{D255FAC8-D74E-4EC3-A2EE-8CFA60C7F365}" destId="{E70D9894-3AE3-467E-9D33-0F366AD836E7}" srcOrd="2" destOrd="0" presId="urn:microsoft.com/office/officeart/2008/layout/AlternatingHexagons"/>
    <dgm:cxn modelId="{B151D8AD-028B-4789-A846-95934EEB318E}" type="presParOf" srcId="{E70D9894-3AE3-467E-9D33-0F366AD836E7}" destId="{A970AF4A-88EA-4B55-B13B-48432254DA6E}" srcOrd="0" destOrd="0" presId="urn:microsoft.com/office/officeart/2008/layout/AlternatingHexagons"/>
    <dgm:cxn modelId="{8EE5CB45-7528-4DE0-8B8F-D4F15A44FE92}" type="presParOf" srcId="{E70D9894-3AE3-467E-9D33-0F366AD836E7}" destId="{C64A4FBA-436B-4AD8-A43F-791A0BE4C9D3}" srcOrd="1" destOrd="0" presId="urn:microsoft.com/office/officeart/2008/layout/AlternatingHexagons"/>
    <dgm:cxn modelId="{27A4DE37-6937-4A92-A582-13837D8B484F}" type="presParOf" srcId="{E70D9894-3AE3-467E-9D33-0F366AD836E7}" destId="{595E67E9-B15F-46EA-8C13-B9FA77BEE585}" srcOrd="2" destOrd="0" presId="urn:microsoft.com/office/officeart/2008/layout/AlternatingHexagons"/>
    <dgm:cxn modelId="{37E9AE71-AB57-4B04-AD1A-1AEF4CD689C9}" type="presParOf" srcId="{E70D9894-3AE3-467E-9D33-0F366AD836E7}" destId="{343373A7-84FB-47C6-987C-6E89D1D8838F}" srcOrd="3" destOrd="0" presId="urn:microsoft.com/office/officeart/2008/layout/AlternatingHexagons"/>
    <dgm:cxn modelId="{0EDA8060-8FA6-4305-81D8-65463BFE333B}" type="presParOf" srcId="{E70D9894-3AE3-467E-9D33-0F366AD836E7}" destId="{766FCD11-37C2-4249-9374-5A4A031259AE}"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B60C0C-9418-41B1-9D7F-1971BEAFDAF1}"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s-AR"/>
        </a:p>
      </dgm:t>
    </dgm:pt>
    <dgm:pt modelId="{523237AA-99F4-44BF-967B-ECABFAE64267}">
      <dgm:prSet phldrT="[Texto]" custT="1"/>
      <dgm:spPr/>
      <dgm:t>
        <a:bodyPr/>
        <a:lstStyle/>
        <a:p>
          <a:r>
            <a:rPr lang="es-AR" sz="1000" dirty="0" smtClean="0"/>
            <a:t>Autenticidad</a:t>
          </a:r>
          <a:endParaRPr lang="es-AR" sz="1000" dirty="0"/>
        </a:p>
      </dgm:t>
    </dgm:pt>
    <dgm:pt modelId="{649A93B5-FC75-481B-9643-9B7CF8C621F4}" type="parTrans" cxnId="{5211379C-A5D5-498C-AB73-DA0F5C283A7A}">
      <dgm:prSet/>
      <dgm:spPr/>
      <dgm:t>
        <a:bodyPr/>
        <a:lstStyle/>
        <a:p>
          <a:endParaRPr lang="es-AR"/>
        </a:p>
      </dgm:t>
    </dgm:pt>
    <dgm:pt modelId="{0E5D3A29-3F01-4098-B5FC-2C05E62140E1}" type="sibTrans" cxnId="{5211379C-A5D5-498C-AB73-DA0F5C283A7A}">
      <dgm:prSet custT="1"/>
      <dgm:spPr/>
      <dgm:t>
        <a:bodyPr/>
        <a:lstStyle/>
        <a:p>
          <a:r>
            <a:rPr lang="es-AR" sz="1000" dirty="0" smtClean="0"/>
            <a:t>No repudio</a:t>
          </a:r>
          <a:endParaRPr lang="es-AR" sz="1000" dirty="0"/>
        </a:p>
      </dgm:t>
    </dgm:pt>
    <dgm:pt modelId="{4A1C232B-55A3-4A39-8958-E73E2AA48CA7}">
      <dgm:prSet phldrT="[Texto]" custT="1"/>
      <dgm:spPr/>
      <dgm:t>
        <a:bodyPr/>
        <a:lstStyle/>
        <a:p>
          <a:r>
            <a:rPr lang="es-AR" sz="1000" dirty="0" err="1" smtClean="0"/>
            <a:t>Auditabilidad</a:t>
          </a:r>
          <a:endParaRPr lang="es-AR" sz="1000" dirty="0"/>
        </a:p>
      </dgm:t>
    </dgm:pt>
    <dgm:pt modelId="{535E12C9-62FD-44B4-8331-BEFDA4503E72}" type="parTrans" cxnId="{ED953144-C3AF-484F-839C-3C656011E4C6}">
      <dgm:prSet/>
      <dgm:spPr/>
      <dgm:t>
        <a:bodyPr/>
        <a:lstStyle/>
        <a:p>
          <a:endParaRPr lang="es-AR"/>
        </a:p>
      </dgm:t>
    </dgm:pt>
    <dgm:pt modelId="{1E1862E2-EFC6-4538-89DD-B8259E87B50A}" type="sibTrans" cxnId="{ED953144-C3AF-484F-839C-3C656011E4C6}">
      <dgm:prSet custT="1"/>
      <dgm:spPr/>
      <dgm:t>
        <a:bodyPr/>
        <a:lstStyle/>
        <a:p>
          <a:r>
            <a:rPr lang="es-AR" sz="1000" dirty="0" smtClean="0"/>
            <a:t>Legalidad</a:t>
          </a:r>
          <a:endParaRPr lang="es-AR" sz="1000" dirty="0"/>
        </a:p>
      </dgm:t>
    </dgm:pt>
    <dgm:pt modelId="{C5763957-F9C4-4439-BA47-A3A9E8157D89}">
      <dgm:prSet phldrT="[Texto]" custT="1"/>
      <dgm:spPr/>
      <dgm:t>
        <a:bodyPr/>
        <a:lstStyle/>
        <a:p>
          <a:r>
            <a:rPr lang="es-AR" sz="1000" dirty="0" smtClean="0"/>
            <a:t>Protección a la duplicación</a:t>
          </a:r>
          <a:endParaRPr lang="es-AR" sz="1000" dirty="0"/>
        </a:p>
      </dgm:t>
    </dgm:pt>
    <dgm:pt modelId="{B97C88EC-9274-4F21-AB08-A55ED149945C}" type="parTrans" cxnId="{21B6D4EF-3BF8-4E31-A41D-3DAFE0F2FBD6}">
      <dgm:prSet/>
      <dgm:spPr/>
      <dgm:t>
        <a:bodyPr/>
        <a:lstStyle/>
        <a:p>
          <a:endParaRPr lang="es-AR"/>
        </a:p>
      </dgm:t>
    </dgm:pt>
    <dgm:pt modelId="{CF37D243-B7A5-41B9-B075-61C785FAE67B}" type="sibTrans" cxnId="{21B6D4EF-3BF8-4E31-A41D-3DAFE0F2FBD6}">
      <dgm:prSet custT="1"/>
      <dgm:spPr/>
      <dgm:t>
        <a:bodyPr/>
        <a:lstStyle/>
        <a:p>
          <a:r>
            <a:rPr lang="es-AR" sz="1000" dirty="0" smtClean="0"/>
            <a:t>Confiabilidad </a:t>
          </a:r>
          <a:endParaRPr lang="es-AR" sz="1000" dirty="0"/>
        </a:p>
      </dgm:t>
    </dgm:pt>
    <dgm:pt modelId="{A793E4E2-ABB3-4865-80E2-75D698D522D7}" type="pres">
      <dgm:prSet presAssocID="{C5B60C0C-9418-41B1-9D7F-1971BEAFDAF1}" presName="Name0" presStyleCnt="0">
        <dgm:presLayoutVars>
          <dgm:chMax/>
          <dgm:chPref/>
          <dgm:dir/>
          <dgm:animLvl val="lvl"/>
        </dgm:presLayoutVars>
      </dgm:prSet>
      <dgm:spPr/>
      <dgm:t>
        <a:bodyPr/>
        <a:lstStyle/>
        <a:p>
          <a:endParaRPr lang="es-AR"/>
        </a:p>
      </dgm:t>
    </dgm:pt>
    <dgm:pt modelId="{D5077441-592C-43B7-944A-37B36F917E18}" type="pres">
      <dgm:prSet presAssocID="{523237AA-99F4-44BF-967B-ECABFAE64267}" presName="composite" presStyleCnt="0"/>
      <dgm:spPr/>
    </dgm:pt>
    <dgm:pt modelId="{584340F7-1384-4E84-B82F-8FAE1135E531}" type="pres">
      <dgm:prSet presAssocID="{523237AA-99F4-44BF-967B-ECABFAE64267}" presName="Parent1" presStyleLbl="node1" presStyleIdx="0" presStyleCnt="6">
        <dgm:presLayoutVars>
          <dgm:chMax val="1"/>
          <dgm:chPref val="1"/>
          <dgm:bulletEnabled val="1"/>
        </dgm:presLayoutVars>
      </dgm:prSet>
      <dgm:spPr/>
      <dgm:t>
        <a:bodyPr/>
        <a:lstStyle/>
        <a:p>
          <a:endParaRPr lang="es-AR"/>
        </a:p>
      </dgm:t>
    </dgm:pt>
    <dgm:pt modelId="{F368E47D-95B5-4DB4-850E-D5F3CED1273A}" type="pres">
      <dgm:prSet presAssocID="{523237AA-99F4-44BF-967B-ECABFAE64267}" presName="Childtext1" presStyleLbl="revTx" presStyleIdx="0" presStyleCnt="3">
        <dgm:presLayoutVars>
          <dgm:chMax val="0"/>
          <dgm:chPref val="0"/>
          <dgm:bulletEnabled val="1"/>
        </dgm:presLayoutVars>
      </dgm:prSet>
      <dgm:spPr/>
      <dgm:t>
        <a:bodyPr/>
        <a:lstStyle/>
        <a:p>
          <a:endParaRPr lang="es-AR"/>
        </a:p>
      </dgm:t>
    </dgm:pt>
    <dgm:pt modelId="{5DEB7682-CFF3-411D-8441-9812088EBA92}" type="pres">
      <dgm:prSet presAssocID="{523237AA-99F4-44BF-967B-ECABFAE64267}" presName="BalanceSpacing" presStyleCnt="0"/>
      <dgm:spPr/>
    </dgm:pt>
    <dgm:pt modelId="{2E6EA8CB-17F8-4722-B3BE-B39CDB4CF92D}" type="pres">
      <dgm:prSet presAssocID="{523237AA-99F4-44BF-967B-ECABFAE64267}" presName="BalanceSpacing1" presStyleCnt="0"/>
      <dgm:spPr/>
    </dgm:pt>
    <dgm:pt modelId="{937B3499-8CAE-4AC3-BD7D-1D1233FC945D}" type="pres">
      <dgm:prSet presAssocID="{0E5D3A29-3F01-4098-B5FC-2C05E62140E1}" presName="Accent1Text" presStyleLbl="node1" presStyleIdx="1" presStyleCnt="6"/>
      <dgm:spPr/>
      <dgm:t>
        <a:bodyPr/>
        <a:lstStyle/>
        <a:p>
          <a:endParaRPr lang="es-AR"/>
        </a:p>
      </dgm:t>
    </dgm:pt>
    <dgm:pt modelId="{D24FC260-C4E6-45F4-B2E0-951D072B4A47}" type="pres">
      <dgm:prSet presAssocID="{0E5D3A29-3F01-4098-B5FC-2C05E62140E1}" presName="spaceBetweenRectangles" presStyleCnt="0"/>
      <dgm:spPr/>
    </dgm:pt>
    <dgm:pt modelId="{93965643-6996-418F-B539-18D81EF2C5B9}" type="pres">
      <dgm:prSet presAssocID="{4A1C232B-55A3-4A39-8958-E73E2AA48CA7}" presName="composite" presStyleCnt="0"/>
      <dgm:spPr/>
    </dgm:pt>
    <dgm:pt modelId="{B2A0D37E-5432-4329-85B5-9703B096AAAC}" type="pres">
      <dgm:prSet presAssocID="{4A1C232B-55A3-4A39-8958-E73E2AA48CA7}" presName="Parent1" presStyleLbl="node1" presStyleIdx="2" presStyleCnt="6">
        <dgm:presLayoutVars>
          <dgm:chMax val="1"/>
          <dgm:chPref val="1"/>
          <dgm:bulletEnabled val="1"/>
        </dgm:presLayoutVars>
      </dgm:prSet>
      <dgm:spPr/>
      <dgm:t>
        <a:bodyPr/>
        <a:lstStyle/>
        <a:p>
          <a:endParaRPr lang="es-AR"/>
        </a:p>
      </dgm:t>
    </dgm:pt>
    <dgm:pt modelId="{8EE1E12A-A5CB-4286-AEB2-146040DC213C}" type="pres">
      <dgm:prSet presAssocID="{4A1C232B-55A3-4A39-8958-E73E2AA48CA7}" presName="Childtext1" presStyleLbl="revTx" presStyleIdx="1" presStyleCnt="3">
        <dgm:presLayoutVars>
          <dgm:chMax val="0"/>
          <dgm:chPref val="0"/>
          <dgm:bulletEnabled val="1"/>
        </dgm:presLayoutVars>
      </dgm:prSet>
      <dgm:spPr/>
      <dgm:t>
        <a:bodyPr/>
        <a:lstStyle/>
        <a:p>
          <a:endParaRPr lang="es-AR"/>
        </a:p>
      </dgm:t>
    </dgm:pt>
    <dgm:pt modelId="{B5C10EA3-3C92-4CD9-864F-803C9C084404}" type="pres">
      <dgm:prSet presAssocID="{4A1C232B-55A3-4A39-8958-E73E2AA48CA7}" presName="BalanceSpacing" presStyleCnt="0"/>
      <dgm:spPr/>
    </dgm:pt>
    <dgm:pt modelId="{1074B579-5D1D-4C7E-9147-1C34F102136C}" type="pres">
      <dgm:prSet presAssocID="{4A1C232B-55A3-4A39-8958-E73E2AA48CA7}" presName="BalanceSpacing1" presStyleCnt="0"/>
      <dgm:spPr/>
    </dgm:pt>
    <dgm:pt modelId="{32BD089D-A501-4E6D-AF82-903057653C20}" type="pres">
      <dgm:prSet presAssocID="{1E1862E2-EFC6-4538-89DD-B8259E87B50A}" presName="Accent1Text" presStyleLbl="node1" presStyleIdx="3" presStyleCnt="6"/>
      <dgm:spPr/>
      <dgm:t>
        <a:bodyPr/>
        <a:lstStyle/>
        <a:p>
          <a:endParaRPr lang="es-AR"/>
        </a:p>
      </dgm:t>
    </dgm:pt>
    <dgm:pt modelId="{5898C3A7-C57B-4435-BE19-2AA02AE8CEAF}" type="pres">
      <dgm:prSet presAssocID="{1E1862E2-EFC6-4538-89DD-B8259E87B50A}" presName="spaceBetweenRectangles" presStyleCnt="0"/>
      <dgm:spPr/>
    </dgm:pt>
    <dgm:pt modelId="{A11DA470-7FFF-40D8-A939-CAAA38E1427A}" type="pres">
      <dgm:prSet presAssocID="{C5763957-F9C4-4439-BA47-A3A9E8157D89}" presName="composite" presStyleCnt="0"/>
      <dgm:spPr/>
    </dgm:pt>
    <dgm:pt modelId="{785F5001-165E-4FDE-B733-0224E5EBBFBF}" type="pres">
      <dgm:prSet presAssocID="{C5763957-F9C4-4439-BA47-A3A9E8157D89}" presName="Parent1" presStyleLbl="node1" presStyleIdx="4" presStyleCnt="6">
        <dgm:presLayoutVars>
          <dgm:chMax val="1"/>
          <dgm:chPref val="1"/>
          <dgm:bulletEnabled val="1"/>
        </dgm:presLayoutVars>
      </dgm:prSet>
      <dgm:spPr/>
      <dgm:t>
        <a:bodyPr/>
        <a:lstStyle/>
        <a:p>
          <a:endParaRPr lang="es-AR"/>
        </a:p>
      </dgm:t>
    </dgm:pt>
    <dgm:pt modelId="{CEBED83C-1506-4813-84A6-8933F8A03E15}" type="pres">
      <dgm:prSet presAssocID="{C5763957-F9C4-4439-BA47-A3A9E8157D89}" presName="Childtext1" presStyleLbl="revTx" presStyleIdx="2" presStyleCnt="3">
        <dgm:presLayoutVars>
          <dgm:chMax val="0"/>
          <dgm:chPref val="0"/>
          <dgm:bulletEnabled val="1"/>
        </dgm:presLayoutVars>
      </dgm:prSet>
      <dgm:spPr/>
      <dgm:t>
        <a:bodyPr/>
        <a:lstStyle/>
        <a:p>
          <a:endParaRPr lang="es-AR"/>
        </a:p>
      </dgm:t>
    </dgm:pt>
    <dgm:pt modelId="{1F247817-56F6-40DD-9516-3D41CE69E4A7}" type="pres">
      <dgm:prSet presAssocID="{C5763957-F9C4-4439-BA47-A3A9E8157D89}" presName="BalanceSpacing" presStyleCnt="0"/>
      <dgm:spPr/>
    </dgm:pt>
    <dgm:pt modelId="{0666D251-8835-4264-845D-1A2B9C1A7AB9}" type="pres">
      <dgm:prSet presAssocID="{C5763957-F9C4-4439-BA47-A3A9E8157D89}" presName="BalanceSpacing1" presStyleCnt="0"/>
      <dgm:spPr/>
    </dgm:pt>
    <dgm:pt modelId="{C3CA86C6-E01D-40A8-A308-5054A53ED77E}" type="pres">
      <dgm:prSet presAssocID="{CF37D243-B7A5-41B9-B075-61C785FAE67B}" presName="Accent1Text" presStyleLbl="node1" presStyleIdx="5" presStyleCnt="6"/>
      <dgm:spPr/>
      <dgm:t>
        <a:bodyPr/>
        <a:lstStyle/>
        <a:p>
          <a:endParaRPr lang="es-AR"/>
        </a:p>
      </dgm:t>
    </dgm:pt>
  </dgm:ptLst>
  <dgm:cxnLst>
    <dgm:cxn modelId="{18B4A845-2893-4594-B986-A5200285F190}" type="presOf" srcId="{4A1C232B-55A3-4A39-8958-E73E2AA48CA7}" destId="{B2A0D37E-5432-4329-85B5-9703B096AAAC}" srcOrd="0" destOrd="0" presId="urn:microsoft.com/office/officeart/2008/layout/AlternatingHexagons"/>
    <dgm:cxn modelId="{ED953144-C3AF-484F-839C-3C656011E4C6}" srcId="{C5B60C0C-9418-41B1-9D7F-1971BEAFDAF1}" destId="{4A1C232B-55A3-4A39-8958-E73E2AA48CA7}" srcOrd="1" destOrd="0" parTransId="{535E12C9-62FD-44B4-8331-BEFDA4503E72}" sibTransId="{1E1862E2-EFC6-4538-89DD-B8259E87B50A}"/>
    <dgm:cxn modelId="{CE6BF1C9-FA41-466C-99B0-163257ED1E9A}" type="presOf" srcId="{1E1862E2-EFC6-4538-89DD-B8259E87B50A}" destId="{32BD089D-A501-4E6D-AF82-903057653C20}" srcOrd="0" destOrd="0" presId="urn:microsoft.com/office/officeart/2008/layout/AlternatingHexagons"/>
    <dgm:cxn modelId="{D702328E-CAA8-49A5-915B-D4679A2506B7}" type="presOf" srcId="{C5763957-F9C4-4439-BA47-A3A9E8157D89}" destId="{785F5001-165E-4FDE-B733-0224E5EBBFBF}" srcOrd="0" destOrd="0" presId="urn:microsoft.com/office/officeart/2008/layout/AlternatingHexagons"/>
    <dgm:cxn modelId="{8F822FFC-09D9-475E-B1ED-62B4D6EAD147}" type="presOf" srcId="{C5B60C0C-9418-41B1-9D7F-1971BEAFDAF1}" destId="{A793E4E2-ABB3-4865-80E2-75D698D522D7}" srcOrd="0" destOrd="0" presId="urn:microsoft.com/office/officeart/2008/layout/AlternatingHexagons"/>
    <dgm:cxn modelId="{5211379C-A5D5-498C-AB73-DA0F5C283A7A}" srcId="{C5B60C0C-9418-41B1-9D7F-1971BEAFDAF1}" destId="{523237AA-99F4-44BF-967B-ECABFAE64267}" srcOrd="0" destOrd="0" parTransId="{649A93B5-FC75-481B-9643-9B7CF8C621F4}" sibTransId="{0E5D3A29-3F01-4098-B5FC-2C05E62140E1}"/>
    <dgm:cxn modelId="{21B6D4EF-3BF8-4E31-A41D-3DAFE0F2FBD6}" srcId="{C5B60C0C-9418-41B1-9D7F-1971BEAFDAF1}" destId="{C5763957-F9C4-4439-BA47-A3A9E8157D89}" srcOrd="2" destOrd="0" parTransId="{B97C88EC-9274-4F21-AB08-A55ED149945C}" sibTransId="{CF37D243-B7A5-41B9-B075-61C785FAE67B}"/>
    <dgm:cxn modelId="{E1D88416-341D-4C2E-AA49-7E800F25F0BE}" type="presOf" srcId="{0E5D3A29-3F01-4098-B5FC-2C05E62140E1}" destId="{937B3499-8CAE-4AC3-BD7D-1D1233FC945D}" srcOrd="0" destOrd="0" presId="urn:microsoft.com/office/officeart/2008/layout/AlternatingHexagons"/>
    <dgm:cxn modelId="{B463B5C0-3079-48B7-9214-C8196A0853F7}" type="presOf" srcId="{523237AA-99F4-44BF-967B-ECABFAE64267}" destId="{584340F7-1384-4E84-B82F-8FAE1135E531}" srcOrd="0" destOrd="0" presId="urn:microsoft.com/office/officeart/2008/layout/AlternatingHexagons"/>
    <dgm:cxn modelId="{6B762396-45E8-40F1-AB7A-276E6DE996B2}" type="presOf" srcId="{CF37D243-B7A5-41B9-B075-61C785FAE67B}" destId="{C3CA86C6-E01D-40A8-A308-5054A53ED77E}" srcOrd="0" destOrd="0" presId="urn:microsoft.com/office/officeart/2008/layout/AlternatingHexagons"/>
    <dgm:cxn modelId="{560116C7-4D6A-4EE1-8836-D42F9F20C6E6}" type="presParOf" srcId="{A793E4E2-ABB3-4865-80E2-75D698D522D7}" destId="{D5077441-592C-43B7-944A-37B36F917E18}" srcOrd="0" destOrd="0" presId="urn:microsoft.com/office/officeart/2008/layout/AlternatingHexagons"/>
    <dgm:cxn modelId="{ED70DE69-2412-49A2-ABB4-E508CAC8BC83}" type="presParOf" srcId="{D5077441-592C-43B7-944A-37B36F917E18}" destId="{584340F7-1384-4E84-B82F-8FAE1135E531}" srcOrd="0" destOrd="0" presId="urn:microsoft.com/office/officeart/2008/layout/AlternatingHexagons"/>
    <dgm:cxn modelId="{0E97F18C-D3AB-4DB8-966B-2753AD3DD6DA}" type="presParOf" srcId="{D5077441-592C-43B7-944A-37B36F917E18}" destId="{F368E47D-95B5-4DB4-850E-D5F3CED1273A}" srcOrd="1" destOrd="0" presId="urn:microsoft.com/office/officeart/2008/layout/AlternatingHexagons"/>
    <dgm:cxn modelId="{A87EFBE5-29B1-46FA-8826-75A9F6270D4C}" type="presParOf" srcId="{D5077441-592C-43B7-944A-37B36F917E18}" destId="{5DEB7682-CFF3-411D-8441-9812088EBA92}" srcOrd="2" destOrd="0" presId="urn:microsoft.com/office/officeart/2008/layout/AlternatingHexagons"/>
    <dgm:cxn modelId="{8C1E6CE1-4F96-43A0-856D-63EC0907B1B5}" type="presParOf" srcId="{D5077441-592C-43B7-944A-37B36F917E18}" destId="{2E6EA8CB-17F8-4722-B3BE-B39CDB4CF92D}" srcOrd="3" destOrd="0" presId="urn:microsoft.com/office/officeart/2008/layout/AlternatingHexagons"/>
    <dgm:cxn modelId="{B50D5086-DFDC-448C-9A7F-2E82C6D675EE}" type="presParOf" srcId="{D5077441-592C-43B7-944A-37B36F917E18}" destId="{937B3499-8CAE-4AC3-BD7D-1D1233FC945D}" srcOrd="4" destOrd="0" presId="urn:microsoft.com/office/officeart/2008/layout/AlternatingHexagons"/>
    <dgm:cxn modelId="{9BDC605E-1CE7-48E4-BD14-882AD9422D6A}" type="presParOf" srcId="{A793E4E2-ABB3-4865-80E2-75D698D522D7}" destId="{D24FC260-C4E6-45F4-B2E0-951D072B4A47}" srcOrd="1" destOrd="0" presId="urn:microsoft.com/office/officeart/2008/layout/AlternatingHexagons"/>
    <dgm:cxn modelId="{85E3F1BC-558A-4A4F-B981-DD03AC96B027}" type="presParOf" srcId="{A793E4E2-ABB3-4865-80E2-75D698D522D7}" destId="{93965643-6996-418F-B539-18D81EF2C5B9}" srcOrd="2" destOrd="0" presId="urn:microsoft.com/office/officeart/2008/layout/AlternatingHexagons"/>
    <dgm:cxn modelId="{1C171A4C-BDE1-47D3-B6E1-99D088F280B3}" type="presParOf" srcId="{93965643-6996-418F-B539-18D81EF2C5B9}" destId="{B2A0D37E-5432-4329-85B5-9703B096AAAC}" srcOrd="0" destOrd="0" presId="urn:microsoft.com/office/officeart/2008/layout/AlternatingHexagons"/>
    <dgm:cxn modelId="{32025C76-8A7D-4D35-92DE-753644E10C14}" type="presParOf" srcId="{93965643-6996-418F-B539-18D81EF2C5B9}" destId="{8EE1E12A-A5CB-4286-AEB2-146040DC213C}" srcOrd="1" destOrd="0" presId="urn:microsoft.com/office/officeart/2008/layout/AlternatingHexagons"/>
    <dgm:cxn modelId="{6CF16944-C50C-4C69-AB2A-3E940BA5F7D6}" type="presParOf" srcId="{93965643-6996-418F-B539-18D81EF2C5B9}" destId="{B5C10EA3-3C92-4CD9-864F-803C9C084404}" srcOrd="2" destOrd="0" presId="urn:microsoft.com/office/officeart/2008/layout/AlternatingHexagons"/>
    <dgm:cxn modelId="{341A7191-344A-4DD3-BB62-1B4CF34FB4A3}" type="presParOf" srcId="{93965643-6996-418F-B539-18D81EF2C5B9}" destId="{1074B579-5D1D-4C7E-9147-1C34F102136C}" srcOrd="3" destOrd="0" presId="urn:microsoft.com/office/officeart/2008/layout/AlternatingHexagons"/>
    <dgm:cxn modelId="{9074C843-B523-4BCD-8D23-F32665305BDB}" type="presParOf" srcId="{93965643-6996-418F-B539-18D81EF2C5B9}" destId="{32BD089D-A501-4E6D-AF82-903057653C20}" srcOrd="4" destOrd="0" presId="urn:microsoft.com/office/officeart/2008/layout/AlternatingHexagons"/>
    <dgm:cxn modelId="{BB8F5BEF-E990-4CCF-9083-A41935C5C581}" type="presParOf" srcId="{A793E4E2-ABB3-4865-80E2-75D698D522D7}" destId="{5898C3A7-C57B-4435-BE19-2AA02AE8CEAF}" srcOrd="3" destOrd="0" presId="urn:microsoft.com/office/officeart/2008/layout/AlternatingHexagons"/>
    <dgm:cxn modelId="{F44417AA-99A4-451E-955F-84BB7382C751}" type="presParOf" srcId="{A793E4E2-ABB3-4865-80E2-75D698D522D7}" destId="{A11DA470-7FFF-40D8-A939-CAAA38E1427A}" srcOrd="4" destOrd="0" presId="urn:microsoft.com/office/officeart/2008/layout/AlternatingHexagons"/>
    <dgm:cxn modelId="{AE44B8D1-691C-4F96-BBA6-E20D9F2F00F9}" type="presParOf" srcId="{A11DA470-7FFF-40D8-A939-CAAA38E1427A}" destId="{785F5001-165E-4FDE-B733-0224E5EBBFBF}" srcOrd="0" destOrd="0" presId="urn:microsoft.com/office/officeart/2008/layout/AlternatingHexagons"/>
    <dgm:cxn modelId="{2A654282-3F7A-45BD-8422-749C59F58F7E}" type="presParOf" srcId="{A11DA470-7FFF-40D8-A939-CAAA38E1427A}" destId="{CEBED83C-1506-4813-84A6-8933F8A03E15}" srcOrd="1" destOrd="0" presId="urn:microsoft.com/office/officeart/2008/layout/AlternatingHexagons"/>
    <dgm:cxn modelId="{BDC12385-FD06-42C8-9A6D-C9212BFAEDCB}" type="presParOf" srcId="{A11DA470-7FFF-40D8-A939-CAAA38E1427A}" destId="{1F247817-56F6-40DD-9516-3D41CE69E4A7}" srcOrd="2" destOrd="0" presId="urn:microsoft.com/office/officeart/2008/layout/AlternatingHexagons"/>
    <dgm:cxn modelId="{29C0064F-8B55-4833-B560-06B5EDD9FDE5}" type="presParOf" srcId="{A11DA470-7FFF-40D8-A939-CAAA38E1427A}" destId="{0666D251-8835-4264-845D-1A2B9C1A7AB9}" srcOrd="3" destOrd="0" presId="urn:microsoft.com/office/officeart/2008/layout/AlternatingHexagons"/>
    <dgm:cxn modelId="{7A523B6C-A866-49B3-9F6E-343126918834}" type="presParOf" srcId="{A11DA470-7FFF-40D8-A939-CAAA38E1427A}" destId="{C3CA86C6-E01D-40A8-A308-5054A53ED77E}"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7D3B38-6249-4A1B-AC37-2BCD72223BA7}">
      <dsp:nvSpPr>
        <dsp:cNvPr id="0" name=""/>
        <dsp:cNvSpPr/>
      </dsp:nvSpPr>
      <dsp:spPr>
        <a:xfrm rot="5400000">
          <a:off x="3082776" y="672258"/>
          <a:ext cx="2024679" cy="1761471"/>
        </a:xfrm>
        <a:prstGeom prst="hexagon">
          <a:avLst>
            <a:gd name="adj" fmla="val 25000"/>
            <a:gd name="vf" fmla="val 115470"/>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s-AR" sz="1100" kern="1200" dirty="0">
              <a:latin typeface="+mj-lt"/>
            </a:rPr>
            <a:t>Políticas de seguridad</a:t>
          </a:r>
        </a:p>
      </dsp:txBody>
      <dsp:txXfrm rot="-5400000">
        <a:off x="3488876" y="856168"/>
        <a:ext cx="1212479" cy="1393654"/>
      </dsp:txXfrm>
    </dsp:sp>
    <dsp:sp modelId="{A774872D-CFA9-4F0A-AE2D-893AC6ABA14F}">
      <dsp:nvSpPr>
        <dsp:cNvPr id="0" name=""/>
        <dsp:cNvSpPr/>
      </dsp:nvSpPr>
      <dsp:spPr>
        <a:xfrm>
          <a:off x="5029303" y="945590"/>
          <a:ext cx="2259542" cy="1214807"/>
        </a:xfrm>
        <a:prstGeom prst="rect">
          <a:avLst/>
        </a:prstGeom>
        <a:noFill/>
        <a:ln>
          <a:noFill/>
        </a:ln>
        <a:effectLst/>
      </dsp:spPr>
      <dsp:style>
        <a:lnRef idx="0">
          <a:scrgbClr r="0" g="0" b="0"/>
        </a:lnRef>
        <a:fillRef idx="0">
          <a:scrgbClr r="0" g="0" b="0"/>
        </a:fillRef>
        <a:effectRef idx="0">
          <a:scrgbClr r="0" g="0" b="0"/>
        </a:effectRef>
        <a:fontRef idx="minor"/>
      </dsp:style>
    </dsp:sp>
    <dsp:sp modelId="{2DE6B185-B24F-4AD1-B6F5-3DDA0FDB4675}">
      <dsp:nvSpPr>
        <dsp:cNvPr id="0" name=""/>
        <dsp:cNvSpPr/>
      </dsp:nvSpPr>
      <dsp:spPr>
        <a:xfrm rot="5400000">
          <a:off x="1180388" y="672258"/>
          <a:ext cx="2024679" cy="1761471"/>
        </a:xfrm>
        <a:prstGeom prst="hexagon">
          <a:avLst>
            <a:gd name="adj" fmla="val 25000"/>
            <a:gd name="vf" fmla="val 115470"/>
          </a:avLst>
        </a:prstGeom>
        <a:gradFill rotWithShape="0">
          <a:gsLst>
            <a:gs pos="0">
              <a:schemeClr val="accent4">
                <a:hueOff val="383341"/>
                <a:satOff val="0"/>
                <a:lumOff val="-5882"/>
                <a:alphaOff val="0"/>
                <a:tint val="96000"/>
                <a:lumMod val="100000"/>
              </a:schemeClr>
            </a:gs>
            <a:gs pos="78000">
              <a:schemeClr val="accent4">
                <a:hueOff val="383341"/>
                <a:satOff val="0"/>
                <a:lumOff val="-5882"/>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r>
            <a:rPr lang="es-AR" sz="1100" kern="1200" baseline="0">
              <a:latin typeface="Calibri" panose="020F0502020204030204" pitchFamily="34" charset="0"/>
            </a:rPr>
            <a:t>Elementos administrativos</a:t>
          </a:r>
        </a:p>
      </dsp:txBody>
      <dsp:txXfrm rot="-5400000">
        <a:off x="1586488" y="856168"/>
        <a:ext cx="1212479" cy="1393654"/>
      </dsp:txXfrm>
    </dsp:sp>
    <dsp:sp modelId="{A970AF4A-88EA-4B55-B13B-48432254DA6E}">
      <dsp:nvSpPr>
        <dsp:cNvPr id="0" name=""/>
        <dsp:cNvSpPr/>
      </dsp:nvSpPr>
      <dsp:spPr>
        <a:xfrm rot="5400000">
          <a:off x="2127938" y="2390806"/>
          <a:ext cx="2024679" cy="1761471"/>
        </a:xfrm>
        <a:prstGeom prst="hexagon">
          <a:avLst>
            <a:gd name="adj" fmla="val 25000"/>
            <a:gd name="vf" fmla="val 115470"/>
          </a:avLst>
        </a:prstGeom>
        <a:gradFill rotWithShape="0">
          <a:gsLst>
            <a:gs pos="0">
              <a:schemeClr val="accent4">
                <a:hueOff val="766681"/>
                <a:satOff val="0"/>
                <a:lumOff val="-11765"/>
                <a:alphaOff val="0"/>
                <a:tint val="96000"/>
                <a:lumMod val="100000"/>
              </a:schemeClr>
            </a:gs>
            <a:gs pos="78000">
              <a:schemeClr val="accent4">
                <a:hueOff val="766681"/>
                <a:satOff val="0"/>
                <a:lumOff val="-1176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s-AR" sz="1100" kern="1200" baseline="0">
              <a:latin typeface="Calibri" panose="020F0502020204030204" pitchFamily="34" charset="0"/>
            </a:rPr>
            <a:t>Organización y división de responsabilidades</a:t>
          </a:r>
        </a:p>
      </dsp:txBody>
      <dsp:txXfrm rot="-5400000">
        <a:off x="2534038" y="2574716"/>
        <a:ext cx="1212479" cy="1393654"/>
      </dsp:txXfrm>
    </dsp:sp>
    <dsp:sp modelId="{C64A4FBA-436B-4AD8-A43F-791A0BE4C9D3}">
      <dsp:nvSpPr>
        <dsp:cNvPr id="0" name=""/>
        <dsp:cNvSpPr/>
      </dsp:nvSpPr>
      <dsp:spPr>
        <a:xfrm>
          <a:off x="0" y="2664138"/>
          <a:ext cx="2186653" cy="1214807"/>
        </a:xfrm>
        <a:prstGeom prst="rect">
          <a:avLst/>
        </a:prstGeom>
        <a:noFill/>
        <a:ln>
          <a:noFill/>
        </a:ln>
        <a:effectLst/>
      </dsp:spPr>
      <dsp:style>
        <a:lnRef idx="0">
          <a:scrgbClr r="0" g="0" b="0"/>
        </a:lnRef>
        <a:fillRef idx="0">
          <a:scrgbClr r="0" g="0" b="0"/>
        </a:fillRef>
        <a:effectRef idx="0">
          <a:scrgbClr r="0" g="0" b="0"/>
        </a:effectRef>
        <a:fontRef idx="minor"/>
      </dsp:style>
    </dsp:sp>
    <dsp:sp modelId="{766FCD11-37C2-4249-9374-5A4A031259AE}">
      <dsp:nvSpPr>
        <dsp:cNvPr id="0" name=""/>
        <dsp:cNvSpPr/>
      </dsp:nvSpPr>
      <dsp:spPr>
        <a:xfrm rot="5400000">
          <a:off x="4030326" y="2390806"/>
          <a:ext cx="2024679" cy="1761471"/>
        </a:xfrm>
        <a:prstGeom prst="hexagon">
          <a:avLst>
            <a:gd name="adj" fmla="val 25000"/>
            <a:gd name="vf" fmla="val 115470"/>
          </a:avLst>
        </a:prstGeom>
        <a:gradFill rotWithShape="0">
          <a:gsLst>
            <a:gs pos="0">
              <a:schemeClr val="accent4">
                <a:hueOff val="1150022"/>
                <a:satOff val="0"/>
                <a:lumOff val="-17647"/>
                <a:alphaOff val="0"/>
                <a:tint val="96000"/>
                <a:lumMod val="100000"/>
              </a:schemeClr>
            </a:gs>
            <a:gs pos="78000">
              <a:schemeClr val="accent4">
                <a:hueOff val="1150022"/>
                <a:satOff val="0"/>
                <a:lumOff val="-1764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r>
            <a:rPr lang="es-AR" sz="1100" kern="1200" baseline="0" dirty="0">
              <a:latin typeface="Calibri" panose="020F0502020204030204" pitchFamily="34" charset="0"/>
            </a:rPr>
            <a:t>Seguridad lógica</a:t>
          </a:r>
        </a:p>
      </dsp:txBody>
      <dsp:txXfrm rot="-5400000">
        <a:off x="4436426" y="2574716"/>
        <a:ext cx="1212479" cy="13936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4340F7-1384-4E84-B82F-8FAE1135E531}">
      <dsp:nvSpPr>
        <dsp:cNvPr id="0" name=""/>
        <dsp:cNvSpPr/>
      </dsp:nvSpPr>
      <dsp:spPr>
        <a:xfrm rot="5400000">
          <a:off x="2630104" y="97992"/>
          <a:ext cx="1506471" cy="1310630"/>
        </a:xfrm>
        <a:prstGeom prst="hexagon">
          <a:avLst>
            <a:gd name="adj" fmla="val 2500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s-AR" sz="1000" kern="1200" dirty="0" smtClean="0"/>
            <a:t>Autenticidad</a:t>
          </a:r>
          <a:endParaRPr lang="es-AR" sz="1000" kern="1200" dirty="0"/>
        </a:p>
      </dsp:txBody>
      <dsp:txXfrm rot="-5400000">
        <a:off x="2932264" y="234830"/>
        <a:ext cx="902150" cy="1036955"/>
      </dsp:txXfrm>
    </dsp:sp>
    <dsp:sp modelId="{F368E47D-95B5-4DB4-850E-D5F3CED1273A}">
      <dsp:nvSpPr>
        <dsp:cNvPr id="0" name=""/>
        <dsp:cNvSpPr/>
      </dsp:nvSpPr>
      <dsp:spPr>
        <a:xfrm>
          <a:off x="4078426" y="301365"/>
          <a:ext cx="1681222" cy="903882"/>
        </a:xfrm>
        <a:prstGeom prst="rect">
          <a:avLst/>
        </a:prstGeom>
        <a:noFill/>
        <a:ln>
          <a:noFill/>
        </a:ln>
        <a:effectLst/>
      </dsp:spPr>
      <dsp:style>
        <a:lnRef idx="0">
          <a:scrgbClr r="0" g="0" b="0"/>
        </a:lnRef>
        <a:fillRef idx="0">
          <a:scrgbClr r="0" g="0" b="0"/>
        </a:fillRef>
        <a:effectRef idx="0">
          <a:scrgbClr r="0" g="0" b="0"/>
        </a:effectRef>
        <a:fontRef idx="minor"/>
      </dsp:style>
    </dsp:sp>
    <dsp:sp modelId="{937B3499-8CAE-4AC3-BD7D-1D1233FC945D}">
      <dsp:nvSpPr>
        <dsp:cNvPr id="0" name=""/>
        <dsp:cNvSpPr/>
      </dsp:nvSpPr>
      <dsp:spPr>
        <a:xfrm rot="5400000">
          <a:off x="1214624" y="97992"/>
          <a:ext cx="1506471" cy="1310630"/>
        </a:xfrm>
        <a:prstGeom prst="hexagon">
          <a:avLst>
            <a:gd name="adj" fmla="val 2500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r>
            <a:rPr lang="es-AR" sz="1000" kern="1200" dirty="0" smtClean="0"/>
            <a:t>No repudio</a:t>
          </a:r>
          <a:endParaRPr lang="es-AR" sz="1000" kern="1200" dirty="0"/>
        </a:p>
      </dsp:txBody>
      <dsp:txXfrm rot="-5400000">
        <a:off x="1516784" y="234830"/>
        <a:ext cx="902150" cy="1036955"/>
      </dsp:txXfrm>
    </dsp:sp>
    <dsp:sp modelId="{B2A0D37E-5432-4329-85B5-9703B096AAAC}">
      <dsp:nvSpPr>
        <dsp:cNvPr id="0" name=""/>
        <dsp:cNvSpPr/>
      </dsp:nvSpPr>
      <dsp:spPr>
        <a:xfrm rot="5400000">
          <a:off x="1919652" y="1376684"/>
          <a:ext cx="1506471" cy="1310630"/>
        </a:xfrm>
        <a:prstGeom prst="hexagon">
          <a:avLst>
            <a:gd name="adj" fmla="val 2500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s-AR" sz="1000" kern="1200" dirty="0" err="1" smtClean="0"/>
            <a:t>Auditabilidad</a:t>
          </a:r>
          <a:endParaRPr lang="es-AR" sz="1000" kern="1200" dirty="0"/>
        </a:p>
      </dsp:txBody>
      <dsp:txXfrm rot="-5400000">
        <a:off x="2221812" y="1513522"/>
        <a:ext cx="902150" cy="1036955"/>
      </dsp:txXfrm>
    </dsp:sp>
    <dsp:sp modelId="{8EE1E12A-A5CB-4286-AEB2-146040DC213C}">
      <dsp:nvSpPr>
        <dsp:cNvPr id="0" name=""/>
        <dsp:cNvSpPr/>
      </dsp:nvSpPr>
      <dsp:spPr>
        <a:xfrm>
          <a:off x="336351" y="1580058"/>
          <a:ext cx="1626989" cy="903882"/>
        </a:xfrm>
        <a:prstGeom prst="rect">
          <a:avLst/>
        </a:prstGeom>
        <a:noFill/>
        <a:ln>
          <a:noFill/>
        </a:ln>
        <a:effectLst/>
      </dsp:spPr>
      <dsp:style>
        <a:lnRef idx="0">
          <a:scrgbClr r="0" g="0" b="0"/>
        </a:lnRef>
        <a:fillRef idx="0">
          <a:scrgbClr r="0" g="0" b="0"/>
        </a:fillRef>
        <a:effectRef idx="0">
          <a:scrgbClr r="0" g="0" b="0"/>
        </a:effectRef>
        <a:fontRef idx="minor"/>
      </dsp:style>
    </dsp:sp>
    <dsp:sp modelId="{32BD089D-A501-4E6D-AF82-903057653C20}">
      <dsp:nvSpPr>
        <dsp:cNvPr id="0" name=""/>
        <dsp:cNvSpPr/>
      </dsp:nvSpPr>
      <dsp:spPr>
        <a:xfrm rot="5400000">
          <a:off x="3335133" y="1376684"/>
          <a:ext cx="1506471" cy="1310630"/>
        </a:xfrm>
        <a:prstGeom prst="hexagon">
          <a:avLst>
            <a:gd name="adj" fmla="val 2500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r>
            <a:rPr lang="es-AR" sz="1000" kern="1200" dirty="0" smtClean="0"/>
            <a:t>Legalidad</a:t>
          </a:r>
          <a:endParaRPr lang="es-AR" sz="1000" kern="1200" dirty="0"/>
        </a:p>
      </dsp:txBody>
      <dsp:txXfrm rot="-5400000">
        <a:off x="3637293" y="1513522"/>
        <a:ext cx="902150" cy="1036955"/>
      </dsp:txXfrm>
    </dsp:sp>
    <dsp:sp modelId="{785F5001-165E-4FDE-B733-0224E5EBBFBF}">
      <dsp:nvSpPr>
        <dsp:cNvPr id="0" name=""/>
        <dsp:cNvSpPr/>
      </dsp:nvSpPr>
      <dsp:spPr>
        <a:xfrm rot="5400000">
          <a:off x="2630104" y="2655377"/>
          <a:ext cx="1506471" cy="1310630"/>
        </a:xfrm>
        <a:prstGeom prst="hexagon">
          <a:avLst>
            <a:gd name="adj" fmla="val 2500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s-AR" sz="1000" kern="1200" dirty="0" smtClean="0"/>
            <a:t>Protección a la duplicación</a:t>
          </a:r>
          <a:endParaRPr lang="es-AR" sz="1000" kern="1200" dirty="0"/>
        </a:p>
      </dsp:txBody>
      <dsp:txXfrm rot="-5400000">
        <a:off x="2932264" y="2792215"/>
        <a:ext cx="902150" cy="1036955"/>
      </dsp:txXfrm>
    </dsp:sp>
    <dsp:sp modelId="{CEBED83C-1506-4813-84A6-8933F8A03E15}">
      <dsp:nvSpPr>
        <dsp:cNvPr id="0" name=""/>
        <dsp:cNvSpPr/>
      </dsp:nvSpPr>
      <dsp:spPr>
        <a:xfrm>
          <a:off x="4078426" y="2858751"/>
          <a:ext cx="1681222" cy="903882"/>
        </a:xfrm>
        <a:prstGeom prst="rect">
          <a:avLst/>
        </a:prstGeom>
        <a:noFill/>
        <a:ln>
          <a:noFill/>
        </a:ln>
        <a:effectLst/>
      </dsp:spPr>
      <dsp:style>
        <a:lnRef idx="0">
          <a:scrgbClr r="0" g="0" b="0"/>
        </a:lnRef>
        <a:fillRef idx="0">
          <a:scrgbClr r="0" g="0" b="0"/>
        </a:fillRef>
        <a:effectRef idx="0">
          <a:scrgbClr r="0" g="0" b="0"/>
        </a:effectRef>
        <a:fontRef idx="minor"/>
      </dsp:style>
    </dsp:sp>
    <dsp:sp modelId="{C3CA86C6-E01D-40A8-A308-5054A53ED77E}">
      <dsp:nvSpPr>
        <dsp:cNvPr id="0" name=""/>
        <dsp:cNvSpPr/>
      </dsp:nvSpPr>
      <dsp:spPr>
        <a:xfrm rot="5400000">
          <a:off x="1214624" y="2655377"/>
          <a:ext cx="1506471" cy="1310630"/>
        </a:xfrm>
        <a:prstGeom prst="hexagon">
          <a:avLst>
            <a:gd name="adj" fmla="val 2500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r>
            <a:rPr lang="es-AR" sz="1000" kern="1200" dirty="0" smtClean="0"/>
            <a:t>Confiabilidad </a:t>
          </a:r>
          <a:endParaRPr lang="es-AR" sz="1000" kern="1200" dirty="0"/>
        </a:p>
      </dsp:txBody>
      <dsp:txXfrm rot="-5400000">
        <a:off x="1516784" y="2792215"/>
        <a:ext cx="902150" cy="1036955"/>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3FD32AFD-06B7-47AB-B32D-803C3D7D003B}" type="datetimeFigureOut">
              <a:rPr lang="es-AR" smtClean="0"/>
              <a:pPr/>
              <a:t>07/09/2016</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5D3AECB-09AB-40AA-A6EB-C2024B25D230}" type="slidenum">
              <a:rPr lang="es-AR" smtClean="0"/>
              <a:pPr/>
              <a:t>‹Nº›</a:t>
            </a:fld>
            <a:endParaRPr lang="es-AR"/>
          </a:p>
        </p:txBody>
      </p:sp>
    </p:spTree>
    <p:extLst>
      <p:ext uri="{BB962C8B-B14F-4D97-AF65-F5344CB8AC3E}">
        <p14:creationId xmlns:p14="http://schemas.microsoft.com/office/powerpoint/2010/main" val="1819554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FD32AFD-06B7-47AB-B32D-803C3D7D003B}" type="datetimeFigureOut">
              <a:rPr lang="es-AR" smtClean="0"/>
              <a:pPr/>
              <a:t>07/09/2016</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5D3AECB-09AB-40AA-A6EB-C2024B25D230}" type="slidenum">
              <a:rPr lang="es-AR" smtClean="0"/>
              <a:pPr/>
              <a:t>‹Nº›</a:t>
            </a:fld>
            <a:endParaRPr lang="es-AR"/>
          </a:p>
        </p:txBody>
      </p:sp>
    </p:spTree>
    <p:extLst>
      <p:ext uri="{BB962C8B-B14F-4D97-AF65-F5344CB8AC3E}">
        <p14:creationId xmlns:p14="http://schemas.microsoft.com/office/powerpoint/2010/main" val="549369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FD32AFD-06B7-47AB-B32D-803C3D7D003B}" type="datetimeFigureOut">
              <a:rPr lang="es-AR" smtClean="0"/>
              <a:pPr/>
              <a:t>07/09/2016</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5D3AECB-09AB-40AA-A6EB-C2024B25D230}" type="slidenum">
              <a:rPr lang="es-AR" smtClean="0"/>
              <a:pPr/>
              <a:t>‹Nº›</a:t>
            </a:fld>
            <a:endParaRPr lang="es-A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67843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FD32AFD-06B7-47AB-B32D-803C3D7D003B}" type="datetimeFigureOut">
              <a:rPr lang="es-AR" smtClean="0"/>
              <a:pPr/>
              <a:t>07/09/2016</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5D3AECB-09AB-40AA-A6EB-C2024B25D230}" type="slidenum">
              <a:rPr lang="es-AR" smtClean="0"/>
              <a:pPr/>
              <a:t>‹Nº›</a:t>
            </a:fld>
            <a:endParaRPr lang="es-AR"/>
          </a:p>
        </p:txBody>
      </p:sp>
    </p:spTree>
    <p:extLst>
      <p:ext uri="{BB962C8B-B14F-4D97-AF65-F5344CB8AC3E}">
        <p14:creationId xmlns:p14="http://schemas.microsoft.com/office/powerpoint/2010/main" val="837859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FD32AFD-06B7-47AB-B32D-803C3D7D003B}" type="datetimeFigureOut">
              <a:rPr lang="es-AR" smtClean="0"/>
              <a:pPr/>
              <a:t>07/09/2016</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5D3AECB-09AB-40AA-A6EB-C2024B25D230}" type="slidenum">
              <a:rPr lang="es-AR" smtClean="0"/>
              <a:pPr/>
              <a:t>‹Nº›</a:t>
            </a:fld>
            <a:endParaRPr lang="es-A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44000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FD32AFD-06B7-47AB-B32D-803C3D7D003B}" type="datetimeFigureOut">
              <a:rPr lang="es-AR" smtClean="0"/>
              <a:pPr/>
              <a:t>07/09/2016</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5D3AECB-09AB-40AA-A6EB-C2024B25D230}" type="slidenum">
              <a:rPr lang="es-AR" smtClean="0"/>
              <a:pPr/>
              <a:t>‹Nº›</a:t>
            </a:fld>
            <a:endParaRPr lang="es-AR"/>
          </a:p>
        </p:txBody>
      </p:sp>
    </p:spTree>
    <p:extLst>
      <p:ext uri="{BB962C8B-B14F-4D97-AF65-F5344CB8AC3E}">
        <p14:creationId xmlns:p14="http://schemas.microsoft.com/office/powerpoint/2010/main" val="3333545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FD32AFD-06B7-47AB-B32D-803C3D7D003B}" type="datetimeFigureOut">
              <a:rPr lang="es-AR" smtClean="0"/>
              <a:pPr/>
              <a:t>07/09/2016</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5D3AECB-09AB-40AA-A6EB-C2024B25D230}" type="slidenum">
              <a:rPr lang="es-AR" smtClean="0"/>
              <a:pPr/>
              <a:t>‹Nº›</a:t>
            </a:fld>
            <a:endParaRPr lang="es-AR"/>
          </a:p>
        </p:txBody>
      </p:sp>
    </p:spTree>
    <p:extLst>
      <p:ext uri="{BB962C8B-B14F-4D97-AF65-F5344CB8AC3E}">
        <p14:creationId xmlns:p14="http://schemas.microsoft.com/office/powerpoint/2010/main" val="40016317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FD32AFD-06B7-47AB-B32D-803C3D7D003B}" type="datetimeFigureOut">
              <a:rPr lang="es-AR" smtClean="0"/>
              <a:pPr/>
              <a:t>07/09/2016</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5D3AECB-09AB-40AA-A6EB-C2024B25D230}" type="slidenum">
              <a:rPr lang="es-AR" smtClean="0"/>
              <a:pPr/>
              <a:t>‹Nº›</a:t>
            </a:fld>
            <a:endParaRPr lang="es-AR"/>
          </a:p>
        </p:txBody>
      </p:sp>
    </p:spTree>
    <p:extLst>
      <p:ext uri="{BB962C8B-B14F-4D97-AF65-F5344CB8AC3E}">
        <p14:creationId xmlns:p14="http://schemas.microsoft.com/office/powerpoint/2010/main" val="3276428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FD32AFD-06B7-47AB-B32D-803C3D7D003B}" type="datetimeFigureOut">
              <a:rPr lang="es-AR" smtClean="0"/>
              <a:pPr/>
              <a:t>07/09/2016</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5D3AECB-09AB-40AA-A6EB-C2024B25D230}" type="slidenum">
              <a:rPr lang="es-AR" smtClean="0"/>
              <a:pPr/>
              <a:t>‹Nº›</a:t>
            </a:fld>
            <a:endParaRPr lang="es-AR"/>
          </a:p>
        </p:txBody>
      </p:sp>
    </p:spTree>
    <p:extLst>
      <p:ext uri="{BB962C8B-B14F-4D97-AF65-F5344CB8AC3E}">
        <p14:creationId xmlns:p14="http://schemas.microsoft.com/office/powerpoint/2010/main" val="2549702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FD32AFD-06B7-47AB-B32D-803C3D7D003B}" type="datetimeFigureOut">
              <a:rPr lang="es-AR" smtClean="0"/>
              <a:pPr/>
              <a:t>07/09/2016</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5D3AECB-09AB-40AA-A6EB-C2024B25D230}" type="slidenum">
              <a:rPr lang="es-AR" smtClean="0"/>
              <a:pPr/>
              <a:t>‹Nº›</a:t>
            </a:fld>
            <a:endParaRPr lang="es-AR"/>
          </a:p>
        </p:txBody>
      </p:sp>
    </p:spTree>
    <p:extLst>
      <p:ext uri="{BB962C8B-B14F-4D97-AF65-F5344CB8AC3E}">
        <p14:creationId xmlns:p14="http://schemas.microsoft.com/office/powerpoint/2010/main" val="1041198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FD32AFD-06B7-47AB-B32D-803C3D7D003B}" type="datetimeFigureOut">
              <a:rPr lang="es-AR" smtClean="0"/>
              <a:pPr/>
              <a:t>07/09/2016</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25D3AECB-09AB-40AA-A6EB-C2024B25D230}" type="slidenum">
              <a:rPr lang="es-AR" smtClean="0"/>
              <a:pPr/>
              <a:t>‹Nº›</a:t>
            </a:fld>
            <a:endParaRPr lang="es-AR"/>
          </a:p>
        </p:txBody>
      </p:sp>
    </p:spTree>
    <p:extLst>
      <p:ext uri="{BB962C8B-B14F-4D97-AF65-F5344CB8AC3E}">
        <p14:creationId xmlns:p14="http://schemas.microsoft.com/office/powerpoint/2010/main" val="235603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3FD32AFD-06B7-47AB-B32D-803C3D7D003B}" type="datetimeFigureOut">
              <a:rPr lang="es-AR" smtClean="0"/>
              <a:pPr/>
              <a:t>07/09/2016</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25D3AECB-09AB-40AA-A6EB-C2024B25D230}" type="slidenum">
              <a:rPr lang="es-AR" smtClean="0"/>
              <a:pPr/>
              <a:t>‹Nº›</a:t>
            </a:fld>
            <a:endParaRPr lang="es-AR"/>
          </a:p>
        </p:txBody>
      </p:sp>
    </p:spTree>
    <p:extLst>
      <p:ext uri="{BB962C8B-B14F-4D97-AF65-F5344CB8AC3E}">
        <p14:creationId xmlns:p14="http://schemas.microsoft.com/office/powerpoint/2010/main" val="399348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3FD32AFD-06B7-47AB-B32D-803C3D7D003B}" type="datetimeFigureOut">
              <a:rPr lang="es-AR" smtClean="0"/>
              <a:pPr/>
              <a:t>07/09/2016</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25D3AECB-09AB-40AA-A6EB-C2024B25D230}" type="slidenum">
              <a:rPr lang="es-AR" smtClean="0"/>
              <a:pPr/>
              <a:t>‹Nº›</a:t>
            </a:fld>
            <a:endParaRPr lang="es-AR"/>
          </a:p>
        </p:txBody>
      </p:sp>
    </p:spTree>
    <p:extLst>
      <p:ext uri="{BB962C8B-B14F-4D97-AF65-F5344CB8AC3E}">
        <p14:creationId xmlns:p14="http://schemas.microsoft.com/office/powerpoint/2010/main" val="2250471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D32AFD-06B7-47AB-B32D-803C3D7D003B}" type="datetimeFigureOut">
              <a:rPr lang="es-AR" smtClean="0"/>
              <a:pPr/>
              <a:t>07/09/2016</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25D3AECB-09AB-40AA-A6EB-C2024B25D230}" type="slidenum">
              <a:rPr lang="es-AR" smtClean="0"/>
              <a:pPr/>
              <a:t>‹Nº›</a:t>
            </a:fld>
            <a:endParaRPr lang="es-AR"/>
          </a:p>
        </p:txBody>
      </p:sp>
    </p:spTree>
    <p:extLst>
      <p:ext uri="{BB962C8B-B14F-4D97-AF65-F5344CB8AC3E}">
        <p14:creationId xmlns:p14="http://schemas.microsoft.com/office/powerpoint/2010/main" val="2907388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FD32AFD-06B7-47AB-B32D-803C3D7D003B}" type="datetimeFigureOut">
              <a:rPr lang="es-AR" smtClean="0"/>
              <a:pPr/>
              <a:t>07/09/2016</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25D3AECB-09AB-40AA-A6EB-C2024B25D230}" type="slidenum">
              <a:rPr lang="es-AR" smtClean="0"/>
              <a:pPr/>
              <a:t>‹Nº›</a:t>
            </a:fld>
            <a:endParaRPr lang="es-AR"/>
          </a:p>
        </p:txBody>
      </p:sp>
    </p:spTree>
    <p:extLst>
      <p:ext uri="{BB962C8B-B14F-4D97-AF65-F5344CB8AC3E}">
        <p14:creationId xmlns:p14="http://schemas.microsoft.com/office/powerpoint/2010/main" val="2827150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FD32AFD-06B7-47AB-B32D-803C3D7D003B}" type="datetimeFigureOut">
              <a:rPr lang="es-AR" smtClean="0"/>
              <a:pPr/>
              <a:t>07/09/2016</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25D3AECB-09AB-40AA-A6EB-C2024B25D230}" type="slidenum">
              <a:rPr lang="es-AR" smtClean="0"/>
              <a:pPr/>
              <a:t>‹Nº›</a:t>
            </a:fld>
            <a:endParaRPr lang="es-AR"/>
          </a:p>
        </p:txBody>
      </p:sp>
    </p:spTree>
    <p:extLst>
      <p:ext uri="{BB962C8B-B14F-4D97-AF65-F5344CB8AC3E}">
        <p14:creationId xmlns:p14="http://schemas.microsoft.com/office/powerpoint/2010/main" val="3355201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FD32AFD-06B7-47AB-B32D-803C3D7D003B}" type="datetimeFigureOut">
              <a:rPr lang="es-AR" smtClean="0"/>
              <a:pPr/>
              <a:t>07/09/2016</a:t>
            </a:fld>
            <a:endParaRPr lang="es-AR"/>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25D3AECB-09AB-40AA-A6EB-C2024B25D230}" type="slidenum">
              <a:rPr lang="es-AR" smtClean="0"/>
              <a:pPr/>
              <a:t>‹Nº›</a:t>
            </a:fld>
            <a:endParaRPr lang="es-AR"/>
          </a:p>
        </p:txBody>
      </p:sp>
    </p:spTree>
    <p:extLst>
      <p:ext uri="{BB962C8B-B14F-4D97-AF65-F5344CB8AC3E}">
        <p14:creationId xmlns:p14="http://schemas.microsoft.com/office/powerpoint/2010/main" val="3890856291"/>
      </p:ext>
    </p:extLst>
  </p:cSld>
  <p:clrMap bg1="lt1" tx1="dk1" bg2="lt2" tx2="dk2" accent1="accent1" accent2="accent2" accent3="accent3" accent4="accent4" accent5="accent5" accent6="accent6" hlink="hlink" folHlink="folHlink"/>
  <p:sldLayoutIdLst>
    <p:sldLayoutId id="2147484337" r:id="rId1"/>
    <p:sldLayoutId id="2147484338" r:id="rId2"/>
    <p:sldLayoutId id="2147484339" r:id="rId3"/>
    <p:sldLayoutId id="2147484340" r:id="rId4"/>
    <p:sldLayoutId id="2147484341" r:id="rId5"/>
    <p:sldLayoutId id="2147484342" r:id="rId6"/>
    <p:sldLayoutId id="2147484343" r:id="rId7"/>
    <p:sldLayoutId id="2147484344" r:id="rId8"/>
    <p:sldLayoutId id="2147484345" r:id="rId9"/>
    <p:sldLayoutId id="2147484346" r:id="rId10"/>
    <p:sldLayoutId id="2147484347" r:id="rId11"/>
    <p:sldLayoutId id="2147484348" r:id="rId12"/>
    <p:sldLayoutId id="2147484349" r:id="rId13"/>
    <p:sldLayoutId id="2147484350" r:id="rId14"/>
    <p:sldLayoutId id="2147484351" r:id="rId15"/>
    <p:sldLayoutId id="214748435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620688"/>
            <a:ext cx="6917273" cy="3312368"/>
          </a:xfrm>
        </p:spPr>
        <p:txBody>
          <a:bodyPr>
            <a:normAutofit/>
          </a:bodyPr>
          <a:lstStyle/>
          <a:p>
            <a:r>
              <a:rPr lang="es-AR" dirty="0" smtClean="0"/>
              <a:t>Seguridad de la información</a:t>
            </a:r>
            <a:endParaRPr lang="es-AR" dirty="0"/>
          </a:p>
        </p:txBody>
      </p:sp>
      <p:sp>
        <p:nvSpPr>
          <p:cNvPr id="3" name="2 Subtítulo"/>
          <p:cNvSpPr>
            <a:spLocks noGrp="1"/>
          </p:cNvSpPr>
          <p:nvPr>
            <p:ph type="subTitle" idx="1"/>
          </p:nvPr>
        </p:nvSpPr>
        <p:spPr>
          <a:xfrm>
            <a:off x="835857" y="5877272"/>
            <a:ext cx="6620968" cy="739852"/>
          </a:xfrm>
        </p:spPr>
        <p:txBody>
          <a:bodyPr/>
          <a:lstStyle/>
          <a:p>
            <a:r>
              <a:rPr lang="es-AR" dirty="0" smtClean="0"/>
              <a:t>ADR – UTN - FRBA</a:t>
            </a:r>
            <a:endParaRPr lang="es-AR" dirty="0"/>
          </a:p>
        </p:txBody>
      </p:sp>
    </p:spTree>
    <p:extLst>
      <p:ext uri="{BB962C8B-B14F-4D97-AF65-F5344CB8AC3E}">
        <p14:creationId xmlns:p14="http://schemas.microsoft.com/office/powerpoint/2010/main" val="28906431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372286"/>
            <a:ext cx="7055380" cy="1400530"/>
          </a:xfrm>
        </p:spPr>
        <p:txBody>
          <a:bodyPr>
            <a:normAutofit/>
          </a:bodyPr>
          <a:lstStyle/>
          <a:p>
            <a:pPr lvl="0"/>
            <a:r>
              <a:rPr lang="es-AR" b="1" dirty="0" smtClean="0"/>
              <a:t>Atacantes de la seguridad de la información</a:t>
            </a:r>
            <a:endParaRPr lang="es-AR" b="1" dirty="0"/>
          </a:p>
        </p:txBody>
      </p:sp>
      <p:sp>
        <p:nvSpPr>
          <p:cNvPr id="4" name="Marcador de contenido 3"/>
          <p:cNvSpPr>
            <a:spLocks noGrp="1"/>
          </p:cNvSpPr>
          <p:nvPr>
            <p:ph idx="1"/>
          </p:nvPr>
        </p:nvSpPr>
        <p:spPr>
          <a:xfrm>
            <a:off x="897630" y="2040773"/>
            <a:ext cx="4610474" cy="4268547"/>
          </a:xfrm>
        </p:spPr>
        <p:txBody>
          <a:bodyPr>
            <a:noAutofit/>
          </a:bodyPr>
          <a:lstStyle/>
          <a:p>
            <a:r>
              <a:rPr lang="es-MX" sz="2400" b="1" dirty="0" smtClean="0"/>
              <a:t>Hacker</a:t>
            </a:r>
            <a:endParaRPr lang="es-MX" sz="2400" dirty="0" smtClean="0"/>
          </a:p>
          <a:p>
            <a:r>
              <a:rPr lang="es-MX" sz="2400" b="1" dirty="0" smtClean="0"/>
              <a:t>Cracker</a:t>
            </a:r>
          </a:p>
          <a:p>
            <a:r>
              <a:rPr lang="es-MX" sz="2400" b="1" dirty="0" err="1" smtClean="0"/>
              <a:t>Lammer</a:t>
            </a:r>
            <a:endParaRPr lang="es-AR" sz="2400" dirty="0"/>
          </a:p>
          <a:p>
            <a:r>
              <a:rPr lang="es-MX" sz="2400" b="1" dirty="0" err="1" smtClean="0"/>
              <a:t>Copyhacker</a:t>
            </a:r>
            <a:endParaRPr lang="es-MX" sz="2400" dirty="0" smtClean="0"/>
          </a:p>
          <a:p>
            <a:r>
              <a:rPr lang="es-MX" sz="2400" b="1" dirty="0" smtClean="0"/>
              <a:t>Bucaneros</a:t>
            </a:r>
            <a:endParaRPr lang="es-MX" sz="2400" dirty="0" smtClean="0"/>
          </a:p>
          <a:p>
            <a:r>
              <a:rPr lang="es-MX" sz="2400" b="1" dirty="0" err="1" smtClean="0"/>
              <a:t>Phreaker</a:t>
            </a:r>
            <a:endParaRPr lang="es-MX" sz="2400" b="1" dirty="0" smtClean="0"/>
          </a:p>
          <a:p>
            <a:r>
              <a:rPr lang="es-MX" sz="2400" b="1" dirty="0" err="1" smtClean="0"/>
              <a:t>Newbie</a:t>
            </a:r>
            <a:endParaRPr lang="es-MX" sz="2400" dirty="0" smtClean="0"/>
          </a:p>
          <a:p>
            <a:r>
              <a:rPr lang="es-MX" sz="2400" b="1" dirty="0" smtClean="0"/>
              <a:t>Script </a:t>
            </a:r>
            <a:r>
              <a:rPr lang="es-MX" sz="2400" b="1" dirty="0" err="1" smtClean="0"/>
              <a:t>Kiddie</a:t>
            </a:r>
            <a:endParaRPr lang="es-AR" sz="2400" dirty="0"/>
          </a:p>
        </p:txBody>
      </p:sp>
    </p:spTree>
    <p:extLst>
      <p:ext uri="{BB962C8B-B14F-4D97-AF65-F5344CB8AC3E}">
        <p14:creationId xmlns:p14="http://schemas.microsoft.com/office/powerpoint/2010/main" val="2807525509"/>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4527" y="609600"/>
            <a:ext cx="6347713" cy="1320800"/>
          </a:xfrm>
        </p:spPr>
        <p:txBody>
          <a:bodyPr>
            <a:normAutofit/>
          </a:bodyPr>
          <a:lstStyle/>
          <a:p>
            <a:pPr lvl="0"/>
            <a:r>
              <a:rPr lang="es-AR" b="1" dirty="0" smtClean="0"/>
              <a:t>Principales ataques a las organizaciones</a:t>
            </a:r>
            <a:endParaRPr lang="es-AR" b="1" dirty="0"/>
          </a:p>
        </p:txBody>
      </p:sp>
      <p:sp>
        <p:nvSpPr>
          <p:cNvPr id="5" name="Marcador de contenido 4"/>
          <p:cNvSpPr>
            <a:spLocks noGrp="1"/>
          </p:cNvSpPr>
          <p:nvPr>
            <p:ph idx="1"/>
          </p:nvPr>
        </p:nvSpPr>
        <p:spPr>
          <a:xfrm>
            <a:off x="395536" y="2592639"/>
            <a:ext cx="7200800" cy="3212625"/>
          </a:xfrm>
        </p:spPr>
        <p:txBody>
          <a:bodyPr>
            <a:normAutofit/>
          </a:bodyPr>
          <a:lstStyle/>
          <a:p>
            <a:pPr lvl="0"/>
            <a:r>
              <a:rPr lang="es-MX" sz="2400" b="1" dirty="0"/>
              <a:t>Propagación de malware por e-mail y </a:t>
            </a:r>
            <a:r>
              <a:rPr lang="es-MX" sz="2400" b="1" dirty="0" err="1" smtClean="0"/>
              <a:t>spam</a:t>
            </a:r>
            <a:r>
              <a:rPr lang="es-MX" sz="2400" dirty="0"/>
              <a:t> </a:t>
            </a:r>
            <a:endParaRPr lang="es-AR" sz="2400" dirty="0"/>
          </a:p>
          <a:p>
            <a:pPr lvl="0"/>
            <a:r>
              <a:rPr lang="es-MX" sz="2400" b="1" dirty="0" err="1" smtClean="0"/>
              <a:t>Botnets</a:t>
            </a:r>
            <a:endParaRPr lang="es-MX" sz="2400" dirty="0" smtClean="0"/>
          </a:p>
          <a:p>
            <a:pPr lvl="0"/>
            <a:r>
              <a:rPr lang="es-MX" sz="2400" b="1" dirty="0" smtClean="0"/>
              <a:t>Ataques </a:t>
            </a:r>
            <a:r>
              <a:rPr lang="es-MX" sz="2400" b="1" dirty="0"/>
              <a:t>de </a:t>
            </a:r>
            <a:r>
              <a:rPr lang="es-MX" sz="2400" b="1" dirty="0" err="1"/>
              <a:t>phishing</a:t>
            </a:r>
            <a:r>
              <a:rPr lang="es-MX" sz="2400" b="1" dirty="0"/>
              <a:t> alojados en sitios </a:t>
            </a:r>
            <a:r>
              <a:rPr lang="es-MX" sz="2400" b="1" dirty="0" smtClean="0"/>
              <a:t>web</a:t>
            </a:r>
            <a:r>
              <a:rPr lang="es-MX" sz="2400" dirty="0" smtClean="0"/>
              <a:t> </a:t>
            </a:r>
            <a:r>
              <a:rPr lang="es-MX" sz="2400" dirty="0"/>
              <a:t> </a:t>
            </a:r>
            <a:endParaRPr lang="es-AR" sz="2400" dirty="0"/>
          </a:p>
          <a:p>
            <a:r>
              <a:rPr lang="es-MX" sz="2400" b="1" dirty="0"/>
              <a:t>Ataques XML sobre arquitectura orientada a servicios (SOA) y Web </a:t>
            </a:r>
            <a:r>
              <a:rPr lang="es-MX" sz="2400" b="1" dirty="0" err="1" smtClean="0"/>
              <a:t>Services</a:t>
            </a:r>
            <a:endParaRPr lang="es-AR" sz="2400" dirty="0"/>
          </a:p>
        </p:txBody>
      </p:sp>
    </p:spTree>
    <p:extLst>
      <p:ext uri="{BB962C8B-B14F-4D97-AF65-F5344CB8AC3E}">
        <p14:creationId xmlns:p14="http://schemas.microsoft.com/office/powerpoint/2010/main" val="39989854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AR" b="1" dirty="0" smtClean="0"/>
              <a:t>Seguridad lógica</a:t>
            </a:r>
            <a:endParaRPr lang="es-AR" b="1" dirty="0"/>
          </a:p>
        </p:txBody>
      </p:sp>
      <p:sp>
        <p:nvSpPr>
          <p:cNvPr id="5" name="Marcador de contenido 4"/>
          <p:cNvSpPr>
            <a:spLocks noGrp="1"/>
          </p:cNvSpPr>
          <p:nvPr>
            <p:ph idx="1"/>
          </p:nvPr>
        </p:nvSpPr>
        <p:spPr>
          <a:xfrm>
            <a:off x="323528" y="1484784"/>
            <a:ext cx="7560840" cy="5400600"/>
          </a:xfrm>
        </p:spPr>
        <p:txBody>
          <a:bodyPr>
            <a:normAutofit/>
          </a:bodyPr>
          <a:lstStyle/>
          <a:p>
            <a:pPr lvl="0"/>
            <a:r>
              <a:rPr lang="es-MX" sz="2200" dirty="0"/>
              <a:t>Restringir el acceso a los programas y archivos</a:t>
            </a:r>
            <a:endParaRPr lang="es-AR" sz="2200" dirty="0"/>
          </a:p>
          <a:p>
            <a:pPr lvl="0"/>
            <a:r>
              <a:rPr lang="es-MX" sz="2200" dirty="0"/>
              <a:t>Asegurar que los usuarios puedan trabajar sin supervisión minuciosa sin afectar ningún dato, programa ni archivo que no deban.</a:t>
            </a:r>
            <a:endParaRPr lang="es-AR" sz="2200" dirty="0"/>
          </a:p>
          <a:p>
            <a:pPr lvl="0"/>
            <a:r>
              <a:rPr lang="es-MX" sz="2200" dirty="0"/>
              <a:t>Asegurar que se están utilizando los datos, archivos y programas correctos en cada situación.</a:t>
            </a:r>
            <a:endParaRPr lang="es-AR" sz="2200" dirty="0"/>
          </a:p>
          <a:p>
            <a:pPr lvl="0"/>
            <a:r>
              <a:rPr lang="es-MX" sz="2200" dirty="0" smtClean="0"/>
              <a:t>Que </a:t>
            </a:r>
            <a:r>
              <a:rPr lang="es-MX" sz="2200" dirty="0"/>
              <a:t>la información transmitida sea recibida sólo por el destinatario deseado.</a:t>
            </a:r>
            <a:endParaRPr lang="es-AR" sz="2200" dirty="0"/>
          </a:p>
          <a:p>
            <a:pPr lvl="0"/>
            <a:r>
              <a:rPr lang="es-MX" sz="2200" dirty="0" smtClean="0"/>
              <a:t>Que </a:t>
            </a:r>
            <a:r>
              <a:rPr lang="es-MX" sz="2200" dirty="0"/>
              <a:t>la información recibida sea la misma que ha sido enviada</a:t>
            </a:r>
            <a:endParaRPr lang="es-AR" sz="2200" dirty="0"/>
          </a:p>
          <a:p>
            <a:pPr lvl="0"/>
            <a:r>
              <a:rPr lang="es-MX" sz="2200" dirty="0" smtClean="0"/>
              <a:t>Que </a:t>
            </a:r>
            <a:r>
              <a:rPr lang="es-MX" sz="2200" dirty="0"/>
              <a:t>existan sistemas alternativos secundarios de transmisión entre diferentes </a:t>
            </a:r>
            <a:r>
              <a:rPr lang="es-MX" sz="2200" dirty="0" smtClean="0"/>
              <a:t>puntos</a:t>
            </a:r>
            <a:endParaRPr lang="es-AR" sz="2200" dirty="0"/>
          </a:p>
          <a:p>
            <a:endParaRPr lang="es-AR" sz="2200" dirty="0"/>
          </a:p>
        </p:txBody>
      </p:sp>
    </p:spTree>
    <p:extLst>
      <p:ext uri="{BB962C8B-B14F-4D97-AF65-F5344CB8AC3E}">
        <p14:creationId xmlns:p14="http://schemas.microsoft.com/office/powerpoint/2010/main" val="4441265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09599" y="1484784"/>
            <a:ext cx="6347713" cy="1320800"/>
          </a:xfrm>
        </p:spPr>
        <p:txBody>
          <a:bodyPr>
            <a:normAutofit/>
          </a:bodyPr>
          <a:lstStyle/>
          <a:p>
            <a:pPr lvl="0"/>
            <a:r>
              <a:rPr lang="es-AR" sz="2800" dirty="0" smtClean="0"/>
              <a:t>Servicios de Seguridad</a:t>
            </a:r>
            <a:endParaRPr lang="es-AR" sz="2800" dirty="0"/>
          </a:p>
        </p:txBody>
      </p:sp>
      <p:sp>
        <p:nvSpPr>
          <p:cNvPr id="5" name="Marcador de contenido 4"/>
          <p:cNvSpPr>
            <a:spLocks noGrp="1"/>
          </p:cNvSpPr>
          <p:nvPr>
            <p:ph idx="1"/>
          </p:nvPr>
        </p:nvSpPr>
        <p:spPr>
          <a:xfrm>
            <a:off x="609598" y="2420888"/>
            <a:ext cx="7130753" cy="3880773"/>
          </a:xfrm>
        </p:spPr>
        <p:txBody>
          <a:bodyPr/>
          <a:lstStyle/>
          <a:p>
            <a:pPr marL="0" indent="0">
              <a:buNone/>
            </a:pPr>
            <a:r>
              <a:rPr lang="es-MX" sz="2400" b="1" dirty="0"/>
              <a:t>No </a:t>
            </a:r>
            <a:r>
              <a:rPr lang="es-MX" sz="2400" b="1" dirty="0" smtClean="0"/>
              <a:t>repudio</a:t>
            </a:r>
          </a:p>
          <a:p>
            <a:pPr marL="0" indent="0">
              <a:buNone/>
            </a:pPr>
            <a:endParaRPr lang="es-AR" sz="2400" dirty="0"/>
          </a:p>
          <a:p>
            <a:r>
              <a:rPr lang="es-MX" sz="2400" b="1" dirty="0"/>
              <a:t>No repudio de </a:t>
            </a:r>
            <a:r>
              <a:rPr lang="es-MX" sz="2400" b="1" dirty="0" smtClean="0"/>
              <a:t>origen</a:t>
            </a:r>
            <a:r>
              <a:rPr lang="es-MX" sz="2400" b="1" dirty="0"/>
              <a:t> </a:t>
            </a:r>
            <a:r>
              <a:rPr lang="es-MX" sz="2400" b="1" dirty="0" smtClean="0">
                <a:sym typeface="Wingdings" panose="05000000000000000000" pitchFamily="2" charset="2"/>
              </a:rPr>
              <a:t> </a:t>
            </a:r>
            <a:r>
              <a:rPr lang="es-MX" sz="2400" b="1" dirty="0"/>
              <a:t>Prueba que el mensaje fue enviado por la parte </a:t>
            </a:r>
            <a:r>
              <a:rPr lang="es-MX" sz="2400" b="1" dirty="0" smtClean="0"/>
              <a:t>específica</a:t>
            </a:r>
          </a:p>
          <a:p>
            <a:pPr marL="0" indent="0">
              <a:buNone/>
            </a:pPr>
            <a:endParaRPr lang="es-MX" sz="2400" b="1" dirty="0" smtClean="0"/>
          </a:p>
          <a:p>
            <a:r>
              <a:rPr lang="es-MX" sz="2400" b="1" dirty="0"/>
              <a:t>No repudio de </a:t>
            </a:r>
            <a:r>
              <a:rPr lang="es-MX" sz="2400" b="1" dirty="0" smtClean="0"/>
              <a:t>destino </a:t>
            </a:r>
            <a:r>
              <a:rPr lang="es-MX" sz="2400" b="1" dirty="0" smtClean="0">
                <a:sym typeface="Wingdings" panose="05000000000000000000" pitchFamily="2" charset="2"/>
              </a:rPr>
              <a:t> </a:t>
            </a:r>
            <a:r>
              <a:rPr lang="es-MX" sz="2400" b="1" dirty="0"/>
              <a:t>Prueba que el mensaje fue recibido por la parte </a:t>
            </a:r>
            <a:r>
              <a:rPr lang="es-MX" sz="2400" b="1" dirty="0" smtClean="0"/>
              <a:t>específica</a:t>
            </a:r>
            <a:endParaRPr lang="es-AR" sz="2400" dirty="0"/>
          </a:p>
          <a:p>
            <a:endParaRPr lang="es-AR" dirty="0"/>
          </a:p>
        </p:txBody>
      </p:sp>
      <p:sp>
        <p:nvSpPr>
          <p:cNvPr id="7" name="1 Título"/>
          <p:cNvSpPr txBox="1">
            <a:spLocks/>
          </p:cNvSpPr>
          <p:nvPr/>
        </p:nvSpPr>
        <p:spPr>
          <a:xfrm>
            <a:off x="609599" y="609600"/>
            <a:ext cx="63477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AR" b="1" dirty="0" smtClean="0"/>
              <a:t>Seguridad lógica</a:t>
            </a:r>
            <a:endParaRPr lang="es-AR" b="1" dirty="0"/>
          </a:p>
        </p:txBody>
      </p:sp>
    </p:spTree>
    <p:extLst>
      <p:ext uri="{BB962C8B-B14F-4D97-AF65-F5344CB8AC3E}">
        <p14:creationId xmlns:p14="http://schemas.microsoft.com/office/powerpoint/2010/main" val="31119053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11560" y="1452406"/>
            <a:ext cx="7615682" cy="1400530"/>
          </a:xfrm>
        </p:spPr>
        <p:txBody>
          <a:bodyPr>
            <a:normAutofit/>
          </a:bodyPr>
          <a:lstStyle/>
          <a:p>
            <a:pPr lvl="0"/>
            <a:r>
              <a:rPr lang="es-AR" sz="2800" dirty="0" smtClean="0"/>
              <a:t>Tipos de usuario</a:t>
            </a:r>
            <a:endParaRPr lang="es-AR" sz="2800" dirty="0"/>
          </a:p>
        </p:txBody>
      </p:sp>
      <p:sp>
        <p:nvSpPr>
          <p:cNvPr id="4" name="Marcador de contenido 3"/>
          <p:cNvSpPr>
            <a:spLocks noGrp="1"/>
          </p:cNvSpPr>
          <p:nvPr>
            <p:ph idx="1"/>
          </p:nvPr>
        </p:nvSpPr>
        <p:spPr>
          <a:xfrm>
            <a:off x="609599" y="2500555"/>
            <a:ext cx="6842721" cy="4096797"/>
          </a:xfrm>
        </p:spPr>
        <p:txBody>
          <a:bodyPr>
            <a:normAutofit/>
          </a:bodyPr>
          <a:lstStyle/>
          <a:p>
            <a:r>
              <a:rPr lang="es-MX" sz="2400" b="1" dirty="0" smtClean="0"/>
              <a:t>Propietario</a:t>
            </a:r>
          </a:p>
          <a:p>
            <a:r>
              <a:rPr lang="es-MX" sz="2400" b="1" dirty="0" smtClean="0"/>
              <a:t>Administrador</a:t>
            </a:r>
          </a:p>
          <a:p>
            <a:r>
              <a:rPr lang="es-MX" sz="2400" b="1" dirty="0" smtClean="0"/>
              <a:t>Usuario </a:t>
            </a:r>
            <a:r>
              <a:rPr lang="es-MX" sz="2400" b="1" dirty="0"/>
              <a:t>principal o referente (Key </a:t>
            </a:r>
            <a:r>
              <a:rPr lang="es-MX" sz="2400" b="1" dirty="0" err="1" smtClean="0"/>
              <a:t>User</a:t>
            </a:r>
            <a:r>
              <a:rPr lang="es-MX" sz="2400" b="1" dirty="0" smtClean="0"/>
              <a:t>)</a:t>
            </a:r>
          </a:p>
          <a:p>
            <a:r>
              <a:rPr lang="es-MX" sz="2400" b="1" dirty="0" smtClean="0"/>
              <a:t>Usuario </a:t>
            </a:r>
            <a:r>
              <a:rPr lang="es-MX" sz="2400" b="1" dirty="0"/>
              <a:t>de </a:t>
            </a:r>
            <a:r>
              <a:rPr lang="es-MX" sz="2400" b="1" dirty="0" smtClean="0"/>
              <a:t>explotación</a:t>
            </a:r>
          </a:p>
          <a:p>
            <a:r>
              <a:rPr lang="es-MX" sz="2400" b="1" dirty="0" smtClean="0"/>
              <a:t>Usuario </a:t>
            </a:r>
            <a:r>
              <a:rPr lang="es-MX" sz="2400" b="1" dirty="0"/>
              <a:t>de </a:t>
            </a:r>
            <a:r>
              <a:rPr lang="es-MX" sz="2400" b="1" dirty="0" smtClean="0"/>
              <a:t>auditoria</a:t>
            </a:r>
            <a:endParaRPr lang="es-AR" sz="2400" dirty="0"/>
          </a:p>
        </p:txBody>
      </p:sp>
      <p:sp>
        <p:nvSpPr>
          <p:cNvPr id="6" name="1 Título"/>
          <p:cNvSpPr txBox="1">
            <a:spLocks/>
          </p:cNvSpPr>
          <p:nvPr/>
        </p:nvSpPr>
        <p:spPr>
          <a:xfrm>
            <a:off x="609599" y="609600"/>
            <a:ext cx="63477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AR" b="1" dirty="0" smtClean="0"/>
              <a:t>Seguridad lógica</a:t>
            </a:r>
            <a:endParaRPr lang="es-AR" b="1" dirty="0"/>
          </a:p>
        </p:txBody>
      </p:sp>
    </p:spTree>
    <p:extLst>
      <p:ext uri="{BB962C8B-B14F-4D97-AF65-F5344CB8AC3E}">
        <p14:creationId xmlns:p14="http://schemas.microsoft.com/office/powerpoint/2010/main" val="32321763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txBox="1">
            <a:spLocks/>
          </p:cNvSpPr>
          <p:nvPr/>
        </p:nvSpPr>
        <p:spPr>
          <a:xfrm>
            <a:off x="539552" y="332656"/>
            <a:ext cx="63477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AR" b="1" dirty="0" smtClean="0"/>
              <a:t>Seguridad lógica</a:t>
            </a:r>
            <a:endParaRPr lang="es-AR" b="1" dirty="0"/>
          </a:p>
        </p:txBody>
      </p:sp>
      <p:sp>
        <p:nvSpPr>
          <p:cNvPr id="7" name="1 Título"/>
          <p:cNvSpPr>
            <a:spLocks noGrp="1"/>
          </p:cNvSpPr>
          <p:nvPr>
            <p:ph type="title"/>
          </p:nvPr>
        </p:nvSpPr>
        <p:spPr>
          <a:xfrm>
            <a:off x="539552" y="1236382"/>
            <a:ext cx="7615682" cy="680450"/>
          </a:xfrm>
        </p:spPr>
        <p:txBody>
          <a:bodyPr>
            <a:normAutofit/>
          </a:bodyPr>
          <a:lstStyle/>
          <a:p>
            <a:pPr lvl="0"/>
            <a:r>
              <a:rPr lang="es-AR" sz="2800" dirty="0" smtClean="0"/>
              <a:t>Sistemas de cifrado - Simétrico</a:t>
            </a:r>
            <a:endParaRPr lang="es-AR" sz="2800" dirty="0"/>
          </a:p>
        </p:txBody>
      </p:sp>
      <p:pic>
        <p:nvPicPr>
          <p:cNvPr id="8" name="Imagen 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308" y="2501454"/>
            <a:ext cx="6853988" cy="3447826"/>
          </a:xfrm>
          <a:prstGeom prst="rect">
            <a:avLst/>
          </a:prstGeom>
          <a:noFill/>
          <a:ln>
            <a:noFill/>
          </a:ln>
        </p:spPr>
      </p:pic>
    </p:spTree>
    <p:extLst>
      <p:ext uri="{BB962C8B-B14F-4D97-AF65-F5344CB8AC3E}">
        <p14:creationId xmlns:p14="http://schemas.microsoft.com/office/powerpoint/2010/main" val="10147297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txBox="1">
            <a:spLocks/>
          </p:cNvSpPr>
          <p:nvPr/>
        </p:nvSpPr>
        <p:spPr>
          <a:xfrm>
            <a:off x="539552" y="332656"/>
            <a:ext cx="63477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AR" b="1" dirty="0" smtClean="0"/>
              <a:t>Seguridad lógica</a:t>
            </a:r>
            <a:endParaRPr lang="es-AR" b="1" dirty="0"/>
          </a:p>
        </p:txBody>
      </p:sp>
      <p:sp>
        <p:nvSpPr>
          <p:cNvPr id="7" name="1 Título"/>
          <p:cNvSpPr>
            <a:spLocks noGrp="1"/>
          </p:cNvSpPr>
          <p:nvPr>
            <p:ph type="title"/>
          </p:nvPr>
        </p:nvSpPr>
        <p:spPr>
          <a:xfrm>
            <a:off x="539552" y="1236382"/>
            <a:ext cx="7615682" cy="608442"/>
          </a:xfrm>
        </p:spPr>
        <p:txBody>
          <a:bodyPr>
            <a:normAutofit/>
          </a:bodyPr>
          <a:lstStyle/>
          <a:p>
            <a:pPr lvl="0"/>
            <a:r>
              <a:rPr lang="es-AR" sz="2800" dirty="0" smtClean="0"/>
              <a:t>Sistemas de cifrado - Asimétrico</a:t>
            </a:r>
            <a:endParaRPr lang="es-AR" sz="2800" dirty="0"/>
          </a:p>
        </p:txBody>
      </p:sp>
      <p:pic>
        <p:nvPicPr>
          <p:cNvPr id="5" name="Imagen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5624" y="2420888"/>
            <a:ext cx="6394648" cy="3744416"/>
          </a:xfrm>
          <a:prstGeom prst="rect">
            <a:avLst/>
          </a:prstGeom>
          <a:noFill/>
          <a:ln>
            <a:noFill/>
          </a:ln>
        </p:spPr>
      </p:pic>
    </p:spTree>
    <p:extLst>
      <p:ext uri="{BB962C8B-B14F-4D97-AF65-F5344CB8AC3E}">
        <p14:creationId xmlns:p14="http://schemas.microsoft.com/office/powerpoint/2010/main" val="16575645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txBox="1">
            <a:spLocks/>
          </p:cNvSpPr>
          <p:nvPr/>
        </p:nvSpPr>
        <p:spPr>
          <a:xfrm>
            <a:off x="539552" y="332656"/>
            <a:ext cx="63477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AR" b="1" dirty="0" smtClean="0"/>
              <a:t>Seguridad lógica</a:t>
            </a:r>
            <a:endParaRPr lang="es-AR" b="1" dirty="0"/>
          </a:p>
        </p:txBody>
      </p:sp>
      <p:sp>
        <p:nvSpPr>
          <p:cNvPr id="7" name="1 Título"/>
          <p:cNvSpPr>
            <a:spLocks noGrp="1"/>
          </p:cNvSpPr>
          <p:nvPr>
            <p:ph type="title"/>
          </p:nvPr>
        </p:nvSpPr>
        <p:spPr>
          <a:xfrm>
            <a:off x="539552" y="1236382"/>
            <a:ext cx="7615682" cy="698905"/>
          </a:xfrm>
        </p:spPr>
        <p:txBody>
          <a:bodyPr>
            <a:normAutofit/>
          </a:bodyPr>
          <a:lstStyle/>
          <a:p>
            <a:pPr lvl="0"/>
            <a:r>
              <a:rPr lang="es-AR" sz="2800" dirty="0" smtClean="0"/>
              <a:t>Sistemas de cifrado - Híbrido</a:t>
            </a:r>
            <a:endParaRPr lang="es-AR" sz="2800" dirty="0"/>
          </a:p>
        </p:txBody>
      </p:sp>
      <p:pic>
        <p:nvPicPr>
          <p:cNvPr id="8" name="Imagen 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2300" y="1935287"/>
            <a:ext cx="6958012" cy="4590057"/>
          </a:xfrm>
          <a:prstGeom prst="rect">
            <a:avLst/>
          </a:prstGeom>
          <a:noFill/>
          <a:ln>
            <a:noFill/>
          </a:ln>
        </p:spPr>
      </p:pic>
    </p:spTree>
    <p:extLst>
      <p:ext uri="{BB962C8B-B14F-4D97-AF65-F5344CB8AC3E}">
        <p14:creationId xmlns:p14="http://schemas.microsoft.com/office/powerpoint/2010/main" val="15143804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b="1" dirty="0" smtClean="0"/>
              <a:t>Seguridad Física</a:t>
            </a:r>
            <a:endParaRPr lang="es-AR" b="1" dirty="0"/>
          </a:p>
        </p:txBody>
      </p:sp>
      <p:sp>
        <p:nvSpPr>
          <p:cNvPr id="9" name="2 Marcador de contenido"/>
          <p:cNvSpPr>
            <a:spLocks noGrp="1"/>
          </p:cNvSpPr>
          <p:nvPr>
            <p:ph idx="1"/>
          </p:nvPr>
        </p:nvSpPr>
        <p:spPr>
          <a:xfrm>
            <a:off x="623122" y="2204864"/>
            <a:ext cx="6901206" cy="3888432"/>
          </a:xfrm>
        </p:spPr>
        <p:txBody>
          <a:bodyPr>
            <a:normAutofit/>
          </a:bodyPr>
          <a:lstStyle/>
          <a:p>
            <a:r>
              <a:rPr lang="es-MX" sz="2400" dirty="0"/>
              <a:t>Administración de respaldos de información (</a:t>
            </a:r>
            <a:r>
              <a:rPr lang="es-MX" sz="2400" dirty="0" err="1"/>
              <a:t>Backups</a:t>
            </a:r>
            <a:r>
              <a:rPr lang="es-MX" sz="2400" dirty="0"/>
              <a:t>)</a:t>
            </a:r>
            <a:endParaRPr lang="es-AR" sz="2400" dirty="0"/>
          </a:p>
          <a:p>
            <a:r>
              <a:rPr lang="es-MX" sz="2400" dirty="0"/>
              <a:t>Alta disponibilidad</a:t>
            </a:r>
            <a:endParaRPr lang="es-AR" sz="2400" dirty="0"/>
          </a:p>
          <a:p>
            <a:r>
              <a:rPr lang="es-AR" sz="2400" dirty="0" smtClean="0"/>
              <a:t>Gestión de centros de cómputos principales y secundarios</a:t>
            </a:r>
            <a:endParaRPr lang="es-AR" sz="2400" dirty="0"/>
          </a:p>
        </p:txBody>
      </p:sp>
    </p:spTree>
    <p:extLst>
      <p:ext uri="{BB962C8B-B14F-4D97-AF65-F5344CB8AC3E}">
        <p14:creationId xmlns:p14="http://schemas.microsoft.com/office/powerpoint/2010/main" val="36832629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b="1" dirty="0"/>
              <a:t>ISO/IEC 27000 </a:t>
            </a:r>
            <a:endParaRPr lang="es-AR" b="1" dirty="0"/>
          </a:p>
        </p:txBody>
      </p:sp>
      <p:sp>
        <p:nvSpPr>
          <p:cNvPr id="3" name="Marcador de contenido 2"/>
          <p:cNvSpPr>
            <a:spLocks noGrp="1"/>
          </p:cNvSpPr>
          <p:nvPr>
            <p:ph idx="1"/>
          </p:nvPr>
        </p:nvSpPr>
        <p:spPr>
          <a:xfrm>
            <a:off x="609598" y="1700808"/>
            <a:ext cx="7202762" cy="5256584"/>
          </a:xfrm>
        </p:spPr>
        <p:txBody>
          <a:bodyPr>
            <a:normAutofit/>
          </a:bodyPr>
          <a:lstStyle/>
          <a:p>
            <a:r>
              <a:rPr lang="es-AR" sz="2400" dirty="0"/>
              <a:t>M</a:t>
            </a:r>
            <a:r>
              <a:rPr lang="es-AR" sz="2400" dirty="0" smtClean="0"/>
              <a:t>arco </a:t>
            </a:r>
            <a:r>
              <a:rPr lang="es-AR" sz="2400" dirty="0"/>
              <a:t>de gestión de la seguridad de la información utilizable por cualquier tipo de </a:t>
            </a:r>
            <a:r>
              <a:rPr lang="es-AR" sz="2400" dirty="0" smtClean="0"/>
              <a:t>organización</a:t>
            </a:r>
          </a:p>
          <a:p>
            <a:r>
              <a:rPr lang="es-MX" sz="2400" dirty="0" smtClean="0"/>
              <a:t>ISO/IEC 27001: </a:t>
            </a:r>
            <a:r>
              <a:rPr lang="es-AR" sz="2400" dirty="0"/>
              <a:t>N</a:t>
            </a:r>
            <a:r>
              <a:rPr lang="es-AR" sz="2400" dirty="0" smtClean="0"/>
              <a:t>orma </a:t>
            </a:r>
            <a:r>
              <a:rPr lang="es-AR" sz="2400" dirty="0"/>
              <a:t>principal de la serie,  contiene los requisitos del sistema de gestión de seguridad de la información y es la norma que se  certifica por auditores </a:t>
            </a:r>
            <a:r>
              <a:rPr lang="es-AR" sz="2400" dirty="0" smtClean="0"/>
              <a:t>externos</a:t>
            </a:r>
          </a:p>
          <a:p>
            <a:r>
              <a:rPr lang="es-MX" sz="2400" dirty="0"/>
              <a:t>ISO/IEC </a:t>
            </a:r>
            <a:r>
              <a:rPr lang="es-MX" sz="2400" dirty="0" smtClean="0"/>
              <a:t>27002: </a:t>
            </a:r>
            <a:r>
              <a:rPr lang="es-AR" sz="2400" dirty="0"/>
              <a:t>Es una guía de buenas prácticas que describe los objetivos de control y controles recomendables en cuanto a seguridad de la información. No es certificable.</a:t>
            </a:r>
          </a:p>
          <a:p>
            <a:endParaRPr lang="es-AR" dirty="0"/>
          </a:p>
        </p:txBody>
      </p:sp>
    </p:spTree>
    <p:extLst>
      <p:ext uri="{BB962C8B-B14F-4D97-AF65-F5344CB8AC3E}">
        <p14:creationId xmlns:p14="http://schemas.microsoft.com/office/powerpoint/2010/main" val="24631161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b="1" dirty="0" smtClean="0"/>
              <a:t>La información</a:t>
            </a:r>
            <a:r>
              <a:rPr lang="es-MX" b="1" dirty="0"/>
              <a:t> </a:t>
            </a:r>
            <a:r>
              <a:rPr lang="es-MX" b="1" dirty="0" smtClean="0"/>
              <a:t>en la organización</a:t>
            </a:r>
            <a:endParaRPr lang="es-AR" b="1" dirty="0"/>
          </a:p>
        </p:txBody>
      </p:sp>
      <p:sp>
        <p:nvSpPr>
          <p:cNvPr id="3" name="2 Marcador de contenido"/>
          <p:cNvSpPr>
            <a:spLocks noGrp="1"/>
          </p:cNvSpPr>
          <p:nvPr>
            <p:ph idx="1"/>
          </p:nvPr>
        </p:nvSpPr>
        <p:spPr>
          <a:xfrm>
            <a:off x="755576" y="2348880"/>
            <a:ext cx="6768752" cy="3744416"/>
          </a:xfrm>
        </p:spPr>
        <p:txBody>
          <a:bodyPr>
            <a:normAutofit/>
          </a:bodyPr>
          <a:lstStyle/>
          <a:p>
            <a:r>
              <a:rPr lang="es-AR" sz="2400" dirty="0" smtClean="0"/>
              <a:t>“La </a:t>
            </a:r>
            <a:r>
              <a:rPr lang="es-AR" sz="2400" dirty="0"/>
              <a:t>información es un activo que, como </a:t>
            </a:r>
            <a:r>
              <a:rPr lang="es-AR" sz="2400" dirty="0" smtClean="0"/>
              <a:t>otros, </a:t>
            </a:r>
            <a:r>
              <a:rPr lang="es-AR" sz="2400" dirty="0"/>
              <a:t>resulta esencial para el negocio de la organización y consecuentemente debe protegerse adecuadamente</a:t>
            </a:r>
            <a:r>
              <a:rPr lang="es-AR" sz="2400" dirty="0" smtClean="0"/>
              <a:t>.“</a:t>
            </a:r>
          </a:p>
          <a:p>
            <a:endParaRPr lang="es-AR" sz="2400" dirty="0"/>
          </a:p>
          <a:p>
            <a:pPr marL="0" indent="0" algn="ctr">
              <a:buNone/>
            </a:pPr>
            <a:r>
              <a:rPr lang="es-AR" sz="2400" b="1" dirty="0">
                <a:solidFill>
                  <a:schemeClr val="accent6">
                    <a:lumMod val="75000"/>
                  </a:schemeClr>
                </a:solidFill>
              </a:rPr>
              <a:t>“La información es poder”</a:t>
            </a:r>
          </a:p>
          <a:p>
            <a:endParaRPr lang="es-AR" sz="2400" dirty="0"/>
          </a:p>
        </p:txBody>
      </p:sp>
    </p:spTree>
    <p:extLst>
      <p:ext uri="{BB962C8B-B14F-4D97-AF65-F5344CB8AC3E}">
        <p14:creationId xmlns:p14="http://schemas.microsoft.com/office/powerpoint/2010/main" val="7780019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b="1" dirty="0" smtClean="0"/>
              <a:t>COBIT 5  </a:t>
            </a:r>
            <a:endParaRPr lang="es-AR" b="1" dirty="0"/>
          </a:p>
        </p:txBody>
      </p:sp>
      <p:sp>
        <p:nvSpPr>
          <p:cNvPr id="5" name="4 Rectángulo"/>
          <p:cNvSpPr/>
          <p:nvPr/>
        </p:nvSpPr>
        <p:spPr>
          <a:xfrm>
            <a:off x="643406" y="1196752"/>
            <a:ext cx="6696744" cy="369332"/>
          </a:xfrm>
          <a:prstGeom prst="rect">
            <a:avLst/>
          </a:prstGeom>
        </p:spPr>
        <p:txBody>
          <a:bodyPr wrap="square">
            <a:spAutoFit/>
          </a:bodyPr>
          <a:lstStyle/>
          <a:p>
            <a:r>
              <a:rPr lang="en-US" dirty="0" smtClean="0"/>
              <a:t>COBIT 5 for Information Security </a:t>
            </a:r>
            <a:endParaRPr lang="en-US" dirty="0"/>
          </a:p>
        </p:txBody>
      </p:sp>
      <p:sp>
        <p:nvSpPr>
          <p:cNvPr id="6" name="5 Marcador de contenido"/>
          <p:cNvSpPr>
            <a:spLocks noGrp="1"/>
          </p:cNvSpPr>
          <p:nvPr>
            <p:ph idx="1"/>
          </p:nvPr>
        </p:nvSpPr>
        <p:spPr>
          <a:xfrm>
            <a:off x="467545" y="1628800"/>
            <a:ext cx="6264696" cy="4412563"/>
          </a:xfrm>
        </p:spPr>
        <p:txBody>
          <a:bodyPr/>
          <a:lstStyle/>
          <a:p>
            <a:endParaRPr lang="es-AR" dirty="0" smtClean="0"/>
          </a:p>
          <a:p>
            <a:r>
              <a:rPr lang="es-AR" dirty="0" smtClean="0"/>
              <a:t>Complemento de procesos </a:t>
            </a:r>
            <a:r>
              <a:rPr lang="es-AR" dirty="0" err="1" smtClean="0"/>
              <a:t>Cobit</a:t>
            </a:r>
            <a:r>
              <a:rPr lang="es-AR" dirty="0" smtClean="0"/>
              <a:t> 5 (Gestión de la seguridad, Gestión de la continuidad y Gestión de Servicios de seguridad)</a:t>
            </a:r>
          </a:p>
          <a:p>
            <a:r>
              <a:rPr lang="es-AR" dirty="0" smtClean="0"/>
              <a:t>Seguridad como disciplina transversal con un enfoque holístico.</a:t>
            </a:r>
          </a:p>
          <a:p>
            <a:r>
              <a:rPr lang="es-AR" dirty="0" smtClean="0"/>
              <a:t>Alinear la seguridad de la información con los objetivos de la empresa</a:t>
            </a:r>
          </a:p>
          <a:p>
            <a:r>
              <a:rPr lang="es-AR" dirty="0" smtClean="0"/>
              <a:t>Mapeo de procesos con clausulas y controles de otros estándares como ISO 27001 o </a:t>
            </a:r>
            <a:r>
              <a:rPr lang="es-AR" dirty="0" err="1" smtClean="0"/>
              <a:t>NIST</a:t>
            </a:r>
            <a:r>
              <a:rPr lang="es-AR" dirty="0" smtClean="0"/>
              <a:t> (</a:t>
            </a:r>
            <a:r>
              <a:rPr lang="es-AR" dirty="0" err="1" smtClean="0"/>
              <a:t>National</a:t>
            </a:r>
            <a:r>
              <a:rPr lang="es-AR" dirty="0" smtClean="0"/>
              <a:t> </a:t>
            </a:r>
            <a:r>
              <a:rPr lang="es-AR" dirty="0" err="1" smtClean="0"/>
              <a:t>Institute</a:t>
            </a:r>
            <a:r>
              <a:rPr lang="es-AR" dirty="0" smtClean="0"/>
              <a:t> of </a:t>
            </a:r>
            <a:r>
              <a:rPr lang="es-AR" dirty="0" err="1" smtClean="0"/>
              <a:t>Standars</a:t>
            </a:r>
            <a:r>
              <a:rPr lang="es-AR" dirty="0" smtClean="0"/>
              <a:t> and </a:t>
            </a:r>
            <a:r>
              <a:rPr lang="es-AR" dirty="0" err="1" smtClean="0"/>
              <a:t>Technology</a:t>
            </a:r>
            <a:r>
              <a:rPr lang="es-AR" dirty="0" smtClean="0"/>
              <a:t>)</a:t>
            </a:r>
          </a:p>
          <a:p>
            <a:endParaRPr lang="es-AR" dirty="0" smtClean="0"/>
          </a:p>
          <a:p>
            <a:endParaRPr lang="es-AR" dirty="0" smtClean="0"/>
          </a:p>
          <a:p>
            <a:endParaRPr lang="es-AR" dirty="0"/>
          </a:p>
        </p:txBody>
      </p:sp>
    </p:spTree>
    <p:extLst>
      <p:ext uri="{BB962C8B-B14F-4D97-AF65-F5344CB8AC3E}">
        <p14:creationId xmlns:p14="http://schemas.microsoft.com/office/powerpoint/2010/main" val="24631161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b="1" dirty="0" err="1" smtClean="0"/>
              <a:t>ITIL</a:t>
            </a:r>
            <a:r>
              <a:rPr lang="es-MX" b="1" dirty="0" smtClean="0"/>
              <a:t> - </a:t>
            </a:r>
            <a:r>
              <a:rPr lang="es-ES" dirty="0" smtClean="0"/>
              <a:t>Gestión </a:t>
            </a:r>
            <a:r>
              <a:rPr lang="es-ES" dirty="0"/>
              <a:t>de la Seguridad de la Información</a:t>
            </a:r>
            <a:endParaRPr lang="es-AR" b="1" dirty="0"/>
          </a:p>
        </p:txBody>
      </p:sp>
      <p:pic>
        <p:nvPicPr>
          <p:cNvPr id="4" name="Imagen 3"/>
          <p:cNvPicPr>
            <a:picLocks noChangeAspect="1"/>
          </p:cNvPicPr>
          <p:nvPr/>
        </p:nvPicPr>
        <p:blipFill>
          <a:blip r:embed="rId2" cstate="print"/>
          <a:stretch>
            <a:fillRect/>
          </a:stretch>
        </p:blipFill>
        <p:spPr>
          <a:xfrm>
            <a:off x="539552" y="2420888"/>
            <a:ext cx="2850513" cy="2355707"/>
          </a:xfrm>
          <a:prstGeom prst="rect">
            <a:avLst/>
          </a:prstGeom>
        </p:spPr>
      </p:pic>
      <p:sp>
        <p:nvSpPr>
          <p:cNvPr id="7" name="6 Más"/>
          <p:cNvSpPr/>
          <p:nvPr/>
        </p:nvSpPr>
        <p:spPr>
          <a:xfrm>
            <a:off x="3491880" y="3140968"/>
            <a:ext cx="864096" cy="79208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7 Rectángulo"/>
          <p:cNvSpPr/>
          <p:nvPr/>
        </p:nvSpPr>
        <p:spPr>
          <a:xfrm>
            <a:off x="4644008" y="3068960"/>
            <a:ext cx="2238113" cy="646331"/>
          </a:xfrm>
          <a:prstGeom prst="rect">
            <a:avLst/>
          </a:prstGeom>
        </p:spPr>
        <p:txBody>
          <a:bodyPr wrap="none">
            <a:spAutoFit/>
          </a:bodyPr>
          <a:lstStyle/>
          <a:p>
            <a:r>
              <a:rPr lang="es-ES" sz="3600" b="1" dirty="0">
                <a:solidFill>
                  <a:schemeClr val="accent1"/>
                </a:solidFill>
                <a:latin typeface="+mj-lt"/>
                <a:ea typeface="+mj-ea"/>
                <a:cs typeface="+mj-cs"/>
              </a:rPr>
              <a:t>Legalidad</a:t>
            </a:r>
            <a:endParaRPr lang="es-AR" sz="3600" b="1" dirty="0">
              <a:solidFill>
                <a:schemeClr val="accent1"/>
              </a:solidFill>
              <a:latin typeface="+mj-lt"/>
              <a:ea typeface="+mj-ea"/>
              <a:cs typeface="+mj-cs"/>
            </a:endParaRPr>
          </a:p>
        </p:txBody>
      </p:sp>
      <p:sp>
        <p:nvSpPr>
          <p:cNvPr id="9" name="8 Rectángulo"/>
          <p:cNvSpPr/>
          <p:nvPr/>
        </p:nvSpPr>
        <p:spPr>
          <a:xfrm>
            <a:off x="4355976" y="3933056"/>
            <a:ext cx="3122738" cy="1477328"/>
          </a:xfrm>
          <a:prstGeom prst="rect">
            <a:avLst/>
          </a:prstGeom>
        </p:spPr>
        <p:txBody>
          <a:bodyPr>
            <a:spAutoFit/>
          </a:bodyPr>
          <a:lstStyle/>
          <a:p>
            <a:r>
              <a:rPr lang="es-ES" dirty="0"/>
              <a:t>A</a:t>
            </a:r>
            <a:r>
              <a:rPr lang="es-ES" dirty="0" smtClean="0"/>
              <a:t>segura </a:t>
            </a:r>
            <a:r>
              <a:rPr lang="es-ES" dirty="0"/>
              <a:t>que la información que estamos utilizando cumple los requisitos legales del ámbito que le atañe y en el que está envuelta.</a:t>
            </a:r>
            <a:endParaRPr lang="es-AR" dirty="0"/>
          </a:p>
        </p:txBody>
      </p:sp>
    </p:spTree>
    <p:extLst>
      <p:ext uri="{BB962C8B-B14F-4D97-AF65-F5344CB8AC3E}">
        <p14:creationId xmlns:p14="http://schemas.microsoft.com/office/powerpoint/2010/main" val="24631161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332656"/>
            <a:ext cx="6347713" cy="1320800"/>
          </a:xfrm>
        </p:spPr>
        <p:txBody>
          <a:bodyPr>
            <a:normAutofit/>
          </a:bodyPr>
          <a:lstStyle/>
          <a:p>
            <a:r>
              <a:rPr lang="es-MX" b="1" dirty="0" err="1" smtClean="0"/>
              <a:t>ITIL</a:t>
            </a:r>
            <a:r>
              <a:rPr lang="es-MX" b="1" dirty="0" smtClean="0"/>
              <a:t> – Fases  </a:t>
            </a:r>
            <a:endParaRPr lang="es-AR" b="1" dirty="0"/>
          </a:p>
        </p:txBody>
      </p:sp>
      <p:sp>
        <p:nvSpPr>
          <p:cNvPr id="3" name="Rectángulo redondeado 2"/>
          <p:cNvSpPr/>
          <p:nvPr/>
        </p:nvSpPr>
        <p:spPr>
          <a:xfrm>
            <a:off x="539552" y="1484784"/>
            <a:ext cx="1658145"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Planificación</a:t>
            </a:r>
            <a:endParaRPr lang="es-AR" dirty="0"/>
          </a:p>
        </p:txBody>
      </p:sp>
      <p:sp>
        <p:nvSpPr>
          <p:cNvPr id="5" name="Rectángulo redondeado 4"/>
          <p:cNvSpPr/>
          <p:nvPr/>
        </p:nvSpPr>
        <p:spPr>
          <a:xfrm>
            <a:off x="1424899" y="3368080"/>
            <a:ext cx="1658145"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Ejecución</a:t>
            </a:r>
            <a:endParaRPr lang="es-AR" dirty="0"/>
          </a:p>
        </p:txBody>
      </p:sp>
      <p:sp>
        <p:nvSpPr>
          <p:cNvPr id="6" name="Rectángulo redondeado 5"/>
          <p:cNvSpPr/>
          <p:nvPr/>
        </p:nvSpPr>
        <p:spPr>
          <a:xfrm>
            <a:off x="2262814" y="5576594"/>
            <a:ext cx="1658145"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Seguimiento</a:t>
            </a:r>
            <a:endParaRPr lang="es-AR" dirty="0"/>
          </a:p>
        </p:txBody>
      </p:sp>
      <p:sp>
        <p:nvSpPr>
          <p:cNvPr id="4" name="Rectángulo redondeado 3"/>
          <p:cNvSpPr/>
          <p:nvPr/>
        </p:nvSpPr>
        <p:spPr>
          <a:xfrm>
            <a:off x="3131840" y="1556792"/>
            <a:ext cx="1368152" cy="432048"/>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100" dirty="0" smtClean="0">
                <a:solidFill>
                  <a:schemeClr val="tx1"/>
                </a:solidFill>
                <a:latin typeface="Calibri" panose="020F0502020204030204" pitchFamily="34" charset="0"/>
                <a:cs typeface="Calibri" panose="020F0502020204030204" pitchFamily="34" charset="0"/>
              </a:rPr>
              <a:t>Gestión de las incidencias</a:t>
            </a:r>
            <a:endParaRPr lang="es-AR" sz="1100" dirty="0">
              <a:solidFill>
                <a:schemeClr val="tx1"/>
              </a:solidFill>
              <a:latin typeface="Calibri" panose="020F0502020204030204" pitchFamily="34" charset="0"/>
              <a:cs typeface="Calibri" panose="020F0502020204030204" pitchFamily="34" charset="0"/>
            </a:endParaRPr>
          </a:p>
        </p:txBody>
      </p:sp>
      <p:sp>
        <p:nvSpPr>
          <p:cNvPr id="9" name="Rectángulo redondeado 8"/>
          <p:cNvSpPr/>
          <p:nvPr/>
        </p:nvSpPr>
        <p:spPr>
          <a:xfrm>
            <a:off x="3419872" y="2060848"/>
            <a:ext cx="1368152" cy="432048"/>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100" dirty="0" smtClean="0">
                <a:solidFill>
                  <a:schemeClr val="tx1"/>
                </a:solidFill>
                <a:latin typeface="Calibri" panose="020F0502020204030204" pitchFamily="34" charset="0"/>
                <a:cs typeface="Calibri" panose="020F0502020204030204" pitchFamily="34" charset="0"/>
              </a:rPr>
              <a:t>Centro de Servicios (</a:t>
            </a:r>
            <a:r>
              <a:rPr lang="es-AR" sz="1100" dirty="0" err="1" smtClean="0">
                <a:solidFill>
                  <a:schemeClr val="tx1"/>
                </a:solidFill>
                <a:latin typeface="Calibri" panose="020F0502020204030204" pitchFamily="34" charset="0"/>
                <a:cs typeface="Calibri" panose="020F0502020204030204" pitchFamily="34" charset="0"/>
              </a:rPr>
              <a:t>Service</a:t>
            </a:r>
            <a:r>
              <a:rPr lang="es-AR" sz="1100" dirty="0" smtClean="0">
                <a:solidFill>
                  <a:schemeClr val="tx1"/>
                </a:solidFill>
                <a:latin typeface="Calibri" panose="020F0502020204030204" pitchFamily="34" charset="0"/>
                <a:cs typeface="Calibri" panose="020F0502020204030204" pitchFamily="34" charset="0"/>
              </a:rPr>
              <a:t> </a:t>
            </a:r>
            <a:r>
              <a:rPr lang="es-AR" sz="1100" dirty="0" err="1" smtClean="0">
                <a:solidFill>
                  <a:schemeClr val="tx1"/>
                </a:solidFill>
                <a:latin typeface="Calibri" panose="020F0502020204030204" pitchFamily="34" charset="0"/>
                <a:cs typeface="Calibri" panose="020F0502020204030204" pitchFamily="34" charset="0"/>
              </a:rPr>
              <a:t>Desk</a:t>
            </a:r>
            <a:r>
              <a:rPr lang="es-AR" sz="1100" dirty="0" smtClean="0">
                <a:solidFill>
                  <a:schemeClr val="tx1"/>
                </a:solidFill>
                <a:latin typeface="Calibri" panose="020F0502020204030204" pitchFamily="34" charset="0"/>
                <a:cs typeface="Calibri" panose="020F0502020204030204" pitchFamily="34" charset="0"/>
              </a:rPr>
              <a:t>)</a:t>
            </a:r>
            <a:endParaRPr lang="es-AR" sz="1100" dirty="0">
              <a:solidFill>
                <a:schemeClr val="tx1"/>
              </a:solidFill>
              <a:latin typeface="Calibri" panose="020F0502020204030204" pitchFamily="34" charset="0"/>
              <a:cs typeface="Calibri" panose="020F0502020204030204" pitchFamily="34" charset="0"/>
            </a:endParaRPr>
          </a:p>
        </p:txBody>
      </p:sp>
      <p:sp>
        <p:nvSpPr>
          <p:cNvPr id="10" name="Rectángulo redondeado 9"/>
          <p:cNvSpPr/>
          <p:nvPr/>
        </p:nvSpPr>
        <p:spPr>
          <a:xfrm>
            <a:off x="2771800" y="1052736"/>
            <a:ext cx="1475184" cy="432048"/>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100" dirty="0" smtClean="0">
                <a:solidFill>
                  <a:schemeClr val="tx1"/>
                </a:solidFill>
                <a:latin typeface="Calibri" panose="020F0502020204030204" pitchFamily="34" charset="0"/>
                <a:cs typeface="Calibri" panose="020F0502020204030204" pitchFamily="34" charset="0"/>
              </a:rPr>
              <a:t>Gestión de los niveles de servicio (SLA)</a:t>
            </a:r>
            <a:endParaRPr lang="es-AR" sz="1100" dirty="0">
              <a:solidFill>
                <a:schemeClr val="tx1"/>
              </a:solidFill>
              <a:latin typeface="Calibri" panose="020F0502020204030204" pitchFamily="34" charset="0"/>
              <a:cs typeface="Calibri" panose="020F0502020204030204" pitchFamily="34" charset="0"/>
            </a:endParaRPr>
          </a:p>
        </p:txBody>
      </p:sp>
      <p:sp>
        <p:nvSpPr>
          <p:cNvPr id="11" name="Rectángulo redondeado 10"/>
          <p:cNvSpPr/>
          <p:nvPr/>
        </p:nvSpPr>
        <p:spPr>
          <a:xfrm>
            <a:off x="3680118" y="2780928"/>
            <a:ext cx="1611962" cy="432048"/>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100" dirty="0" smtClean="0">
                <a:solidFill>
                  <a:schemeClr val="tx1"/>
                </a:solidFill>
                <a:latin typeface="Calibri" panose="020F0502020204030204" pitchFamily="34" charset="0"/>
                <a:cs typeface="Calibri" panose="020F0502020204030204" pitchFamily="34" charset="0"/>
              </a:rPr>
              <a:t>Gestión de los problemas</a:t>
            </a:r>
            <a:endParaRPr lang="es-AR" sz="1100" dirty="0">
              <a:solidFill>
                <a:schemeClr val="tx1"/>
              </a:solidFill>
              <a:latin typeface="Calibri" panose="020F0502020204030204" pitchFamily="34" charset="0"/>
              <a:cs typeface="Calibri" panose="020F0502020204030204" pitchFamily="34" charset="0"/>
            </a:endParaRPr>
          </a:p>
        </p:txBody>
      </p:sp>
      <p:sp>
        <p:nvSpPr>
          <p:cNvPr id="12" name="Rectángulo redondeado 11"/>
          <p:cNvSpPr/>
          <p:nvPr/>
        </p:nvSpPr>
        <p:spPr>
          <a:xfrm>
            <a:off x="3882346" y="3284984"/>
            <a:ext cx="1625758" cy="432048"/>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100" dirty="0" smtClean="0">
                <a:solidFill>
                  <a:schemeClr val="tx1"/>
                </a:solidFill>
                <a:latin typeface="Calibri" panose="020F0502020204030204" pitchFamily="34" charset="0"/>
                <a:cs typeface="Calibri" panose="020F0502020204030204" pitchFamily="34" charset="0"/>
              </a:rPr>
              <a:t>Gestión de la capacidad</a:t>
            </a:r>
            <a:endParaRPr lang="es-AR" sz="1100" dirty="0">
              <a:solidFill>
                <a:schemeClr val="tx1"/>
              </a:solidFill>
              <a:latin typeface="Calibri" panose="020F0502020204030204" pitchFamily="34" charset="0"/>
              <a:cs typeface="Calibri" panose="020F0502020204030204" pitchFamily="34" charset="0"/>
            </a:endParaRPr>
          </a:p>
        </p:txBody>
      </p:sp>
      <p:sp>
        <p:nvSpPr>
          <p:cNvPr id="13" name="Rectángulo redondeado 12"/>
          <p:cNvSpPr/>
          <p:nvPr/>
        </p:nvSpPr>
        <p:spPr>
          <a:xfrm>
            <a:off x="4130088" y="3789040"/>
            <a:ext cx="1522032" cy="432048"/>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100" dirty="0" smtClean="0">
                <a:solidFill>
                  <a:schemeClr val="tx1"/>
                </a:solidFill>
                <a:latin typeface="Calibri" panose="020F0502020204030204" pitchFamily="34" charset="0"/>
                <a:cs typeface="Calibri" panose="020F0502020204030204" pitchFamily="34" charset="0"/>
              </a:rPr>
              <a:t>Gestión de cambios</a:t>
            </a:r>
            <a:endParaRPr lang="es-AR" sz="1100" dirty="0">
              <a:solidFill>
                <a:schemeClr val="tx1"/>
              </a:solidFill>
              <a:latin typeface="Calibri" panose="020F0502020204030204" pitchFamily="34" charset="0"/>
              <a:cs typeface="Calibri" panose="020F0502020204030204" pitchFamily="34" charset="0"/>
            </a:endParaRPr>
          </a:p>
        </p:txBody>
      </p:sp>
      <p:sp>
        <p:nvSpPr>
          <p:cNvPr id="14" name="Rectángulo redondeado 13"/>
          <p:cNvSpPr/>
          <p:nvPr/>
        </p:nvSpPr>
        <p:spPr>
          <a:xfrm>
            <a:off x="4383762" y="4293096"/>
            <a:ext cx="1556390" cy="432048"/>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100" dirty="0" smtClean="0">
                <a:solidFill>
                  <a:schemeClr val="tx1"/>
                </a:solidFill>
                <a:latin typeface="Calibri" panose="020F0502020204030204" pitchFamily="34" charset="0"/>
                <a:cs typeface="Calibri" panose="020F0502020204030204" pitchFamily="34" charset="0"/>
              </a:rPr>
              <a:t>Gestión de versiones</a:t>
            </a:r>
            <a:endParaRPr lang="es-AR" sz="1100" dirty="0">
              <a:solidFill>
                <a:schemeClr val="tx1"/>
              </a:solidFill>
              <a:latin typeface="Calibri" panose="020F0502020204030204" pitchFamily="34" charset="0"/>
              <a:cs typeface="Calibri" panose="020F0502020204030204" pitchFamily="34" charset="0"/>
            </a:endParaRPr>
          </a:p>
        </p:txBody>
      </p:sp>
      <p:sp>
        <p:nvSpPr>
          <p:cNvPr id="15" name="Rectángulo redondeado 14"/>
          <p:cNvSpPr/>
          <p:nvPr/>
        </p:nvSpPr>
        <p:spPr>
          <a:xfrm>
            <a:off x="4608004" y="4797152"/>
            <a:ext cx="1620180" cy="432048"/>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100" dirty="0" smtClean="0">
                <a:solidFill>
                  <a:schemeClr val="tx1"/>
                </a:solidFill>
                <a:latin typeface="Calibri" panose="020F0502020204030204" pitchFamily="34" charset="0"/>
                <a:cs typeface="Calibri" panose="020F0502020204030204" pitchFamily="34" charset="0"/>
              </a:rPr>
              <a:t>Gestión de la continuidad</a:t>
            </a:r>
            <a:endParaRPr lang="es-AR" sz="1100" dirty="0">
              <a:solidFill>
                <a:schemeClr val="tx1"/>
              </a:solidFill>
              <a:latin typeface="Calibri" panose="020F0502020204030204" pitchFamily="34" charset="0"/>
              <a:cs typeface="Calibri" panose="020F0502020204030204" pitchFamily="34" charset="0"/>
            </a:endParaRPr>
          </a:p>
        </p:txBody>
      </p:sp>
      <p:sp>
        <p:nvSpPr>
          <p:cNvPr id="16" name="Rectángulo redondeado 15"/>
          <p:cNvSpPr/>
          <p:nvPr/>
        </p:nvSpPr>
        <p:spPr>
          <a:xfrm>
            <a:off x="5076056" y="5420568"/>
            <a:ext cx="1368152" cy="432048"/>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100" dirty="0" smtClean="0">
                <a:solidFill>
                  <a:schemeClr val="tx1"/>
                </a:solidFill>
                <a:latin typeface="Calibri" panose="020F0502020204030204" pitchFamily="34" charset="0"/>
                <a:cs typeface="Calibri" panose="020F0502020204030204" pitchFamily="34" charset="0"/>
              </a:rPr>
              <a:t>Centro de Servicios (</a:t>
            </a:r>
            <a:r>
              <a:rPr lang="es-AR" sz="1100" dirty="0" err="1" smtClean="0">
                <a:solidFill>
                  <a:schemeClr val="tx1"/>
                </a:solidFill>
                <a:latin typeface="Calibri" panose="020F0502020204030204" pitchFamily="34" charset="0"/>
                <a:cs typeface="Calibri" panose="020F0502020204030204" pitchFamily="34" charset="0"/>
              </a:rPr>
              <a:t>Service</a:t>
            </a:r>
            <a:r>
              <a:rPr lang="es-AR" sz="1100" dirty="0" smtClean="0">
                <a:solidFill>
                  <a:schemeClr val="tx1"/>
                </a:solidFill>
                <a:latin typeface="Calibri" panose="020F0502020204030204" pitchFamily="34" charset="0"/>
                <a:cs typeface="Calibri" panose="020F0502020204030204" pitchFamily="34" charset="0"/>
              </a:rPr>
              <a:t> </a:t>
            </a:r>
            <a:r>
              <a:rPr lang="es-AR" sz="1100" dirty="0" err="1" smtClean="0">
                <a:solidFill>
                  <a:schemeClr val="tx1"/>
                </a:solidFill>
                <a:latin typeface="Calibri" panose="020F0502020204030204" pitchFamily="34" charset="0"/>
                <a:cs typeface="Calibri" panose="020F0502020204030204" pitchFamily="34" charset="0"/>
              </a:rPr>
              <a:t>Desk</a:t>
            </a:r>
            <a:r>
              <a:rPr lang="es-AR" sz="1100" dirty="0" smtClean="0">
                <a:solidFill>
                  <a:schemeClr val="tx1"/>
                </a:solidFill>
                <a:latin typeface="Calibri" panose="020F0502020204030204" pitchFamily="34" charset="0"/>
                <a:cs typeface="Calibri" panose="020F0502020204030204" pitchFamily="34" charset="0"/>
              </a:rPr>
              <a:t>)</a:t>
            </a:r>
            <a:endParaRPr lang="es-AR" sz="1100" dirty="0">
              <a:solidFill>
                <a:schemeClr val="tx1"/>
              </a:solidFill>
              <a:latin typeface="Calibri" panose="020F0502020204030204" pitchFamily="34" charset="0"/>
              <a:cs typeface="Calibri" panose="020F0502020204030204" pitchFamily="34" charset="0"/>
            </a:endParaRPr>
          </a:p>
        </p:txBody>
      </p:sp>
      <p:sp>
        <p:nvSpPr>
          <p:cNvPr id="17" name="Rectángulo redondeado 16"/>
          <p:cNvSpPr/>
          <p:nvPr/>
        </p:nvSpPr>
        <p:spPr>
          <a:xfrm>
            <a:off x="5376431" y="5940897"/>
            <a:ext cx="1368152" cy="432048"/>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100" dirty="0" smtClean="0">
                <a:solidFill>
                  <a:schemeClr val="tx1"/>
                </a:solidFill>
                <a:latin typeface="Calibri" panose="020F0502020204030204" pitchFamily="34" charset="0"/>
                <a:cs typeface="Calibri" panose="020F0502020204030204" pitchFamily="34" charset="0"/>
              </a:rPr>
              <a:t>Gestión de la disponibilidad</a:t>
            </a:r>
            <a:endParaRPr lang="es-AR" sz="1100" dirty="0">
              <a:solidFill>
                <a:schemeClr val="tx1"/>
              </a:solidFill>
              <a:latin typeface="Calibri" panose="020F0502020204030204" pitchFamily="34" charset="0"/>
              <a:cs typeface="Calibri" panose="020F0502020204030204" pitchFamily="34" charset="0"/>
            </a:endParaRPr>
          </a:p>
        </p:txBody>
      </p:sp>
      <p:cxnSp>
        <p:nvCxnSpPr>
          <p:cNvPr id="19" name="Conector angular 18"/>
          <p:cNvCxnSpPr/>
          <p:nvPr/>
        </p:nvCxnSpPr>
        <p:spPr>
          <a:xfrm>
            <a:off x="2197697" y="1772816"/>
            <a:ext cx="885347" cy="0"/>
          </a:xfrm>
          <a:prstGeom prst="bentConnector3">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20" name="Conector angular 19"/>
          <p:cNvCxnSpPr>
            <a:stCxn id="3" idx="3"/>
            <a:endCxn id="10" idx="1"/>
          </p:cNvCxnSpPr>
          <p:nvPr/>
        </p:nvCxnSpPr>
        <p:spPr>
          <a:xfrm flipV="1">
            <a:off x="2197697" y="1268760"/>
            <a:ext cx="574103" cy="504056"/>
          </a:xfrm>
          <a:prstGeom prst="bentConnector3">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23" name="Conector angular 22"/>
          <p:cNvCxnSpPr>
            <a:endCxn id="9" idx="1"/>
          </p:cNvCxnSpPr>
          <p:nvPr/>
        </p:nvCxnSpPr>
        <p:spPr>
          <a:xfrm>
            <a:off x="2262814" y="1772816"/>
            <a:ext cx="1157058" cy="504056"/>
          </a:xfrm>
          <a:prstGeom prst="bentConnector3">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26" name="Conector angular 25"/>
          <p:cNvCxnSpPr>
            <a:stCxn id="5" idx="3"/>
            <a:endCxn id="11" idx="1"/>
          </p:cNvCxnSpPr>
          <p:nvPr/>
        </p:nvCxnSpPr>
        <p:spPr>
          <a:xfrm flipV="1">
            <a:off x="3083044" y="2996952"/>
            <a:ext cx="597074" cy="659160"/>
          </a:xfrm>
          <a:prstGeom prst="bentConnector3">
            <a:avLst>
              <a:gd name="adj1" fmla="val 50000"/>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28" name="Conector angular 27"/>
          <p:cNvCxnSpPr>
            <a:stCxn id="5" idx="3"/>
            <a:endCxn id="12" idx="1"/>
          </p:cNvCxnSpPr>
          <p:nvPr/>
        </p:nvCxnSpPr>
        <p:spPr>
          <a:xfrm flipV="1">
            <a:off x="3083044" y="3501008"/>
            <a:ext cx="799302" cy="155104"/>
          </a:xfrm>
          <a:prstGeom prst="bentConnector3">
            <a:avLst>
              <a:gd name="adj1" fmla="val 50000"/>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31" name="Conector angular 30"/>
          <p:cNvCxnSpPr/>
          <p:nvPr/>
        </p:nvCxnSpPr>
        <p:spPr>
          <a:xfrm>
            <a:off x="3083044" y="3671436"/>
            <a:ext cx="1047044" cy="348952"/>
          </a:xfrm>
          <a:prstGeom prst="bentConnector3">
            <a:avLst>
              <a:gd name="adj1" fmla="val 50000"/>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34" name="Conector angular 33"/>
          <p:cNvCxnSpPr>
            <a:stCxn id="5" idx="3"/>
            <a:endCxn id="14" idx="1"/>
          </p:cNvCxnSpPr>
          <p:nvPr/>
        </p:nvCxnSpPr>
        <p:spPr>
          <a:xfrm>
            <a:off x="3083044" y="3656112"/>
            <a:ext cx="1300718" cy="853008"/>
          </a:xfrm>
          <a:prstGeom prst="bentConnector3">
            <a:avLst>
              <a:gd name="adj1" fmla="val 23769"/>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39" name="Conector angular 38"/>
          <p:cNvCxnSpPr>
            <a:stCxn id="5" idx="3"/>
            <a:endCxn id="15" idx="1"/>
          </p:cNvCxnSpPr>
          <p:nvPr/>
        </p:nvCxnSpPr>
        <p:spPr>
          <a:xfrm>
            <a:off x="3083044" y="3656112"/>
            <a:ext cx="1524960" cy="1357064"/>
          </a:xfrm>
          <a:prstGeom prst="bentConnector3">
            <a:avLst>
              <a:gd name="adj1" fmla="val 10622"/>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43" name="Conector angular 42"/>
          <p:cNvCxnSpPr>
            <a:stCxn id="6" idx="3"/>
            <a:endCxn id="16" idx="1"/>
          </p:cNvCxnSpPr>
          <p:nvPr/>
        </p:nvCxnSpPr>
        <p:spPr>
          <a:xfrm flipV="1">
            <a:off x="3920959" y="5636592"/>
            <a:ext cx="1155097" cy="228034"/>
          </a:xfrm>
          <a:prstGeom prst="bentConnector3">
            <a:avLst>
              <a:gd name="adj1" fmla="val 50000"/>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46" name="Conector angular 45"/>
          <p:cNvCxnSpPr>
            <a:stCxn id="6" idx="3"/>
            <a:endCxn id="17" idx="1"/>
          </p:cNvCxnSpPr>
          <p:nvPr/>
        </p:nvCxnSpPr>
        <p:spPr>
          <a:xfrm>
            <a:off x="3920959" y="5864626"/>
            <a:ext cx="1455472" cy="292295"/>
          </a:xfrm>
          <a:prstGeom prst="bentConnector3">
            <a:avLst>
              <a:gd name="adj1" fmla="val 50000"/>
            </a:avLst>
          </a:prstGeom>
          <a:ln w="28575">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89776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err="1" smtClean="0"/>
              <a:t>ONTI</a:t>
            </a:r>
            <a:r>
              <a:rPr lang="es-AR" dirty="0" smtClean="0"/>
              <a:t> - Oficina Nacional de Tecnología Informática</a:t>
            </a:r>
            <a:endParaRPr lang="es-AR" b="1" dirty="0"/>
          </a:p>
        </p:txBody>
      </p:sp>
      <p:sp>
        <p:nvSpPr>
          <p:cNvPr id="3" name="2 CuadroTexto"/>
          <p:cNvSpPr txBox="1"/>
          <p:nvPr/>
        </p:nvSpPr>
        <p:spPr>
          <a:xfrm>
            <a:off x="683568" y="1988840"/>
            <a:ext cx="6480720" cy="4247317"/>
          </a:xfrm>
          <a:prstGeom prst="rect">
            <a:avLst/>
          </a:prstGeom>
          <a:noFill/>
        </p:spPr>
        <p:txBody>
          <a:bodyPr wrap="square" rtlCol="0">
            <a:spAutoFit/>
          </a:bodyPr>
          <a:lstStyle/>
          <a:p>
            <a:r>
              <a:rPr lang="es-AR" dirty="0" smtClean="0"/>
              <a:t>Disposición </a:t>
            </a:r>
            <a:r>
              <a:rPr lang="es-AR" dirty="0" err="1" smtClean="0"/>
              <a:t>ONTI</a:t>
            </a:r>
            <a:r>
              <a:rPr lang="es-AR" dirty="0" smtClean="0"/>
              <a:t> 1-2015</a:t>
            </a:r>
          </a:p>
          <a:p>
            <a:endParaRPr lang="es-AR" dirty="0" smtClean="0"/>
          </a:p>
          <a:p>
            <a:r>
              <a:rPr lang="es-AR" b="1" u="sng" dirty="0"/>
              <a:t>“Política de Seguridad de la Información Modelo”</a:t>
            </a:r>
          </a:p>
          <a:p>
            <a:endParaRPr lang="es-AR" dirty="0"/>
          </a:p>
          <a:p>
            <a:r>
              <a:rPr lang="es-AR" dirty="0"/>
              <a:t>¿Qué es seguridad de la información?</a:t>
            </a:r>
          </a:p>
          <a:p>
            <a:r>
              <a:rPr lang="es-AR" dirty="0"/>
              <a:t>La información es un activo que, como otros activos importantes, es esencial y en consecuencia</a:t>
            </a:r>
          </a:p>
          <a:p>
            <a:r>
              <a:rPr lang="es-AR" dirty="0"/>
              <a:t>necesita ser protegido adecuadamente.</a:t>
            </a:r>
          </a:p>
          <a:p>
            <a:r>
              <a:rPr lang="es-AR" dirty="0" smtClean="0"/>
              <a:t>[…]. </a:t>
            </a:r>
            <a:r>
              <a:rPr lang="es-AR" dirty="0"/>
              <a:t>Puede estar impresa o escrita en un papel,</a:t>
            </a:r>
          </a:p>
          <a:p>
            <a:r>
              <a:rPr lang="es-AR" dirty="0"/>
              <a:t>almacenada electrónicamente, transmitida por correo o utilizando medios </a:t>
            </a:r>
            <a:r>
              <a:rPr lang="es-AR" dirty="0" smtClean="0"/>
              <a:t>electrónicos […]</a:t>
            </a:r>
            <a:br>
              <a:rPr lang="es-AR" dirty="0" smtClean="0"/>
            </a:br>
            <a:r>
              <a:rPr lang="es-AR" dirty="0" smtClean="0"/>
              <a:t>La </a:t>
            </a:r>
            <a:r>
              <a:rPr lang="es-AR" dirty="0"/>
              <a:t>seguridad de la información es la protección de la información de un rango amplio </a:t>
            </a:r>
            <a:r>
              <a:rPr lang="es-AR" dirty="0" smtClean="0"/>
              <a:t>de amenazas </a:t>
            </a:r>
            <a:r>
              <a:rPr lang="es-AR" dirty="0"/>
              <a:t>para poder asegurar la continuidad del negocio, minimizar el riesgo de la operación y </a:t>
            </a:r>
            <a:r>
              <a:rPr lang="es-AR" dirty="0" smtClean="0"/>
              <a:t>la operación </a:t>
            </a:r>
            <a:r>
              <a:rPr lang="es-AR" dirty="0"/>
              <a:t>normal del organismo</a:t>
            </a:r>
            <a:r>
              <a:rPr lang="es-AR" dirty="0" smtClean="0"/>
              <a:t>.</a:t>
            </a:r>
            <a:endParaRPr lang="es-AR" dirty="0"/>
          </a:p>
        </p:txBody>
      </p:sp>
    </p:spTree>
    <p:extLst>
      <p:ext uri="{BB962C8B-B14F-4D97-AF65-F5344CB8AC3E}">
        <p14:creationId xmlns:p14="http://schemas.microsoft.com/office/powerpoint/2010/main" val="34693544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err="1" smtClean="0"/>
              <a:t>ONTI</a:t>
            </a:r>
            <a:r>
              <a:rPr lang="es-AR" dirty="0" smtClean="0"/>
              <a:t> - Oficina Nacional de Tecnología Informática</a:t>
            </a:r>
            <a:endParaRPr lang="es-AR" b="1" dirty="0"/>
          </a:p>
        </p:txBody>
      </p:sp>
      <p:pic>
        <p:nvPicPr>
          <p:cNvPr id="4" name="Imagen 3"/>
          <p:cNvPicPr>
            <a:picLocks noChangeAspect="1"/>
          </p:cNvPicPr>
          <p:nvPr/>
        </p:nvPicPr>
        <p:blipFill>
          <a:blip r:embed="rId2" cstate="print"/>
          <a:stretch>
            <a:fillRect/>
          </a:stretch>
        </p:blipFill>
        <p:spPr>
          <a:xfrm>
            <a:off x="611560" y="2919775"/>
            <a:ext cx="2850513" cy="2355707"/>
          </a:xfrm>
          <a:prstGeom prst="rect">
            <a:avLst/>
          </a:prstGeom>
        </p:spPr>
      </p:pic>
      <p:sp>
        <p:nvSpPr>
          <p:cNvPr id="5" name="4 Más"/>
          <p:cNvSpPr/>
          <p:nvPr/>
        </p:nvSpPr>
        <p:spPr>
          <a:xfrm>
            <a:off x="3465673" y="3501008"/>
            <a:ext cx="864096" cy="79208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aphicFrame>
        <p:nvGraphicFramePr>
          <p:cNvPr id="13" name="12 Diagrama"/>
          <p:cNvGraphicFramePr/>
          <p:nvPr>
            <p:extLst>
              <p:ext uri="{D42A27DB-BD31-4B8C-83A1-F6EECF244321}">
                <p14:modId xmlns:p14="http://schemas.microsoft.com/office/powerpoint/2010/main" val="127967627"/>
              </p:ext>
            </p:extLst>
          </p:nvPr>
        </p:nvGraphicFramePr>
        <p:xfrm>
          <a:off x="2699792" y="1865052"/>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36953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smtClean="0"/>
              <a:t>Firma Digital</a:t>
            </a:r>
            <a:endParaRPr lang="es-AR" b="1" dirty="0"/>
          </a:p>
        </p:txBody>
      </p:sp>
      <p:sp>
        <p:nvSpPr>
          <p:cNvPr id="4" name="3 Marcador de contenido"/>
          <p:cNvSpPr>
            <a:spLocks noGrp="1"/>
          </p:cNvSpPr>
          <p:nvPr>
            <p:ph idx="1"/>
          </p:nvPr>
        </p:nvSpPr>
        <p:spPr>
          <a:xfrm>
            <a:off x="249559" y="1772816"/>
            <a:ext cx="7058745" cy="4176464"/>
          </a:xfrm>
        </p:spPr>
        <p:txBody>
          <a:bodyPr>
            <a:noAutofit/>
          </a:bodyPr>
          <a:lstStyle/>
          <a:p>
            <a:r>
              <a:rPr lang="es-AR" sz="2400" dirty="0">
                <a:solidFill>
                  <a:schemeClr val="tx1"/>
                </a:solidFill>
              </a:rPr>
              <a:t>La firma digital es una herramienta tecnológica que permite garantizar la </a:t>
            </a:r>
            <a:r>
              <a:rPr lang="es-AR" sz="2400" b="1" u="sng" dirty="0">
                <a:solidFill>
                  <a:schemeClr val="tx1"/>
                </a:solidFill>
              </a:rPr>
              <a:t>autoría e integridad de los documentos </a:t>
            </a:r>
            <a:r>
              <a:rPr lang="es-AR" sz="2400" b="1" u="sng" dirty="0" smtClean="0">
                <a:solidFill>
                  <a:schemeClr val="tx1"/>
                </a:solidFill>
              </a:rPr>
              <a:t>digitales</a:t>
            </a:r>
            <a:r>
              <a:rPr lang="es-AR" sz="2400" dirty="0" smtClean="0">
                <a:solidFill>
                  <a:schemeClr val="tx1"/>
                </a:solidFill>
              </a:rPr>
              <a:t>. </a:t>
            </a:r>
            <a:r>
              <a:rPr lang="es-AR" sz="2400" dirty="0">
                <a:solidFill>
                  <a:schemeClr val="tx1"/>
                </a:solidFill>
              </a:rPr>
              <a:t>La firma digital es un instrumento con características técnicas y normativas. Esto significa que existen </a:t>
            </a:r>
            <a:r>
              <a:rPr lang="es-AR" sz="2400" b="1" u="sng" dirty="0">
                <a:solidFill>
                  <a:schemeClr val="tx1"/>
                </a:solidFill>
              </a:rPr>
              <a:t>procedimientos técnicos que permiten la creación y verificación de firmas digitales</a:t>
            </a:r>
            <a:r>
              <a:rPr lang="es-AR" sz="2400" dirty="0">
                <a:solidFill>
                  <a:schemeClr val="tx1"/>
                </a:solidFill>
              </a:rPr>
              <a:t>, y existen documentos normativos que respaldan el valor legal que dichas firmas poseen</a:t>
            </a:r>
            <a:r>
              <a:rPr lang="es-AR" sz="2400" dirty="0" smtClean="0">
                <a:solidFill>
                  <a:schemeClr val="tx1"/>
                </a:solidFill>
              </a:rPr>
              <a:t>.</a:t>
            </a:r>
          </a:p>
        </p:txBody>
      </p:sp>
    </p:spTree>
    <p:extLst>
      <p:ext uri="{BB962C8B-B14F-4D97-AF65-F5344CB8AC3E}">
        <p14:creationId xmlns:p14="http://schemas.microsoft.com/office/powerpoint/2010/main" val="528839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smtClean="0"/>
              <a:t>Firma Digital – Ley 25506</a:t>
            </a:r>
            <a:endParaRPr lang="es-AR" b="1" dirty="0"/>
          </a:p>
        </p:txBody>
      </p:sp>
      <p:sp>
        <p:nvSpPr>
          <p:cNvPr id="4" name="3 Marcador de contenido"/>
          <p:cNvSpPr>
            <a:spLocks noGrp="1"/>
          </p:cNvSpPr>
          <p:nvPr>
            <p:ph idx="1"/>
          </p:nvPr>
        </p:nvSpPr>
        <p:spPr>
          <a:xfrm>
            <a:off x="249559" y="1268760"/>
            <a:ext cx="7058745" cy="5256584"/>
          </a:xfrm>
        </p:spPr>
        <p:txBody>
          <a:bodyPr>
            <a:noAutofit/>
          </a:bodyPr>
          <a:lstStyle/>
          <a:p>
            <a:r>
              <a:rPr lang="es-AR" sz="2400" dirty="0" smtClean="0">
                <a:solidFill>
                  <a:schemeClr val="tx1"/>
                </a:solidFill>
              </a:rPr>
              <a:t>Firma digital vs firma electrónica</a:t>
            </a:r>
          </a:p>
          <a:p>
            <a:pPr lvl="1"/>
            <a:r>
              <a:rPr lang="es-AR" sz="2000" dirty="0" smtClean="0"/>
              <a:t>ARTICULO 2º — Firma Digital. </a:t>
            </a:r>
            <a:r>
              <a:rPr lang="es-AR" sz="2000" b="1" u="sng" dirty="0" smtClean="0"/>
              <a:t>Se entiende por firma digital al resultado de aplicar a un documento digital un procedimiento matemático que requiere información de exclusivo conocimiento del firmante, encontrándose ésta bajo su absoluto control</a:t>
            </a:r>
            <a:r>
              <a:rPr lang="es-AR" sz="2000" dirty="0" smtClean="0"/>
              <a:t>…</a:t>
            </a:r>
          </a:p>
          <a:p>
            <a:pPr lvl="1"/>
            <a:r>
              <a:rPr lang="es-AR" sz="2000" dirty="0" smtClean="0"/>
              <a:t>ARTICULO 5º </a:t>
            </a:r>
            <a:r>
              <a:rPr lang="es-AR" sz="2000" b="1" dirty="0" smtClean="0"/>
              <a:t>— Firma electrónic</a:t>
            </a:r>
            <a:r>
              <a:rPr lang="es-AR" sz="2000" dirty="0" smtClean="0"/>
              <a:t>a. </a:t>
            </a:r>
            <a:r>
              <a:rPr lang="es-AR" sz="2000" b="1" u="sng" dirty="0" smtClean="0"/>
              <a:t>Se entiende por firma electrónica al conjunto de datos electrónicos integrados, ligados o asociados de manera lógica a otros datos electrónicos, utilizado por el signatario como su medio de identificación, que carezca de alguno de los requisitos legales para ser considerada firma digital. En caso de ser desconocida la firma electrónica corresponde a quien la invoca acreditar su validez.</a:t>
            </a:r>
            <a:endParaRPr lang="es-AR" sz="2000" b="1" u="sng" dirty="0" smtClean="0">
              <a:solidFill>
                <a:schemeClr val="tx1"/>
              </a:solidFill>
            </a:endParaRPr>
          </a:p>
        </p:txBody>
      </p:sp>
    </p:spTree>
    <p:extLst>
      <p:ext uri="{BB962C8B-B14F-4D97-AF65-F5344CB8AC3E}">
        <p14:creationId xmlns:p14="http://schemas.microsoft.com/office/powerpoint/2010/main" val="528839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a:t>Dirección Nacional de Protección de Datos Personales </a:t>
            </a:r>
            <a:endParaRPr lang="es-AR" b="1" dirty="0"/>
          </a:p>
        </p:txBody>
      </p:sp>
      <p:pic>
        <p:nvPicPr>
          <p:cNvPr id="3" name="2 Marcador de contenido"/>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788024" y="1196752"/>
            <a:ext cx="1333500" cy="438150"/>
          </a:xfrm>
        </p:spPr>
      </p:pic>
      <p:pic>
        <p:nvPicPr>
          <p:cNvPr id="7" name="6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608" y="1916832"/>
            <a:ext cx="5976664" cy="4012660"/>
          </a:xfrm>
          <a:prstGeom prst="rect">
            <a:avLst/>
          </a:prstGeom>
        </p:spPr>
      </p:pic>
    </p:spTree>
    <p:extLst>
      <p:ext uri="{BB962C8B-B14F-4D97-AF65-F5344CB8AC3E}">
        <p14:creationId xmlns:p14="http://schemas.microsoft.com/office/powerpoint/2010/main" val="752697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197140" y="2892566"/>
            <a:ext cx="7055380" cy="1400530"/>
          </a:xfrm>
        </p:spPr>
        <p:txBody>
          <a:bodyPr>
            <a:normAutofit/>
          </a:bodyPr>
          <a:lstStyle/>
          <a:p>
            <a:r>
              <a:rPr lang="es-AR" sz="4000" b="1" dirty="0" smtClean="0"/>
              <a:t>GRACIAS</a:t>
            </a:r>
            <a:endParaRPr lang="es-AR" sz="4000" b="1" dirty="0"/>
          </a:p>
        </p:txBody>
      </p:sp>
    </p:spTree>
    <p:extLst>
      <p:ext uri="{BB962C8B-B14F-4D97-AF65-F5344CB8AC3E}">
        <p14:creationId xmlns:p14="http://schemas.microsoft.com/office/powerpoint/2010/main" val="40119265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b="1" dirty="0"/>
              <a:t>¿Qué es la seguridad de la información?</a:t>
            </a:r>
            <a:endParaRPr lang="es-AR" b="1" dirty="0"/>
          </a:p>
        </p:txBody>
      </p:sp>
      <p:sp>
        <p:nvSpPr>
          <p:cNvPr id="3" name="2 Marcador de contenido"/>
          <p:cNvSpPr>
            <a:spLocks noGrp="1"/>
          </p:cNvSpPr>
          <p:nvPr>
            <p:ph idx="1"/>
          </p:nvPr>
        </p:nvSpPr>
        <p:spPr>
          <a:xfrm>
            <a:off x="755576" y="2348880"/>
            <a:ext cx="6768752" cy="3744416"/>
          </a:xfrm>
        </p:spPr>
        <p:txBody>
          <a:bodyPr>
            <a:normAutofit/>
          </a:bodyPr>
          <a:lstStyle/>
          <a:p>
            <a:r>
              <a:rPr lang="es-MX" sz="2400" dirty="0"/>
              <a:t>La seguridad de la información hace referencia a todas aquellas medidas preventivas, reactivas de las organizaciones y de los sistemas tecnológicos que permitan resguardar y proteger la información buscando mantener la </a:t>
            </a:r>
            <a:r>
              <a:rPr lang="es-MX" sz="2400" b="1" dirty="0"/>
              <a:t>confidencialidad</a:t>
            </a:r>
            <a:r>
              <a:rPr lang="es-MX" sz="2400" dirty="0"/>
              <a:t>, la </a:t>
            </a:r>
            <a:r>
              <a:rPr lang="es-MX" sz="2400" b="1" dirty="0"/>
              <a:t>disponibilidad</a:t>
            </a:r>
            <a:r>
              <a:rPr lang="es-MX" sz="2400" dirty="0"/>
              <a:t> y la </a:t>
            </a:r>
            <a:r>
              <a:rPr lang="es-MX" sz="2400" b="1" dirty="0"/>
              <a:t>integridad</a:t>
            </a:r>
            <a:r>
              <a:rPr lang="es-MX" sz="2400" dirty="0"/>
              <a:t> de la misma</a:t>
            </a:r>
            <a:r>
              <a:rPr lang="es-MX" sz="2400" dirty="0" smtClean="0"/>
              <a:t>.</a:t>
            </a:r>
            <a:endParaRPr lang="es-AR" sz="2400" dirty="0"/>
          </a:p>
        </p:txBody>
      </p:sp>
    </p:spTree>
    <p:extLst>
      <p:ext uri="{BB962C8B-B14F-4D97-AF65-F5344CB8AC3E}">
        <p14:creationId xmlns:p14="http://schemas.microsoft.com/office/powerpoint/2010/main" val="22815285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332656"/>
            <a:ext cx="6347713" cy="1320800"/>
          </a:xfrm>
        </p:spPr>
        <p:txBody>
          <a:bodyPr>
            <a:normAutofit/>
          </a:bodyPr>
          <a:lstStyle/>
          <a:p>
            <a:r>
              <a:rPr lang="es-MX" b="1" dirty="0"/>
              <a:t>¿Qué es la seguridad de la información?</a:t>
            </a:r>
            <a:endParaRPr lang="es-AR" b="1" dirty="0"/>
          </a:p>
        </p:txBody>
      </p:sp>
      <p:sp>
        <p:nvSpPr>
          <p:cNvPr id="3" name="2 Marcador de contenido"/>
          <p:cNvSpPr>
            <a:spLocks noGrp="1"/>
          </p:cNvSpPr>
          <p:nvPr>
            <p:ph idx="1"/>
          </p:nvPr>
        </p:nvSpPr>
        <p:spPr>
          <a:xfrm>
            <a:off x="251520" y="1930400"/>
            <a:ext cx="7200800" cy="4738960"/>
          </a:xfrm>
        </p:spPr>
        <p:txBody>
          <a:bodyPr>
            <a:normAutofit fontScale="92500"/>
          </a:bodyPr>
          <a:lstStyle/>
          <a:p>
            <a:r>
              <a:rPr lang="es-AR" sz="2400" b="1" dirty="0"/>
              <a:t>Evento de seguridad de la información:</a:t>
            </a:r>
            <a:r>
              <a:rPr lang="es-AR" sz="2400" dirty="0"/>
              <a:t> ocurrencia identificada en un sistema, servicio o estado de una red que indica una posible violación de la política de seguridad o falla en los controles, o una situación previamente desconocida que podría ser relevante para la seguridad</a:t>
            </a:r>
            <a:r>
              <a:rPr lang="es-AR" sz="2400" dirty="0" smtClean="0"/>
              <a:t>.</a:t>
            </a:r>
          </a:p>
          <a:p>
            <a:r>
              <a:rPr lang="es-AR" sz="2400" b="1" dirty="0" smtClean="0"/>
              <a:t>Incidente </a:t>
            </a:r>
            <a:r>
              <a:rPr lang="es-AR" sz="2400" b="1" dirty="0"/>
              <a:t>de seguridad de la información:</a:t>
            </a:r>
            <a:r>
              <a:rPr lang="es-AR" sz="2400" dirty="0"/>
              <a:t> evento individual o serie de eventos de seguridad de la información inesperados o no deseados que tiene una probabilidad significativa de comprometer las operaciones del negocio y amenazar la seguridad de la información.</a:t>
            </a:r>
          </a:p>
        </p:txBody>
      </p:sp>
    </p:spTree>
    <p:extLst>
      <p:ext uri="{BB962C8B-B14F-4D97-AF65-F5344CB8AC3E}">
        <p14:creationId xmlns:p14="http://schemas.microsoft.com/office/powerpoint/2010/main" val="6110866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692696"/>
            <a:ext cx="7277432" cy="1224136"/>
          </a:xfrm>
        </p:spPr>
        <p:txBody>
          <a:bodyPr>
            <a:noAutofit/>
          </a:bodyPr>
          <a:lstStyle/>
          <a:p>
            <a:r>
              <a:rPr lang="es-MX" b="1" dirty="0"/>
              <a:t>Sistema de Gestión de Seguridad de la Información (SGSI)</a:t>
            </a:r>
            <a:endParaRPr lang="es-AR" b="1" dirty="0"/>
          </a:p>
        </p:txBody>
      </p:sp>
      <p:sp>
        <p:nvSpPr>
          <p:cNvPr id="3" name="2 Marcador de contenido"/>
          <p:cNvSpPr>
            <a:spLocks noGrp="1"/>
          </p:cNvSpPr>
          <p:nvPr>
            <p:ph idx="1"/>
          </p:nvPr>
        </p:nvSpPr>
        <p:spPr>
          <a:xfrm>
            <a:off x="827700" y="2409794"/>
            <a:ext cx="6696628" cy="4187558"/>
          </a:xfrm>
        </p:spPr>
        <p:txBody>
          <a:bodyPr>
            <a:normAutofit/>
          </a:bodyPr>
          <a:lstStyle/>
          <a:p>
            <a:pPr marL="0" indent="0">
              <a:buNone/>
            </a:pPr>
            <a:r>
              <a:rPr lang="es-MX" sz="2400" dirty="0"/>
              <a:t>La gestión de la Seguridad de la Información busca establecer y mantener programas, controles y políticas que tengan como finalidad conservar la confidencialidad, integridad y disponibilidad de la información</a:t>
            </a:r>
            <a:r>
              <a:rPr lang="es-MX" sz="2400" dirty="0" smtClean="0"/>
              <a:t>.</a:t>
            </a:r>
            <a:endParaRPr lang="es-AR" sz="2400" dirty="0" smtClean="0"/>
          </a:p>
          <a:p>
            <a:pPr marL="0" indent="0">
              <a:buNone/>
            </a:pPr>
            <a:r>
              <a:rPr lang="es-AR" sz="2400" dirty="0" smtClean="0"/>
              <a:t>Es un proceso continuo</a:t>
            </a:r>
            <a:endParaRPr lang="es-AR" sz="2400" dirty="0"/>
          </a:p>
          <a:p>
            <a:endParaRPr lang="es-AR" dirty="0" smtClean="0"/>
          </a:p>
          <a:p>
            <a:endParaRPr lang="es-AR" dirty="0"/>
          </a:p>
          <a:p>
            <a:pPr marL="0" indent="0">
              <a:buNone/>
            </a:pPr>
            <a:endParaRPr lang="es-AR" dirty="0"/>
          </a:p>
        </p:txBody>
      </p:sp>
    </p:spTree>
    <p:extLst>
      <p:ext uri="{BB962C8B-B14F-4D97-AF65-F5344CB8AC3E}">
        <p14:creationId xmlns:p14="http://schemas.microsoft.com/office/powerpoint/2010/main" val="19179860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452718"/>
            <a:ext cx="7759698" cy="1680138"/>
          </a:xfrm>
        </p:spPr>
        <p:txBody>
          <a:bodyPr>
            <a:noAutofit/>
          </a:bodyPr>
          <a:lstStyle/>
          <a:p>
            <a:r>
              <a:rPr lang="es-MX" b="1" dirty="0"/>
              <a:t>El sistema </a:t>
            </a:r>
            <a:r>
              <a:rPr lang="es-MX" b="1" dirty="0" smtClean="0"/>
              <a:t>Gestión de </a:t>
            </a:r>
            <a:r>
              <a:rPr lang="es-MX" b="1" dirty="0"/>
              <a:t>S</a:t>
            </a:r>
            <a:r>
              <a:rPr lang="es-MX" b="1" dirty="0" smtClean="0"/>
              <a:t>eguridad de la Información (SGSI)</a:t>
            </a:r>
            <a:endParaRPr lang="es-AR" b="1" dirty="0"/>
          </a:p>
        </p:txBody>
      </p:sp>
      <p:graphicFrame>
        <p:nvGraphicFramePr>
          <p:cNvPr id="5" name="Diagrama 4"/>
          <p:cNvGraphicFramePr/>
          <p:nvPr>
            <p:extLst>
              <p:ext uri="{D42A27DB-BD31-4B8C-83A1-F6EECF244321}">
                <p14:modId xmlns:p14="http://schemas.microsoft.com/office/powerpoint/2010/main" val="1358792606"/>
              </p:ext>
            </p:extLst>
          </p:nvPr>
        </p:nvGraphicFramePr>
        <p:xfrm>
          <a:off x="179512" y="1628800"/>
          <a:ext cx="7288846" cy="4824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upo 5"/>
          <p:cNvGrpSpPr/>
          <p:nvPr/>
        </p:nvGrpSpPr>
        <p:grpSpPr>
          <a:xfrm>
            <a:off x="1187624" y="5805264"/>
            <a:ext cx="4752528" cy="1060698"/>
            <a:chOff x="0" y="0"/>
            <a:chExt cx="3952875" cy="628650"/>
          </a:xfrm>
        </p:grpSpPr>
        <p:sp>
          <p:nvSpPr>
            <p:cNvPr id="7" name="Medio marco 6"/>
            <p:cNvSpPr/>
            <p:nvPr/>
          </p:nvSpPr>
          <p:spPr>
            <a:xfrm rot="16200000">
              <a:off x="1847850" y="-1847850"/>
              <a:ext cx="257175" cy="3952875"/>
            </a:xfrm>
            <a:prstGeom prst="halfFram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AR"/>
            </a:p>
          </p:txBody>
        </p:sp>
        <p:sp>
          <p:nvSpPr>
            <p:cNvPr id="8" name="Cuadro de texto 2"/>
            <p:cNvSpPr txBox="1">
              <a:spLocks noChangeArrowheads="1"/>
            </p:cNvSpPr>
            <p:nvPr/>
          </p:nvSpPr>
          <p:spPr bwMode="auto">
            <a:xfrm>
              <a:off x="1123950" y="276225"/>
              <a:ext cx="971550" cy="352425"/>
            </a:xfrm>
            <a:prstGeom prst="rect">
              <a:avLst/>
            </a:prstGeom>
            <a:noFill/>
            <a:ln w="9525">
              <a:noFill/>
              <a:miter lim="800000"/>
              <a:headEnd/>
              <a:tailEnd/>
            </a:ln>
          </p:spPr>
          <p:txBody>
            <a:bodyPr rot="0" vert="horz" wrap="square" lIns="91440" tIns="45720" rIns="91440" bIns="45720" anchor="t" anchorCtr="0">
              <a:noAutofit/>
            </a:bodyPr>
            <a:lstStyle/>
            <a:p>
              <a:pPr>
                <a:lnSpc>
                  <a:spcPct val="115000"/>
                </a:lnSpc>
                <a:spcAft>
                  <a:spcPts val="1000"/>
                </a:spcAft>
              </a:pPr>
              <a:r>
                <a:rPr lang="es-AR" sz="1200" b="1">
                  <a:ln>
                    <a:noFill/>
                  </a:ln>
                  <a:effectLst/>
                  <a:latin typeface="Calibri" panose="020F0502020204030204" pitchFamily="34" charset="0"/>
                  <a:ea typeface="Cambria" panose="02040503050406030204" pitchFamily="18" charset="0"/>
                  <a:cs typeface="Times New Roman" panose="02020603050405020304" pitchFamily="18" charset="0"/>
                </a:rPr>
                <a:t>SEGURIDAD</a:t>
              </a:r>
              <a:endParaRPr lang="es-AR" sz="1100">
                <a:effectLst/>
                <a:latin typeface="Cambria" panose="02040503050406030204" pitchFamily="18" charset="0"/>
                <a:ea typeface="Cambria" panose="02040503050406030204" pitchFamily="18" charset="0"/>
                <a:cs typeface="Times New Roman" panose="02020603050405020304" pitchFamily="18" charset="0"/>
              </a:endParaRPr>
            </a:p>
          </p:txBody>
        </p:sp>
      </p:grpSp>
      <p:sp>
        <p:nvSpPr>
          <p:cNvPr id="9" name="Rectángulo 8"/>
          <p:cNvSpPr/>
          <p:nvPr/>
        </p:nvSpPr>
        <p:spPr>
          <a:xfrm>
            <a:off x="323528" y="1700808"/>
            <a:ext cx="5976664" cy="430887"/>
          </a:xfrm>
          <a:prstGeom prst="rect">
            <a:avLst/>
          </a:prstGeom>
        </p:spPr>
        <p:txBody>
          <a:bodyPr wrap="square">
            <a:spAutoFit/>
          </a:bodyPr>
          <a:lstStyle/>
          <a:p>
            <a:r>
              <a:rPr lang="es-MX" sz="2200" dirty="0" smtClean="0"/>
              <a:t>Debe </a:t>
            </a:r>
            <a:r>
              <a:rPr lang="es-MX" sz="2200" dirty="0"/>
              <a:t>comprender los siguientes elementos: </a:t>
            </a:r>
            <a:endParaRPr lang="es-AR" sz="2200" dirty="0"/>
          </a:p>
        </p:txBody>
      </p:sp>
    </p:spTree>
    <p:extLst>
      <p:ext uri="{BB962C8B-B14F-4D97-AF65-F5344CB8AC3E}">
        <p14:creationId xmlns:p14="http://schemas.microsoft.com/office/powerpoint/2010/main" val="14754543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505479"/>
            <a:ext cx="7200800" cy="1483361"/>
          </a:xfrm>
        </p:spPr>
        <p:txBody>
          <a:bodyPr>
            <a:normAutofit/>
          </a:bodyPr>
          <a:lstStyle/>
          <a:p>
            <a:r>
              <a:rPr lang="es-MX" b="1" dirty="0" smtClean="0"/>
              <a:t>Principios </a:t>
            </a:r>
            <a:r>
              <a:rPr lang="es-MX" b="1" dirty="0"/>
              <a:t>básicos de la seguridad de la información</a:t>
            </a:r>
            <a:endParaRPr lang="es-AR" b="1" dirty="0"/>
          </a:p>
        </p:txBody>
      </p:sp>
      <p:pic>
        <p:nvPicPr>
          <p:cNvPr id="4" name="Imagen 3"/>
          <p:cNvPicPr>
            <a:picLocks noChangeAspect="1"/>
          </p:cNvPicPr>
          <p:nvPr/>
        </p:nvPicPr>
        <p:blipFill>
          <a:blip r:embed="rId2" cstate="print"/>
          <a:stretch>
            <a:fillRect/>
          </a:stretch>
        </p:blipFill>
        <p:spPr>
          <a:xfrm>
            <a:off x="1547664" y="2297429"/>
            <a:ext cx="4331773" cy="3579843"/>
          </a:xfrm>
          <a:prstGeom prst="rect">
            <a:avLst/>
          </a:prstGeom>
        </p:spPr>
      </p:pic>
    </p:spTree>
    <p:extLst>
      <p:ext uri="{BB962C8B-B14F-4D97-AF65-F5344CB8AC3E}">
        <p14:creationId xmlns:p14="http://schemas.microsoft.com/office/powerpoint/2010/main" val="9781586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548680"/>
            <a:ext cx="6986737" cy="1320800"/>
          </a:xfrm>
        </p:spPr>
        <p:txBody>
          <a:bodyPr/>
          <a:lstStyle/>
          <a:p>
            <a:r>
              <a:rPr lang="es-MX" b="1" dirty="0"/>
              <a:t>P</a:t>
            </a:r>
            <a:r>
              <a:rPr lang="es-MX" b="1" dirty="0" smtClean="0"/>
              <a:t>lan </a:t>
            </a:r>
            <a:r>
              <a:rPr lang="es-MX" b="1" dirty="0"/>
              <a:t>de respuesta a incidentes </a:t>
            </a:r>
            <a:endParaRPr lang="es-AR" b="1" dirty="0"/>
          </a:p>
        </p:txBody>
      </p:sp>
      <p:sp>
        <p:nvSpPr>
          <p:cNvPr id="3" name="Marcador de contenido 2"/>
          <p:cNvSpPr>
            <a:spLocks noGrp="1"/>
          </p:cNvSpPr>
          <p:nvPr>
            <p:ph idx="1"/>
          </p:nvPr>
        </p:nvSpPr>
        <p:spPr>
          <a:xfrm>
            <a:off x="395536" y="1916832"/>
            <a:ext cx="7058745" cy="3880773"/>
          </a:xfrm>
        </p:spPr>
        <p:txBody>
          <a:bodyPr/>
          <a:lstStyle/>
          <a:p>
            <a:pPr marL="0" indent="0">
              <a:buNone/>
            </a:pPr>
            <a:r>
              <a:rPr lang="es-AR" sz="3200" dirty="0" smtClean="0"/>
              <a:t>Fases</a:t>
            </a:r>
          </a:p>
          <a:p>
            <a:endParaRPr lang="es-AR" dirty="0"/>
          </a:p>
          <a:p>
            <a:pPr lvl="0"/>
            <a:r>
              <a:rPr lang="es-MX" sz="2400" dirty="0"/>
              <a:t>Acción inmediata para detener o minimizar el incidente</a:t>
            </a:r>
            <a:endParaRPr lang="es-AR" sz="2400" dirty="0"/>
          </a:p>
          <a:p>
            <a:pPr lvl="0"/>
            <a:r>
              <a:rPr lang="es-MX" sz="2400" dirty="0"/>
              <a:t>Investigación del incidente</a:t>
            </a:r>
            <a:endParaRPr lang="es-AR" sz="2400" dirty="0"/>
          </a:p>
          <a:p>
            <a:pPr lvl="0"/>
            <a:r>
              <a:rPr lang="es-MX" sz="2400" dirty="0"/>
              <a:t>Restauración de los recursos afectados</a:t>
            </a:r>
            <a:endParaRPr lang="es-AR" sz="2400" dirty="0"/>
          </a:p>
          <a:p>
            <a:pPr lvl="0"/>
            <a:r>
              <a:rPr lang="es-MX" sz="2400" dirty="0"/>
              <a:t>Reporte del incidente a los canales apropiados</a:t>
            </a:r>
            <a:endParaRPr lang="es-AR" sz="2400" dirty="0"/>
          </a:p>
          <a:p>
            <a:endParaRPr lang="es-AR" dirty="0"/>
          </a:p>
        </p:txBody>
      </p:sp>
    </p:spTree>
    <p:extLst>
      <p:ext uri="{BB962C8B-B14F-4D97-AF65-F5344CB8AC3E}">
        <p14:creationId xmlns:p14="http://schemas.microsoft.com/office/powerpoint/2010/main" val="37809321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95536" y="1900581"/>
            <a:ext cx="6986737" cy="4264723"/>
          </a:xfrm>
        </p:spPr>
        <p:txBody>
          <a:bodyPr>
            <a:normAutofit/>
          </a:bodyPr>
          <a:lstStyle/>
          <a:p>
            <a:pPr marL="0" indent="0">
              <a:buNone/>
            </a:pPr>
            <a:r>
              <a:rPr lang="es-AR" sz="3200" dirty="0" smtClean="0"/>
              <a:t>Componentes</a:t>
            </a:r>
          </a:p>
          <a:p>
            <a:pPr marL="0" indent="0">
              <a:buNone/>
            </a:pPr>
            <a:endParaRPr lang="es-AR" dirty="0"/>
          </a:p>
          <a:p>
            <a:pPr lvl="0"/>
            <a:r>
              <a:rPr lang="es-MX" sz="2400" dirty="0"/>
              <a:t>Equipo de </a:t>
            </a:r>
            <a:r>
              <a:rPr lang="es-MX" sz="2400" dirty="0" smtClean="0"/>
              <a:t>expertos</a:t>
            </a:r>
          </a:p>
          <a:p>
            <a:pPr lvl="0"/>
            <a:r>
              <a:rPr lang="es-MX" sz="2400" dirty="0" smtClean="0"/>
              <a:t>Una </a:t>
            </a:r>
            <a:r>
              <a:rPr lang="es-MX" sz="2400" dirty="0"/>
              <a:t>estrategia legal revisada y aprobada </a:t>
            </a:r>
            <a:endParaRPr lang="es-MX" sz="2400" dirty="0" smtClean="0"/>
          </a:p>
          <a:p>
            <a:pPr lvl="0"/>
            <a:r>
              <a:rPr lang="es-MX" sz="2400" dirty="0" smtClean="0"/>
              <a:t>Soporte </a:t>
            </a:r>
            <a:r>
              <a:rPr lang="es-MX" sz="2400" dirty="0"/>
              <a:t>financiera de la organización</a:t>
            </a:r>
            <a:endParaRPr lang="es-AR" sz="2400" dirty="0"/>
          </a:p>
          <a:p>
            <a:pPr lvl="0"/>
            <a:r>
              <a:rPr lang="es-MX" sz="2400" dirty="0"/>
              <a:t>Soporte ejecutivo de la gerencia superior de la compañía o áreas afectadas</a:t>
            </a:r>
            <a:endParaRPr lang="es-AR" sz="2400" dirty="0"/>
          </a:p>
          <a:p>
            <a:pPr lvl="0"/>
            <a:r>
              <a:rPr lang="es-MX" sz="2400" dirty="0"/>
              <a:t>Recursos </a:t>
            </a:r>
            <a:r>
              <a:rPr lang="es-MX" sz="2400" dirty="0" smtClean="0"/>
              <a:t>físicos</a:t>
            </a:r>
            <a:endParaRPr lang="es-AR" sz="2400" dirty="0"/>
          </a:p>
        </p:txBody>
      </p:sp>
      <p:sp>
        <p:nvSpPr>
          <p:cNvPr id="6" name="1 Título"/>
          <p:cNvSpPr txBox="1">
            <a:spLocks/>
          </p:cNvSpPr>
          <p:nvPr/>
        </p:nvSpPr>
        <p:spPr>
          <a:xfrm>
            <a:off x="395536" y="548680"/>
            <a:ext cx="6986737"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b="1" smtClean="0"/>
              <a:t>Plan de respuesta a incidentes </a:t>
            </a:r>
            <a:endParaRPr lang="es-AR" b="1" dirty="0"/>
          </a:p>
        </p:txBody>
      </p:sp>
    </p:spTree>
    <p:extLst>
      <p:ext uri="{BB962C8B-B14F-4D97-AF65-F5344CB8AC3E}">
        <p14:creationId xmlns:p14="http://schemas.microsoft.com/office/powerpoint/2010/main" val="26591703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Rojo naranja">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a">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TotalTime>
  <Words>983</Words>
  <Application>Microsoft Office PowerPoint</Application>
  <PresentationFormat>Presentación en pantalla (4:3)</PresentationFormat>
  <Paragraphs>137</Paragraphs>
  <Slides>28</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28</vt:i4>
      </vt:variant>
    </vt:vector>
  </HeadingPairs>
  <TitlesOfParts>
    <vt:vector size="36" baseType="lpstr">
      <vt:lpstr>Arial</vt:lpstr>
      <vt:lpstr>Calibri</vt:lpstr>
      <vt:lpstr>Cambria</vt:lpstr>
      <vt:lpstr>Times New Roman</vt:lpstr>
      <vt:lpstr>Trebuchet MS</vt:lpstr>
      <vt:lpstr>Wingdings</vt:lpstr>
      <vt:lpstr>Wingdings 3</vt:lpstr>
      <vt:lpstr>Faceta</vt:lpstr>
      <vt:lpstr>Seguridad de la información</vt:lpstr>
      <vt:lpstr>La información en la organización</vt:lpstr>
      <vt:lpstr>¿Qué es la seguridad de la información?</vt:lpstr>
      <vt:lpstr>¿Qué es la seguridad de la información?</vt:lpstr>
      <vt:lpstr>Sistema de Gestión de Seguridad de la Información (SGSI)</vt:lpstr>
      <vt:lpstr>El sistema Gestión de Seguridad de la Información (SGSI)</vt:lpstr>
      <vt:lpstr>Principios básicos de la seguridad de la información</vt:lpstr>
      <vt:lpstr>Plan de respuesta a incidentes </vt:lpstr>
      <vt:lpstr>Presentación de PowerPoint</vt:lpstr>
      <vt:lpstr>Atacantes de la seguridad de la información</vt:lpstr>
      <vt:lpstr>Principales ataques a las organizaciones</vt:lpstr>
      <vt:lpstr>Seguridad lógica</vt:lpstr>
      <vt:lpstr>Servicios de Seguridad</vt:lpstr>
      <vt:lpstr>Tipos de usuario</vt:lpstr>
      <vt:lpstr>Sistemas de cifrado - Simétrico</vt:lpstr>
      <vt:lpstr>Sistemas de cifrado - Asimétrico</vt:lpstr>
      <vt:lpstr>Sistemas de cifrado - Híbrido</vt:lpstr>
      <vt:lpstr>Seguridad Física</vt:lpstr>
      <vt:lpstr>ISO/IEC 27000 </vt:lpstr>
      <vt:lpstr>COBIT 5  </vt:lpstr>
      <vt:lpstr>ITIL - Gestión de la Seguridad de la Información</vt:lpstr>
      <vt:lpstr>ITIL – Fases  </vt:lpstr>
      <vt:lpstr>ONTI - Oficina Nacional de Tecnología Informática</vt:lpstr>
      <vt:lpstr>ONTI - Oficina Nacional de Tecnología Informática</vt:lpstr>
      <vt:lpstr>Firma Digital</vt:lpstr>
      <vt:lpstr>Firma Digital – Ley 25506</vt:lpstr>
      <vt:lpstr>Dirección Nacional de Protección de Datos Personales </vt:lpstr>
      <vt:lpstr>GRACIAS</vt:lpstr>
    </vt:vector>
  </TitlesOfParts>
  <Company>INSSJP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Seguridad de la Información - Administración de Recursos</dc:title>
  <dc:creator>Cynthia Skrzypek</dc:creator>
  <cp:lastModifiedBy>Cyn</cp:lastModifiedBy>
  <cp:revision>62</cp:revision>
  <cp:lastPrinted>2016-04-04T17:38:52Z</cp:lastPrinted>
  <dcterms:created xsi:type="dcterms:W3CDTF">2016-03-29T21:16:18Z</dcterms:created>
  <dcterms:modified xsi:type="dcterms:W3CDTF">2016-09-07T16:44:53Z</dcterms:modified>
</cp:coreProperties>
</file>