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8.jpeg" ContentType="image/jpeg"/>
  <Override PartName="/ppt/media/image17.jpeg" ContentType="image/jpeg"/>
  <Override PartName="/ppt/media/image15.jpeg" ContentType="image/jpe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9.jpeg" ContentType="image/jpe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8.wmf" ContentType="image/x-wmf"/>
  <Override PartName="/ppt/media/image10.jpe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531120"/>
            <a:ext cx="12191400" cy="3258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400" cy="14688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1212200" y="6253560"/>
            <a:ext cx="652320" cy="48924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6531120"/>
            <a:ext cx="12191400" cy="3258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2191400" cy="14688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11212200" y="6253560"/>
            <a:ext cx="652320" cy="48924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6531120"/>
            <a:ext cx="12191400" cy="3258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0" y="0"/>
            <a:ext cx="12191400" cy="14688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11212200" y="6253560"/>
            <a:ext cx="652320" cy="48924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15880" y="-209520"/>
            <a:ext cx="9142920" cy="16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48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CSI Móstoles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Nathaly Cárdenas, Iván Artalejo, Hugo Fernández, Jorge Navarro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02760" y="1397160"/>
            <a:ext cx="85860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97680" y="716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48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Introduction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5" descr=""/>
          <p:cNvPicPr/>
          <p:nvPr/>
        </p:nvPicPr>
        <p:blipFill>
          <a:blip r:embed="rId1"/>
          <a:srcRect l="20366" t="4003" r="17084" b="6956"/>
          <a:stretch/>
        </p:blipFill>
        <p:spPr>
          <a:xfrm>
            <a:off x="8640000" y="504000"/>
            <a:ext cx="3383280" cy="6274800"/>
          </a:xfrm>
          <a:prstGeom prst="rect">
            <a:avLst/>
          </a:prstGeom>
          <a:ln>
            <a:noFill/>
          </a:ln>
        </p:spPr>
      </p:pic>
      <p:pic>
        <p:nvPicPr>
          <p:cNvPr id="122" name="Imagen 8" descr=""/>
          <p:cNvPicPr/>
          <p:nvPr/>
        </p:nvPicPr>
        <p:blipFill>
          <a:blip r:embed="rId2"/>
          <a:srcRect l="26704" t="1655" r="17077" b="10852"/>
          <a:stretch/>
        </p:blipFill>
        <p:spPr>
          <a:xfrm rot="16200000">
            <a:off x="2253240" y="237960"/>
            <a:ext cx="4245120" cy="852660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302760" y="1397160"/>
            <a:ext cx="8586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</a:t>
            </a:r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stop-question-and-frisk program</a:t>
            </a: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or </a:t>
            </a:r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stop-and-frisk</a:t>
            </a: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in New York City, is a New York City Police Department practice of temporarily detaining, questioning, and at times searching civilians on the street for weapons and other contraband.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1440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Model Variables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Imagen 16" descr=""/>
          <p:cNvPicPr/>
          <p:nvPr/>
        </p:nvPicPr>
        <p:blipFill>
          <a:blip r:embed="rId1"/>
          <a:srcRect l="0" t="0" r="0" b="57841"/>
          <a:stretch/>
        </p:blipFill>
        <p:spPr>
          <a:xfrm>
            <a:off x="508320" y="2750400"/>
            <a:ext cx="5751000" cy="3488400"/>
          </a:xfrm>
          <a:prstGeom prst="rect">
            <a:avLst/>
          </a:prstGeom>
          <a:ln>
            <a:noFill/>
          </a:ln>
        </p:spPr>
      </p:pic>
      <p:pic>
        <p:nvPicPr>
          <p:cNvPr id="126" name="Imagen 19" descr=""/>
          <p:cNvPicPr/>
          <p:nvPr/>
        </p:nvPicPr>
        <p:blipFill>
          <a:blip r:embed="rId2"/>
          <a:srcRect l="0" t="42358" r="0" b="0"/>
          <a:stretch/>
        </p:blipFill>
        <p:spPr>
          <a:xfrm>
            <a:off x="6417720" y="1800000"/>
            <a:ext cx="5580720" cy="462852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838080" y="1465560"/>
            <a:ext cx="5209200" cy="14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2014 data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45787 cases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112 variables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5716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Model Variables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Imagen 14" descr=""/>
          <p:cNvPicPr/>
          <p:nvPr/>
        </p:nvPicPr>
        <p:blipFill>
          <a:blip r:embed="rId1"/>
          <a:srcRect l="0" t="0" r="0" b="54475"/>
          <a:stretch/>
        </p:blipFill>
        <p:spPr>
          <a:xfrm>
            <a:off x="147600" y="1442520"/>
            <a:ext cx="5661720" cy="3678840"/>
          </a:xfrm>
          <a:prstGeom prst="rect">
            <a:avLst/>
          </a:prstGeom>
          <a:ln>
            <a:noFill/>
          </a:ln>
        </p:spPr>
      </p:pic>
      <p:pic>
        <p:nvPicPr>
          <p:cNvPr id="130" name="Imagen 5" descr=""/>
          <p:cNvPicPr/>
          <p:nvPr/>
        </p:nvPicPr>
        <p:blipFill>
          <a:blip r:embed="rId2"/>
          <a:srcRect l="0" t="45551" r="0" b="0"/>
          <a:stretch/>
        </p:blipFill>
        <p:spPr>
          <a:xfrm>
            <a:off x="3830400" y="1442520"/>
            <a:ext cx="5695920" cy="4426200"/>
          </a:xfrm>
          <a:prstGeom prst="rect">
            <a:avLst/>
          </a:prstGeom>
          <a:ln>
            <a:noFill/>
          </a:ln>
        </p:spPr>
      </p:pic>
      <p:pic>
        <p:nvPicPr>
          <p:cNvPr id="131" name="Marcador de contenido 12" descr=""/>
          <p:cNvPicPr/>
          <p:nvPr/>
        </p:nvPicPr>
        <p:blipFill>
          <a:blip r:embed="rId3"/>
          <a:srcRect l="0" t="0" r="40929" b="0"/>
          <a:stretch/>
        </p:blipFill>
        <p:spPr>
          <a:xfrm>
            <a:off x="8795160" y="1325520"/>
            <a:ext cx="3222360" cy="502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9880" y="113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Target Variables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9880" y="1681200"/>
            <a:ext cx="515664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Variable arstmade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39880" y="2505240"/>
            <a:ext cx="5156640" cy="368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172200" y="1681200"/>
            <a:ext cx="518220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Variable Perstop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Imagen 5" descr=""/>
          <p:cNvPicPr/>
          <p:nvPr/>
        </p:nvPicPr>
        <p:blipFill>
          <a:blip r:embed="rId1"/>
          <a:stretch/>
        </p:blipFill>
        <p:spPr>
          <a:xfrm>
            <a:off x="5715000" y="2332800"/>
            <a:ext cx="6476040" cy="3569400"/>
          </a:xfrm>
          <a:prstGeom prst="rect">
            <a:avLst/>
          </a:prstGeom>
          <a:ln>
            <a:noFill/>
          </a:ln>
        </p:spPr>
      </p:pic>
      <p:pic>
        <p:nvPicPr>
          <p:cNvPr id="137" name="Imagen 7" descr=""/>
          <p:cNvPicPr/>
          <p:nvPr/>
        </p:nvPicPr>
        <p:blipFill>
          <a:blip r:embed="rId2"/>
          <a:stretch/>
        </p:blipFill>
        <p:spPr>
          <a:xfrm>
            <a:off x="839880" y="2332800"/>
            <a:ext cx="3799440" cy="113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n 8" descr=""/>
          <p:cNvPicPr/>
          <p:nvPr/>
        </p:nvPicPr>
        <p:blipFill>
          <a:blip r:embed="rId1"/>
          <a:srcRect l="0" t="0" r="0" b="26492"/>
          <a:stretch/>
        </p:blipFill>
        <p:spPr>
          <a:xfrm>
            <a:off x="29520" y="2441880"/>
            <a:ext cx="8447760" cy="1516320"/>
          </a:xfrm>
          <a:prstGeom prst="rect">
            <a:avLst/>
          </a:prstGeom>
          <a:ln>
            <a:noFill/>
          </a:ln>
        </p:spPr>
      </p:pic>
      <p:pic>
        <p:nvPicPr>
          <p:cNvPr id="139" name="Imagen 10" descr=""/>
          <p:cNvPicPr/>
          <p:nvPr/>
        </p:nvPicPr>
        <p:blipFill>
          <a:blip r:embed="rId2"/>
          <a:srcRect l="0" t="0" r="0" b="22972"/>
          <a:stretch/>
        </p:blipFill>
        <p:spPr>
          <a:xfrm>
            <a:off x="0" y="4518720"/>
            <a:ext cx="8447760" cy="1689840"/>
          </a:xfrm>
          <a:prstGeom prst="rect">
            <a:avLst/>
          </a:prstGeom>
          <a:ln>
            <a:noFill/>
          </a:ln>
        </p:spPr>
      </p:pic>
      <p:pic>
        <p:nvPicPr>
          <p:cNvPr id="140" name="Imagen 12" descr=""/>
          <p:cNvPicPr/>
          <p:nvPr/>
        </p:nvPicPr>
        <p:blipFill>
          <a:blip r:embed="rId3"/>
          <a:srcRect l="50365" t="0" r="0" b="46461"/>
          <a:stretch/>
        </p:blipFill>
        <p:spPr>
          <a:xfrm>
            <a:off x="8532360" y="4867200"/>
            <a:ext cx="3600000" cy="1341360"/>
          </a:xfrm>
          <a:prstGeom prst="rect">
            <a:avLst/>
          </a:prstGeom>
          <a:ln>
            <a:noFill/>
          </a:ln>
        </p:spPr>
      </p:pic>
      <p:pic>
        <p:nvPicPr>
          <p:cNvPr id="141" name="Imagen 16" descr=""/>
          <p:cNvPicPr/>
          <p:nvPr/>
        </p:nvPicPr>
        <p:blipFill>
          <a:blip r:embed="rId4"/>
          <a:srcRect l="0" t="0" r="49785" b="0"/>
          <a:stretch/>
        </p:blipFill>
        <p:spPr>
          <a:xfrm>
            <a:off x="8473320" y="2308320"/>
            <a:ext cx="3717360" cy="255744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838080" y="113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Exploratory Data Analysis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4" name="Table 2"/>
          <p:cNvGraphicFramePr/>
          <p:nvPr/>
        </p:nvGraphicFramePr>
        <p:xfrm>
          <a:off x="774360" y="1787400"/>
          <a:ext cx="10514880" cy="4441680"/>
        </p:xfrm>
        <a:graphic>
          <a:graphicData uri="http://schemas.openxmlformats.org/drawingml/2006/table">
            <a:tbl>
              <a:tblPr/>
              <a:tblGrid>
                <a:gridCol w="4005000"/>
                <a:gridCol w="6510240"/>
              </a:tblGrid>
              <a:tr h="105984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s-E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Regression type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648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s-E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Target Variable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5637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Simple linear Regression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648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perstop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7894d1"/>
                    </a:solidFill>
                  </a:tcPr>
                </a:tc>
              </a:tr>
              <a:tr h="5637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Multiple linear Regression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648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perstop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5637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Logistic Regresión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648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arstmade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7894d1"/>
                    </a:solidFill>
                  </a:tcPr>
                </a:tc>
              </a:tr>
              <a:tr h="5637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KNN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648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arstmade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5637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Sistem of recomendation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648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arstmade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7894d1"/>
                    </a:solidFill>
                  </a:tcPr>
                </a:tc>
              </a:tr>
              <a:tr h="56340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Decission Tree / Random Forest      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648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arstmade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</a:tbl>
          </a:graphicData>
        </a:graphic>
      </p:graphicFrame>
      <p:sp>
        <p:nvSpPr>
          <p:cNvPr id="145" name="CustomShape 3"/>
          <p:cNvSpPr/>
          <p:nvPr/>
        </p:nvSpPr>
        <p:spPr>
          <a:xfrm>
            <a:off x="838440" y="774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Methods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2017-03-23T17:38:24Z</dcterms:created>
  <dc:creator>Hugo .</dc:creator>
  <dc:description/>
  <dc:language>es-ES</dc:language>
  <cp:lastModifiedBy/>
  <dcterms:modified xsi:type="dcterms:W3CDTF">2017-03-23T20:17:54Z</dcterms:modified>
  <cp:revision>13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