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1" r:id="rId6"/>
    <p:sldId id="271" r:id="rId7"/>
    <p:sldId id="262" r:id="rId8"/>
    <p:sldId id="268" r:id="rId9"/>
    <p:sldId id="269" r:id="rId10"/>
    <p:sldId id="272" r:id="rId11"/>
    <p:sldId id="273" r:id="rId12"/>
    <p:sldId id="274" r:id="rId13"/>
    <p:sldId id="275" r:id="rId14"/>
    <p:sldId id="276" r:id="rId15"/>
    <p:sldId id="277" r:id="rId16"/>
    <p:sldId id="279" r:id="rId17"/>
    <p:sldId id="280" r:id="rId18"/>
    <p:sldId id="278" r:id="rId19"/>
    <p:sldId id="263" r:id="rId20"/>
    <p:sldId id="264" r:id="rId21"/>
    <p:sldId id="265" r:id="rId22"/>
    <p:sldId id="270"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D593"/>
    <a:srgbClr val="E494EC"/>
    <a:srgbClr val="94EC94"/>
    <a:srgbClr val="D8F8D8"/>
    <a:srgbClr val="F8F0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2834D0-383F-2A91-B43B-9C24FDA7B4AF}" v="2" dt="2021-06-20T23:12:19.5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Zeng" userId="S::zengd@middleton.school.nz::52991be9-c1f5-4c21-a274-3fc98120636d" providerId="AD" clId="Web-{DF2834D0-383F-2A91-B43B-9C24FDA7B4AF}"/>
    <pc:docChg chg="modSld">
      <pc:chgData name="Daniel Zeng" userId="S::zengd@middleton.school.nz::52991be9-c1f5-4c21-a274-3fc98120636d" providerId="AD" clId="Web-{DF2834D0-383F-2A91-B43B-9C24FDA7B4AF}" dt="2021-06-20T23:12:19.586" v="1" actId="1076"/>
      <pc:docMkLst>
        <pc:docMk/>
      </pc:docMkLst>
      <pc:sldChg chg="modSp">
        <pc:chgData name="Daniel Zeng" userId="S::zengd@middleton.school.nz::52991be9-c1f5-4c21-a274-3fc98120636d" providerId="AD" clId="Web-{DF2834D0-383F-2A91-B43B-9C24FDA7B4AF}" dt="2021-06-20T23:12:19.586" v="1" actId="1076"/>
        <pc:sldMkLst>
          <pc:docMk/>
          <pc:sldMk cId="2440600876" sldId="272"/>
        </pc:sldMkLst>
        <pc:grpChg chg="mod">
          <ac:chgData name="Daniel Zeng" userId="S::zengd@middleton.school.nz::52991be9-c1f5-4c21-a274-3fc98120636d" providerId="AD" clId="Web-{DF2834D0-383F-2A91-B43B-9C24FDA7B4AF}" dt="2021-06-20T23:12:19.586" v="1" actId="1076"/>
          <ac:grpSpMkLst>
            <pc:docMk/>
            <pc:sldMk cId="2440600876" sldId="272"/>
            <ac:grpSpMk id="5" creationId="{CB7743AE-4674-4313-A8EE-7EC6118DFBE3}"/>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20/06/2021</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018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763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552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03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322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293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021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311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2503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20/06/2021</a:t>
            </a:fld>
            <a:endParaRPr lang="en-NZ"/>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20/06/2021</a:t>
            </a:fld>
            <a:endParaRPr lang="en-NZ"/>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20/06/2021</a:t>
            </a:fld>
            <a:endParaRPr lang="en-NZ"/>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20/06/2021</a:t>
            </a:fld>
            <a:endParaRPr lang="en-NZ"/>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20/06/2021</a:t>
            </a:fld>
            <a:endParaRPr lang="en-NZ"/>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20/06/2021</a:t>
            </a:fld>
            <a:endParaRPr lang="en-NZ"/>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20/06/2021</a:t>
            </a:fld>
            <a:endParaRPr lang="en-NZ"/>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20/06/2021</a:t>
            </a:fld>
            <a:endParaRPr lang="en-NZ"/>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20/06/2021</a:t>
            </a:fld>
            <a:endParaRPr lang="en-NZ"/>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20/06/2021</a:t>
            </a:fld>
            <a:endParaRPr lang="en-NZ"/>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20/06/2021</a:t>
            </a:fld>
            <a:endParaRPr lang="en-NZ"/>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20/06/2021</a:t>
            </a:fld>
            <a:endParaRPr lang="en-NZ"/>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edmondscooking.co.nz/recipes/biscuits/anzac-biscuits/"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www.allrecipes.com/recipe/278180/greek-yogurt-blueberry-lemon-pancak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 &amp; AS91887(2.8)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a:p>
          <a:p>
            <a:r>
              <a:rPr lang="en-NZ" b="1"/>
              <a:t>Amy Jorgensen</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Component 1 – Screenshot </a:t>
            </a:r>
            <a:r>
              <a:rPr lang="en-NZ"/>
              <a:t>of test</a:t>
            </a:r>
            <a:endParaRPr/>
          </a:p>
        </p:txBody>
      </p:sp>
      <p:grpSp>
        <p:nvGrpSpPr>
          <p:cNvPr id="5" name="Group 4">
            <a:extLst>
              <a:ext uri="{FF2B5EF4-FFF2-40B4-BE49-F238E27FC236}">
                <a16:creationId xmlns:a16="http://schemas.microsoft.com/office/drawing/2014/main" id="{CB7743AE-4674-4313-A8EE-7EC6118DFBE3}"/>
              </a:ext>
            </a:extLst>
          </p:cNvPr>
          <p:cNvGrpSpPr/>
          <p:nvPr/>
        </p:nvGrpSpPr>
        <p:grpSpPr>
          <a:xfrm>
            <a:off x="570635" y="2746186"/>
            <a:ext cx="10964466" cy="3069438"/>
            <a:chOff x="613767" y="2428537"/>
            <a:chExt cx="10964466" cy="3069438"/>
          </a:xfrm>
        </p:grpSpPr>
        <p:pic>
          <p:nvPicPr>
            <p:cNvPr id="6" name="Picture 5">
              <a:extLst>
                <a:ext uri="{FF2B5EF4-FFF2-40B4-BE49-F238E27FC236}">
                  <a16:creationId xmlns:a16="http://schemas.microsoft.com/office/drawing/2014/main" id="{E5DB81CD-6475-45C3-AC59-0E41265D4F5B}"/>
                </a:ext>
              </a:extLst>
            </p:cNvPr>
            <p:cNvPicPr>
              <a:picLocks noChangeAspect="1"/>
            </p:cNvPicPr>
            <p:nvPr/>
          </p:nvPicPr>
          <p:blipFill>
            <a:blip r:embed="rId3"/>
            <a:stretch>
              <a:fillRect/>
            </a:stretch>
          </p:blipFill>
          <p:spPr>
            <a:xfrm>
              <a:off x="7243753" y="2513593"/>
              <a:ext cx="4334480" cy="1409897"/>
            </a:xfrm>
            <a:prstGeom prst="rect">
              <a:avLst/>
            </a:prstGeom>
          </p:spPr>
        </p:pic>
        <p:pic>
          <p:nvPicPr>
            <p:cNvPr id="7" name="Picture 6">
              <a:extLst>
                <a:ext uri="{FF2B5EF4-FFF2-40B4-BE49-F238E27FC236}">
                  <a16:creationId xmlns:a16="http://schemas.microsoft.com/office/drawing/2014/main" id="{F93F943E-91D9-4BA1-955E-14842F1C6EF1}"/>
                </a:ext>
              </a:extLst>
            </p:cNvPr>
            <p:cNvPicPr>
              <a:picLocks noChangeAspect="1"/>
            </p:cNvPicPr>
            <p:nvPr/>
          </p:nvPicPr>
          <p:blipFill>
            <a:blip r:embed="rId4"/>
            <a:stretch>
              <a:fillRect/>
            </a:stretch>
          </p:blipFill>
          <p:spPr>
            <a:xfrm>
              <a:off x="613767" y="2428537"/>
              <a:ext cx="5965709" cy="1753052"/>
            </a:xfrm>
            <a:prstGeom prst="rect">
              <a:avLst/>
            </a:prstGeom>
          </p:spPr>
        </p:pic>
        <p:pic>
          <p:nvPicPr>
            <p:cNvPr id="8" name="Picture 7">
              <a:extLst>
                <a:ext uri="{FF2B5EF4-FFF2-40B4-BE49-F238E27FC236}">
                  <a16:creationId xmlns:a16="http://schemas.microsoft.com/office/drawing/2014/main" id="{0DFF2BA5-E30A-4AD5-83AF-E6B0A9C5E21D}"/>
                </a:ext>
              </a:extLst>
            </p:cNvPr>
            <p:cNvPicPr>
              <a:picLocks noChangeAspect="1"/>
            </p:cNvPicPr>
            <p:nvPr/>
          </p:nvPicPr>
          <p:blipFill rotWithShape="1">
            <a:blip r:embed="rId5"/>
            <a:srcRect b="13614"/>
            <a:stretch/>
          </p:blipFill>
          <p:spPr>
            <a:xfrm>
              <a:off x="7243753" y="3969505"/>
              <a:ext cx="4334480" cy="1528470"/>
            </a:xfrm>
            <a:prstGeom prst="rect">
              <a:avLst/>
            </a:prstGeom>
          </p:spPr>
        </p:pic>
        <p:sp>
          <p:nvSpPr>
            <p:cNvPr id="9" name="Rectangle 8">
              <a:extLst>
                <a:ext uri="{FF2B5EF4-FFF2-40B4-BE49-F238E27FC236}">
                  <a16:creationId xmlns:a16="http://schemas.microsoft.com/office/drawing/2014/main" id="{7B3499CA-EB31-47A4-B8C1-4D897FDC6F2B}"/>
                </a:ext>
              </a:extLst>
            </p:cNvPr>
            <p:cNvSpPr/>
            <p:nvPr/>
          </p:nvSpPr>
          <p:spPr>
            <a:xfrm>
              <a:off x="746233" y="2947035"/>
              <a:ext cx="5686097" cy="321945"/>
            </a:xfrm>
            <a:prstGeom prst="rect">
              <a:avLst/>
            </a:prstGeom>
            <a:noFill/>
            <a:ln w="38100">
              <a:solidFill>
                <a:srgbClr val="94E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a:extLst>
                <a:ext uri="{FF2B5EF4-FFF2-40B4-BE49-F238E27FC236}">
                  <a16:creationId xmlns:a16="http://schemas.microsoft.com/office/drawing/2014/main" id="{48AFD410-0C67-4FA3-AE0D-6BEB3F8B68C9}"/>
                </a:ext>
              </a:extLst>
            </p:cNvPr>
            <p:cNvSpPr/>
            <p:nvPr/>
          </p:nvSpPr>
          <p:spPr>
            <a:xfrm>
              <a:off x="7409792" y="2728030"/>
              <a:ext cx="4035975" cy="700970"/>
            </a:xfrm>
            <a:prstGeom prst="rect">
              <a:avLst/>
            </a:prstGeom>
            <a:noFill/>
            <a:ln w="38100">
              <a:solidFill>
                <a:srgbClr val="94E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11" name="Straight Arrow Connector 10">
              <a:extLst>
                <a:ext uri="{FF2B5EF4-FFF2-40B4-BE49-F238E27FC236}">
                  <a16:creationId xmlns:a16="http://schemas.microsoft.com/office/drawing/2014/main" id="{83AADDAF-6669-40D6-9E7F-F317DAA5F0F7}"/>
                </a:ext>
              </a:extLst>
            </p:cNvPr>
            <p:cNvCxnSpPr>
              <a:cxnSpLocks/>
              <a:stCxn id="9" idx="3"/>
              <a:endCxn id="10" idx="1"/>
            </p:cNvCxnSpPr>
            <p:nvPr/>
          </p:nvCxnSpPr>
          <p:spPr>
            <a:xfrm flipV="1">
              <a:off x="6432330" y="3078515"/>
              <a:ext cx="977462" cy="29493"/>
            </a:xfrm>
            <a:prstGeom prst="straightConnector1">
              <a:avLst/>
            </a:prstGeom>
            <a:ln w="38100">
              <a:solidFill>
                <a:srgbClr val="94EC94"/>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583AAEF-4D6A-4C3A-8242-69D86E54410C}"/>
                </a:ext>
              </a:extLst>
            </p:cNvPr>
            <p:cNvSpPr/>
            <p:nvPr/>
          </p:nvSpPr>
          <p:spPr>
            <a:xfrm>
              <a:off x="746232" y="3329941"/>
              <a:ext cx="5686097" cy="321946"/>
            </a:xfrm>
            <a:prstGeom prst="rect">
              <a:avLst/>
            </a:prstGeom>
            <a:noFill/>
            <a:ln w="38100">
              <a:solidFill>
                <a:srgbClr val="E49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a:extLst>
                <a:ext uri="{FF2B5EF4-FFF2-40B4-BE49-F238E27FC236}">
                  <a16:creationId xmlns:a16="http://schemas.microsoft.com/office/drawing/2014/main" id="{41F34DB1-3721-4133-921F-F16CC9F3930D}"/>
                </a:ext>
              </a:extLst>
            </p:cNvPr>
            <p:cNvSpPr/>
            <p:nvPr/>
          </p:nvSpPr>
          <p:spPr>
            <a:xfrm>
              <a:off x="7409792" y="4258661"/>
              <a:ext cx="4083708" cy="450500"/>
            </a:xfrm>
            <a:prstGeom prst="rect">
              <a:avLst/>
            </a:prstGeom>
            <a:noFill/>
            <a:ln w="38100">
              <a:solidFill>
                <a:srgbClr val="E49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a:extLst>
                <a:ext uri="{FF2B5EF4-FFF2-40B4-BE49-F238E27FC236}">
                  <a16:creationId xmlns:a16="http://schemas.microsoft.com/office/drawing/2014/main" id="{D481419E-F824-4C42-B563-6923E2C11B53}"/>
                </a:ext>
              </a:extLst>
            </p:cNvPr>
            <p:cNvSpPr/>
            <p:nvPr/>
          </p:nvSpPr>
          <p:spPr>
            <a:xfrm>
              <a:off x="746231" y="3712848"/>
              <a:ext cx="5686097" cy="323847"/>
            </a:xfrm>
            <a:prstGeom prst="rect">
              <a:avLst/>
            </a:prstGeom>
            <a:noFill/>
            <a:ln w="38100">
              <a:solidFill>
                <a:srgbClr val="EDD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3C605589-1625-4E75-AEC6-1C965B862AD7}"/>
                </a:ext>
              </a:extLst>
            </p:cNvPr>
            <p:cNvSpPr/>
            <p:nvPr/>
          </p:nvSpPr>
          <p:spPr>
            <a:xfrm>
              <a:off x="7409792" y="4753150"/>
              <a:ext cx="4083708" cy="450500"/>
            </a:xfrm>
            <a:prstGeom prst="rect">
              <a:avLst/>
            </a:prstGeom>
            <a:noFill/>
            <a:ln w="38100">
              <a:solidFill>
                <a:srgbClr val="EDD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16" name="Straight Arrow Connector 15">
              <a:extLst>
                <a:ext uri="{FF2B5EF4-FFF2-40B4-BE49-F238E27FC236}">
                  <a16:creationId xmlns:a16="http://schemas.microsoft.com/office/drawing/2014/main" id="{5FE9B702-56BD-40A5-8880-011A8DAD8737}"/>
                </a:ext>
              </a:extLst>
            </p:cNvPr>
            <p:cNvCxnSpPr>
              <a:cxnSpLocks/>
              <a:stCxn id="12" idx="3"/>
              <a:endCxn id="13" idx="1"/>
            </p:cNvCxnSpPr>
            <p:nvPr/>
          </p:nvCxnSpPr>
          <p:spPr>
            <a:xfrm>
              <a:off x="6432329" y="3490914"/>
              <a:ext cx="977463" cy="992997"/>
            </a:xfrm>
            <a:prstGeom prst="straightConnector1">
              <a:avLst/>
            </a:prstGeom>
            <a:ln w="38100">
              <a:solidFill>
                <a:srgbClr val="E494EC"/>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7EF9263-E4F6-493F-AE84-747E5277EE63}"/>
                </a:ext>
              </a:extLst>
            </p:cNvPr>
            <p:cNvCxnSpPr>
              <a:cxnSpLocks/>
              <a:stCxn id="14" idx="3"/>
              <a:endCxn id="15" idx="1"/>
            </p:cNvCxnSpPr>
            <p:nvPr/>
          </p:nvCxnSpPr>
          <p:spPr>
            <a:xfrm>
              <a:off x="6432328" y="3874772"/>
              <a:ext cx="977464" cy="1103628"/>
            </a:xfrm>
            <a:prstGeom prst="straightConnector1">
              <a:avLst/>
            </a:prstGeom>
            <a:ln w="38100">
              <a:solidFill>
                <a:srgbClr val="EDD59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060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Component 2 (Trello screenshot)</a:t>
            </a:r>
            <a:endParaRPr/>
          </a:p>
        </p:txBody>
      </p:sp>
      <p:pic>
        <p:nvPicPr>
          <p:cNvPr id="4" name="Picture 3">
            <a:extLst>
              <a:ext uri="{FF2B5EF4-FFF2-40B4-BE49-F238E27FC236}">
                <a16:creationId xmlns:a16="http://schemas.microsoft.com/office/drawing/2014/main" id="{E4E6D7B4-8D3B-40F0-8365-4662DD93144A}"/>
              </a:ext>
            </a:extLst>
          </p:cNvPr>
          <p:cNvPicPr>
            <a:picLocks noChangeAspect="1"/>
          </p:cNvPicPr>
          <p:nvPr/>
        </p:nvPicPr>
        <p:blipFill>
          <a:blip r:embed="rId3"/>
          <a:stretch>
            <a:fillRect/>
          </a:stretch>
        </p:blipFill>
        <p:spPr>
          <a:xfrm>
            <a:off x="2790363" y="1356967"/>
            <a:ext cx="6611273" cy="4810796"/>
          </a:xfrm>
          <a:prstGeom prst="rect">
            <a:avLst/>
          </a:prstGeom>
        </p:spPr>
      </p:pic>
      <p:sp>
        <p:nvSpPr>
          <p:cNvPr id="5" name="Rectangle: Rounded Corners 4">
            <a:extLst>
              <a:ext uri="{FF2B5EF4-FFF2-40B4-BE49-F238E27FC236}">
                <a16:creationId xmlns:a16="http://schemas.microsoft.com/office/drawing/2014/main" id="{C3A2AEF4-26CB-43CA-ACEB-E02FCC3850B2}"/>
              </a:ext>
            </a:extLst>
          </p:cNvPr>
          <p:cNvSpPr/>
          <p:nvPr/>
        </p:nvSpPr>
        <p:spPr>
          <a:xfrm>
            <a:off x="6201322" y="1445983"/>
            <a:ext cx="3149734" cy="364595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CA1F2422-8C36-4850-B226-C47F46B45130}"/>
              </a:ext>
            </a:extLst>
          </p:cNvPr>
          <p:cNvSpPr/>
          <p:nvPr/>
        </p:nvSpPr>
        <p:spPr>
          <a:xfrm>
            <a:off x="2926702" y="2634480"/>
            <a:ext cx="3032448" cy="6344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301735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Component 2 - Test Plan</a:t>
            </a:r>
            <a:endParaRPr/>
          </a:p>
        </p:txBody>
      </p:sp>
      <p:graphicFrame>
        <p:nvGraphicFramePr>
          <p:cNvPr id="92" name="Google Shape;92;p19"/>
          <p:cNvGraphicFramePr/>
          <p:nvPr>
            <p:extLst>
              <p:ext uri="{D42A27DB-BD31-4B8C-83A1-F6EECF244321}">
                <p14:modId xmlns:p14="http://schemas.microsoft.com/office/powerpoint/2010/main" val="3770147984"/>
              </p:ext>
            </p:extLst>
          </p:nvPr>
        </p:nvGraphicFramePr>
        <p:xfrm>
          <a:off x="1537245" y="1474993"/>
          <a:ext cx="9117509" cy="4084160"/>
        </p:xfrm>
        <a:graphic>
          <a:graphicData uri="http://schemas.openxmlformats.org/drawingml/2006/table">
            <a:tbl>
              <a:tblPr>
                <a:noFill/>
              </a:tblPr>
              <a:tblGrid>
                <a:gridCol w="4219688">
                  <a:extLst>
                    <a:ext uri="{9D8B030D-6E8A-4147-A177-3AD203B41FA5}">
                      <a16:colId xmlns:a16="http://schemas.microsoft.com/office/drawing/2014/main" val="20000"/>
                    </a:ext>
                  </a:extLst>
                </a:gridCol>
                <a:gridCol w="4897821">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 &lt; blank &gt;</a:t>
                      </a:r>
                    </a:p>
                  </a:txBody>
                  <a:tcPr marL="121900" marR="121900" marT="121900" marB="121900"/>
                </a:tc>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Error message:</a:t>
                      </a:r>
                    </a:p>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“Please provide the original source/URL for the recipe”</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hlinkClick r:id="rId3"/>
                        </a:rPr>
                        <a:t>https://edmondscooking.co.nz/recipes/biscuits/anzac-biscuits/</a:t>
                      </a:r>
                      <a:endParaRPr lang="en-NZ" sz="2000" kern="1200">
                        <a:solidFill>
                          <a:schemeClr val="tx1"/>
                        </a:solidFill>
                        <a:latin typeface="Bahnschrift Light" panose="020B0502040204020203" pitchFamily="34" charset="0"/>
                        <a:ea typeface="+mn-ea"/>
                        <a:cs typeface="+mn-cs"/>
                      </a:endParaRPr>
                    </a:p>
                  </a:txBody>
                  <a:tcPr marL="121900" marR="121900" marT="121900" marB="121900"/>
                </a:tc>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“You have provided a valid source.”</a:t>
                      </a:r>
                    </a:p>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(i.e. The program will continue if the URL </a:t>
                      </a:r>
                      <a:r>
                        <a:rPr lang="en-NZ" sz="2000" b="1" kern="1200">
                          <a:solidFill>
                            <a:schemeClr val="tx1"/>
                          </a:solidFill>
                          <a:latin typeface="Bahnschrift Light" panose="020B0502040204020203" pitchFamily="34" charset="0"/>
                          <a:ea typeface="+mn-ea"/>
                          <a:cs typeface="+mn-cs"/>
                        </a:rPr>
                        <a:t>does</a:t>
                      </a:r>
                      <a:r>
                        <a:rPr lang="en-NZ" sz="2000" b="0" kern="1200">
                          <a:solidFill>
                            <a:schemeClr val="tx1"/>
                          </a:solidFill>
                          <a:latin typeface="Bahnschrift Light" panose="020B0502040204020203" pitchFamily="34" charset="0"/>
                          <a:ea typeface="+mn-ea"/>
                          <a:cs typeface="+mn-cs"/>
                        </a:rPr>
                        <a:t> </a:t>
                      </a:r>
                      <a:r>
                        <a:rPr lang="en-NZ" sz="2000" b="1" kern="1200">
                          <a:solidFill>
                            <a:schemeClr val="tx1"/>
                          </a:solidFill>
                          <a:latin typeface="Bahnschrift Light" panose="020B0502040204020203" pitchFamily="34" charset="0"/>
                          <a:ea typeface="+mn-ea"/>
                          <a:cs typeface="+mn-cs"/>
                        </a:rPr>
                        <a:t>not</a:t>
                      </a:r>
                      <a:r>
                        <a:rPr lang="en-NZ" sz="2000" b="0" kern="1200">
                          <a:solidFill>
                            <a:schemeClr val="tx1"/>
                          </a:solidFill>
                          <a:latin typeface="Bahnschrift Light" panose="020B0502040204020203" pitchFamily="34" charset="0"/>
                          <a:ea typeface="+mn-ea"/>
                          <a:cs typeface="+mn-cs"/>
                        </a:rPr>
                        <a:t> contain numbers)</a:t>
                      </a:r>
                      <a:endParaRPr lang="en-NZ" sz="2000" kern="1200">
                        <a:solidFill>
                          <a:schemeClr val="tx1"/>
                        </a:solidFill>
                        <a:latin typeface="Bahnschrift Light" panose="020B0502040204020203" pitchFamily="34" charset="0"/>
                        <a:ea typeface="+mn-ea"/>
                        <a:cs typeface="+mn-cs"/>
                      </a:endParaRPr>
                    </a:p>
                  </a:txBody>
                  <a:tcPr marL="121900" marR="121900" marT="121900" marB="121900"/>
                </a:tc>
                <a:extLst>
                  <a:ext uri="{0D108BD9-81ED-4DB2-BD59-A6C34878D82A}">
                    <a16:rowId xmlns:a16="http://schemas.microsoft.com/office/drawing/2014/main" val="1871742931"/>
                  </a:ext>
                </a:extLst>
              </a:tr>
              <a:tr h="609560">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hlinkClick r:id="rId4"/>
                        </a:rPr>
                        <a:t>https://www.allrecipes.com/recipe/278180/greek-yogurt-blueberry-lemon-pancakes/</a:t>
                      </a:r>
                      <a:endParaRPr lang="en-NZ" sz="2000" kern="1200">
                        <a:solidFill>
                          <a:schemeClr val="tx1"/>
                        </a:solidFill>
                        <a:latin typeface="Bahnschrift Light" panose="020B0502040204020203" pitchFamily="34" charset="0"/>
                        <a:ea typeface="+mn-ea"/>
                        <a:cs typeface="+mn-cs"/>
                      </a:endParaRPr>
                    </a:p>
                  </a:txBody>
                  <a:tcPr marL="121900" marR="121900" marT="121900" marB="121900"/>
                </a:tc>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“You have provided a valid source.”</a:t>
                      </a:r>
                    </a:p>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(i.e. The program will continue if the URL </a:t>
                      </a:r>
                      <a:r>
                        <a:rPr lang="en-NZ" sz="2000" b="1" kern="1200">
                          <a:solidFill>
                            <a:schemeClr val="tx1"/>
                          </a:solidFill>
                          <a:latin typeface="Bahnschrift Light" panose="020B0502040204020203" pitchFamily="34" charset="0"/>
                          <a:ea typeface="+mn-ea"/>
                          <a:cs typeface="+mn-cs"/>
                        </a:rPr>
                        <a:t>does</a:t>
                      </a:r>
                      <a:r>
                        <a:rPr lang="en-NZ" sz="2000" b="0" kern="1200">
                          <a:solidFill>
                            <a:schemeClr val="tx1"/>
                          </a:solidFill>
                          <a:latin typeface="Bahnschrift Light" panose="020B0502040204020203" pitchFamily="34" charset="0"/>
                          <a:ea typeface="+mn-ea"/>
                          <a:cs typeface="+mn-cs"/>
                        </a:rPr>
                        <a:t> contain numbers)</a:t>
                      </a:r>
                      <a:endParaRPr lang="en-NZ" sz="2000" kern="1200">
                        <a:solidFill>
                          <a:schemeClr val="tx1"/>
                        </a:solidFill>
                        <a:latin typeface="Bahnschrift Light" panose="020B0502040204020203" pitchFamily="34" charset="0"/>
                        <a:ea typeface="+mn-ea"/>
                        <a:cs typeface="+mn-cs"/>
                      </a:endParaRPr>
                    </a:p>
                  </a:txBody>
                  <a:tcPr marL="121900" marR="121900" marT="121900" marB="121900"/>
                </a:tc>
                <a:extLst>
                  <a:ext uri="{0D108BD9-81ED-4DB2-BD59-A6C34878D82A}">
                    <a16:rowId xmlns:a16="http://schemas.microsoft.com/office/drawing/2014/main" val="2133125146"/>
                  </a:ext>
                </a:extLst>
              </a:tr>
            </a:tbl>
          </a:graphicData>
        </a:graphic>
      </p:graphicFrame>
      <p:sp>
        <p:nvSpPr>
          <p:cNvPr id="2" name="TextBox 1">
            <a:extLst>
              <a:ext uri="{FF2B5EF4-FFF2-40B4-BE49-F238E27FC236}">
                <a16:creationId xmlns:a16="http://schemas.microsoft.com/office/drawing/2014/main" id="{3A8ACAC4-A32B-4175-9168-A6EA4B309995}"/>
              </a:ext>
            </a:extLst>
          </p:cNvPr>
          <p:cNvSpPr txBox="1"/>
          <p:nvPr/>
        </p:nvSpPr>
        <p:spPr>
          <a:xfrm>
            <a:off x="1047403" y="5677179"/>
            <a:ext cx="10097192" cy="646331"/>
          </a:xfrm>
          <a:prstGeom prst="rect">
            <a:avLst/>
          </a:prstGeom>
          <a:noFill/>
        </p:spPr>
        <p:txBody>
          <a:bodyPr wrap="square" rtlCol="0">
            <a:spAutoFit/>
          </a:bodyPr>
          <a:lstStyle/>
          <a:p>
            <a:r>
              <a:rPr lang="en-NZ">
                <a:latin typeface="Bahnschrift Light" panose="020B0502040204020203" pitchFamily="34" charset="0"/>
              </a:rPr>
              <a:t>This component will build on the previously created ‘</a:t>
            </a:r>
            <a:r>
              <a:rPr lang="en-NZ" err="1">
                <a:latin typeface="Bahnschrift Light" panose="020B0502040204020203" pitchFamily="34" charset="0"/>
              </a:rPr>
              <a:t>not_blank</a:t>
            </a:r>
            <a:r>
              <a:rPr lang="en-NZ">
                <a:latin typeface="Bahnschrift Light" panose="020B0502040204020203" pitchFamily="34" charset="0"/>
              </a:rPr>
              <a:t>’ function so that users can specify an error message and can also choose whether numbers are allowed in the response</a:t>
            </a:r>
          </a:p>
        </p:txBody>
      </p:sp>
    </p:spTree>
    <p:extLst>
      <p:ext uri="{BB962C8B-B14F-4D97-AF65-F5344CB8AC3E}">
        <p14:creationId xmlns:p14="http://schemas.microsoft.com/office/powerpoint/2010/main" val="944736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Component 2 – Screenshot </a:t>
            </a:r>
            <a:r>
              <a:rPr lang="en-NZ"/>
              <a:t>of test</a:t>
            </a:r>
            <a:endParaRPr/>
          </a:p>
        </p:txBody>
      </p:sp>
      <p:grpSp>
        <p:nvGrpSpPr>
          <p:cNvPr id="37" name="Group 36">
            <a:extLst>
              <a:ext uri="{FF2B5EF4-FFF2-40B4-BE49-F238E27FC236}">
                <a16:creationId xmlns:a16="http://schemas.microsoft.com/office/drawing/2014/main" id="{4FB5C332-9DCC-4A38-B134-6AD9D63742D3}"/>
              </a:ext>
            </a:extLst>
          </p:cNvPr>
          <p:cNvGrpSpPr/>
          <p:nvPr/>
        </p:nvGrpSpPr>
        <p:grpSpPr>
          <a:xfrm>
            <a:off x="190282" y="1960133"/>
            <a:ext cx="11811436" cy="2937733"/>
            <a:chOff x="190282" y="1687001"/>
            <a:chExt cx="11811436" cy="2937733"/>
          </a:xfrm>
        </p:grpSpPr>
        <p:pic>
          <p:nvPicPr>
            <p:cNvPr id="18" name="Picture 17">
              <a:extLst>
                <a:ext uri="{FF2B5EF4-FFF2-40B4-BE49-F238E27FC236}">
                  <a16:creationId xmlns:a16="http://schemas.microsoft.com/office/drawing/2014/main" id="{EB48D7A3-D166-4E83-A933-3DE12BB40F67}"/>
                </a:ext>
              </a:extLst>
            </p:cNvPr>
            <p:cNvPicPr>
              <a:picLocks noChangeAspect="1"/>
            </p:cNvPicPr>
            <p:nvPr/>
          </p:nvPicPr>
          <p:blipFill>
            <a:blip r:embed="rId3"/>
            <a:stretch>
              <a:fillRect/>
            </a:stretch>
          </p:blipFill>
          <p:spPr>
            <a:xfrm>
              <a:off x="190282" y="2045087"/>
              <a:ext cx="5029902" cy="2305372"/>
            </a:xfrm>
            <a:prstGeom prst="rect">
              <a:avLst/>
            </a:prstGeom>
          </p:spPr>
        </p:pic>
        <p:grpSp>
          <p:nvGrpSpPr>
            <p:cNvPr id="21" name="Group 20">
              <a:extLst>
                <a:ext uri="{FF2B5EF4-FFF2-40B4-BE49-F238E27FC236}">
                  <a16:creationId xmlns:a16="http://schemas.microsoft.com/office/drawing/2014/main" id="{6C490AC6-E815-4315-BF4E-E8D5515B42E8}"/>
                </a:ext>
              </a:extLst>
            </p:cNvPr>
            <p:cNvGrpSpPr/>
            <p:nvPr/>
          </p:nvGrpSpPr>
          <p:grpSpPr>
            <a:xfrm>
              <a:off x="5632533" y="1687001"/>
              <a:ext cx="6369185" cy="2937733"/>
              <a:chOff x="5632533" y="1687001"/>
              <a:chExt cx="6369185" cy="2937733"/>
            </a:xfrm>
          </p:grpSpPr>
          <p:pic>
            <p:nvPicPr>
              <p:cNvPr id="3" name="Picture 2">
                <a:extLst>
                  <a:ext uri="{FF2B5EF4-FFF2-40B4-BE49-F238E27FC236}">
                    <a16:creationId xmlns:a16="http://schemas.microsoft.com/office/drawing/2014/main" id="{299E2B53-48EE-43EB-8231-CFBFB004C13B}"/>
                  </a:ext>
                </a:extLst>
              </p:cNvPr>
              <p:cNvPicPr>
                <a:picLocks noChangeAspect="1"/>
              </p:cNvPicPr>
              <p:nvPr/>
            </p:nvPicPr>
            <p:blipFill>
              <a:blip r:embed="rId4"/>
              <a:stretch>
                <a:fillRect/>
              </a:stretch>
            </p:blipFill>
            <p:spPr>
              <a:xfrm>
                <a:off x="5632533" y="1687001"/>
                <a:ext cx="6369184" cy="1741999"/>
              </a:xfrm>
              <a:prstGeom prst="rect">
                <a:avLst/>
              </a:prstGeom>
            </p:spPr>
          </p:pic>
          <p:pic>
            <p:nvPicPr>
              <p:cNvPr id="20" name="Picture 19">
                <a:extLst>
                  <a:ext uri="{FF2B5EF4-FFF2-40B4-BE49-F238E27FC236}">
                    <a16:creationId xmlns:a16="http://schemas.microsoft.com/office/drawing/2014/main" id="{D6E0DFD6-E739-4A21-9DED-5A1D6AA161ED}"/>
                  </a:ext>
                </a:extLst>
              </p:cNvPr>
              <p:cNvPicPr>
                <a:picLocks noChangeAspect="1"/>
              </p:cNvPicPr>
              <p:nvPr/>
            </p:nvPicPr>
            <p:blipFill>
              <a:blip r:embed="rId5"/>
              <a:stretch>
                <a:fillRect/>
              </a:stretch>
            </p:blipFill>
            <p:spPr>
              <a:xfrm>
                <a:off x="5632533" y="3544614"/>
                <a:ext cx="6369185" cy="1080120"/>
              </a:xfrm>
              <a:prstGeom prst="rect">
                <a:avLst/>
              </a:prstGeom>
            </p:spPr>
          </p:pic>
        </p:grpSp>
        <p:sp>
          <p:nvSpPr>
            <p:cNvPr id="22" name="Rectangle 21">
              <a:extLst>
                <a:ext uri="{FF2B5EF4-FFF2-40B4-BE49-F238E27FC236}">
                  <a16:creationId xmlns:a16="http://schemas.microsoft.com/office/drawing/2014/main" id="{ADA01036-A51C-49E0-9747-1355A9553F24}"/>
                </a:ext>
              </a:extLst>
            </p:cNvPr>
            <p:cNvSpPr/>
            <p:nvPr/>
          </p:nvSpPr>
          <p:spPr>
            <a:xfrm>
              <a:off x="283778" y="2469931"/>
              <a:ext cx="4845269" cy="557048"/>
            </a:xfrm>
            <a:prstGeom prst="rect">
              <a:avLst/>
            </a:prstGeom>
            <a:noFill/>
            <a:ln w="38100">
              <a:solidFill>
                <a:srgbClr val="94E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Rectangle 23">
              <a:extLst>
                <a:ext uri="{FF2B5EF4-FFF2-40B4-BE49-F238E27FC236}">
                  <a16:creationId xmlns:a16="http://schemas.microsoft.com/office/drawing/2014/main" id="{A0FFB152-4847-45B4-B6E2-C77C08EA6E4E}"/>
                </a:ext>
              </a:extLst>
            </p:cNvPr>
            <p:cNvSpPr/>
            <p:nvPr/>
          </p:nvSpPr>
          <p:spPr>
            <a:xfrm>
              <a:off x="5859517" y="1955057"/>
              <a:ext cx="2443236" cy="348723"/>
            </a:xfrm>
            <a:prstGeom prst="rect">
              <a:avLst/>
            </a:prstGeom>
            <a:noFill/>
            <a:ln w="38100">
              <a:solidFill>
                <a:srgbClr val="94E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Rectangle 24">
              <a:extLst>
                <a:ext uri="{FF2B5EF4-FFF2-40B4-BE49-F238E27FC236}">
                  <a16:creationId xmlns:a16="http://schemas.microsoft.com/office/drawing/2014/main" id="{765B1BC1-FFAC-4739-BA3F-FFCC8F413CB5}"/>
                </a:ext>
              </a:extLst>
            </p:cNvPr>
            <p:cNvSpPr/>
            <p:nvPr/>
          </p:nvSpPr>
          <p:spPr>
            <a:xfrm>
              <a:off x="5859516" y="2335685"/>
              <a:ext cx="6048705" cy="564995"/>
            </a:xfrm>
            <a:prstGeom prst="rect">
              <a:avLst/>
            </a:prstGeom>
            <a:noFill/>
            <a:ln w="38100">
              <a:solidFill>
                <a:srgbClr val="E49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a:extLst>
                <a:ext uri="{FF2B5EF4-FFF2-40B4-BE49-F238E27FC236}">
                  <a16:creationId xmlns:a16="http://schemas.microsoft.com/office/drawing/2014/main" id="{2AD414A6-2A2C-4D7A-878C-F6DF382AA01C}"/>
                </a:ext>
              </a:extLst>
            </p:cNvPr>
            <p:cNvSpPr/>
            <p:nvPr/>
          </p:nvSpPr>
          <p:spPr>
            <a:xfrm>
              <a:off x="283778" y="3105150"/>
              <a:ext cx="4845269" cy="533400"/>
            </a:xfrm>
            <a:prstGeom prst="rect">
              <a:avLst/>
            </a:prstGeom>
            <a:noFill/>
            <a:ln w="38100">
              <a:solidFill>
                <a:srgbClr val="E49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7" name="Rectangle 26">
              <a:extLst>
                <a:ext uri="{FF2B5EF4-FFF2-40B4-BE49-F238E27FC236}">
                  <a16:creationId xmlns:a16="http://schemas.microsoft.com/office/drawing/2014/main" id="{27093615-2708-4C3E-9D78-C20E2B568F9F}"/>
                </a:ext>
              </a:extLst>
            </p:cNvPr>
            <p:cNvSpPr/>
            <p:nvPr/>
          </p:nvSpPr>
          <p:spPr>
            <a:xfrm>
              <a:off x="283778" y="3727804"/>
              <a:ext cx="4845269" cy="533400"/>
            </a:xfrm>
            <a:prstGeom prst="rect">
              <a:avLst/>
            </a:prstGeom>
            <a:noFill/>
            <a:ln w="38100">
              <a:solidFill>
                <a:srgbClr val="EDD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8" name="Rectangle 27">
              <a:extLst>
                <a:ext uri="{FF2B5EF4-FFF2-40B4-BE49-F238E27FC236}">
                  <a16:creationId xmlns:a16="http://schemas.microsoft.com/office/drawing/2014/main" id="{3424EC8C-DFA3-4A75-89D4-2A02050ABFDD}"/>
                </a:ext>
              </a:extLst>
            </p:cNvPr>
            <p:cNvSpPr/>
            <p:nvPr/>
          </p:nvSpPr>
          <p:spPr>
            <a:xfrm>
              <a:off x="5701598" y="3727804"/>
              <a:ext cx="6261802" cy="533400"/>
            </a:xfrm>
            <a:prstGeom prst="rect">
              <a:avLst/>
            </a:prstGeom>
            <a:noFill/>
            <a:ln w="38100">
              <a:solidFill>
                <a:srgbClr val="EDD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29" name="Straight Arrow Connector 28">
              <a:extLst>
                <a:ext uri="{FF2B5EF4-FFF2-40B4-BE49-F238E27FC236}">
                  <a16:creationId xmlns:a16="http://schemas.microsoft.com/office/drawing/2014/main" id="{B2F001C7-A73C-48B1-983C-E323E2C9FD41}"/>
                </a:ext>
              </a:extLst>
            </p:cNvPr>
            <p:cNvCxnSpPr>
              <a:stCxn id="22" idx="3"/>
              <a:endCxn id="24" idx="1"/>
            </p:cNvCxnSpPr>
            <p:nvPr/>
          </p:nvCxnSpPr>
          <p:spPr>
            <a:xfrm flipV="1">
              <a:off x="5129047" y="2129419"/>
              <a:ext cx="730470" cy="619036"/>
            </a:xfrm>
            <a:prstGeom prst="straightConnector1">
              <a:avLst/>
            </a:prstGeom>
            <a:ln w="38100">
              <a:solidFill>
                <a:srgbClr val="94EC9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AF3F4E3-1C95-4CAA-9196-F969BBAFD892}"/>
                </a:ext>
              </a:extLst>
            </p:cNvPr>
            <p:cNvCxnSpPr>
              <a:cxnSpLocks/>
            </p:cNvCxnSpPr>
            <p:nvPr/>
          </p:nvCxnSpPr>
          <p:spPr>
            <a:xfrm flipV="1">
              <a:off x="5129047" y="2618184"/>
              <a:ext cx="730469" cy="753667"/>
            </a:xfrm>
            <a:prstGeom prst="straightConnector1">
              <a:avLst/>
            </a:prstGeom>
            <a:ln w="38100">
              <a:solidFill>
                <a:srgbClr val="E494EC"/>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FD40807-B9C0-4694-8983-E308417BB410}"/>
                </a:ext>
              </a:extLst>
            </p:cNvPr>
            <p:cNvCxnSpPr>
              <a:cxnSpLocks/>
              <a:stCxn id="27" idx="3"/>
              <a:endCxn id="28" idx="1"/>
            </p:cNvCxnSpPr>
            <p:nvPr/>
          </p:nvCxnSpPr>
          <p:spPr>
            <a:xfrm>
              <a:off x="5129047" y="3994504"/>
              <a:ext cx="572551" cy="0"/>
            </a:xfrm>
            <a:prstGeom prst="straightConnector1">
              <a:avLst/>
            </a:prstGeom>
            <a:ln w="38100">
              <a:solidFill>
                <a:srgbClr val="EDD59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848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0D24FA58-B146-4C95-948A-2E25D7AAE291}"/>
              </a:ext>
            </a:extLst>
          </p:cNvPr>
          <p:cNvPicPr>
            <a:picLocks noChangeAspect="1"/>
          </p:cNvPicPr>
          <p:nvPr/>
        </p:nvPicPr>
        <p:blipFill>
          <a:blip r:embed="rId3"/>
          <a:stretch>
            <a:fillRect/>
          </a:stretch>
        </p:blipFill>
        <p:spPr>
          <a:xfrm>
            <a:off x="2835047" y="1445983"/>
            <a:ext cx="6516009" cy="4706007"/>
          </a:xfrm>
          <a:prstGeom prst="rect">
            <a:avLst/>
          </a:prstGeom>
        </p:spPr>
      </p:pic>
      <p:sp>
        <p:nvSpPr>
          <p:cNvPr id="86" name="Google Shape;86;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Component 3 (Trello screenshot)</a:t>
            </a:r>
            <a:endParaRPr/>
          </a:p>
        </p:txBody>
      </p:sp>
      <p:sp>
        <p:nvSpPr>
          <p:cNvPr id="5" name="Rectangle: Rounded Corners 4">
            <a:extLst>
              <a:ext uri="{FF2B5EF4-FFF2-40B4-BE49-F238E27FC236}">
                <a16:creationId xmlns:a16="http://schemas.microsoft.com/office/drawing/2014/main" id="{C3A2AEF4-26CB-43CA-ACEB-E02FCC3850B2}"/>
              </a:ext>
            </a:extLst>
          </p:cNvPr>
          <p:cNvSpPr/>
          <p:nvPr/>
        </p:nvSpPr>
        <p:spPr>
          <a:xfrm>
            <a:off x="6093050" y="1445983"/>
            <a:ext cx="3183029" cy="265865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CA1F2422-8C36-4850-B226-C47F46B45130}"/>
              </a:ext>
            </a:extLst>
          </p:cNvPr>
          <p:cNvSpPr/>
          <p:nvPr/>
        </p:nvSpPr>
        <p:spPr>
          <a:xfrm>
            <a:off x="2835047" y="3332479"/>
            <a:ext cx="3032448" cy="40533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1545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Component 3 - Test Plan (servings_given)</a:t>
            </a:r>
            <a:endParaRPr/>
          </a:p>
        </p:txBody>
      </p:sp>
      <p:graphicFrame>
        <p:nvGraphicFramePr>
          <p:cNvPr id="92" name="Google Shape;92;p19"/>
          <p:cNvGraphicFramePr/>
          <p:nvPr>
            <p:extLst>
              <p:ext uri="{D42A27DB-BD31-4B8C-83A1-F6EECF244321}">
                <p14:modId xmlns:p14="http://schemas.microsoft.com/office/powerpoint/2010/main" val="4032184175"/>
              </p:ext>
            </p:extLst>
          </p:nvPr>
        </p:nvGraphicFramePr>
        <p:xfrm>
          <a:off x="1537244" y="1970201"/>
          <a:ext cx="9117509" cy="2682080"/>
        </p:xfrm>
        <a:graphic>
          <a:graphicData uri="http://schemas.openxmlformats.org/drawingml/2006/table">
            <a:tbl>
              <a:tblPr>
                <a:noFill/>
              </a:tblPr>
              <a:tblGrid>
                <a:gridCol w="4219688">
                  <a:extLst>
                    <a:ext uri="{9D8B030D-6E8A-4147-A177-3AD203B41FA5}">
                      <a16:colId xmlns:a16="http://schemas.microsoft.com/office/drawing/2014/main" val="20000"/>
                    </a:ext>
                  </a:extLst>
                </a:gridCol>
                <a:gridCol w="4897821">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xiii</a:t>
                      </a:r>
                    </a:p>
                  </a:txBody>
                  <a:tcPr marL="121900" marR="121900" marT="121900" marB="121900"/>
                </a:tc>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“Please enter a number”</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0</a:t>
                      </a:r>
                    </a:p>
                  </a:txBody>
                  <a:tcPr marL="121900" marR="121900" marT="121900" marB="121900"/>
                </a:tc>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“Please enter a number that is more than 0”</a:t>
                      </a:r>
                    </a:p>
                  </a:txBody>
                  <a:tcPr marL="121900" marR="121900" marT="121900" marB="121900"/>
                </a:tc>
                <a:extLst>
                  <a:ext uri="{0D108BD9-81ED-4DB2-BD59-A6C34878D82A}">
                    <a16:rowId xmlns:a16="http://schemas.microsoft.com/office/drawing/2014/main" val="1871742931"/>
                  </a:ext>
                </a:extLst>
              </a:tr>
              <a:tr h="609560">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0.1</a:t>
                      </a:r>
                    </a:p>
                  </a:txBody>
                  <a:tcPr marL="121900" marR="121900" marT="121900" marB="121900"/>
                </a:tc>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Program continues</a:t>
                      </a:r>
                    </a:p>
                  </a:txBody>
                  <a:tcPr marL="121900" marR="121900" marT="121900" marB="121900"/>
                </a:tc>
                <a:extLst>
                  <a:ext uri="{0D108BD9-81ED-4DB2-BD59-A6C34878D82A}">
                    <a16:rowId xmlns:a16="http://schemas.microsoft.com/office/drawing/2014/main" val="2133125146"/>
                  </a:ext>
                </a:extLst>
              </a:tr>
            </a:tbl>
          </a:graphicData>
        </a:graphic>
      </p:graphicFrame>
      <p:sp>
        <p:nvSpPr>
          <p:cNvPr id="2" name="TextBox 1">
            <a:extLst>
              <a:ext uri="{FF2B5EF4-FFF2-40B4-BE49-F238E27FC236}">
                <a16:creationId xmlns:a16="http://schemas.microsoft.com/office/drawing/2014/main" id="{3A8ACAC4-A32B-4175-9168-A6EA4B309995}"/>
              </a:ext>
            </a:extLst>
          </p:cNvPr>
          <p:cNvSpPr txBox="1"/>
          <p:nvPr/>
        </p:nvSpPr>
        <p:spPr>
          <a:xfrm>
            <a:off x="1047403" y="5034750"/>
            <a:ext cx="10097192" cy="646331"/>
          </a:xfrm>
          <a:prstGeom prst="rect">
            <a:avLst/>
          </a:prstGeom>
          <a:noFill/>
        </p:spPr>
        <p:txBody>
          <a:bodyPr wrap="square" rtlCol="0">
            <a:spAutoFit/>
          </a:bodyPr>
          <a:lstStyle/>
          <a:p>
            <a:r>
              <a:rPr lang="en-NZ">
                <a:latin typeface="Bahnschrift Light" panose="020B0502040204020203" pitchFamily="34" charset="0"/>
              </a:rPr>
              <a:t>Numeric input will be checked with a </a:t>
            </a:r>
            <a:r>
              <a:rPr lang="en-NZ" b="1">
                <a:latin typeface="Bahnschrift Light" panose="020B0502040204020203" pitchFamily="34" charset="0"/>
              </a:rPr>
              <a:t>number checking function </a:t>
            </a:r>
            <a:r>
              <a:rPr lang="en-NZ">
                <a:latin typeface="Bahnschrift Light" panose="020B0502040204020203" pitchFamily="34" charset="0"/>
              </a:rPr>
              <a:t>which can then be used to check recipe amounts are valid.</a:t>
            </a:r>
          </a:p>
        </p:txBody>
      </p:sp>
      <p:sp>
        <p:nvSpPr>
          <p:cNvPr id="5" name="TextBox 4">
            <a:extLst>
              <a:ext uri="{FF2B5EF4-FFF2-40B4-BE49-F238E27FC236}">
                <a16:creationId xmlns:a16="http://schemas.microsoft.com/office/drawing/2014/main" id="{2FBB3DB1-C026-4EC6-B53C-528EF25B7A64}"/>
              </a:ext>
            </a:extLst>
          </p:cNvPr>
          <p:cNvSpPr txBox="1"/>
          <p:nvPr/>
        </p:nvSpPr>
        <p:spPr>
          <a:xfrm>
            <a:off x="1047403" y="1500084"/>
            <a:ext cx="10097192" cy="369332"/>
          </a:xfrm>
          <a:prstGeom prst="rect">
            <a:avLst/>
          </a:prstGeom>
          <a:noFill/>
        </p:spPr>
        <p:txBody>
          <a:bodyPr wrap="square" rtlCol="0">
            <a:spAutoFit/>
          </a:bodyPr>
          <a:lstStyle/>
          <a:p>
            <a:r>
              <a:rPr lang="en-NZ" b="1">
                <a:latin typeface="Bahnschrift Light" panose="020B0502040204020203" pitchFamily="34" charset="0"/>
              </a:rPr>
              <a:t>Invalid/Boundary Input</a:t>
            </a:r>
          </a:p>
        </p:txBody>
      </p:sp>
    </p:spTree>
    <p:extLst>
      <p:ext uri="{BB962C8B-B14F-4D97-AF65-F5344CB8AC3E}">
        <p14:creationId xmlns:p14="http://schemas.microsoft.com/office/powerpoint/2010/main" val="125365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Component 3 - Test Plan (servings_needed)</a:t>
            </a:r>
            <a:endParaRPr/>
          </a:p>
        </p:txBody>
      </p:sp>
      <p:graphicFrame>
        <p:nvGraphicFramePr>
          <p:cNvPr id="92" name="Google Shape;92;p19"/>
          <p:cNvGraphicFramePr/>
          <p:nvPr/>
        </p:nvGraphicFramePr>
        <p:xfrm>
          <a:off x="1537244" y="1970201"/>
          <a:ext cx="9117509" cy="2682080"/>
        </p:xfrm>
        <a:graphic>
          <a:graphicData uri="http://schemas.openxmlformats.org/drawingml/2006/table">
            <a:tbl>
              <a:tblPr>
                <a:noFill/>
              </a:tblPr>
              <a:tblGrid>
                <a:gridCol w="4219688">
                  <a:extLst>
                    <a:ext uri="{9D8B030D-6E8A-4147-A177-3AD203B41FA5}">
                      <a16:colId xmlns:a16="http://schemas.microsoft.com/office/drawing/2014/main" val="20000"/>
                    </a:ext>
                  </a:extLst>
                </a:gridCol>
                <a:gridCol w="4897821">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xiii</a:t>
                      </a:r>
                    </a:p>
                  </a:txBody>
                  <a:tcPr marL="121900" marR="121900" marT="121900" marB="121900"/>
                </a:tc>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“Please enter a number”</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0</a:t>
                      </a:r>
                    </a:p>
                  </a:txBody>
                  <a:tcPr marL="121900" marR="121900" marT="121900" marB="121900"/>
                </a:tc>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“Please enter a number that is more than 0”</a:t>
                      </a:r>
                    </a:p>
                  </a:txBody>
                  <a:tcPr marL="121900" marR="121900" marT="121900" marB="121900"/>
                </a:tc>
                <a:extLst>
                  <a:ext uri="{0D108BD9-81ED-4DB2-BD59-A6C34878D82A}">
                    <a16:rowId xmlns:a16="http://schemas.microsoft.com/office/drawing/2014/main" val="1871742931"/>
                  </a:ext>
                </a:extLst>
              </a:tr>
              <a:tr h="609560">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0.1</a:t>
                      </a:r>
                    </a:p>
                  </a:txBody>
                  <a:tcPr marL="121900" marR="121900" marT="121900" marB="121900"/>
                </a:tc>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Program continues</a:t>
                      </a:r>
                    </a:p>
                  </a:txBody>
                  <a:tcPr marL="121900" marR="121900" marT="121900" marB="121900"/>
                </a:tc>
                <a:extLst>
                  <a:ext uri="{0D108BD9-81ED-4DB2-BD59-A6C34878D82A}">
                    <a16:rowId xmlns:a16="http://schemas.microsoft.com/office/drawing/2014/main" val="2133125146"/>
                  </a:ext>
                </a:extLst>
              </a:tr>
            </a:tbl>
          </a:graphicData>
        </a:graphic>
      </p:graphicFrame>
      <p:sp>
        <p:nvSpPr>
          <p:cNvPr id="2" name="TextBox 1">
            <a:extLst>
              <a:ext uri="{FF2B5EF4-FFF2-40B4-BE49-F238E27FC236}">
                <a16:creationId xmlns:a16="http://schemas.microsoft.com/office/drawing/2014/main" id="{3A8ACAC4-A32B-4175-9168-A6EA4B309995}"/>
              </a:ext>
            </a:extLst>
          </p:cNvPr>
          <p:cNvSpPr txBox="1"/>
          <p:nvPr/>
        </p:nvSpPr>
        <p:spPr>
          <a:xfrm>
            <a:off x="1047403" y="5034750"/>
            <a:ext cx="10097192" cy="646331"/>
          </a:xfrm>
          <a:prstGeom prst="rect">
            <a:avLst/>
          </a:prstGeom>
          <a:noFill/>
        </p:spPr>
        <p:txBody>
          <a:bodyPr wrap="square" rtlCol="0">
            <a:spAutoFit/>
          </a:bodyPr>
          <a:lstStyle/>
          <a:p>
            <a:r>
              <a:rPr lang="en-NZ">
                <a:latin typeface="Bahnschrift Light" panose="020B0502040204020203" pitchFamily="34" charset="0"/>
              </a:rPr>
              <a:t>Numeric input will be checked with a </a:t>
            </a:r>
            <a:r>
              <a:rPr lang="en-NZ" b="1">
                <a:latin typeface="Bahnschrift Light" panose="020B0502040204020203" pitchFamily="34" charset="0"/>
              </a:rPr>
              <a:t>number checking function </a:t>
            </a:r>
            <a:r>
              <a:rPr lang="en-NZ">
                <a:latin typeface="Bahnschrift Light" panose="020B0502040204020203" pitchFamily="34" charset="0"/>
              </a:rPr>
              <a:t>which can then be used to check recipe amounts are valid.</a:t>
            </a:r>
          </a:p>
        </p:txBody>
      </p:sp>
      <p:sp>
        <p:nvSpPr>
          <p:cNvPr id="5" name="TextBox 4">
            <a:extLst>
              <a:ext uri="{FF2B5EF4-FFF2-40B4-BE49-F238E27FC236}">
                <a16:creationId xmlns:a16="http://schemas.microsoft.com/office/drawing/2014/main" id="{2FBB3DB1-C026-4EC6-B53C-528EF25B7A64}"/>
              </a:ext>
            </a:extLst>
          </p:cNvPr>
          <p:cNvSpPr txBox="1"/>
          <p:nvPr/>
        </p:nvSpPr>
        <p:spPr>
          <a:xfrm>
            <a:off x="1047403" y="1500084"/>
            <a:ext cx="10097192" cy="369332"/>
          </a:xfrm>
          <a:prstGeom prst="rect">
            <a:avLst/>
          </a:prstGeom>
          <a:noFill/>
        </p:spPr>
        <p:txBody>
          <a:bodyPr wrap="square" rtlCol="0">
            <a:spAutoFit/>
          </a:bodyPr>
          <a:lstStyle/>
          <a:p>
            <a:r>
              <a:rPr lang="en-NZ" b="1">
                <a:latin typeface="Bahnschrift Light" panose="020B0502040204020203" pitchFamily="34" charset="0"/>
              </a:rPr>
              <a:t>Invalid/Boundary  Input</a:t>
            </a:r>
          </a:p>
        </p:txBody>
      </p:sp>
    </p:spTree>
    <p:extLst>
      <p:ext uri="{BB962C8B-B14F-4D97-AF65-F5344CB8AC3E}">
        <p14:creationId xmlns:p14="http://schemas.microsoft.com/office/powerpoint/2010/main" val="103054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598" y="304292"/>
            <a:ext cx="11360800" cy="763600"/>
          </a:xfrm>
          <a:prstGeom prst="rect">
            <a:avLst/>
          </a:prstGeom>
        </p:spPr>
        <p:txBody>
          <a:bodyPr spcFirstLastPara="1" vert="horz" wrap="square" lIns="121900" tIns="121900" rIns="121900" bIns="121900" rtlCol="0" anchor="t" anchorCtr="0">
            <a:noAutofit/>
          </a:bodyPr>
          <a:lstStyle/>
          <a:p>
            <a:r>
              <a:rPr lang="en"/>
              <a:t>Component 3 - Test Plan (whole function)</a:t>
            </a:r>
            <a:endParaRPr/>
          </a:p>
        </p:txBody>
      </p:sp>
      <p:graphicFrame>
        <p:nvGraphicFramePr>
          <p:cNvPr id="92" name="Google Shape;92;p19"/>
          <p:cNvGraphicFramePr/>
          <p:nvPr>
            <p:extLst>
              <p:ext uri="{D42A27DB-BD31-4B8C-83A1-F6EECF244321}">
                <p14:modId xmlns:p14="http://schemas.microsoft.com/office/powerpoint/2010/main" val="3979242999"/>
              </p:ext>
            </p:extLst>
          </p:nvPr>
        </p:nvGraphicFramePr>
        <p:xfrm>
          <a:off x="766748" y="1555188"/>
          <a:ext cx="10658499" cy="4998520"/>
        </p:xfrm>
        <a:graphic>
          <a:graphicData uri="http://schemas.openxmlformats.org/drawingml/2006/table">
            <a:tbl>
              <a:tblPr>
                <a:noFill/>
              </a:tblPr>
              <a:tblGrid>
                <a:gridCol w="4719381">
                  <a:extLst>
                    <a:ext uri="{9D8B030D-6E8A-4147-A177-3AD203B41FA5}">
                      <a16:colId xmlns:a16="http://schemas.microsoft.com/office/drawing/2014/main" val="20000"/>
                    </a:ext>
                  </a:extLst>
                </a:gridCol>
                <a:gridCol w="5939118">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600" kern="1200">
                          <a:solidFill>
                            <a:schemeClr val="tx1"/>
                          </a:solidFill>
                          <a:latin typeface="Bahnschrift Light" panose="020B0502040204020203" pitchFamily="34" charset="0"/>
                          <a:ea typeface="+mn-ea"/>
                          <a:cs typeface="+mn-cs"/>
                        </a:rPr>
                        <a:t>How many servings does the recipe make? 4</a:t>
                      </a:r>
                    </a:p>
                    <a:p>
                      <a:pPr marL="0" lvl="0" indent="0" algn="l" rtl="0">
                        <a:spcBef>
                          <a:spcPts val="0"/>
                        </a:spcBef>
                        <a:spcAft>
                          <a:spcPts val="0"/>
                        </a:spcAft>
                        <a:buNone/>
                      </a:pPr>
                      <a:r>
                        <a:rPr lang="en-NZ" sz="1600" kern="1200">
                          <a:solidFill>
                            <a:schemeClr val="tx1"/>
                          </a:solidFill>
                          <a:latin typeface="Bahnschrift Light" panose="020B0502040204020203" pitchFamily="34" charset="0"/>
                          <a:ea typeface="+mn-ea"/>
                          <a:cs typeface="+mn-cs"/>
                        </a:rPr>
                        <a:t>Servings needed? 1</a:t>
                      </a:r>
                    </a:p>
                  </a:txBody>
                  <a:tcPr marL="121900" marR="121900" marT="121900" marB="121900"/>
                </a:tc>
                <a:tc>
                  <a:txBody>
                    <a:bodyPr/>
                    <a:lstStyle/>
                    <a:p>
                      <a:pPr marL="0" lvl="0" indent="0" algn="l" rtl="0">
                        <a:spcBef>
                          <a:spcPts val="0"/>
                        </a:spcBef>
                        <a:spcAft>
                          <a:spcPts val="0"/>
                        </a:spcAft>
                        <a:buNone/>
                      </a:pPr>
                      <a:r>
                        <a:rPr lang="en-NZ" sz="1600" kern="1200">
                          <a:solidFill>
                            <a:schemeClr val="tx1"/>
                          </a:solidFill>
                          <a:latin typeface="Bahnschrift Light" panose="020B0502040204020203" pitchFamily="34" charset="0"/>
                          <a:ea typeface="+mn-ea"/>
                          <a:cs typeface="+mn-cs"/>
                        </a:rPr>
                        <a:t>Scale factor: 0.25</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1600" kern="1200">
                          <a:solidFill>
                            <a:schemeClr val="tx1"/>
                          </a:solidFill>
                          <a:latin typeface="Bahnschrift Light" panose="020B0502040204020203" pitchFamily="34" charset="0"/>
                          <a:ea typeface="+mn-ea"/>
                          <a:cs typeface="+mn-cs"/>
                        </a:rPr>
                        <a:t>How many servings does the recipe make? 4</a:t>
                      </a:r>
                    </a:p>
                    <a:p>
                      <a:pPr marL="0" lvl="0" indent="0" algn="l" rtl="0">
                        <a:spcBef>
                          <a:spcPts val="0"/>
                        </a:spcBef>
                        <a:spcAft>
                          <a:spcPts val="0"/>
                        </a:spcAft>
                        <a:buNone/>
                      </a:pPr>
                      <a:r>
                        <a:rPr lang="en-NZ" sz="1600" kern="1200">
                          <a:solidFill>
                            <a:schemeClr val="tx1"/>
                          </a:solidFill>
                          <a:latin typeface="Bahnschrift Light" panose="020B0502040204020203" pitchFamily="34" charset="0"/>
                          <a:ea typeface="+mn-ea"/>
                          <a:cs typeface="+mn-cs"/>
                        </a:rPr>
                        <a:t>Servings needed? 16</a:t>
                      </a:r>
                    </a:p>
                  </a:txBody>
                  <a:tcPr marL="121900" marR="121900" marT="121900" marB="121900"/>
                </a:tc>
                <a:tc>
                  <a:txBody>
                    <a:bodyPr/>
                    <a:lstStyle/>
                    <a:p>
                      <a:pPr marL="0" lvl="0" indent="0" algn="l" rtl="0">
                        <a:spcBef>
                          <a:spcPts val="0"/>
                        </a:spcBef>
                        <a:spcAft>
                          <a:spcPts val="0"/>
                        </a:spcAft>
                        <a:buNone/>
                      </a:pPr>
                      <a:r>
                        <a:rPr lang="en-NZ" sz="1600" kern="1200">
                          <a:solidFill>
                            <a:schemeClr val="tx1"/>
                          </a:solidFill>
                          <a:latin typeface="Bahnschrift Light" panose="020B0502040204020203" pitchFamily="34" charset="0"/>
                          <a:ea typeface="+mn-ea"/>
                          <a:cs typeface="+mn-cs"/>
                        </a:rPr>
                        <a:t>Scale factor: 4</a:t>
                      </a:r>
                    </a:p>
                  </a:txBody>
                  <a:tcPr marL="121900" marR="121900" marT="121900" marB="121900"/>
                </a:tc>
                <a:extLst>
                  <a:ext uri="{0D108BD9-81ED-4DB2-BD59-A6C34878D82A}">
                    <a16:rowId xmlns:a16="http://schemas.microsoft.com/office/drawing/2014/main" val="1871742931"/>
                  </a:ext>
                </a:extLst>
              </a:tr>
              <a:tr h="609560">
                <a:tc>
                  <a:txBody>
                    <a:bodyPr/>
                    <a:lstStyle/>
                    <a:p>
                      <a:pPr marL="0" lvl="0" indent="0" algn="l" rtl="0">
                        <a:spcBef>
                          <a:spcPts val="0"/>
                        </a:spcBef>
                        <a:spcAft>
                          <a:spcPts val="0"/>
                        </a:spcAft>
                        <a:buNone/>
                      </a:pPr>
                      <a:r>
                        <a:rPr lang="en-NZ" sz="1600" kern="1200">
                          <a:solidFill>
                            <a:schemeClr val="tx1"/>
                          </a:solidFill>
                          <a:latin typeface="Bahnschrift Light" panose="020B0502040204020203" pitchFamily="34" charset="0"/>
                          <a:ea typeface="+mn-ea"/>
                          <a:cs typeface="+mn-cs"/>
                        </a:rPr>
                        <a:t>How many servings does the recipe make? 5</a:t>
                      </a:r>
                    </a:p>
                    <a:p>
                      <a:pPr marL="0" lvl="0" indent="0" algn="l" rtl="0">
                        <a:spcBef>
                          <a:spcPts val="0"/>
                        </a:spcBef>
                        <a:spcAft>
                          <a:spcPts val="0"/>
                        </a:spcAft>
                        <a:buNone/>
                      </a:pPr>
                      <a:r>
                        <a:rPr lang="en-NZ" sz="1600" kern="1200">
                          <a:solidFill>
                            <a:schemeClr val="tx1"/>
                          </a:solidFill>
                          <a:latin typeface="Bahnschrift Light" panose="020B0502040204020203" pitchFamily="34" charset="0"/>
                          <a:ea typeface="+mn-ea"/>
                          <a:cs typeface="+mn-cs"/>
                        </a:rPr>
                        <a:t>Servings needed? 1</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600" kern="1200">
                          <a:solidFill>
                            <a:schemeClr val="tx1"/>
                          </a:solidFill>
                          <a:latin typeface="Bahnschrift Light" panose="020B0502040204020203" pitchFamily="34" charset="0"/>
                          <a:ea typeface="+mn-ea"/>
                          <a:cs typeface="+mn-cs"/>
                        </a:rPr>
                        <a:t>Change scale factor –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600" kern="1200">
                          <a:solidFill>
                            <a:schemeClr val="tx1"/>
                          </a:solidFill>
                          <a:latin typeface="Bahnschrift Light" panose="020B0502040204020203" pitchFamily="34" charset="0"/>
                          <a:ea typeface="+mn-ea"/>
                          <a:cs typeface="+mn-cs"/>
                        </a:rPr>
                        <a:t>Servings needed? 2</a:t>
                      </a:r>
                    </a:p>
                  </a:txBody>
                  <a:tcPr marL="121900" marR="121900" marT="121900" marB="121900"/>
                </a:tc>
                <a:tc>
                  <a:txBody>
                    <a:bodyPr/>
                    <a:lstStyle/>
                    <a:p>
                      <a:pPr marL="0" lvl="0" indent="0" algn="l" rtl="0">
                        <a:spcBef>
                          <a:spcPts val="0"/>
                        </a:spcBef>
                        <a:spcAft>
                          <a:spcPts val="0"/>
                        </a:spcAft>
                        <a:buNone/>
                      </a:pPr>
                      <a:r>
                        <a:rPr lang="en-NZ" sz="1600" kern="1200">
                          <a:solidFill>
                            <a:schemeClr val="tx1"/>
                          </a:solidFill>
                          <a:latin typeface="Bahnschrift Light" panose="020B0502040204020203" pitchFamily="34" charset="0"/>
                          <a:ea typeface="+mn-ea"/>
                          <a:cs typeface="+mn-cs"/>
                        </a:rPr>
                        <a:t>Scale factor: 0.2</a:t>
                      </a:r>
                    </a:p>
                    <a:p>
                      <a:pPr marL="0" lvl="0" indent="0" algn="l" rtl="0">
                        <a:spcBef>
                          <a:spcPts val="0"/>
                        </a:spcBef>
                        <a:spcAft>
                          <a:spcPts val="0"/>
                        </a:spcAft>
                        <a:buNone/>
                      </a:pPr>
                      <a:r>
                        <a:rPr lang="en-NZ" sz="1600" kern="1200">
                          <a:solidFill>
                            <a:schemeClr val="tx1"/>
                          </a:solidFill>
                          <a:latin typeface="Bahnschrift Light" panose="020B0502040204020203" pitchFamily="34" charset="0"/>
                          <a:ea typeface="+mn-ea"/>
                          <a:cs typeface="+mn-cs"/>
                        </a:rPr>
                        <a:t>Warning! This scale factor is very small and you might struggle to accurately weigh the ingredients. Please consider having more servings and freezing the left overs.</a:t>
                      </a:r>
                    </a:p>
                    <a:p>
                      <a:pPr marL="0" lvl="0" indent="0" algn="l" rtl="0">
                        <a:spcBef>
                          <a:spcPts val="0"/>
                        </a:spcBef>
                        <a:spcAft>
                          <a:spcPts val="0"/>
                        </a:spcAft>
                        <a:buNone/>
                      </a:pPr>
                      <a:r>
                        <a:rPr lang="en-NZ" sz="1600" kern="1200">
                          <a:solidFill>
                            <a:schemeClr val="tx1"/>
                          </a:solidFill>
                          <a:latin typeface="Bahnschrift Light" panose="020B0502040204020203" pitchFamily="34" charset="0"/>
                          <a:ea typeface="+mn-ea"/>
                          <a:cs typeface="+mn-cs"/>
                        </a:rPr>
                        <a:t>Scale factor: 0.4</a:t>
                      </a:r>
                    </a:p>
                  </a:txBody>
                  <a:tcPr marL="121900" marR="121900" marT="121900" marB="121900"/>
                </a:tc>
                <a:extLst>
                  <a:ext uri="{0D108BD9-81ED-4DB2-BD59-A6C34878D82A}">
                    <a16:rowId xmlns:a16="http://schemas.microsoft.com/office/drawing/2014/main" val="2133125146"/>
                  </a:ext>
                </a:extLst>
              </a:tr>
              <a:tr h="609560">
                <a:tc>
                  <a:txBody>
                    <a:bodyPr/>
                    <a:lstStyle/>
                    <a:p>
                      <a:pPr marL="0" lvl="0" indent="0" algn="l" rtl="0">
                        <a:spcBef>
                          <a:spcPts val="0"/>
                        </a:spcBef>
                        <a:spcAft>
                          <a:spcPts val="0"/>
                        </a:spcAft>
                        <a:buNone/>
                      </a:pPr>
                      <a:r>
                        <a:rPr lang="en-NZ" sz="1600" kern="1200">
                          <a:solidFill>
                            <a:schemeClr val="tx1"/>
                          </a:solidFill>
                          <a:latin typeface="Bahnschrift Light" panose="020B0502040204020203" pitchFamily="34" charset="0"/>
                          <a:ea typeface="+mn-ea"/>
                          <a:cs typeface="+mn-cs"/>
                        </a:rPr>
                        <a:t>How many servings does the recipe make? 4</a:t>
                      </a:r>
                    </a:p>
                    <a:p>
                      <a:pPr marL="0" lvl="0" indent="0" algn="l" rtl="0">
                        <a:spcBef>
                          <a:spcPts val="0"/>
                        </a:spcBef>
                        <a:spcAft>
                          <a:spcPts val="0"/>
                        </a:spcAft>
                        <a:buNone/>
                      </a:pPr>
                      <a:r>
                        <a:rPr lang="en-NZ" sz="1600" kern="1200">
                          <a:solidFill>
                            <a:schemeClr val="tx1"/>
                          </a:solidFill>
                          <a:latin typeface="Bahnschrift Light" panose="020B0502040204020203" pitchFamily="34" charset="0"/>
                          <a:ea typeface="+mn-ea"/>
                          <a:cs typeface="+mn-cs"/>
                        </a:rPr>
                        <a:t>Servings needed? 17</a:t>
                      </a:r>
                    </a:p>
                    <a:p>
                      <a:pPr marL="0" lvl="0" indent="0" algn="l" rtl="0">
                        <a:spcBef>
                          <a:spcPts val="0"/>
                        </a:spcBef>
                        <a:spcAft>
                          <a:spcPts val="0"/>
                        </a:spcAft>
                        <a:buNone/>
                      </a:pPr>
                      <a:r>
                        <a:rPr lang="en-NZ" sz="1600" kern="1200">
                          <a:solidFill>
                            <a:schemeClr val="tx1"/>
                          </a:solidFill>
                          <a:latin typeface="Bahnschrift Light" panose="020B0502040204020203" pitchFamily="34" charset="0"/>
                          <a:ea typeface="+mn-ea"/>
                          <a:cs typeface="+mn-cs"/>
                        </a:rPr>
                        <a:t>Change scale factor – No</a:t>
                      </a:r>
                    </a:p>
                  </a:txBody>
                  <a:tcPr marL="121900" marR="121900" marT="121900" marB="121900"/>
                </a:tc>
                <a:tc>
                  <a:txBody>
                    <a:bodyPr/>
                    <a:lstStyle/>
                    <a:p>
                      <a:pPr marL="0" lvl="0" indent="0" algn="l" rtl="0">
                        <a:spcBef>
                          <a:spcPts val="0"/>
                        </a:spcBef>
                        <a:spcAft>
                          <a:spcPts val="0"/>
                        </a:spcAft>
                        <a:buNone/>
                      </a:pPr>
                      <a:r>
                        <a:rPr lang="en-NZ" sz="1600" kern="1200">
                          <a:solidFill>
                            <a:schemeClr val="tx1"/>
                          </a:solidFill>
                          <a:latin typeface="Bahnschrift Light" panose="020B0502040204020203" pitchFamily="34" charset="0"/>
                          <a:ea typeface="+mn-ea"/>
                          <a:cs typeface="+mn-cs"/>
                        </a:rPr>
                        <a:t>Scale factor: 4.25</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600" kern="1200">
                          <a:solidFill>
                            <a:schemeClr val="tx1"/>
                          </a:solidFill>
                          <a:latin typeface="Bahnschrift Light" panose="020B0502040204020203" pitchFamily="34" charset="0"/>
                          <a:ea typeface="+mn-ea"/>
                          <a:cs typeface="+mn-cs"/>
                        </a:rPr>
                        <a:t>Warning! This scale factor is quite large and you might struggle to fit everything in the bowl. Please consider having less servings and making more than one batch.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600" kern="1200">
                          <a:solidFill>
                            <a:schemeClr val="tx1"/>
                          </a:solidFill>
                          <a:latin typeface="Bahnschrift Light" panose="020B0502040204020203" pitchFamily="34" charset="0"/>
                          <a:ea typeface="+mn-ea"/>
                          <a:cs typeface="+mn-cs"/>
                        </a:rPr>
                        <a:t>Scale factor: 4.25</a:t>
                      </a:r>
                    </a:p>
                  </a:txBody>
                  <a:tcPr marL="121900" marR="121900" marT="121900" marB="121900"/>
                </a:tc>
                <a:extLst>
                  <a:ext uri="{0D108BD9-81ED-4DB2-BD59-A6C34878D82A}">
                    <a16:rowId xmlns:a16="http://schemas.microsoft.com/office/drawing/2014/main" val="3084076338"/>
                  </a:ext>
                </a:extLst>
              </a:tr>
            </a:tbl>
          </a:graphicData>
        </a:graphic>
      </p:graphicFrame>
      <p:sp>
        <p:nvSpPr>
          <p:cNvPr id="5" name="TextBox 4">
            <a:extLst>
              <a:ext uri="{FF2B5EF4-FFF2-40B4-BE49-F238E27FC236}">
                <a16:creationId xmlns:a16="http://schemas.microsoft.com/office/drawing/2014/main" id="{2FBB3DB1-C026-4EC6-B53C-528EF25B7A64}"/>
              </a:ext>
            </a:extLst>
          </p:cNvPr>
          <p:cNvSpPr txBox="1"/>
          <p:nvPr/>
        </p:nvSpPr>
        <p:spPr>
          <a:xfrm>
            <a:off x="1047402" y="1067892"/>
            <a:ext cx="10097192" cy="369332"/>
          </a:xfrm>
          <a:prstGeom prst="rect">
            <a:avLst/>
          </a:prstGeom>
          <a:noFill/>
        </p:spPr>
        <p:txBody>
          <a:bodyPr wrap="square" rtlCol="0">
            <a:spAutoFit/>
          </a:bodyPr>
          <a:lstStyle/>
          <a:p>
            <a:r>
              <a:rPr lang="en-NZ" b="1">
                <a:latin typeface="Bahnschrift Light" panose="020B0502040204020203" pitchFamily="34" charset="0"/>
              </a:rPr>
              <a:t>Expected input – includes boundary testing</a:t>
            </a:r>
          </a:p>
        </p:txBody>
      </p:sp>
    </p:spTree>
    <p:extLst>
      <p:ext uri="{BB962C8B-B14F-4D97-AF65-F5344CB8AC3E}">
        <p14:creationId xmlns:p14="http://schemas.microsoft.com/office/powerpoint/2010/main" val="146580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Component 3 – Screenshot </a:t>
            </a:r>
            <a:r>
              <a:rPr lang="en-NZ"/>
              <a:t>of test</a:t>
            </a:r>
            <a:endParaRPr/>
          </a:p>
        </p:txBody>
      </p:sp>
    </p:spTree>
    <p:extLst>
      <p:ext uri="{BB962C8B-B14F-4D97-AF65-F5344CB8AC3E}">
        <p14:creationId xmlns:p14="http://schemas.microsoft.com/office/powerpoint/2010/main" val="179520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p:txBody>
          <a:bodyPr/>
          <a:lstStyle/>
          <a:p>
            <a:r>
              <a:rPr lang="en-NZ" b="1"/>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546483"/>
            <a:ext cx="8767813" cy="702372"/>
          </a:xfrm>
          <a:prstGeom prst="rect">
            <a:avLst/>
          </a:prstGeom>
        </p:spPr>
        <p:txBody>
          <a:bodyPr wrap="square">
            <a:spAutoFit/>
          </a:bodyPr>
          <a:lstStyle/>
          <a:p>
            <a:pPr>
              <a:lnSpc>
                <a:spcPct val="115000"/>
              </a:lnSpc>
              <a:spcAft>
                <a:spcPts val="0"/>
              </a:spcAft>
            </a:pPr>
            <a:r>
              <a:rPr lang="en-NZ" i="1">
                <a:latin typeface="Arial" panose="020B0604020202020204" pitchFamily="34" charset="0"/>
                <a:ea typeface="Arial" panose="020B0604020202020204" pitchFamily="34" charset="0"/>
              </a:rPr>
              <a:t>Please show testing for your assembled outcome below.  This should include a test plan followed by screenshot proof.  </a:t>
            </a:r>
            <a:endParaRPr lang="en-NZ">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a:t>Links:</a:t>
            </a:r>
            <a:endParaRPr lang="en-NZ"/>
          </a:p>
        </p:txBody>
      </p:sp>
      <p:sp>
        <p:nvSpPr>
          <p:cNvPr id="3" name="Rectangle 2">
            <a:extLst>
              <a:ext uri="{FF2B5EF4-FFF2-40B4-BE49-F238E27FC236}">
                <a16:creationId xmlns:a16="http://schemas.microsoft.com/office/drawing/2014/main" id="{58DD00F9-2344-45F4-B745-B1FF6594539B}"/>
              </a:ext>
            </a:extLst>
          </p:cNvPr>
          <p:cNvSpPr/>
          <p:nvPr/>
        </p:nvSpPr>
        <p:spPr>
          <a:xfrm>
            <a:off x="3048000" y="2915270"/>
            <a:ext cx="6096000" cy="1027461"/>
          </a:xfrm>
          <a:prstGeom prst="rect">
            <a:avLst/>
          </a:prstGeom>
        </p:spPr>
        <p:txBody>
          <a:bodyPr>
            <a:spAutoFit/>
          </a:bodyPr>
          <a:lstStyle/>
          <a:p>
            <a:pPr>
              <a:lnSpc>
                <a:spcPct val="115000"/>
              </a:lnSpc>
              <a:spcAft>
                <a:spcPts val="0"/>
              </a:spcAft>
            </a:pPr>
            <a:r>
              <a:rPr lang="en-NZ"/>
              <a:t>Link to working program: </a:t>
            </a:r>
          </a:p>
          <a:p>
            <a:pPr>
              <a:lnSpc>
                <a:spcPct val="115000"/>
              </a:lnSpc>
              <a:spcAft>
                <a:spcPts val="0"/>
              </a:spcAft>
            </a:pPr>
            <a:r>
              <a:rPr lang="en-NZ"/>
              <a:t> </a:t>
            </a:r>
          </a:p>
          <a:p>
            <a:pPr>
              <a:lnSpc>
                <a:spcPct val="115000"/>
              </a:lnSpc>
              <a:spcAft>
                <a:spcPts val="0"/>
              </a:spcAft>
            </a:pPr>
            <a:r>
              <a:rPr lang="en-NZ"/>
              <a:t>Link to </a:t>
            </a:r>
            <a:r>
              <a:rPr lang="en-NZ" err="1"/>
              <a:t>trello</a:t>
            </a:r>
            <a:r>
              <a:rPr lang="en-NZ"/>
              <a:t> board / project management tools (e.g. GIST): </a:t>
            </a:r>
            <a:endParaRPr lang="en-NZ">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a:t>Usability Testing</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1020921"/>
          </a:xfrm>
          <a:prstGeom prst="rect">
            <a:avLst/>
          </a:prstGeom>
        </p:spPr>
        <p:txBody>
          <a:bodyPr wrap="square">
            <a:spAutoFit/>
          </a:bodyPr>
          <a:lstStyle/>
          <a:p>
            <a:pPr>
              <a:lnSpc>
                <a:spcPct val="115000"/>
              </a:lnSpc>
              <a:spcAft>
                <a:spcPts val="0"/>
              </a:spcAft>
            </a:pPr>
            <a:r>
              <a:rPr lang="en-NZ" i="1">
                <a:latin typeface="Arial" panose="020B0604020202020204" pitchFamily="34" charset="0"/>
                <a:ea typeface="Arial" panose="020B0604020202020204" pitchFamily="34" charset="0"/>
              </a:rPr>
              <a:t>Ask a volunteer to use your program and observe them doing so.  Write a list of improvements which need to be made based on your usability testing.  Then make the required changes.</a:t>
            </a:r>
            <a:endParaRPr lang="en-NZ">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83204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a:t>Post Usability Testing</a:t>
            </a:r>
          </a:p>
        </p:txBody>
      </p:sp>
      <p:sp>
        <p:nvSpPr>
          <p:cNvPr id="3" name="Rectangle 2">
            <a:extLst>
              <a:ext uri="{FF2B5EF4-FFF2-40B4-BE49-F238E27FC236}">
                <a16:creationId xmlns:a16="http://schemas.microsoft.com/office/drawing/2014/main" id="{587AE7D3-5F44-4638-A690-53362BD9429B}"/>
              </a:ext>
            </a:extLst>
          </p:cNvPr>
          <p:cNvSpPr/>
          <p:nvPr/>
        </p:nvSpPr>
        <p:spPr>
          <a:xfrm>
            <a:off x="838200" y="1470395"/>
            <a:ext cx="8122920" cy="702372"/>
          </a:xfrm>
          <a:prstGeom prst="rect">
            <a:avLst/>
          </a:prstGeom>
        </p:spPr>
        <p:txBody>
          <a:bodyPr wrap="square">
            <a:spAutoFit/>
          </a:bodyPr>
          <a:lstStyle/>
          <a:p>
            <a:pPr>
              <a:lnSpc>
                <a:spcPct val="115000"/>
              </a:lnSpc>
              <a:spcAft>
                <a:spcPts val="0"/>
              </a:spcAft>
            </a:pPr>
            <a:r>
              <a:rPr lang="en-NZ" i="1">
                <a:latin typeface="Arial" panose="020B0604020202020204" pitchFamily="34" charset="0"/>
                <a:ea typeface="Arial" panose="020B0604020202020204" pitchFamily="34" charset="0"/>
              </a:rPr>
              <a:t>Show that, having made the required changes from your usability testing, your program works correctly</a:t>
            </a:r>
            <a:endParaRPr lang="en-NZ">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520546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nSpc>
                <a:spcPct val="115000"/>
              </a:lnSpc>
              <a:spcAft>
                <a:spcPts val="0"/>
              </a:spcAft>
            </a:pPr>
            <a:r>
              <a:rPr lang="en-NZ" b="1"/>
              <a:t>Relevant Implications:</a:t>
            </a:r>
          </a:p>
        </p:txBody>
      </p:sp>
      <p:sp>
        <p:nvSpPr>
          <p:cNvPr id="3" name="Rectangle 2">
            <a:extLst>
              <a:ext uri="{FF2B5EF4-FFF2-40B4-BE49-F238E27FC236}">
                <a16:creationId xmlns:a16="http://schemas.microsoft.com/office/drawing/2014/main" id="{58DD00F9-2344-45F4-B745-B1FF6594539B}"/>
              </a:ext>
            </a:extLst>
          </p:cNvPr>
          <p:cNvSpPr/>
          <p:nvPr/>
        </p:nvSpPr>
        <p:spPr>
          <a:xfrm>
            <a:off x="838200" y="1690688"/>
            <a:ext cx="8989194" cy="383823"/>
          </a:xfrm>
          <a:prstGeom prst="rect">
            <a:avLst/>
          </a:prstGeom>
        </p:spPr>
        <p:txBody>
          <a:bodyPr wrap="square">
            <a:spAutoFit/>
          </a:bodyPr>
          <a:lstStyle/>
          <a:p>
            <a:pPr>
              <a:lnSpc>
                <a:spcPct val="115000"/>
              </a:lnSpc>
              <a:spcAft>
                <a:spcPts val="0"/>
              </a:spcAft>
            </a:pPr>
            <a:r>
              <a:rPr lang="en-NZ" i="1">
                <a:latin typeface="Arial" panose="020B0604020202020204" pitchFamily="34" charset="0"/>
                <a:ea typeface="Arial" panose="020B0604020202020204" pitchFamily="34" charset="0"/>
              </a:rPr>
              <a:t>Please clearly explain how your final outcome addresses the relevant implications.</a:t>
            </a:r>
            <a:endParaRPr lang="en-NZ">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53444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p:txBody>
          <a:bodyPr/>
          <a:lstStyle/>
          <a:p>
            <a:r>
              <a:rPr lang="en-NZ" b="1"/>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590922"/>
            <a:ext cx="8353926" cy="646331"/>
          </a:xfrm>
          <a:prstGeom prst="rect">
            <a:avLst/>
          </a:prstGeom>
        </p:spPr>
        <p:txBody>
          <a:bodyPr wrap="square">
            <a:spAutoFit/>
          </a:bodyPr>
          <a:lstStyle/>
          <a:p>
            <a:r>
              <a:rPr lang="en-NZ" i="1">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259080"/>
            <a:ext cx="10515600" cy="852488"/>
          </a:xfrm>
        </p:spPr>
        <p:txBody>
          <a:bodyPr/>
          <a:lstStyle/>
          <a:p>
            <a:pPr>
              <a:lnSpc>
                <a:spcPct val="115000"/>
              </a:lnSpc>
              <a:spcAft>
                <a:spcPts val="0"/>
              </a:spcAft>
            </a:pPr>
            <a:r>
              <a:rPr lang="en-NZ" b="1"/>
              <a:t>Relevant Implications:</a:t>
            </a:r>
          </a:p>
        </p:txBody>
      </p:sp>
      <p:sp>
        <p:nvSpPr>
          <p:cNvPr id="3" name="Rectangle 2">
            <a:extLst>
              <a:ext uri="{FF2B5EF4-FFF2-40B4-BE49-F238E27FC236}">
                <a16:creationId xmlns:a16="http://schemas.microsoft.com/office/drawing/2014/main" id="{58DD00F9-2344-45F4-B745-B1FF6594539B}"/>
              </a:ext>
            </a:extLst>
          </p:cNvPr>
          <p:cNvSpPr/>
          <p:nvPr/>
        </p:nvSpPr>
        <p:spPr>
          <a:xfrm>
            <a:off x="838200" y="869443"/>
            <a:ext cx="8989194" cy="708912"/>
          </a:xfrm>
          <a:prstGeom prst="rect">
            <a:avLst/>
          </a:prstGeom>
        </p:spPr>
        <p:txBody>
          <a:bodyPr wrap="square">
            <a:spAutoFit/>
          </a:bodyPr>
          <a:lstStyle/>
          <a:p>
            <a:pPr>
              <a:lnSpc>
                <a:spcPct val="115000"/>
              </a:lnSpc>
              <a:spcAft>
                <a:spcPts val="0"/>
              </a:spcAft>
            </a:pPr>
            <a:r>
              <a:rPr lang="en-NZ"/>
              <a:t>Explain the relevant implications here.  </a:t>
            </a:r>
          </a:p>
          <a:p>
            <a:pPr>
              <a:lnSpc>
                <a:spcPct val="115000"/>
              </a:lnSpc>
              <a:spcAft>
                <a:spcPts val="0"/>
              </a:spcAft>
            </a:pPr>
            <a:r>
              <a:rPr lang="en-NZ"/>
              <a:t>Then as you develop your code, discuss how the implications are being Addressed.</a:t>
            </a:r>
            <a:endParaRPr lang="en-NZ">
              <a:latin typeface="Arial" panose="020B0604020202020204" pitchFamily="34" charset="0"/>
              <a:ea typeface="Arial" panose="020B0604020202020204" pitchFamily="34" charset="0"/>
            </a:endParaRPr>
          </a:p>
        </p:txBody>
      </p:sp>
      <p:graphicFrame>
        <p:nvGraphicFramePr>
          <p:cNvPr id="4" name="Table 4">
            <a:extLst>
              <a:ext uri="{FF2B5EF4-FFF2-40B4-BE49-F238E27FC236}">
                <a16:creationId xmlns:a16="http://schemas.microsoft.com/office/drawing/2014/main" id="{C21DC4D6-EED6-45AF-B001-0242E6E65590}"/>
              </a:ext>
            </a:extLst>
          </p:cNvPr>
          <p:cNvGraphicFramePr>
            <a:graphicFrameLocks noGrp="1"/>
          </p:cNvGraphicFramePr>
          <p:nvPr>
            <p:extLst>
              <p:ext uri="{D42A27DB-BD31-4B8C-83A1-F6EECF244321}">
                <p14:modId xmlns:p14="http://schemas.microsoft.com/office/powerpoint/2010/main" val="134112633"/>
              </p:ext>
            </p:extLst>
          </p:nvPr>
        </p:nvGraphicFramePr>
        <p:xfrm>
          <a:off x="338743" y="1721931"/>
          <a:ext cx="11514513" cy="5029200"/>
        </p:xfrm>
        <a:graphic>
          <a:graphicData uri="http://schemas.openxmlformats.org/drawingml/2006/table">
            <a:tbl>
              <a:tblPr firstRow="1" bandRow="1">
                <a:tableStyleId>{5C22544A-7EE6-4342-B048-85BDC9FD1C3A}</a:tableStyleId>
              </a:tblPr>
              <a:tblGrid>
                <a:gridCol w="2361951">
                  <a:extLst>
                    <a:ext uri="{9D8B030D-6E8A-4147-A177-3AD203B41FA5}">
                      <a16:colId xmlns:a16="http://schemas.microsoft.com/office/drawing/2014/main" val="23401027"/>
                    </a:ext>
                  </a:extLst>
                </a:gridCol>
                <a:gridCol w="9152562">
                  <a:extLst>
                    <a:ext uri="{9D8B030D-6E8A-4147-A177-3AD203B41FA5}">
                      <a16:colId xmlns:a16="http://schemas.microsoft.com/office/drawing/2014/main" val="3574519150"/>
                    </a:ext>
                  </a:extLst>
                </a:gridCol>
              </a:tblGrid>
              <a:tr h="1111933">
                <a:tc>
                  <a:txBody>
                    <a:bodyPr/>
                    <a:lstStyle/>
                    <a:p>
                      <a:r>
                        <a:rPr lang="en-NZ" b="0">
                          <a:solidFill>
                            <a:schemeClr val="tx1"/>
                          </a:solidFill>
                          <a:latin typeface="Bahnschrift Light" panose="020B0502040204020203" pitchFamily="34" charset="0"/>
                        </a:rPr>
                        <a:t>Functionality</a:t>
                      </a:r>
                    </a:p>
                  </a:txBody>
                  <a:tcPr>
                    <a:solidFill>
                      <a:srgbClr val="D8F8D8"/>
                    </a:solidFill>
                  </a:tcPr>
                </a:tc>
                <a:tc>
                  <a:txBody>
                    <a:bodyPr/>
                    <a:lstStyle/>
                    <a:p>
                      <a:r>
                        <a:rPr lang="en-NZ" b="0">
                          <a:solidFill>
                            <a:schemeClr val="tx1"/>
                          </a:solidFill>
                          <a:latin typeface="Bahnschrift Light" panose="020B0502040204020203" pitchFamily="34" charset="0"/>
                        </a:rPr>
                        <a:t>Involves ensuring that the recipe moderniser allows users to enter ingredients for a given recipe and the program will correctly scale the ingredients and change the amounts into grams (where possible) and millimetres where it is not possible to convert to grams.</a:t>
                      </a:r>
                    </a:p>
                  </a:txBody>
                  <a:tcPr>
                    <a:solidFill>
                      <a:srgbClr val="D8F8D8"/>
                    </a:solidFill>
                  </a:tcPr>
                </a:tc>
                <a:extLst>
                  <a:ext uri="{0D108BD9-81ED-4DB2-BD59-A6C34878D82A}">
                    <a16:rowId xmlns:a16="http://schemas.microsoft.com/office/drawing/2014/main" val="3346209278"/>
                  </a:ext>
                </a:extLst>
              </a:tr>
              <a:tr h="1111933">
                <a:tc>
                  <a:txBody>
                    <a:bodyPr/>
                    <a:lstStyle/>
                    <a:p>
                      <a:r>
                        <a:rPr lang="en-NZ" b="0">
                          <a:solidFill>
                            <a:schemeClr val="tx1"/>
                          </a:solidFill>
                          <a:latin typeface="Bahnschrift Light" panose="020B0502040204020203" pitchFamily="34" charset="0"/>
                        </a:rPr>
                        <a:t>Usability</a:t>
                      </a:r>
                    </a:p>
                  </a:txBody>
                  <a:tcPr>
                    <a:solidFill>
                      <a:srgbClr val="F8F0D8"/>
                    </a:solidFill>
                  </a:tcPr>
                </a:tc>
                <a:tc>
                  <a:txBody>
                    <a:bodyPr/>
                    <a:lstStyle/>
                    <a:p>
                      <a:r>
                        <a:rPr lang="en-NZ" b="0">
                          <a:solidFill>
                            <a:schemeClr val="tx1"/>
                          </a:solidFill>
                          <a:latin typeface="Bahnschrift Light" panose="020B0502040204020203" pitchFamily="34" charset="0"/>
                        </a:rPr>
                        <a:t>Involves making it possible for people to use an outcome without needing to ask for help. For my recipe moderniser, this would mean that the user can easily input ingredient amounts (and units), and invalid inputs are not allowed. This would make the program less frustrating to use</a:t>
                      </a:r>
                    </a:p>
                  </a:txBody>
                  <a:tcPr>
                    <a:solidFill>
                      <a:srgbClr val="F8F0D8"/>
                    </a:solidFill>
                  </a:tcPr>
                </a:tc>
                <a:extLst>
                  <a:ext uri="{0D108BD9-81ED-4DB2-BD59-A6C34878D82A}">
                    <a16:rowId xmlns:a16="http://schemas.microsoft.com/office/drawing/2014/main" val="1489857100"/>
                  </a:ext>
                </a:extLst>
              </a:tr>
              <a:tr h="1111933">
                <a:tc>
                  <a:txBody>
                    <a:bodyPr/>
                    <a:lstStyle/>
                    <a:p>
                      <a:r>
                        <a:rPr lang="en-NZ" b="0">
                          <a:solidFill>
                            <a:schemeClr val="tx1"/>
                          </a:solidFill>
                          <a:latin typeface="Bahnschrift Light" panose="020B0502040204020203" pitchFamily="34" charset="0"/>
                        </a:rPr>
                        <a:t>Accessibility</a:t>
                      </a:r>
                    </a:p>
                  </a:txBody>
                  <a:tcPr>
                    <a:solidFill>
                      <a:srgbClr val="D8F8D8"/>
                    </a:solidFill>
                  </a:tcPr>
                </a:tc>
                <a:tc>
                  <a:txBody>
                    <a:bodyPr/>
                    <a:lstStyle/>
                    <a:p>
                      <a:r>
                        <a:rPr lang="en-NZ" b="0">
                          <a:solidFill>
                            <a:schemeClr val="tx1"/>
                          </a:solidFill>
                          <a:latin typeface="Bahnschrift Light" panose="020B0502040204020203" pitchFamily="34" charset="0"/>
                        </a:rPr>
                        <a:t>Means ensuring that all users can access the outcome and its content. One issue with sharing Python programs is that if the program is simply uploaded to a web server / shared via email, users would need to install Python to be able to use it. We can overcome this limitation by making the code available through a web platform like repl.it</a:t>
                      </a:r>
                    </a:p>
                  </a:txBody>
                  <a:tcPr>
                    <a:solidFill>
                      <a:srgbClr val="D8F8D8"/>
                    </a:solidFill>
                  </a:tcPr>
                </a:tc>
                <a:extLst>
                  <a:ext uri="{0D108BD9-81ED-4DB2-BD59-A6C34878D82A}">
                    <a16:rowId xmlns:a16="http://schemas.microsoft.com/office/drawing/2014/main" val="2258825541"/>
                  </a:ext>
                </a:extLst>
              </a:tr>
              <a:tr h="1111933">
                <a:tc>
                  <a:txBody>
                    <a:bodyPr/>
                    <a:lstStyle/>
                    <a:p>
                      <a:r>
                        <a:rPr lang="en-NZ" b="0">
                          <a:solidFill>
                            <a:schemeClr val="tx1"/>
                          </a:solidFill>
                          <a:latin typeface="Bahnschrift Light" panose="020B0502040204020203" pitchFamily="34" charset="0"/>
                        </a:rPr>
                        <a:t>Social Implications</a:t>
                      </a:r>
                    </a:p>
                  </a:txBody>
                  <a:tcPr>
                    <a:solidFill>
                      <a:srgbClr val="F8F0D8"/>
                    </a:solidFill>
                  </a:tcPr>
                </a:tc>
                <a:tc>
                  <a:txBody>
                    <a:bodyPr/>
                    <a:lstStyle/>
                    <a:p>
                      <a:r>
                        <a:rPr lang="en-NZ" b="0">
                          <a:solidFill>
                            <a:schemeClr val="tx1"/>
                          </a:solidFill>
                          <a:latin typeface="Bahnschrift Light" panose="020B0502040204020203" pitchFamily="34" charset="0"/>
                        </a:rPr>
                        <a:t>Relate to how our outcome might affect society as a whole. In the case of the recipe moderniser, it is hoped that the program will benefit most communities as it should make it easy to share recipes and will hopefully encourage users to cook food at home (which is often cheaper and more healthy compared with other options).</a:t>
                      </a:r>
                    </a:p>
                  </a:txBody>
                  <a:tcPr>
                    <a:solidFill>
                      <a:srgbClr val="F8F0D8"/>
                    </a:solidFill>
                  </a:tcPr>
                </a:tc>
                <a:extLst>
                  <a:ext uri="{0D108BD9-81ED-4DB2-BD59-A6C34878D82A}">
                    <a16:rowId xmlns:a16="http://schemas.microsoft.com/office/drawing/2014/main" val="2061824077"/>
                  </a:ext>
                </a:extLst>
              </a:tr>
            </a:tbl>
          </a:graphicData>
        </a:graphic>
      </p:graphicFrame>
    </p:spTree>
    <p:extLst>
      <p:ext uri="{BB962C8B-B14F-4D97-AF65-F5344CB8AC3E}">
        <p14:creationId xmlns:p14="http://schemas.microsoft.com/office/powerpoint/2010/main" val="215845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a:t>Decomposition:</a:t>
            </a:r>
            <a:endParaRPr lang="en-NZ"/>
          </a:p>
        </p:txBody>
      </p:sp>
      <p:sp>
        <p:nvSpPr>
          <p:cNvPr id="4" name="Rectangle 3">
            <a:extLst>
              <a:ext uri="{FF2B5EF4-FFF2-40B4-BE49-F238E27FC236}">
                <a16:creationId xmlns:a16="http://schemas.microsoft.com/office/drawing/2014/main" id="{937BF58F-E358-4625-919F-7C3D6EEBA8FB}"/>
              </a:ext>
            </a:extLst>
          </p:cNvPr>
          <p:cNvSpPr/>
          <p:nvPr/>
        </p:nvSpPr>
        <p:spPr>
          <a:xfrm>
            <a:off x="838200" y="1251986"/>
            <a:ext cx="9999846" cy="416204"/>
          </a:xfrm>
          <a:prstGeom prst="rect">
            <a:avLst/>
          </a:prstGeom>
        </p:spPr>
        <p:txBody>
          <a:bodyPr wrap="square">
            <a:spAutoFit/>
          </a:bodyPr>
          <a:lstStyle/>
          <a:p>
            <a:pPr>
              <a:lnSpc>
                <a:spcPct val="115000"/>
              </a:lnSpc>
              <a:spcAft>
                <a:spcPts val="0"/>
              </a:spcAft>
            </a:pPr>
            <a:r>
              <a:rPr lang="en-NZ" sz="2000" b="1">
                <a:effectLst/>
                <a:latin typeface="Arial" panose="020B0604020202020204" pitchFamily="34" charset="0"/>
                <a:ea typeface="Arial" panose="020B0604020202020204" pitchFamily="34" charset="0"/>
              </a:rPr>
              <a:t>Task Components:</a:t>
            </a:r>
            <a:endParaRPr lang="en-NZ">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2084DC3F-73AC-4AE8-A34D-31F4AF4CA6CC}"/>
              </a:ext>
            </a:extLst>
          </p:cNvPr>
          <p:cNvPicPr>
            <a:picLocks noChangeAspect="1"/>
          </p:cNvPicPr>
          <p:nvPr/>
        </p:nvPicPr>
        <p:blipFill>
          <a:blip r:embed="rId3"/>
          <a:stretch>
            <a:fillRect/>
          </a:stretch>
        </p:blipFill>
        <p:spPr>
          <a:xfrm>
            <a:off x="1778229" y="1706234"/>
            <a:ext cx="8119787" cy="4786641"/>
          </a:xfrm>
          <a:prstGeom prst="rect">
            <a:avLst/>
          </a:prstGeom>
        </p:spPr>
      </p:pic>
      <p:sp>
        <p:nvSpPr>
          <p:cNvPr id="6" name="Rectangle: Rounded Corners 5">
            <a:extLst>
              <a:ext uri="{FF2B5EF4-FFF2-40B4-BE49-F238E27FC236}">
                <a16:creationId xmlns:a16="http://schemas.microsoft.com/office/drawing/2014/main" id="{3C3B4AD9-A6A9-4B9A-9A6A-FE34442583BF}"/>
              </a:ext>
            </a:extLst>
          </p:cNvPr>
          <p:cNvSpPr/>
          <p:nvPr/>
        </p:nvSpPr>
        <p:spPr>
          <a:xfrm>
            <a:off x="7199586" y="2459421"/>
            <a:ext cx="2501462" cy="291136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E8AAB66A-CB3E-4071-B096-53149317E47F}"/>
              </a:ext>
            </a:extLst>
          </p:cNvPr>
          <p:cNvSpPr/>
          <p:nvPr/>
        </p:nvSpPr>
        <p:spPr>
          <a:xfrm>
            <a:off x="4581525" y="2914650"/>
            <a:ext cx="2377440" cy="45339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a:extLst>
              <a:ext uri="{FF2B5EF4-FFF2-40B4-BE49-F238E27FC236}">
                <a16:creationId xmlns:a16="http://schemas.microsoft.com/office/drawing/2014/main" id="{AAB09904-2442-4E9A-8E50-F34EC84BA094}"/>
              </a:ext>
            </a:extLst>
          </p:cNvPr>
          <p:cNvSpPr/>
          <p:nvPr/>
        </p:nvSpPr>
        <p:spPr>
          <a:xfrm>
            <a:off x="1886334" y="2855655"/>
            <a:ext cx="2407344" cy="337126"/>
          </a:xfrm>
          <a:prstGeom prst="rect">
            <a:avLst/>
          </a:prstGeom>
          <a:noFill/>
          <a:ln w="28575">
            <a:solidFill>
              <a:srgbClr val="94E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a:extLst>
              <a:ext uri="{FF2B5EF4-FFF2-40B4-BE49-F238E27FC236}">
                <a16:creationId xmlns:a16="http://schemas.microsoft.com/office/drawing/2014/main" id="{631BF759-EC13-4680-96A1-CED372651E5F}"/>
              </a:ext>
            </a:extLst>
          </p:cNvPr>
          <p:cNvSpPr/>
          <p:nvPr/>
        </p:nvSpPr>
        <p:spPr>
          <a:xfrm>
            <a:off x="1886334" y="3230265"/>
            <a:ext cx="2407344" cy="337126"/>
          </a:xfrm>
          <a:prstGeom prst="rect">
            <a:avLst/>
          </a:prstGeom>
          <a:noFill/>
          <a:ln w="28575">
            <a:solidFill>
              <a:srgbClr val="E49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a:extLst>
              <a:ext uri="{FF2B5EF4-FFF2-40B4-BE49-F238E27FC236}">
                <a16:creationId xmlns:a16="http://schemas.microsoft.com/office/drawing/2014/main" id="{81B0EA90-B847-450D-8C25-649A07E1FD77}"/>
              </a:ext>
            </a:extLst>
          </p:cNvPr>
          <p:cNvSpPr/>
          <p:nvPr/>
        </p:nvSpPr>
        <p:spPr>
          <a:xfrm>
            <a:off x="1886334" y="3604875"/>
            <a:ext cx="2407344" cy="337126"/>
          </a:xfrm>
          <a:prstGeom prst="rect">
            <a:avLst/>
          </a:prstGeom>
          <a:noFill/>
          <a:ln w="28575">
            <a:solidFill>
              <a:srgbClr val="EDD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a:extLst>
              <a:ext uri="{FF2B5EF4-FFF2-40B4-BE49-F238E27FC236}">
                <a16:creationId xmlns:a16="http://schemas.microsoft.com/office/drawing/2014/main" id="{9962B53C-08B2-49D3-BFB1-3FC834A852ED}"/>
              </a:ext>
            </a:extLst>
          </p:cNvPr>
          <p:cNvSpPr/>
          <p:nvPr/>
        </p:nvSpPr>
        <p:spPr>
          <a:xfrm>
            <a:off x="4542959" y="5529149"/>
            <a:ext cx="2454403" cy="337126"/>
          </a:xfrm>
          <a:prstGeom prst="rect">
            <a:avLst/>
          </a:prstGeom>
          <a:noFill/>
          <a:ln w="28575">
            <a:solidFill>
              <a:srgbClr val="EDD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696B70F5-35F6-4B20-BBFF-F400B162656D}"/>
              </a:ext>
            </a:extLst>
          </p:cNvPr>
          <p:cNvSpPr/>
          <p:nvPr/>
        </p:nvSpPr>
        <p:spPr>
          <a:xfrm>
            <a:off x="4542958" y="4761186"/>
            <a:ext cx="2454403" cy="727706"/>
          </a:xfrm>
          <a:prstGeom prst="rect">
            <a:avLst/>
          </a:prstGeom>
          <a:noFill/>
          <a:ln w="28575">
            <a:solidFill>
              <a:srgbClr val="E494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a:extLst>
              <a:ext uri="{FF2B5EF4-FFF2-40B4-BE49-F238E27FC236}">
                <a16:creationId xmlns:a16="http://schemas.microsoft.com/office/drawing/2014/main" id="{7EA268A2-18D6-42CB-9405-97831C8BD28C}"/>
              </a:ext>
            </a:extLst>
          </p:cNvPr>
          <p:cNvSpPr/>
          <p:nvPr/>
        </p:nvSpPr>
        <p:spPr>
          <a:xfrm>
            <a:off x="4542957" y="2873913"/>
            <a:ext cx="2454404" cy="1847015"/>
          </a:xfrm>
          <a:prstGeom prst="rect">
            <a:avLst/>
          </a:prstGeom>
          <a:noFill/>
          <a:ln w="28575">
            <a:solidFill>
              <a:srgbClr val="94E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p:txBody>
          <a:bodyPr/>
          <a:lstStyle/>
          <a:p>
            <a:r>
              <a:rPr lang="en-NZ" b="1"/>
              <a:t>Version Control Evidence 1:</a:t>
            </a:r>
          </a:p>
        </p:txBody>
      </p:sp>
      <p:pic>
        <p:nvPicPr>
          <p:cNvPr id="5" name="Picture 4">
            <a:extLst>
              <a:ext uri="{FF2B5EF4-FFF2-40B4-BE49-F238E27FC236}">
                <a16:creationId xmlns:a16="http://schemas.microsoft.com/office/drawing/2014/main" id="{42457214-A117-4C90-A41C-677518AD4AE3}"/>
              </a:ext>
            </a:extLst>
          </p:cNvPr>
          <p:cNvPicPr>
            <a:picLocks noChangeAspect="1"/>
          </p:cNvPicPr>
          <p:nvPr/>
        </p:nvPicPr>
        <p:blipFill>
          <a:blip r:embed="rId2"/>
          <a:stretch>
            <a:fillRect/>
          </a:stretch>
        </p:blipFill>
        <p:spPr>
          <a:xfrm>
            <a:off x="1188462" y="1858532"/>
            <a:ext cx="7421011" cy="1848108"/>
          </a:xfrm>
          <a:prstGeom prst="rect">
            <a:avLst/>
          </a:prstGeom>
        </p:spPr>
      </p:pic>
      <p:sp>
        <p:nvSpPr>
          <p:cNvPr id="6" name="TextBox 5">
            <a:extLst>
              <a:ext uri="{FF2B5EF4-FFF2-40B4-BE49-F238E27FC236}">
                <a16:creationId xmlns:a16="http://schemas.microsoft.com/office/drawing/2014/main" id="{5388722E-3090-45B2-B2DB-E893F8DC78D2}"/>
              </a:ext>
            </a:extLst>
          </p:cNvPr>
          <p:cNvSpPr txBox="1"/>
          <p:nvPr/>
        </p:nvSpPr>
        <p:spPr>
          <a:xfrm>
            <a:off x="838200" y="4212692"/>
            <a:ext cx="10515600" cy="1200329"/>
          </a:xfrm>
          <a:prstGeom prst="rect">
            <a:avLst/>
          </a:prstGeom>
          <a:noFill/>
        </p:spPr>
        <p:txBody>
          <a:bodyPr wrap="square" rtlCol="0">
            <a:spAutoFit/>
          </a:bodyPr>
          <a:lstStyle/>
          <a:p>
            <a:r>
              <a:rPr lang="en-NZ">
                <a:latin typeface="Bahnschrift Light" panose="020B0502040204020203" pitchFamily="34" charset="0"/>
              </a:rPr>
              <a:t>First I set up my logical folder structure in my OneDrive. This was so that I can have access to my files both at home and at school.</a:t>
            </a:r>
          </a:p>
          <a:p>
            <a:r>
              <a:rPr lang="en-NZ">
                <a:latin typeface="Bahnschrift Light" panose="020B0502040204020203" pitchFamily="34" charset="0"/>
              </a:rPr>
              <a:t>I called the project recipe_moderniser</a:t>
            </a:r>
          </a:p>
          <a:p>
            <a:r>
              <a:rPr lang="en-NZ">
                <a:latin typeface="Bahnschrift Light" panose="020B0502040204020203" pitchFamily="34" charset="0"/>
              </a:rPr>
              <a:t>Every component I create as part of this project will be saved in this folder.</a:t>
            </a:r>
          </a:p>
        </p:txBody>
      </p:sp>
    </p:spTree>
    <p:extLst>
      <p:ext uri="{BB962C8B-B14F-4D97-AF65-F5344CB8AC3E}">
        <p14:creationId xmlns:p14="http://schemas.microsoft.com/office/powerpoint/2010/main" val="135754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p:txBody>
          <a:bodyPr/>
          <a:lstStyle/>
          <a:p>
            <a:r>
              <a:rPr lang="en-NZ" b="1"/>
              <a:t>Version Control Evidence 2:</a:t>
            </a:r>
          </a:p>
        </p:txBody>
      </p:sp>
      <p:sp>
        <p:nvSpPr>
          <p:cNvPr id="6" name="TextBox 5">
            <a:extLst>
              <a:ext uri="{FF2B5EF4-FFF2-40B4-BE49-F238E27FC236}">
                <a16:creationId xmlns:a16="http://schemas.microsoft.com/office/drawing/2014/main" id="{5388722E-3090-45B2-B2DB-E893F8DC78D2}"/>
              </a:ext>
            </a:extLst>
          </p:cNvPr>
          <p:cNvSpPr txBox="1"/>
          <p:nvPr/>
        </p:nvSpPr>
        <p:spPr>
          <a:xfrm>
            <a:off x="7781731" y="1469470"/>
            <a:ext cx="3789295" cy="2031325"/>
          </a:xfrm>
          <a:prstGeom prst="rect">
            <a:avLst/>
          </a:prstGeom>
          <a:noFill/>
        </p:spPr>
        <p:txBody>
          <a:bodyPr wrap="square" rtlCol="0">
            <a:spAutoFit/>
          </a:bodyPr>
          <a:lstStyle/>
          <a:p>
            <a:r>
              <a:rPr lang="en-NZ">
                <a:latin typeface="Bahnschrift Light" panose="020B0502040204020203" pitchFamily="34" charset="0"/>
              </a:rPr>
              <a:t>Then I set the version control for this project using GitHub. To do that I had to create a GitHub account and then set the version control properties in the </a:t>
            </a:r>
            <a:r>
              <a:rPr lang="en-NZ" err="1">
                <a:latin typeface="Bahnschrift Light" panose="020B0502040204020203" pitchFamily="34" charset="0"/>
              </a:rPr>
              <a:t>Pycharm</a:t>
            </a:r>
            <a:r>
              <a:rPr lang="en-NZ">
                <a:latin typeface="Bahnschrift Light" panose="020B0502040204020203" pitchFamily="34" charset="0"/>
              </a:rPr>
              <a:t> project to the GitHub account I had created.</a:t>
            </a:r>
          </a:p>
        </p:txBody>
      </p:sp>
      <p:pic>
        <p:nvPicPr>
          <p:cNvPr id="4" name="Picture 3">
            <a:extLst>
              <a:ext uri="{FF2B5EF4-FFF2-40B4-BE49-F238E27FC236}">
                <a16:creationId xmlns:a16="http://schemas.microsoft.com/office/drawing/2014/main" id="{667DABD7-A537-4691-BBA3-BD46A2A2D0F3}"/>
              </a:ext>
            </a:extLst>
          </p:cNvPr>
          <p:cNvPicPr>
            <a:picLocks noChangeAspect="1"/>
          </p:cNvPicPr>
          <p:nvPr/>
        </p:nvPicPr>
        <p:blipFill>
          <a:blip r:embed="rId2"/>
          <a:stretch>
            <a:fillRect/>
          </a:stretch>
        </p:blipFill>
        <p:spPr>
          <a:xfrm>
            <a:off x="1275060" y="1469470"/>
            <a:ext cx="6069812" cy="4408816"/>
          </a:xfrm>
          <a:prstGeom prst="rect">
            <a:avLst/>
          </a:prstGeom>
        </p:spPr>
      </p:pic>
    </p:spTree>
    <p:extLst>
      <p:ext uri="{BB962C8B-B14F-4D97-AF65-F5344CB8AC3E}">
        <p14:creationId xmlns:p14="http://schemas.microsoft.com/office/powerpoint/2010/main" val="114003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a:t>Component Testing:</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a:latin typeface="Arial" panose="020B0604020202020204" pitchFamily="34" charset="0"/>
                <a:ea typeface="Arial" panose="020B0604020202020204" pitchFamily="34" charset="0"/>
              </a:rPr>
              <a:t>Show that you have developed and tested each component here.  You should have a test plan and then screenshot proof for each component.  You can also include notes that justify the major decisions you made.</a:t>
            </a:r>
            <a:endParaRPr lang="en-NZ">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25267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Component 1 (Trello screenshot)</a:t>
            </a:r>
            <a:endParaRPr/>
          </a:p>
        </p:txBody>
      </p:sp>
      <p:pic>
        <p:nvPicPr>
          <p:cNvPr id="3" name="Picture 2">
            <a:extLst>
              <a:ext uri="{FF2B5EF4-FFF2-40B4-BE49-F238E27FC236}">
                <a16:creationId xmlns:a16="http://schemas.microsoft.com/office/drawing/2014/main" id="{8A904863-4133-4742-B381-668D03CBD80F}"/>
              </a:ext>
            </a:extLst>
          </p:cNvPr>
          <p:cNvPicPr>
            <a:picLocks noChangeAspect="1"/>
          </p:cNvPicPr>
          <p:nvPr/>
        </p:nvPicPr>
        <p:blipFill>
          <a:blip r:embed="rId3"/>
          <a:stretch>
            <a:fillRect/>
          </a:stretch>
        </p:blipFill>
        <p:spPr>
          <a:xfrm>
            <a:off x="2809416" y="1356967"/>
            <a:ext cx="6573167" cy="4848902"/>
          </a:xfrm>
          <a:prstGeom prst="rect">
            <a:avLst/>
          </a:prstGeom>
        </p:spPr>
      </p:pic>
      <p:sp>
        <p:nvSpPr>
          <p:cNvPr id="5" name="Rectangle: Rounded Corners 4">
            <a:extLst>
              <a:ext uri="{FF2B5EF4-FFF2-40B4-BE49-F238E27FC236}">
                <a16:creationId xmlns:a16="http://schemas.microsoft.com/office/drawing/2014/main" id="{C3A2AEF4-26CB-43CA-ACEB-E02FCC3850B2}"/>
              </a:ext>
            </a:extLst>
          </p:cNvPr>
          <p:cNvSpPr/>
          <p:nvPr/>
        </p:nvSpPr>
        <p:spPr>
          <a:xfrm>
            <a:off x="6232850" y="1356967"/>
            <a:ext cx="3149734" cy="325235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CA1F2422-8C36-4850-B226-C47F46B45130}"/>
              </a:ext>
            </a:extLst>
          </p:cNvPr>
          <p:cNvSpPr/>
          <p:nvPr/>
        </p:nvSpPr>
        <p:spPr>
          <a:xfrm>
            <a:off x="2926703" y="1903445"/>
            <a:ext cx="3032448" cy="6344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Component 1 - Test Plan</a:t>
            </a:r>
            <a:endParaRPr/>
          </a:p>
        </p:txBody>
      </p:sp>
      <p:graphicFrame>
        <p:nvGraphicFramePr>
          <p:cNvPr id="92" name="Google Shape;92;p19"/>
          <p:cNvGraphicFramePr/>
          <p:nvPr>
            <p:extLst>
              <p:ext uri="{D42A27DB-BD31-4B8C-83A1-F6EECF244321}">
                <p14:modId xmlns:p14="http://schemas.microsoft.com/office/powerpoint/2010/main" val="2418149442"/>
              </p:ext>
            </p:extLst>
          </p:nvPr>
        </p:nvGraphicFramePr>
        <p:xfrm>
          <a:off x="1537245" y="1709455"/>
          <a:ext cx="9117509" cy="2438240"/>
        </p:xfrm>
        <a:graphic>
          <a:graphicData uri="http://schemas.openxmlformats.org/drawingml/2006/table">
            <a:tbl>
              <a:tblPr>
                <a:noFill/>
              </a:tblPr>
              <a:tblGrid>
                <a:gridCol w="4219688">
                  <a:extLst>
                    <a:ext uri="{9D8B030D-6E8A-4147-A177-3AD203B41FA5}">
                      <a16:colId xmlns:a16="http://schemas.microsoft.com/office/drawing/2014/main" val="20000"/>
                    </a:ext>
                  </a:extLst>
                </a:gridCol>
                <a:gridCol w="4897821">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“Anzac Biscuits”</a:t>
                      </a:r>
                    </a:p>
                  </a:txBody>
                  <a:tcPr marL="121900" marR="121900" marT="121900" marB="121900"/>
                </a:tc>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“You will be making Anzac biscuits”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 &lt; blank &gt;</a:t>
                      </a:r>
                    </a:p>
                  </a:txBody>
                  <a:tcPr marL="121900" marR="121900" marT="121900" marB="121900"/>
                </a:tc>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Error message</a:t>
                      </a:r>
                    </a:p>
                  </a:txBody>
                  <a:tcPr marL="121900" marR="121900" marT="121900" marB="121900"/>
                </a:tc>
                <a:extLst>
                  <a:ext uri="{0D108BD9-81ED-4DB2-BD59-A6C34878D82A}">
                    <a16:rowId xmlns:a16="http://schemas.microsoft.com/office/drawing/2014/main" val="1871742931"/>
                  </a:ext>
                </a:extLst>
              </a:tr>
              <a:tr h="609560">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“anz4c”</a:t>
                      </a:r>
                    </a:p>
                  </a:txBody>
                  <a:tcPr marL="121900" marR="121900" marT="121900" marB="121900"/>
                </a:tc>
                <a:tc>
                  <a:txBody>
                    <a:bodyPr/>
                    <a:lstStyle/>
                    <a:p>
                      <a:pPr marL="0" lvl="0" indent="0" algn="l" rtl="0">
                        <a:spcBef>
                          <a:spcPts val="0"/>
                        </a:spcBef>
                        <a:spcAft>
                          <a:spcPts val="0"/>
                        </a:spcAft>
                        <a:buNone/>
                      </a:pPr>
                      <a:r>
                        <a:rPr lang="en-NZ" sz="2000" kern="1200">
                          <a:solidFill>
                            <a:schemeClr val="tx1"/>
                          </a:solidFill>
                          <a:latin typeface="Bahnschrift Light" panose="020B0502040204020203" pitchFamily="34" charset="0"/>
                          <a:ea typeface="+mn-ea"/>
                          <a:cs typeface="+mn-cs"/>
                        </a:rPr>
                        <a:t>Error message</a:t>
                      </a:r>
                    </a:p>
                  </a:txBody>
                  <a:tcPr marL="121900" marR="121900" marT="121900" marB="121900"/>
                </a:tc>
                <a:extLst>
                  <a:ext uri="{0D108BD9-81ED-4DB2-BD59-A6C34878D82A}">
                    <a16:rowId xmlns:a16="http://schemas.microsoft.com/office/drawing/2014/main" val="2133125146"/>
                  </a:ext>
                </a:extLst>
              </a:tr>
            </a:tbl>
          </a:graphicData>
        </a:graphic>
      </p:graphicFrame>
      <p:sp>
        <p:nvSpPr>
          <p:cNvPr id="2" name="TextBox 1">
            <a:extLst>
              <a:ext uri="{FF2B5EF4-FFF2-40B4-BE49-F238E27FC236}">
                <a16:creationId xmlns:a16="http://schemas.microsoft.com/office/drawing/2014/main" id="{3A8ACAC4-A32B-4175-9168-A6EA4B309995}"/>
              </a:ext>
            </a:extLst>
          </p:cNvPr>
          <p:cNvSpPr txBox="1"/>
          <p:nvPr/>
        </p:nvSpPr>
        <p:spPr>
          <a:xfrm>
            <a:off x="1047404" y="4461873"/>
            <a:ext cx="10097192" cy="1477328"/>
          </a:xfrm>
          <a:prstGeom prst="rect">
            <a:avLst/>
          </a:prstGeom>
          <a:noFill/>
        </p:spPr>
        <p:txBody>
          <a:bodyPr wrap="square" rtlCol="0">
            <a:spAutoFit/>
          </a:bodyPr>
          <a:lstStyle/>
          <a:p>
            <a:r>
              <a:rPr lang="en-NZ">
                <a:latin typeface="Bahnschrift Light" panose="020B0502040204020203" pitchFamily="34" charset="0"/>
              </a:rPr>
              <a:t>This component will be developed as a function as the ingredient name can’t be blank either and I will be able to reuse the code. It is important that the program works as expected (functionality). We also want to make it easy to use. By preventing users from making mistakes like leaving the recipe name blank and checking that this works as expected. I am addressing both those implications.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12</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AS91896(2.7) &amp; AS91887(2.8) Documentation</vt:lpstr>
      <vt:lpstr>Links:</vt:lpstr>
      <vt:lpstr>Relevant Implications:</vt:lpstr>
      <vt:lpstr>Decomposition:</vt:lpstr>
      <vt:lpstr>Version Control Evidence 1:</vt:lpstr>
      <vt:lpstr>Version Control Evidence 2:</vt:lpstr>
      <vt:lpstr>Component Testing:</vt:lpstr>
      <vt:lpstr>Component 1 (Trello screenshot)</vt:lpstr>
      <vt:lpstr>Component 1 - Test Plan</vt:lpstr>
      <vt:lpstr>Component 1 – Screenshot of test</vt:lpstr>
      <vt:lpstr>Component 2 (Trello screenshot)</vt:lpstr>
      <vt:lpstr>Component 2 - Test Plan</vt:lpstr>
      <vt:lpstr>Component 2 – Screenshot of test</vt:lpstr>
      <vt:lpstr>Component 3 (Trello screenshot)</vt:lpstr>
      <vt:lpstr>Component 3 - Test Plan (servings_given)</vt:lpstr>
      <vt:lpstr>Component 3 - Test Plan (servings_needed)</vt:lpstr>
      <vt:lpstr>Component 3 - Test Plan (whole function)</vt:lpstr>
      <vt:lpstr>Component 3 – Screenshot of test</vt:lpstr>
      <vt:lpstr>Assembled Outcome Testing:</vt:lpstr>
      <vt:lpstr>Usability Testing</vt:lpstr>
      <vt:lpstr>Post Usability Testing</vt:lpstr>
      <vt:lpstr>Relevant Implications:</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revision>1</cp:revision>
  <dcterms:created xsi:type="dcterms:W3CDTF">2020-03-13T23:52:53Z</dcterms:created>
  <dcterms:modified xsi:type="dcterms:W3CDTF">2021-06-20T23:13:05Z</dcterms:modified>
</cp:coreProperties>
</file>