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Override PartName="/ppt/embeddings/oleObject1.bin" ContentType="application/vnd.openxmlformats-officedocument.oleObject"/>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Default Extension="vml" ContentType="application/vnd.openxmlformats-officedocument.vmlDrawing"/>
  <Override PartName="/ppt/slides/slide20.xml" ContentType="application/vnd.openxmlformats-officedocument.presentationml.slide+xml"/>
  <Default Extension="emf" ContentType="image/x-emf"/>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Default Extension="gif" ContentType="image/gif"/>
  <Override PartName="/ppt/notesSlides/notesSlide24.xml" ContentType="application/vnd.openxmlformats-officedocument.presentationml.notesSlide+xml"/>
  <Override PartName="/ppt/slides/slide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10.xml" ContentType="application/vnd.openxmlformats-officedocument.presentationml.slideLayout+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703" r:id="rId1"/>
  </p:sldMasterIdLst>
  <p:notesMasterIdLst>
    <p:notesMasterId r:id="rId31"/>
  </p:notesMasterIdLst>
  <p:handoutMasterIdLst>
    <p:handoutMasterId r:id="rId32"/>
  </p:handoutMasterIdLst>
  <p:sldIdLst>
    <p:sldId id="286" r:id="rId2"/>
    <p:sldId id="283" r:id="rId3"/>
    <p:sldId id="320" r:id="rId4"/>
    <p:sldId id="321" r:id="rId5"/>
    <p:sldId id="315" r:id="rId6"/>
    <p:sldId id="313" r:id="rId7"/>
    <p:sldId id="287" r:id="rId8"/>
    <p:sldId id="337" r:id="rId9"/>
    <p:sldId id="294" r:id="rId10"/>
    <p:sldId id="336" r:id="rId11"/>
    <p:sldId id="338" r:id="rId12"/>
    <p:sldId id="314" r:id="rId13"/>
    <p:sldId id="289" r:id="rId14"/>
    <p:sldId id="343" r:id="rId15"/>
    <p:sldId id="290" r:id="rId16"/>
    <p:sldId id="344" r:id="rId17"/>
    <p:sldId id="341" r:id="rId18"/>
    <p:sldId id="322" r:id="rId19"/>
    <p:sldId id="334" r:id="rId20"/>
    <p:sldId id="335" r:id="rId21"/>
    <p:sldId id="331" r:id="rId22"/>
    <p:sldId id="340" r:id="rId23"/>
    <p:sldId id="342" r:id="rId24"/>
    <p:sldId id="288" r:id="rId25"/>
    <p:sldId id="328" r:id="rId26"/>
    <p:sldId id="330" r:id="rId27"/>
    <p:sldId id="332" r:id="rId28"/>
    <p:sldId id="333" r:id="rId29"/>
    <p:sldId id="318"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showPr showNarration="1">
    <p:present/>
    <p:sldAll/>
    <p:penClr>
      <a:prstClr val="red"/>
    </p:penClr>
    <p:extLst>
      <p:ext uri="{EC167BDD-8182-4AB7-AECC-EB403E3ABB37}">
        <p14:laserClr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a:srgbClr xmlns:mc="http://schemas.openxmlformats.org/markup-compatibility/2006" xmlns:a14="http://schemas.microsoft.com/office/drawing/2010/main" val="FF0000" mc:Ignorable=""/>
        </p14:laserClr>
      </p:ext>
      <p:ext uri="{2FDB2607-1784-4EEB-B798-7EB5836EED8A}">
        <p14:showMediaCtrls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val="1"/>
      </p:ext>
    </p:extLst>
  </p:showPr>
  <p:clrMru>
    <a:srgbClr val="4E6482"/>
    <a:srgbClr val="E4D500"/>
    <a:srgbClr val="941B1E"/>
  </p:clrMru>
  <p:extLst>
    <p:ext uri="{E76CE94A-603C-4142-B9EB-6D1370010A27}">
      <p14:discardImageEditData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val="0"/>
    </p:ext>
    <p:ext uri="{D31A062A-798A-4329-ABDD-BBA856620510}">
      <p14:defaultImageDpi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02" autoAdjust="0"/>
    <p:restoredTop sz="87830" autoAdjust="0"/>
  </p:normalViewPr>
  <p:slideViewPr>
    <p:cSldViewPr>
      <p:cViewPr>
        <p:scale>
          <a:sx n="100" d="100"/>
          <a:sy n="100" d="100"/>
        </p:scale>
        <p:origin x="-1128"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FCF224-C29C-1740-BE72-C779569D0FEB}" type="datetimeFigureOut">
              <a:rPr lang="en-US" smtClean="0"/>
              <a:pPr/>
              <a:t>6/17/10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BD9-A8B9-744F-8305-0D3C22C126A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395FDD68-C2F7-394D-B87E-120DE9A05803}" type="slidenum">
              <a:rPr lang="en-US"/>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xmlns:p="http://schemas.openxmlformats.org/presentationml/2006/main" xmlns:r="http://schemas.openxmlformats.org/officeDocument/2006/relationships" xmlns:a="http://schemas.openxmlformats.org/drawingml/2006/main" val="2098351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isc.sans.or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Titled Emerging Threats to Infrastructure</a:t>
            </a:r>
            <a:r>
              <a:rPr lang="en-US" baseline="0" dirty="0" smtClean="0"/>
              <a:t> and NOT Advanced Persistent Threat. APT will be highlighted but by definition only refer to attacks coming from China.</a:t>
            </a:r>
          </a:p>
          <a:p>
            <a:endParaRPr lang="en-US" baseline="0" dirty="0" smtClean="0"/>
          </a:p>
          <a:p>
            <a:r>
              <a:rPr lang="en-US" baseline="0" dirty="0" smtClean="0"/>
              <a:t>Prepared for Jacksonville ISACA.</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weakest</a:t>
            </a:r>
            <a:r>
              <a:rPr lang="en-US" baseline="0" dirty="0" smtClean="0"/>
              <a:t> link in any security assessment is the user. The user can be socially engineered to do things they shouldn’t, click on things they shouldn’t and eventually give an attacker access to data that they should not have.</a:t>
            </a:r>
          </a:p>
          <a:p>
            <a:endParaRPr lang="en-US" baseline="0" dirty="0" smtClean="0"/>
          </a:p>
          <a:p>
            <a:r>
              <a:rPr lang="en-US" baseline="0" dirty="0" smtClean="0"/>
              <a:t>A snapshot of a map of the internet. It is HUGE and many areas are evil!</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attacks</a:t>
            </a:r>
            <a:r>
              <a:rPr lang="en-US" baseline="0" dirty="0" smtClean="0"/>
              <a:t> work and have always worked. The methods used within each point is what changes. The SANS SEC504 class that prepares you for the GIAC Certified Incident Handler certification titled Hacker Techniques, Exploits, and Incident Response is based on these main points. </a:t>
            </a:r>
          </a:p>
          <a:p>
            <a:endParaRPr lang="en-US" baseline="0" dirty="0" smtClean="0"/>
          </a:p>
          <a:p>
            <a:r>
              <a:rPr lang="en-US" baseline="0" dirty="0" smtClean="0"/>
              <a:t>The main method stays the same, the ways of doing each aspect is what changes and emerges and what we will focus on in this presentation.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 and other Operating Systems have been diligent about releasing</a:t>
            </a:r>
            <a:r>
              <a:rPr lang="en-US" baseline="0" dirty="0" smtClean="0"/>
              <a:t> secure code and patches to vulnerabilities in a timely fashion. Users and IT have also been keeping up to date and patching these systems on a regular basis. Therefore, the weakest link becomes the third party applications installed on these systems. Adobe has been extremely bad about patching their vulnerable software and has horrible coding practice with what is speculated to be no concern for security. The same is true for other third party applications and developers.</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Attackers today are cyber-criminals looking to make money off of your data.  Attackers no longer target the OS.  They are after applications that contain data that can be used to make money!  Threats come from many vectors:  physical vectors (floppy disk, USB drives, CD’s), Email vectors (spam, web redirection, phishing), Web vectors (drive-by downloads, malicious sites, liability).  And they are targeting WEB sites as the weakest links.</a:t>
            </a:r>
          </a:p>
          <a:p>
            <a:endParaRPr lang="en-US" dirty="0" smtClean="0"/>
          </a:p>
          <a:p>
            <a:r>
              <a:rPr lang="en-US" dirty="0" smtClean="0"/>
              <a:t>The primary web vulnerabilities, SQL Injections and Cross-site Scripting (XSS) make up 80% of the exploited vulnerabilities.  Because of these, your web site could be launching malware, serving malicious content to vulnerable client side applications.  If it’s poorly configured to keep hackers out, hackers will plant malicious code that proliferates malware to unsuspecting surfers.  Not only will your users be hurt but Google will see it and block your website until you clean it, resulting in damage to your business.  Vulnerable databases that hold user data can also be hacked.  Software that creates a website, like </a:t>
            </a:r>
            <a:r>
              <a:rPr lang="en-US" dirty="0" err="1" smtClean="0"/>
              <a:t>Drupal</a:t>
            </a:r>
            <a:r>
              <a:rPr lang="en-US" dirty="0" smtClean="0"/>
              <a:t>, </a:t>
            </a:r>
            <a:r>
              <a:rPr lang="en-US" dirty="0" err="1" smtClean="0"/>
              <a:t>WordPress</a:t>
            </a:r>
            <a:r>
              <a:rPr lang="en-US" dirty="0" smtClean="0"/>
              <a:t> (the most insecure), and others.  Your website is vulnerable because of these platforms.  Must keep systems updated and patched.</a:t>
            </a:r>
          </a:p>
          <a:p>
            <a:endParaRPr lang="en-US" dirty="0" smtClean="0"/>
          </a:p>
          <a:p>
            <a:r>
              <a:rPr lang="en-US" dirty="0" smtClean="0"/>
              <a:t>Obfuscated (hidden, obscure) </a:t>
            </a:r>
            <a:r>
              <a:rPr lang="en-US" dirty="0" err="1" smtClean="0"/>
              <a:t>Javascript</a:t>
            </a:r>
            <a:r>
              <a:rPr lang="en-US" dirty="0" smtClean="0"/>
              <a:t>, hidden in a legitimate website,  redirects users connections to another server (in </a:t>
            </a:r>
            <a:r>
              <a:rPr lang="en-US" dirty="0" err="1" smtClean="0"/>
              <a:t>Astonia</a:t>
            </a:r>
            <a:r>
              <a:rPr lang="en-US" dirty="0" smtClean="0"/>
              <a:t>, Russia).  This happens in background without your knowledge.  You are fingerprinted, shows apps, OS, patch levels, etc., and an exploit is triggered to target a found vulnerability.  </a:t>
            </a:r>
          </a:p>
          <a:p>
            <a:endParaRPr lang="en-US" dirty="0" smtClean="0"/>
          </a:p>
          <a:p>
            <a:r>
              <a:rPr lang="en-US" dirty="0" smtClean="0"/>
              <a:t>A backdoor </a:t>
            </a:r>
            <a:r>
              <a:rPr lang="en-US" dirty="0" err="1" smtClean="0"/>
              <a:t>trojan</a:t>
            </a:r>
            <a:r>
              <a:rPr lang="en-US" dirty="0" smtClean="0"/>
              <a:t> is loaded which gives the hacker access to put other things on your system, i.e., banker Trojans (</a:t>
            </a:r>
            <a:r>
              <a:rPr lang="en-US" dirty="0" err="1" smtClean="0"/>
              <a:t>programed</a:t>
            </a:r>
            <a:r>
              <a:rPr lang="en-US" dirty="0" smtClean="0"/>
              <a:t> with list of 100 banks – when you go to your bank the Trojan kicks in because it’s on the list and it captures your info and uploads it to a remote server.</a:t>
            </a:r>
          </a:p>
        </p:txBody>
      </p:sp>
      <p:sp>
        <p:nvSpPr>
          <p:cNvPr id="4" name="Slide Number Placeholder 3"/>
          <p:cNvSpPr>
            <a:spLocks noGrp="1"/>
          </p:cNvSpPr>
          <p:nvPr>
            <p:ph type="sldNum" sz="quarter" idx="10"/>
          </p:nvPr>
        </p:nvSpPr>
        <p:spPr/>
        <p:txBody>
          <a:bodyPr/>
          <a:lstStyle/>
          <a:p>
            <a:fld id="{D5B58A74-AA1F-4F29-A7FE-9E669A4681F1}"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Koobface</a:t>
            </a:r>
            <a:r>
              <a:rPr lang="en-US" dirty="0" smtClean="0"/>
              <a:t>.  A network worm running on Windows systems.  There are 60 new variants today since </a:t>
            </a:r>
            <a:r>
              <a:rPr lang="en-US" dirty="0" err="1" smtClean="0"/>
              <a:t>july</a:t>
            </a:r>
            <a:r>
              <a:rPr lang="en-US" dirty="0" smtClean="0"/>
              <a:t> 2008.</a:t>
            </a:r>
          </a:p>
          <a:p>
            <a:endParaRPr lang="en-US" dirty="0" smtClean="0"/>
          </a:p>
          <a:p>
            <a:r>
              <a:rPr lang="en-US" dirty="0" smtClean="0"/>
              <a:t>Originally found on </a:t>
            </a:r>
            <a:r>
              <a:rPr lang="en-US" dirty="0" err="1" smtClean="0"/>
              <a:t>facebook</a:t>
            </a:r>
            <a:r>
              <a:rPr lang="en-US" dirty="0" smtClean="0"/>
              <a:t> but now it’s occurring on twitter and </a:t>
            </a:r>
            <a:r>
              <a:rPr lang="en-US" dirty="0" err="1" smtClean="0"/>
              <a:t>myspace</a:t>
            </a:r>
            <a:r>
              <a:rPr lang="en-US" dirty="0" smtClean="0"/>
              <a:t>.  Exploits this trusted site kind of thing.</a:t>
            </a:r>
          </a:p>
          <a:p>
            <a:endParaRPr lang="en-US" dirty="0" smtClean="0"/>
          </a:p>
          <a:p>
            <a:r>
              <a:rPr lang="en-US" dirty="0" smtClean="0"/>
              <a:t>Here’s what it looks like.  Notice the redirector says </a:t>
            </a:r>
            <a:r>
              <a:rPr lang="en-US" dirty="0" err="1" smtClean="0"/>
              <a:t>google</a:t>
            </a:r>
            <a:r>
              <a:rPr lang="en-US" dirty="0" smtClean="0"/>
              <a:t> to add more trust.  </a:t>
            </a:r>
          </a:p>
          <a:p>
            <a:endParaRPr lang="en-US" dirty="0" smtClean="0"/>
          </a:p>
          <a:p>
            <a:r>
              <a:rPr lang="en-US" dirty="0" smtClean="0"/>
              <a:t>You click on the link and it looks like </a:t>
            </a:r>
            <a:r>
              <a:rPr lang="en-US" dirty="0" err="1" smtClean="0"/>
              <a:t>Youtube</a:t>
            </a:r>
            <a:r>
              <a:rPr lang="en-US" dirty="0" smtClean="0"/>
              <a:t>.  Then it tells you that you need to update your </a:t>
            </a:r>
            <a:r>
              <a:rPr lang="en-US" dirty="0" err="1" smtClean="0"/>
              <a:t>flashplayer</a:t>
            </a:r>
            <a:r>
              <a:rPr lang="en-US" dirty="0" smtClean="0"/>
              <a:t>.  If you run it, you get the malware.  When you get it, you then start sending the same message to all of your friends and family.  </a:t>
            </a:r>
            <a:r>
              <a:rPr lang="en-US" b="1" dirty="0" smtClean="0"/>
              <a:t>Makes you very popular!!</a:t>
            </a:r>
          </a:p>
          <a:p>
            <a:endParaRPr lang="en-US" dirty="0"/>
          </a:p>
        </p:txBody>
      </p:sp>
      <p:sp>
        <p:nvSpPr>
          <p:cNvPr id="4" name="Slide Number Placeholder 3"/>
          <p:cNvSpPr>
            <a:spLocks noGrp="1"/>
          </p:cNvSpPr>
          <p:nvPr>
            <p:ph type="sldNum" sz="quarter" idx="10"/>
          </p:nvPr>
        </p:nvSpPr>
        <p:spPr/>
        <p:txBody>
          <a:bodyPr/>
          <a:lstStyle/>
          <a:p>
            <a:fld id="{D5B58A74-AA1F-4F29-A7FE-9E669A4681F1}"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F399ECD-D5E0-9944-8AEC-F5757013B98E}" type="slidenum">
              <a:rPr lang="en-US"/>
              <a:pPr/>
              <a:t>2</a:t>
            </a:fld>
            <a:endParaRPr lang="en-US"/>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pitchFamily="-65" charset="0"/>
                <a:ea typeface="ＭＳ Ｐゴシック" pitchFamily="-65" charset="-128"/>
                <a:cs typeface="ＭＳ Ｐゴシック" pitchFamily="-65" charset="-128"/>
              </a:rPr>
              <a:t>Jorge Orchilles, author of Microsoft Windows 7 Administrator’s Reference, holds a Master’s of Science in Management Information Systems from Florida International University, is currently a Security Operating Center Analyst at a leading global provider of IT infrastructure services based in Miami, FL, USA and VP of Communication and Public Relations for the South Florida ISSA Chapter. Views expressed in this blog are his own.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Arial" pitchFamily="-65" charset="0"/>
              <a:ea typeface="ＭＳ Ｐゴシック" pitchFamily="-65" charset="-128"/>
              <a:cs typeface="ＭＳ Ｐゴシック" pitchFamily="-65"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pitchFamily="-65" charset="0"/>
                <a:ea typeface="ＭＳ Ｐゴシック" pitchFamily="-65" charset="-128"/>
                <a:cs typeface="ＭＳ Ｐゴシック" pitchFamily="-65" charset="-128"/>
              </a:rPr>
              <a:t>Jorge Orchilles has been involved in the Information Technology field since 2001. He began his career as a network and system administrator for a small private high school in Orlando, FL, USA. Realizing his passion for IT, he founded The Business Strategy Partners - IT Consultants branch in 2002. Here he began serving residential and small business clients in the South Florida area as an IT Consultant. While gaining work experience, he was a very involved, full-time student in Florida International University. He founded the FIU MIS Club and continues to be a contributor to the club. While at FIU he was contracted to work on the University's Active Directory Migration Project. After completing the project he decided to move to a corporate environment to continue gaining knowledge and experience of the IT field. After two years of corporate IT he developed a large interest in Information Security and has chosen to move in that direction. He currently holds a position as a Security Operating Center analyst and is involved in various organizations in the South Florida area.</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Arial" pitchFamily="-65" charset="0"/>
              <a:ea typeface="ＭＳ Ｐゴシック" pitchFamily="-65" charset="-128"/>
              <a:cs typeface="ＭＳ Ｐゴシック" pitchFamily="-65"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pitchFamily="-65" charset="0"/>
                <a:ea typeface="ＭＳ Ｐゴシック" pitchFamily="-65" charset="-128"/>
                <a:cs typeface="ＭＳ Ｐゴシック" pitchFamily="-65" charset="-128"/>
              </a:rPr>
              <a:t>Jorge Orchilles is the author of Microsoft Windows 7 Administrator’s Reference published by </a:t>
            </a:r>
            <a:r>
              <a:rPr lang="en-US" sz="1200" kern="1200" dirty="0" err="1" smtClean="0">
                <a:solidFill>
                  <a:schemeClr val="tx1"/>
                </a:solidFill>
                <a:latin typeface="Arial" pitchFamily="-65" charset="0"/>
                <a:ea typeface="ＭＳ Ｐゴシック" pitchFamily="-65" charset="-128"/>
                <a:cs typeface="ＭＳ Ｐゴシック" pitchFamily="-65" charset="-128"/>
              </a:rPr>
              <a:t>Syngress</a:t>
            </a:r>
            <a:r>
              <a:rPr lang="en-US" sz="1200" kern="1200" dirty="0" smtClean="0">
                <a:solidFill>
                  <a:schemeClr val="tx1"/>
                </a:solidFill>
                <a:latin typeface="Arial" pitchFamily="-65" charset="0"/>
                <a:ea typeface="ＭＳ Ｐゴシック" pitchFamily="-65" charset="-128"/>
                <a:cs typeface="ＭＳ Ｐゴシック" pitchFamily="-65" charset="-128"/>
              </a:rPr>
              <a:t>. He holds a Master's of Science in Management Information Systems from Florida International University having finished third in his class with a 3.9 GPA. He also holds a Bachelor of Business Administration in Management Information Systems from Florida International University. Jorge holds various certifications from Cisco, Microsoft, and </a:t>
            </a:r>
            <a:r>
              <a:rPr lang="en-US" sz="1200" kern="1200" dirty="0" err="1" smtClean="0">
                <a:solidFill>
                  <a:schemeClr val="tx1"/>
                </a:solidFill>
                <a:latin typeface="Arial" pitchFamily="-65" charset="0"/>
                <a:ea typeface="ＭＳ Ｐゴシック" pitchFamily="-65" charset="-128"/>
                <a:cs typeface="ＭＳ Ｐゴシック" pitchFamily="-65" charset="-128"/>
              </a:rPr>
              <a:t>CompTIA</a:t>
            </a:r>
            <a:r>
              <a:rPr lang="en-US" sz="1200" kern="1200" dirty="0" smtClean="0">
                <a:solidFill>
                  <a:schemeClr val="tx1"/>
                </a:solidFill>
                <a:latin typeface="Arial" pitchFamily="-65" charset="0"/>
                <a:ea typeface="ＭＳ Ｐゴシック" pitchFamily="-65" charset="-128"/>
                <a:cs typeface="ＭＳ Ｐゴシック" pitchFamily="-65" charset="-128"/>
              </a:rPr>
              <a:t>: Cisco Certified Design Associate (CCDA), Cisco Security Solutions for System Engineers (SSSE), </a:t>
            </a:r>
            <a:r>
              <a:rPr lang="en-US" sz="1200" kern="1200" dirty="0" err="1" smtClean="0">
                <a:solidFill>
                  <a:schemeClr val="tx1"/>
                </a:solidFill>
                <a:latin typeface="Arial" pitchFamily="-65" charset="0"/>
                <a:ea typeface="ＭＳ Ｐゴシック" pitchFamily="-65" charset="-128"/>
                <a:cs typeface="ＭＳ Ｐゴシック" pitchFamily="-65" charset="-128"/>
              </a:rPr>
              <a:t>CompTIA</a:t>
            </a:r>
            <a:r>
              <a:rPr lang="en-US" sz="1200" kern="1200" dirty="0" smtClean="0">
                <a:solidFill>
                  <a:schemeClr val="tx1"/>
                </a:solidFill>
                <a:latin typeface="Arial" pitchFamily="-65" charset="0"/>
                <a:ea typeface="ＭＳ Ｐゴシック" pitchFamily="-65" charset="-128"/>
                <a:cs typeface="ＭＳ Ｐゴシック" pitchFamily="-65" charset="-128"/>
              </a:rPr>
              <a:t> Security+ (2008), Microsoft Certified Professional (70-228, 70-282, 70-284) and Microsoft Certified Technology Specialist (70-620).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Arial" pitchFamily="-65" charset="0"/>
              <a:ea typeface="ＭＳ Ｐゴシック" pitchFamily="-65" charset="-128"/>
              <a:cs typeface="ＭＳ Ｐゴシック" pitchFamily="-65"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pitchFamily="-65" charset="0"/>
                <a:ea typeface="ＭＳ Ｐゴシック" pitchFamily="-65" charset="-128"/>
                <a:cs typeface="ＭＳ Ｐゴシック" pitchFamily="-65" charset="-128"/>
              </a:rPr>
              <a:t>Jorge speaks English, Spanish, and Portuguese in decreasing order of fluency. For more about Jorge A. Orchilles please visit his </a:t>
            </a:r>
            <a:r>
              <a:rPr lang="en-US" sz="1200" u="sng" kern="1200" dirty="0" smtClean="0">
                <a:solidFill>
                  <a:schemeClr val="tx1"/>
                </a:solidFill>
                <a:latin typeface="Arial" pitchFamily="-65" charset="0"/>
                <a:ea typeface="ＭＳ Ｐゴシック" pitchFamily="-65" charset="-128"/>
                <a:cs typeface="ＭＳ Ｐゴシック" pitchFamily="-65" charset="-128"/>
              </a:rPr>
              <a:t>LinkedIn page.</a:t>
            </a:r>
            <a:endParaRPr lang="en-US" dirty="0">
              <a:latin typeface="Arial" charset="0"/>
              <a:ea typeface="ＭＳ Ｐゴシック" charset="-128"/>
              <a:cs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Malware is an increasing threat. Over</a:t>
            </a:r>
            <a:r>
              <a:rPr lang="en-US" baseline="0" dirty="0" smtClean="0"/>
              <a:t> 30,000 new malware variants are released per day. In this presentation we will create 1 more for the purpose of proving this point. The malware will not leave the sandbox/demo environment. </a:t>
            </a:r>
          </a:p>
          <a:p>
            <a:endParaRPr lang="en-US" baseline="0" dirty="0" smtClean="0"/>
          </a:p>
          <a:p>
            <a:r>
              <a:rPr lang="en-US" baseline="0" dirty="0" smtClean="0"/>
              <a:t>Anti-virus vendors cannot keep up with the growing threat. The growth is incredible.</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5FDD68-C2F7-394D-B87E-120DE9A05803}"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a:t>
            </a:r>
            <a:r>
              <a:rPr lang="en-US" baseline="0" dirty="0" smtClean="0"/>
              <a:t> Security reports are released at different intervals throughout the year depending on the sponsor. Generally these reports are by vendors and show their results. The favored reports are those by vendor neutral entities such as the SANS, US Cert, and Verizon business which deal with actual data breaches:</a:t>
            </a:r>
          </a:p>
          <a:p>
            <a:endParaRPr lang="en-US" baseline="0" dirty="0" smtClean="0"/>
          </a:p>
          <a:p>
            <a:r>
              <a:rPr lang="en-US" baseline="0" dirty="0" smtClean="0"/>
              <a:t>Verizon: http://newscenter.verizon.com/press-releases/verizon/2009/verizon-business-2009-data.html</a:t>
            </a:r>
          </a:p>
          <a:p>
            <a:r>
              <a:rPr lang="en-US" dirty="0" smtClean="0"/>
              <a:t>SANS Top Security Risk: http://</a:t>
            </a:r>
            <a:r>
              <a:rPr lang="en-US" dirty="0" err="1" smtClean="0"/>
              <a:t>www.sans.org</a:t>
            </a:r>
            <a:r>
              <a:rPr lang="en-US" dirty="0" smtClean="0"/>
              <a:t>/top-cyber-security-risks/</a:t>
            </a:r>
          </a:p>
          <a:p>
            <a:r>
              <a:rPr lang="en-US" dirty="0" smtClean="0"/>
              <a:t>SANS Internet Storm Center: </a:t>
            </a:r>
            <a:r>
              <a:rPr lang="en-US" dirty="0" smtClean="0">
                <a:hlinkClick r:id="rId3"/>
              </a:rPr>
              <a:t>http://isc.sans.org/</a:t>
            </a:r>
            <a:endParaRPr lang="en-US" dirty="0" smtClean="0"/>
          </a:p>
          <a:p>
            <a:r>
              <a:rPr lang="en-US" dirty="0" smtClean="0"/>
              <a:t>Symantec State of Security Report - </a:t>
            </a:r>
            <a:r>
              <a:rPr lang="en-US" dirty="0" err="1" smtClean="0"/>
              <a:t>http://www.symantec.com/about/news/resources/press_kits/detail.jsp?pkid</a:t>
            </a:r>
            <a:r>
              <a:rPr lang="en-US" dirty="0" smtClean="0"/>
              <a:t>=sesreport2010</a:t>
            </a:r>
          </a:p>
          <a:p>
            <a:r>
              <a:rPr lang="en-US" dirty="0" smtClean="0"/>
              <a:t>US Cert - </a:t>
            </a:r>
            <a:r>
              <a:rPr lang="en-US" dirty="0" err="1" smtClean="0"/>
              <a:t>http://www.us-cert.gov</a:t>
            </a:r>
            <a:r>
              <a:rPr lang="en-US" dirty="0" smtClean="0"/>
              <a:t>/</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err="1" smtClean="0">
                <a:solidFill>
                  <a:schemeClr val="tx1"/>
                </a:solidFill>
                <a:latin typeface="Arial" pitchFamily="-65" charset="0"/>
                <a:ea typeface="ＭＳ Ｐゴシック" pitchFamily="-65" charset="-128"/>
                <a:cs typeface="ＭＳ Ｐゴシック" pitchFamily="-65" charset="-128"/>
              </a:rPr>
              <a:t>DataLossDB</a:t>
            </a:r>
            <a:r>
              <a:rPr lang="en-US" sz="1200" b="0" kern="1200" dirty="0" smtClean="0">
                <a:solidFill>
                  <a:schemeClr val="tx1"/>
                </a:solidFill>
                <a:latin typeface="Arial" pitchFamily="-65" charset="0"/>
                <a:ea typeface="ＭＳ Ｐゴシック" pitchFamily="-65" charset="-128"/>
                <a:cs typeface="ＭＳ Ｐゴシック" pitchFamily="-65" charset="-128"/>
              </a:rPr>
              <a:t> is a research project aimed at documenting known and reported data loss incidents and data breaches world-wide.</a:t>
            </a:r>
            <a:endParaRPr lang="en-US" b="0" dirty="0" smtClean="0"/>
          </a:p>
          <a:p>
            <a:r>
              <a:rPr lang="en-US" dirty="0" err="1" smtClean="0"/>
              <a:t>PrivacyRights.org</a:t>
            </a:r>
            <a:r>
              <a:rPr lang="en-US" dirty="0" smtClean="0"/>
              <a:t> - </a:t>
            </a:r>
            <a:r>
              <a:rPr lang="en-US" sz="1200" kern="1200" dirty="0" smtClean="0">
                <a:solidFill>
                  <a:schemeClr val="tx1"/>
                </a:solidFill>
                <a:latin typeface="Arial" pitchFamily="-65" charset="0"/>
                <a:ea typeface="ＭＳ Ｐゴシック" pitchFamily="-65" charset="-128"/>
                <a:cs typeface="ＭＳ Ｐゴシック" pitchFamily="-65" charset="-128"/>
              </a:rPr>
              <a:t>A nonprofit consumer education and advocacy project whose purpose is to advocate for consumers' </a:t>
            </a:r>
            <a:r>
              <a:rPr lang="en-US" sz="1200" b="1" kern="1200" dirty="0" smtClean="0">
                <a:solidFill>
                  <a:schemeClr val="tx1"/>
                </a:solidFill>
                <a:latin typeface="Arial" pitchFamily="-65" charset="0"/>
                <a:ea typeface="ＭＳ Ｐゴシック" pitchFamily="-65" charset="-128"/>
                <a:cs typeface="ＭＳ Ｐゴシック" pitchFamily="-65" charset="-128"/>
              </a:rPr>
              <a:t>privacy rights in public policy proceedings.</a:t>
            </a:r>
          </a:p>
          <a:p>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pitchFamily="-65" charset="0"/>
                <a:ea typeface="ＭＳ Ｐゴシック" pitchFamily="-65" charset="-128"/>
                <a:cs typeface="ＭＳ Ｐゴシック" pitchFamily="-65" charset="-128"/>
              </a:rPr>
              <a:t>Sun Tzu:</a:t>
            </a:r>
          </a:p>
          <a:p>
            <a:r>
              <a:rPr lang="en-US" sz="1200" b="1" kern="1200" dirty="0" smtClean="0">
                <a:solidFill>
                  <a:schemeClr val="tx1"/>
                </a:solidFill>
                <a:latin typeface="Arial" pitchFamily="-65" charset="0"/>
                <a:ea typeface="ＭＳ Ｐゴシック" pitchFamily="-65" charset="-128"/>
                <a:cs typeface="ＭＳ Ｐゴシック" pitchFamily="-65" charset="-128"/>
              </a:rPr>
              <a:t>It is said that if you know your enemies and know yourself, you will not be imperiled in a hundred battles; if you do not know your enemies but do know yourself, you will win one and lose one; if you do not know your enemies nor yourself, you will be imperiled in every single battle.</a:t>
            </a:r>
            <a:endParaRPr lang="en-US" dirty="0" smtClean="0"/>
          </a:p>
          <a:p>
            <a:endParaRPr lang="en-US" dirty="0" smtClean="0"/>
          </a:p>
          <a:p>
            <a:r>
              <a:rPr lang="en-US" dirty="0" smtClean="0"/>
              <a:t>Art of War for Security Managers: </a:t>
            </a:r>
            <a:r>
              <a:rPr lang="en-US" sz="1200" b="0" kern="1200" dirty="0" smtClean="0">
                <a:solidFill>
                  <a:schemeClr val="tx1"/>
                </a:solidFill>
                <a:latin typeface="Arial" pitchFamily="-65" charset="0"/>
                <a:ea typeface="ＭＳ Ｐゴシック" pitchFamily="-65" charset="-128"/>
                <a:cs typeface="ＭＳ Ｐゴシック" pitchFamily="-65" charset="-128"/>
              </a:rPr>
              <a:t>http://www.elsevier.com/wps/find/bookdescription.cws_home/712202/description#description</a:t>
            </a:r>
            <a:endParaRPr lang="en-US" b="0" dirty="0" smtClean="0"/>
          </a:p>
          <a:p>
            <a:endParaRPr lang="en-US" dirty="0" smtClean="0"/>
          </a:p>
          <a:p>
            <a:r>
              <a:rPr lang="en-US" dirty="0" smtClean="0"/>
              <a:t>To</a:t>
            </a:r>
            <a:r>
              <a:rPr lang="en-US" baseline="0" dirty="0" smtClean="0"/>
              <a:t> properly analyze emerging threats we need to answer a few questions:</a:t>
            </a:r>
          </a:p>
          <a:p>
            <a:pPr marL="228600" indent="-228600">
              <a:buAutoNum type="arabicPeriod"/>
            </a:pPr>
            <a:r>
              <a:rPr lang="en-US" baseline="0" dirty="0" smtClean="0"/>
              <a:t>Who is attacking? Know your enemy</a:t>
            </a:r>
          </a:p>
          <a:p>
            <a:pPr marL="228600" indent="-228600">
              <a:buAutoNum type="arabicPeriod"/>
            </a:pPr>
            <a:r>
              <a:rPr lang="en-US" baseline="0" dirty="0" smtClean="0"/>
              <a:t>Know what your enemy is after.</a:t>
            </a:r>
          </a:p>
          <a:p>
            <a:pPr marL="228600" indent="-228600">
              <a:buAutoNum type="arabicPeriod"/>
            </a:pPr>
            <a:r>
              <a:rPr lang="en-US" baseline="0" dirty="0" smtClean="0"/>
              <a:t>Know how your enemy is attacking.</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0" u="none" dirty="0" smtClean="0"/>
              <a:t>Organized Crime - 90%  of records lost in 2008 involved organized crime targeting corporate information according to Symantec</a:t>
            </a:r>
          </a:p>
          <a:p>
            <a:pPr marL="228600" indent="-228600">
              <a:buAutoNum type="arabicPeriod"/>
            </a:pPr>
            <a:r>
              <a:rPr lang="en-US" b="0" u="none" dirty="0" smtClean="0"/>
              <a:t>Well Meaning Insiders – includes</a:t>
            </a:r>
            <a:r>
              <a:rPr lang="en-US" b="0" u="none" baseline="0" dirty="0" smtClean="0"/>
              <a:t> laptops and USB flash drives lost with data</a:t>
            </a:r>
            <a:endParaRPr lang="en-US" b="0" u="none" dirty="0" smtClean="0"/>
          </a:p>
          <a:p>
            <a:pPr marL="228600" indent="-228600">
              <a:buAutoNum type="arabicPeriod"/>
            </a:pPr>
            <a:r>
              <a:rPr lang="en-US" b="0" u="none" dirty="0" smtClean="0"/>
              <a:t>Malicious</a:t>
            </a:r>
            <a:r>
              <a:rPr lang="en-US" b="0" u="none" baseline="0" dirty="0" smtClean="0"/>
              <a:t> Insiders – </a:t>
            </a:r>
          </a:p>
          <a:p>
            <a:pPr marL="228600" indent="-228600">
              <a:buAutoNum type="arabicPeriod"/>
            </a:pPr>
            <a:r>
              <a:rPr lang="en-US" b="0" u="none" baseline="0" dirty="0" smtClean="0"/>
              <a:t>Script Kiddies and automated attacks is the majority of the attacks your IDS and Anti-virus will see and stop</a:t>
            </a:r>
            <a:endParaRPr lang="en-US" b="0" u="none" dirty="0" smtClean="0"/>
          </a:p>
          <a:p>
            <a:pPr marL="228600" indent="-228600">
              <a:buAutoNum type="arabicPeriod"/>
            </a:pPr>
            <a:endParaRPr lang="en-US" u="sng" dirty="0" smtClean="0"/>
          </a:p>
          <a:p>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Botnet</a:t>
            </a:r>
            <a:r>
              <a:rPr lang="en-US" baseline="0" dirty="0" smtClean="0"/>
              <a:t> attacks show a lot about hacker motivation. Back in the early 2000’s it was more for vandalism, publicity, and </a:t>
            </a:r>
            <a:r>
              <a:rPr lang="en-US" baseline="0" dirty="0" err="1" smtClean="0"/>
              <a:t>hacktivism</a:t>
            </a:r>
            <a:r>
              <a:rPr lang="en-US" baseline="0" dirty="0" smtClean="0"/>
              <a:t>. In the late 2000’s a trend began to financially motivated attacks. “If my competition is down for 1 day, I get all their business”</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the attacks</a:t>
            </a:r>
            <a:r>
              <a:rPr lang="en-US" baseline="0" dirty="0" smtClean="0"/>
              <a:t> are coming from? Everywhere! Attackers generally do not attack from home, they proxy and bounce from compromised host to compromised host to hide identity.</a:t>
            </a:r>
          </a:p>
          <a:p>
            <a:endParaRPr lang="en-US" baseline="0" dirty="0" smtClean="0"/>
          </a:p>
          <a:p>
            <a:r>
              <a:rPr lang="en-US" baseline="0" dirty="0" smtClean="0"/>
              <a:t>This is a snapshot of the events in the past 24 hours as of Tuesday March 16, 2010</a:t>
            </a:r>
          </a:p>
          <a:p>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anyone evaluating or looking at Cloud Computing? What is one of the main questions when considering this move? Where is my data?</a:t>
            </a:r>
            <a:r>
              <a:rPr lang="en-US" baseline="0" dirty="0" smtClean="0"/>
              <a:t> </a:t>
            </a:r>
          </a:p>
          <a:p>
            <a:r>
              <a:rPr lang="en-US" baseline="0" dirty="0" smtClean="0"/>
              <a:t>Data is what they attackers of after, whether it is PII, credit card numbers, databases, etc they are after the data. </a:t>
            </a:r>
            <a:r>
              <a:rPr lang="en-US" baseline="0" dirty="0" err="1" smtClean="0"/>
              <a:t>Hacktivism</a:t>
            </a:r>
            <a:r>
              <a:rPr lang="en-US" baseline="0" dirty="0" smtClean="0"/>
              <a:t> might be after infrastructure to take it down but the biggest concern is loosing data.</a:t>
            </a:r>
            <a:endParaRPr lang="en-US" dirty="0"/>
          </a:p>
        </p:txBody>
      </p:sp>
      <p:sp>
        <p:nvSpPr>
          <p:cNvPr id="4" name="Slide Number Placeholder 3"/>
          <p:cNvSpPr>
            <a:spLocks noGrp="1"/>
          </p:cNvSpPr>
          <p:nvPr>
            <p:ph type="sldNum" sz="quarter" idx="10"/>
          </p:nvPr>
        </p:nvSpPr>
        <p:spPr/>
        <p:txBody>
          <a:bodyPr/>
          <a:lstStyle/>
          <a:p>
            <a:fld id="{395FDD68-C2F7-394D-B87E-120DE9A0580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BED9F-E575-5D45-AA8A-3EB94C80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DDC7-DA4C-1C45-AB41-3574C0FD90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7C334E-C6CE-A947-841E-C021F1FAE3D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14400"/>
            <a:ext cx="42672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914400"/>
            <a:ext cx="42672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xfrm>
            <a:off x="3600450" y="62865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fld id="{F2B01EB1-4969-4B37-897E-A79F91483009}"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45123"/>
          </a:xfrm>
          <a:prstGeom prst="rect">
            <a:avLst/>
          </a:prstGeo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90904"/>
            <a:ext cx="8229600" cy="4108932"/>
          </a:xfrm>
          <a:prstGeom prst="rect">
            <a:avLst/>
          </a:prstGeom>
        </p:spPr>
        <p:txBody>
          <a:bodyPr/>
          <a:lstStyle>
            <a:lvl1pPr>
              <a:defRPr sz="2000"/>
            </a:lvl1pPr>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hasCustomPrompt="1"/>
          </p:nvPr>
        </p:nvSpPr>
        <p:spPr>
          <a:xfrm>
            <a:off x="462541" y="1687008"/>
            <a:ext cx="8229283" cy="406400"/>
          </a:xfrm>
          <a:prstGeom prst="rect">
            <a:avLst/>
          </a:prstGeom>
        </p:spPr>
        <p:txBody>
          <a:bodyPr>
            <a:normAutofit/>
          </a:bodyPr>
          <a:lstStyle>
            <a:lvl1pPr marL="0" indent="0">
              <a:buNone/>
              <a:defRPr sz="2000" b="1">
                <a:solidFill>
                  <a:schemeClr val="accent1"/>
                </a:solidFill>
              </a:defRPr>
            </a:lvl1pPr>
          </a:lstStyle>
          <a:p>
            <a:pPr lvl="0"/>
            <a:r>
              <a:rPr lang="en-US" dirty="0" smtClean="0"/>
              <a:t>Click to edit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45123"/>
          </a:xfrm>
          <a:prstGeom prst="rect">
            <a:avLst/>
          </a:prstGeo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90904"/>
            <a:ext cx="8229600" cy="4108932"/>
          </a:xfrm>
          <a:prstGeom prst="rect">
            <a:avLst/>
          </a:prstGeom>
        </p:spPr>
        <p:txBody>
          <a:bodyPr/>
          <a:lstStyle>
            <a:lvl1pPr>
              <a:defRPr sz="2000"/>
            </a:lvl1pPr>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hasCustomPrompt="1"/>
          </p:nvPr>
        </p:nvSpPr>
        <p:spPr>
          <a:xfrm>
            <a:off x="462541" y="1687008"/>
            <a:ext cx="8229283" cy="406400"/>
          </a:xfrm>
          <a:prstGeom prst="rect">
            <a:avLst/>
          </a:prstGeom>
        </p:spPr>
        <p:txBody>
          <a:bodyPr>
            <a:normAutofit/>
          </a:bodyPr>
          <a:lstStyle>
            <a:lvl1pPr marL="0" indent="0">
              <a:buNone/>
              <a:defRPr sz="2000" b="1">
                <a:solidFill>
                  <a:schemeClr val="accent1"/>
                </a:solidFill>
              </a:defRPr>
            </a:lvl1pPr>
          </a:lstStyle>
          <a:p>
            <a:pPr lvl="0"/>
            <a:r>
              <a:rPr lang="en-US" dirty="0" smtClean="0"/>
              <a:t>Click to edit subtitle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B705B-F357-7D4E-B7F3-BEC5DC6AE9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08F25-8066-6443-80D6-E2412D4ACD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F7889-8223-4048-9A38-6D98CCBDBA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81B0E-2888-374C-A180-4D19734D85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6FEA1-5A8F-EA46-B566-15DBE768A2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A6E14-F648-634A-A896-644C96B3DE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CF3A9-855D-3C41-AACD-A2AF394062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49E8-8BC8-DA4C-9B9A-1A82B6B87E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9D569-D772-B949-8AF3-44BE87CB8C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hyperlink" Target="http://isc.sans.org/" TargetMode="External"/><Relationship Id="rId4" Type="http://schemas.openxmlformats.org/officeDocument/2006/relationships/image" Target="../media/image3.jpeg"/><Relationship Id="rId5" Type="http://schemas.openxmlformats.org/officeDocument/2006/relationships/image" Target="../media/image4.gif"/><Relationship Id="rId6"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datalossdb.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0" y="914400"/>
            <a:ext cx="9144000" cy="2743200"/>
          </a:xfrm>
        </p:spPr>
        <p:txBody>
          <a:bodyPr>
            <a:normAutofit/>
          </a:bodyPr>
          <a:lstStyle/>
          <a:p>
            <a:pPr algn="ctr" eaLnBrk="1" hangingPunct="1"/>
            <a:r>
              <a:rPr lang="en-US" sz="6000" b="1" dirty="0" smtClean="0"/>
              <a:t>Emerging Threats to Infrastructure</a:t>
            </a:r>
            <a:r>
              <a:rPr lang="en-US" sz="3200" dirty="0" smtClean="0"/>
              <a:t/>
            </a:r>
            <a:br>
              <a:rPr lang="en-US" sz="3200" dirty="0" smtClean="0"/>
            </a:br>
            <a:endParaRPr lang="en-US" dirty="0"/>
          </a:p>
        </p:txBody>
      </p:sp>
      <p:sp>
        <p:nvSpPr>
          <p:cNvPr id="14339" name="Subtitle 2"/>
          <p:cNvSpPr>
            <a:spLocks noGrp="1"/>
          </p:cNvSpPr>
          <p:nvPr>
            <p:ph type="subTitle" idx="1"/>
          </p:nvPr>
        </p:nvSpPr>
        <p:spPr>
          <a:xfrm>
            <a:off x="2324100" y="4114800"/>
            <a:ext cx="4343400" cy="762000"/>
          </a:xfrm>
        </p:spPr>
        <p:txBody>
          <a:bodyPr>
            <a:noAutofit/>
          </a:bodyPr>
          <a:lstStyle/>
          <a:p>
            <a:pPr algn="ctr" eaLnBrk="1" hangingPunct="1">
              <a:buFont typeface="Times" charset="0"/>
              <a:buNone/>
            </a:pPr>
            <a:r>
              <a:rPr lang="en-US" sz="2000" dirty="0" smtClean="0"/>
              <a:t>Jorge Orchilles</a:t>
            </a:r>
          </a:p>
          <a:p>
            <a:pPr algn="ctr" eaLnBrk="1" hangingPunct="1">
              <a:buFont typeface="Times" charset="0"/>
              <a:buNone/>
            </a:pPr>
            <a:r>
              <a:rPr lang="en-US" sz="2000" dirty="0" smtClean="0"/>
              <a:t>Security Analyst</a:t>
            </a:r>
          </a:p>
          <a:p>
            <a:pPr algn="ctr" eaLnBrk="1" hangingPunct="1">
              <a:buFont typeface="Times" charset="0"/>
              <a:buNone/>
            </a:pPr>
            <a:endParaRPr lang="en-US" sz="2000" dirty="0" smtClean="0"/>
          </a:p>
          <a:p>
            <a:pPr algn="ctr" eaLnBrk="1" hangingPunct="1">
              <a:buFont typeface="Times" charset="0"/>
              <a:buNone/>
            </a:pPr>
            <a:r>
              <a:rPr lang="en-US" sz="2000" dirty="0" smtClean="0"/>
              <a:t>South Florida ISSA</a:t>
            </a:r>
            <a:endParaRPr lang="en-US" sz="2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yourself</a:t>
            </a:r>
            <a:endParaRPr lang="en-US" dirty="0"/>
          </a:p>
        </p:txBody>
      </p:sp>
      <p:sp>
        <p:nvSpPr>
          <p:cNvPr id="3" name="Content Placeholder 2"/>
          <p:cNvSpPr>
            <a:spLocks noGrp="1"/>
          </p:cNvSpPr>
          <p:nvPr>
            <p:ph idx="1"/>
          </p:nvPr>
        </p:nvSpPr>
        <p:spPr>
          <a:xfrm>
            <a:off x="228600" y="3124200"/>
            <a:ext cx="4114800" cy="3200400"/>
          </a:xfrm>
        </p:spPr>
        <p:txBody>
          <a:bodyPr/>
          <a:lstStyle/>
          <a:p>
            <a:pPr lvl="1"/>
            <a:r>
              <a:rPr lang="en-US" dirty="0" smtClean="0"/>
              <a:t>Security is not a major concern</a:t>
            </a:r>
          </a:p>
          <a:p>
            <a:pPr lvl="2"/>
            <a:r>
              <a:rPr lang="en-US" sz="2000" dirty="0" smtClean="0"/>
              <a:t>They never get in trouble</a:t>
            </a:r>
          </a:p>
          <a:p>
            <a:pPr lvl="2"/>
            <a:r>
              <a:rPr lang="en-US" sz="2000" dirty="0" smtClean="0"/>
              <a:t>“It was just a pop-up”</a:t>
            </a:r>
          </a:p>
          <a:p>
            <a:pPr lvl="2"/>
            <a:r>
              <a:rPr lang="en-US" sz="2000" dirty="0" smtClean="0"/>
              <a:t>They “think” they know when they are being attacked</a:t>
            </a:r>
          </a:p>
          <a:p>
            <a:pPr lvl="1"/>
            <a:endParaRPr lang="en-US" dirty="0"/>
          </a:p>
        </p:txBody>
      </p:sp>
      <p:pic>
        <p:nvPicPr>
          <p:cNvPr id="4" name="Picture 3"/>
          <p:cNvPicPr>
            <a:picLocks noChangeAspect="1"/>
          </p:cNvPicPr>
          <p:nvPr/>
        </p:nvPicPr>
        <p:blipFill>
          <a:blip r:embed="rId3"/>
          <a:stretch>
            <a:fillRect/>
          </a:stretch>
        </p:blipFill>
        <p:spPr>
          <a:xfrm>
            <a:off x="4359459" y="3048000"/>
            <a:ext cx="4784541" cy="3187700"/>
          </a:xfrm>
          <a:prstGeom prst="rect">
            <a:avLst/>
          </a:prstGeom>
        </p:spPr>
      </p:pic>
      <p:sp>
        <p:nvSpPr>
          <p:cNvPr id="6" name="Content Placeholder 2"/>
          <p:cNvSpPr txBox="1">
            <a:spLocks/>
          </p:cNvSpPr>
          <p:nvPr/>
        </p:nvSpPr>
        <p:spPr bwMode="auto">
          <a:xfrm>
            <a:off x="152400" y="1295400"/>
            <a:ext cx="8763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a:spcBef>
                <a:spcPct val="20000"/>
              </a:spcBef>
              <a:buClr>
                <a:srgbClr val="941B1E"/>
              </a:buClr>
              <a:buFont typeface="Times" charset="0"/>
              <a:buChar char="•"/>
            </a:pPr>
            <a:r>
              <a:rPr kumimoji="0" lang="en-US" sz="2000" b="0" i="0" u="none" strike="noStrike" kern="0" cap="none" spc="0" normalizeH="0" baseline="0" noProof="0" dirty="0" smtClean="0">
                <a:ln>
                  <a:noFill/>
                </a:ln>
                <a:solidFill>
                  <a:schemeClr val="tx1"/>
                </a:solidFill>
                <a:effectLst/>
                <a:uLnTx/>
                <a:uFillTx/>
                <a:latin typeface="+mn-lt"/>
                <a:ea typeface="+mn-ea"/>
              </a:rPr>
              <a:t>Users</a:t>
            </a:r>
          </a:p>
          <a:p>
            <a:pPr marL="742950" lvl="1" indent="-285750">
              <a:spcBef>
                <a:spcPct val="20000"/>
              </a:spcBef>
              <a:buClr>
                <a:srgbClr val="941B1E"/>
              </a:buClr>
              <a:buFont typeface="Times" charset="0"/>
              <a:buChar char="•"/>
            </a:pPr>
            <a:r>
              <a:rPr lang="en-US" sz="2000" kern="0" dirty="0" smtClean="0">
                <a:latin typeface="+mn-lt"/>
                <a:ea typeface="+mn-ea"/>
              </a:rPr>
              <a:t>They are going to click on EVERYTHING</a:t>
            </a:r>
          </a:p>
          <a:p>
            <a:pPr marL="742950" lvl="1" indent="-285750">
              <a:spcBef>
                <a:spcPct val="20000"/>
              </a:spcBef>
              <a:buClr>
                <a:srgbClr val="941B1E"/>
              </a:buClr>
              <a:buFont typeface="Times" charset="0"/>
              <a:buChar char="•"/>
            </a:pPr>
            <a:r>
              <a:rPr kumimoji="0" lang="en-US" sz="2000" b="0" i="0" u="none" strike="noStrike" kern="0" cap="none" spc="0" normalizeH="0" baseline="0" noProof="0" dirty="0" smtClean="0">
                <a:ln>
                  <a:noFill/>
                </a:ln>
                <a:solidFill>
                  <a:schemeClr val="tx1"/>
                </a:solidFill>
                <a:effectLst/>
                <a:uLnTx/>
                <a:uFillTx/>
                <a:latin typeface="+mn-lt"/>
                <a:ea typeface="+mn-ea"/>
              </a:rPr>
              <a:t>On</a:t>
            </a:r>
            <a:r>
              <a:rPr kumimoji="0" lang="en-US" sz="2000" b="0" i="0" u="none" strike="noStrike" kern="0" cap="none" spc="0" normalizeH="0" noProof="0" dirty="0" smtClean="0">
                <a:ln>
                  <a:noFill/>
                </a:ln>
                <a:solidFill>
                  <a:schemeClr val="tx1"/>
                </a:solidFill>
                <a:effectLst/>
                <a:uLnTx/>
                <a:uFillTx/>
                <a:latin typeface="+mn-lt"/>
                <a:ea typeface="+mn-ea"/>
              </a:rPr>
              <a:t> a mission to explore the entire Internet.</a:t>
            </a:r>
          </a:p>
          <a:p>
            <a:pPr marL="1200150" lvl="2" indent="-285750">
              <a:spcBef>
                <a:spcPct val="20000"/>
              </a:spcBef>
              <a:buClr>
                <a:srgbClr val="941B1E"/>
              </a:buClr>
              <a:buFont typeface="Times" charset="0"/>
              <a:buChar char="•"/>
            </a:pPr>
            <a:r>
              <a:rPr lang="en-US" sz="2000" kern="0" baseline="0" dirty="0" smtClean="0">
                <a:latin typeface="+mn-lt"/>
                <a:ea typeface="+mn-ea"/>
              </a:rPr>
              <a:t>The</a:t>
            </a:r>
            <a:r>
              <a:rPr lang="en-US" sz="2000" kern="0" dirty="0" smtClean="0">
                <a:latin typeface="+mn-lt"/>
                <a:ea typeface="+mn-ea"/>
              </a:rPr>
              <a:t> Internet is so massively big and EVIL!</a:t>
            </a:r>
            <a:endParaRPr kumimoji="0" lang="en-US" sz="20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Attack</a:t>
            </a:r>
            <a:endParaRPr lang="en-US" dirty="0"/>
          </a:p>
        </p:txBody>
      </p:sp>
      <p:sp>
        <p:nvSpPr>
          <p:cNvPr id="3" name="Content Placeholder 2"/>
          <p:cNvSpPr>
            <a:spLocks noGrp="1"/>
          </p:cNvSpPr>
          <p:nvPr>
            <p:ph idx="1"/>
          </p:nvPr>
        </p:nvSpPr>
        <p:spPr>
          <a:xfrm>
            <a:off x="152400" y="1524000"/>
            <a:ext cx="8686800" cy="5257800"/>
          </a:xfrm>
        </p:spPr>
        <p:txBody>
          <a:bodyPr>
            <a:normAutofit fontScale="92500" lnSpcReduction="20000"/>
          </a:bodyPr>
          <a:lstStyle/>
          <a:p>
            <a:r>
              <a:rPr lang="en-US" sz="2000" dirty="0" smtClean="0"/>
              <a:t>Reconnaissance</a:t>
            </a:r>
          </a:p>
          <a:p>
            <a:pPr lvl="1"/>
            <a:r>
              <a:rPr lang="en-US" dirty="0" smtClean="0"/>
              <a:t>Social Networks</a:t>
            </a:r>
          </a:p>
          <a:p>
            <a:pPr lvl="1"/>
            <a:r>
              <a:rPr lang="en-US" dirty="0" smtClean="0"/>
              <a:t>Job Postings</a:t>
            </a:r>
          </a:p>
          <a:p>
            <a:r>
              <a:rPr lang="en-US" sz="2000" dirty="0" smtClean="0"/>
              <a:t>Scanning</a:t>
            </a:r>
          </a:p>
          <a:p>
            <a:pPr lvl="1"/>
            <a:r>
              <a:rPr lang="en-US" dirty="0" smtClean="0"/>
              <a:t>Targeted against users</a:t>
            </a:r>
          </a:p>
          <a:p>
            <a:pPr lvl="2"/>
            <a:r>
              <a:rPr lang="en-US" sz="2000" dirty="0" smtClean="0"/>
              <a:t>Spear Phishing</a:t>
            </a:r>
          </a:p>
          <a:p>
            <a:pPr lvl="2"/>
            <a:r>
              <a:rPr lang="en-US" sz="2000" dirty="0" smtClean="0"/>
              <a:t>Spam</a:t>
            </a:r>
          </a:p>
          <a:p>
            <a:pPr lvl="2"/>
            <a:r>
              <a:rPr lang="en-US" sz="2000" dirty="0" smtClean="0"/>
              <a:t>Social Networks</a:t>
            </a:r>
          </a:p>
          <a:p>
            <a:r>
              <a:rPr lang="en-US" sz="2000" dirty="0" smtClean="0"/>
              <a:t>Exploiting – initial intrusion into network</a:t>
            </a:r>
          </a:p>
          <a:p>
            <a:r>
              <a:rPr lang="en-US" sz="2000" dirty="0" smtClean="0"/>
              <a:t>Maintaining Access </a:t>
            </a:r>
          </a:p>
          <a:p>
            <a:pPr lvl="1"/>
            <a:r>
              <a:rPr lang="en-US" dirty="0" smtClean="0"/>
              <a:t>Establish backdoor – outbound connection</a:t>
            </a:r>
          </a:p>
          <a:p>
            <a:pPr lvl="1"/>
            <a:r>
              <a:rPr lang="en-US" dirty="0" smtClean="0"/>
              <a:t>Obtain user credentials</a:t>
            </a:r>
          </a:p>
          <a:p>
            <a:pPr lvl="1"/>
            <a:r>
              <a:rPr lang="en-US" dirty="0" smtClean="0"/>
              <a:t>Install various malware</a:t>
            </a:r>
          </a:p>
          <a:p>
            <a:r>
              <a:rPr lang="en-US" sz="2000" dirty="0" smtClean="0"/>
              <a:t>Privilege escalation/ Lateral Movement/ Data </a:t>
            </a:r>
            <a:r>
              <a:rPr lang="en-US" sz="2000" dirty="0" err="1" smtClean="0"/>
              <a:t>Exfiltration</a:t>
            </a:r>
            <a:endParaRPr lang="en-US" sz="2000" dirty="0" smtClean="0"/>
          </a:p>
          <a:p>
            <a:r>
              <a:rPr lang="en-US" sz="2000" dirty="0" smtClean="0"/>
              <a:t>Erase tracks</a:t>
            </a:r>
          </a:p>
          <a:p>
            <a:endParaRPr lang="en-US" dirty="0" smtClean="0"/>
          </a:p>
          <a:p>
            <a:pPr lvl="1"/>
            <a:endParaRPr lang="en-US" dirty="0"/>
          </a:p>
        </p:txBody>
      </p:sp>
      <p:pic>
        <p:nvPicPr>
          <p:cNvPr id="4" name="Picture 3" descr="Screen shot 2010-03-16 at 8.42.47 AM.png"/>
          <p:cNvPicPr>
            <a:picLocks noChangeAspect="1"/>
          </p:cNvPicPr>
          <p:nvPr/>
        </p:nvPicPr>
        <p:blipFill>
          <a:blip r:embed="rId3"/>
          <a:stretch>
            <a:fillRect/>
          </a:stretch>
        </p:blipFill>
        <p:spPr>
          <a:xfrm>
            <a:off x="6254750" y="1654892"/>
            <a:ext cx="2584450" cy="30695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they attacking?</a:t>
            </a:r>
            <a:endParaRPr lang="en-US" dirty="0"/>
          </a:p>
        </p:txBody>
      </p:sp>
      <p:sp>
        <p:nvSpPr>
          <p:cNvPr id="3" name="Content Placeholder 2"/>
          <p:cNvSpPr>
            <a:spLocks noGrp="1"/>
          </p:cNvSpPr>
          <p:nvPr>
            <p:ph idx="1"/>
          </p:nvPr>
        </p:nvSpPr>
        <p:spPr>
          <a:xfrm>
            <a:off x="152400" y="1600200"/>
            <a:ext cx="8229600" cy="4525963"/>
          </a:xfrm>
        </p:spPr>
        <p:txBody>
          <a:bodyPr/>
          <a:lstStyle/>
          <a:p>
            <a:r>
              <a:rPr lang="en-US" dirty="0" smtClean="0"/>
              <a:t>Application vulnerabilities exceed OS vulnerabilities</a:t>
            </a:r>
          </a:p>
          <a:p>
            <a:pPr lvl="1"/>
            <a:r>
              <a:rPr lang="en-US" dirty="0" smtClean="0"/>
              <a:t>Adobe Reader 0 days</a:t>
            </a:r>
          </a:p>
          <a:p>
            <a:pPr lvl="1"/>
            <a:r>
              <a:rPr lang="en-US" dirty="0" smtClean="0"/>
              <a:t>Adobe Flash 0 days</a:t>
            </a:r>
          </a:p>
          <a:p>
            <a:pPr lvl="1"/>
            <a:r>
              <a:rPr lang="en-US" dirty="0" smtClean="0"/>
              <a:t>Apple QuickTime</a:t>
            </a:r>
          </a:p>
          <a:p>
            <a:pPr lvl="1"/>
            <a:r>
              <a:rPr lang="en-US" dirty="0" smtClean="0"/>
              <a:t>Microsoft Office</a:t>
            </a:r>
          </a:p>
          <a:p>
            <a:r>
              <a:rPr lang="en-US" dirty="0" smtClean="0"/>
              <a:t>Growing Malware</a:t>
            </a:r>
          </a:p>
        </p:txBody>
      </p:sp>
      <p:graphicFrame>
        <p:nvGraphicFramePr>
          <p:cNvPr id="39938" name="Object 2"/>
          <p:cNvGraphicFramePr>
            <a:graphicFrameLocks noChangeAspect="1"/>
          </p:cNvGraphicFramePr>
          <p:nvPr/>
        </p:nvGraphicFramePr>
        <p:xfrm>
          <a:off x="4267200" y="2438400"/>
          <a:ext cx="4886579" cy="2827337"/>
        </p:xfrm>
        <a:graphic>
          <a:graphicData uri="http://schemas.openxmlformats.org/presentationml/2006/ole">
            <p:oleObj spid="_x0000_s39938" r:id="rId4" imgW="8991600" imgH="364490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991600" cy="665074"/>
          </a:xfrm>
        </p:spPr>
        <p:txBody>
          <a:bodyPr>
            <a:normAutofit fontScale="90000"/>
          </a:bodyPr>
          <a:lstStyle/>
          <a:p>
            <a:r>
              <a:rPr lang="en-US" dirty="0" smtClean="0"/>
              <a:t>How are they attacking?</a:t>
            </a:r>
            <a:endParaRPr lang="en-US" dirty="0"/>
          </a:p>
        </p:txBody>
      </p:sp>
      <p:sp>
        <p:nvSpPr>
          <p:cNvPr id="7" name="Content Placeholder 2"/>
          <p:cNvSpPr>
            <a:spLocks noGrp="1"/>
          </p:cNvSpPr>
          <p:nvPr>
            <p:ph idx="1"/>
          </p:nvPr>
        </p:nvSpPr>
        <p:spPr>
          <a:xfrm>
            <a:off x="152400" y="1219199"/>
            <a:ext cx="8991600" cy="5334001"/>
          </a:xfrm>
        </p:spPr>
        <p:txBody>
          <a:bodyPr/>
          <a:lstStyle/>
          <a:p>
            <a:pPr eaLnBrk="1" fontAlgn="auto" hangingPunct="1">
              <a:spcAft>
                <a:spcPts val="0"/>
              </a:spcAft>
              <a:buClr>
                <a:schemeClr val="accent4"/>
              </a:buClr>
              <a:buFont typeface="Arial" pitchFamily="34" charset="0"/>
              <a:buChar char="•"/>
              <a:defRPr/>
            </a:pPr>
            <a:r>
              <a:rPr lang="en-US" dirty="0" smtClean="0"/>
              <a:t>Targeting the weakest </a:t>
            </a:r>
            <a:r>
              <a:rPr lang="en-US" dirty="0" smtClean="0"/>
              <a:t>links</a:t>
            </a:r>
            <a:endParaRPr lang="en-US" dirty="0" smtClean="0"/>
          </a:p>
          <a:p>
            <a:pPr lvl="2">
              <a:buFont typeface="Courier New" pitchFamily="49" charset="0"/>
              <a:buChar char="o"/>
              <a:defRPr/>
            </a:pPr>
            <a:r>
              <a:rPr lang="en-US" sz="2000" dirty="0" smtClean="0"/>
              <a:t>Infrastructure</a:t>
            </a:r>
          </a:p>
          <a:p>
            <a:pPr lvl="2">
              <a:buFont typeface="Courier New" pitchFamily="49" charset="0"/>
              <a:buChar char="o"/>
              <a:defRPr/>
            </a:pPr>
            <a:r>
              <a:rPr lang="en-US" sz="2000" dirty="0" smtClean="0"/>
              <a:t>Applications</a:t>
            </a:r>
          </a:p>
          <a:p>
            <a:pPr lvl="2">
              <a:buFont typeface="Courier New" pitchFamily="49" charset="0"/>
              <a:buChar char="o"/>
              <a:defRPr/>
            </a:pPr>
            <a:r>
              <a:rPr lang="en-US" sz="2000" dirty="0" smtClean="0"/>
              <a:t>Users</a:t>
            </a:r>
            <a:endParaRPr lang="en-US" sz="2000" dirty="0" smtClean="0"/>
          </a:p>
          <a:p>
            <a:pPr eaLnBrk="1" fontAlgn="auto" hangingPunct="1">
              <a:spcAft>
                <a:spcPts val="0"/>
              </a:spcAft>
              <a:buClr>
                <a:schemeClr val="accent4"/>
              </a:buClr>
              <a:buFont typeface="Arial" pitchFamily="34" charset="0"/>
              <a:buChar char="•"/>
              <a:defRPr/>
            </a:pPr>
            <a:r>
              <a:rPr lang="en-US" dirty="0" smtClean="0"/>
              <a:t>Exploits</a:t>
            </a:r>
            <a:endParaRPr lang="en-US" dirty="0" smtClean="0"/>
          </a:p>
          <a:p>
            <a:pPr lvl="2">
              <a:buFont typeface="Courier New" pitchFamily="49" charset="0"/>
              <a:buChar char="o"/>
              <a:defRPr/>
            </a:pPr>
            <a:r>
              <a:rPr lang="en-US" sz="2000" dirty="0" smtClean="0"/>
              <a:t>Serve custom </a:t>
            </a:r>
            <a:r>
              <a:rPr lang="en-US" sz="2000" dirty="0" smtClean="0"/>
              <a:t>malware based on Windows OS version, browser version, patch level, vulnerable third party apps</a:t>
            </a:r>
          </a:p>
          <a:p>
            <a:pPr lvl="2">
              <a:buFont typeface="Courier New" pitchFamily="49" charset="0"/>
              <a:buChar char="o"/>
              <a:defRPr/>
            </a:pPr>
            <a:r>
              <a:rPr lang="en-US" sz="2000" dirty="0" smtClean="0"/>
              <a:t>Fires exploits simultaneously at IE,</a:t>
            </a:r>
            <a:r>
              <a:rPr lang="en-US" sz="2000" dirty="0" smtClean="0"/>
              <a:t> Firefox, Adobe, WinZip</a:t>
            </a:r>
            <a:r>
              <a:rPr lang="en-US" sz="2000" dirty="0" smtClean="0"/>
              <a:t>, Java, QuickTime, </a:t>
            </a:r>
            <a:r>
              <a:rPr lang="en-US" sz="2000" dirty="0" smtClean="0"/>
              <a:t>ActiveX… </a:t>
            </a:r>
            <a:r>
              <a:rPr lang="en-US" sz="2000" dirty="0" smtClean="0"/>
              <a:t>until exploit hits target</a:t>
            </a:r>
          </a:p>
          <a:p>
            <a:pPr eaLnBrk="1" fontAlgn="auto" hangingPunct="1">
              <a:spcAft>
                <a:spcPts val="0"/>
              </a:spcAft>
              <a:buClr>
                <a:schemeClr val="accent4"/>
              </a:buClr>
              <a:buFont typeface="Arial" pitchFamily="34" charset="0"/>
              <a:buChar char="•"/>
              <a:defRPr/>
            </a:pPr>
            <a:r>
              <a:rPr lang="en-US" dirty="0" smtClean="0"/>
              <a:t>Payload</a:t>
            </a:r>
          </a:p>
          <a:p>
            <a:pPr lvl="1">
              <a:buClr>
                <a:schemeClr val="accent4"/>
              </a:buClr>
              <a:buFont typeface="Arial" pitchFamily="34" charset="0"/>
              <a:buChar char="•"/>
              <a:defRPr/>
            </a:pPr>
            <a:r>
              <a:rPr lang="en-US" dirty="0" smtClean="0"/>
              <a:t>Trojans</a:t>
            </a:r>
          </a:p>
          <a:p>
            <a:pPr lvl="1">
              <a:buClr>
                <a:schemeClr val="accent4"/>
              </a:buClr>
              <a:buFont typeface="Arial" pitchFamily="34" charset="0"/>
              <a:buChar char="•"/>
              <a:defRPr/>
            </a:pPr>
            <a:r>
              <a:rPr lang="en-US" dirty="0" smtClean="0"/>
              <a:t>Bots</a:t>
            </a:r>
          </a:p>
          <a:p>
            <a:pPr lvl="1">
              <a:buClr>
                <a:schemeClr val="accent4"/>
              </a:buClr>
              <a:buFont typeface="Arial" pitchFamily="34" charset="0"/>
              <a:buChar char="•"/>
              <a:defRPr/>
            </a:pPr>
            <a:r>
              <a:rPr lang="en-US" dirty="0" smtClean="0"/>
              <a:t>Etc</a:t>
            </a:r>
            <a:endParaRPr lang="en-US" dirty="0" smtClean="0"/>
          </a:p>
          <a:p>
            <a:pPr lvl="1" eaLnBrk="1" fontAlgn="auto" hangingPunct="1">
              <a:spcAft>
                <a:spcPts val="0"/>
              </a:spcAft>
              <a:buClr>
                <a:schemeClr val="accent4"/>
              </a:buClr>
              <a:buFont typeface="Arial" pitchFamily="34" charset="0"/>
              <a:buChar char="–"/>
              <a:defRPr/>
            </a:pPr>
            <a:endParaRPr lang="en-US" sz="2000" dirty="0" smtClean="0"/>
          </a:p>
          <a:p>
            <a:pPr lvl="1" eaLnBrk="1" fontAlgn="auto" hangingPunct="1">
              <a:spcAft>
                <a:spcPts val="0"/>
              </a:spcAft>
              <a:buClr>
                <a:schemeClr val="accent4"/>
              </a:buClr>
              <a:buFont typeface="Arial" pitchFamily="34" charset="0"/>
              <a:buChar char="–"/>
              <a:defRPr/>
            </a:pPr>
            <a:endParaRPr lang="en-US" sz="20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5" name="Content Placeholder 4" descr="Screen shot 2010-06-17 at 1.16.20 PM.png"/>
          <p:cNvPicPr>
            <a:picLocks noGrp="1" noChangeAspect="1"/>
          </p:cNvPicPr>
          <p:nvPr>
            <p:ph idx="1"/>
          </p:nvPr>
        </p:nvPicPr>
        <p:blipFill>
          <a:blip r:embed="rId2"/>
          <a:srcRect l="-12758" r="-12758"/>
          <a:stretch>
            <a:fillRect/>
          </a:stretch>
        </p:blipFill>
        <p:spPr>
          <a:xfrm>
            <a:off x="-1066800" y="457200"/>
            <a:ext cx="11353800" cy="619983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28575" y="228600"/>
            <a:ext cx="8229600" cy="545123"/>
          </a:xfrm>
        </p:spPr>
        <p:txBody>
          <a:bodyPr>
            <a:normAutofit fontScale="90000"/>
          </a:bodyPr>
          <a:lstStyle/>
          <a:p>
            <a:r>
              <a:rPr lang="en-US" dirty="0" err="1" smtClean="0"/>
              <a:t>Facebook</a:t>
            </a:r>
            <a:r>
              <a:rPr lang="en-US" dirty="0" smtClean="0"/>
              <a:t> Attack In Action</a:t>
            </a:r>
            <a:endParaRPr lang="en-US" dirty="0"/>
          </a:p>
        </p:txBody>
      </p:sp>
      <p:sp>
        <p:nvSpPr>
          <p:cNvPr id="15" name="Content Placeholder 2"/>
          <p:cNvSpPr>
            <a:spLocks noGrp="1"/>
          </p:cNvSpPr>
          <p:nvPr>
            <p:ph idx="1"/>
          </p:nvPr>
        </p:nvSpPr>
        <p:spPr>
          <a:xfrm>
            <a:off x="0" y="1066806"/>
            <a:ext cx="8229600" cy="4525963"/>
          </a:xfrm>
        </p:spPr>
        <p:txBody>
          <a:bodyPr/>
          <a:lstStyle/>
          <a:p>
            <a:r>
              <a:rPr lang="ro-RO" sz="2400" dirty="0" smtClean="0"/>
              <a:t>Net-Worm.Win32.Koobface</a:t>
            </a:r>
            <a:endParaRPr lang="en-US" sz="2400" dirty="0" smtClean="0"/>
          </a:p>
          <a:p>
            <a:pPr lvl="1">
              <a:buFont typeface="Courier New" pitchFamily="49" charset="0"/>
              <a:buChar char="o"/>
            </a:pPr>
            <a:r>
              <a:rPr lang="en-US" sz="2400" dirty="0" smtClean="0"/>
              <a:t>Created in July 2008</a:t>
            </a:r>
          </a:p>
          <a:p>
            <a:pPr lvl="1">
              <a:buFont typeface="Courier New" pitchFamily="49" charset="0"/>
              <a:buChar char="o"/>
            </a:pPr>
            <a:r>
              <a:rPr lang="en-US" sz="2400" dirty="0" smtClean="0"/>
              <a:t>Variants</a:t>
            </a:r>
            <a:r>
              <a:rPr lang="en-US" sz="2400" baseline="0" dirty="0" smtClean="0"/>
              <a:t> still squirming in 2009</a:t>
            </a:r>
            <a:endParaRPr lang="en-US" sz="2400" dirty="0" smtClean="0"/>
          </a:p>
          <a:p>
            <a:r>
              <a:rPr lang="en-US" sz="2400" dirty="0" smtClean="0"/>
              <a:t>N</a:t>
            </a:r>
            <a:r>
              <a:rPr lang="vi-VN" sz="2400" dirty="0" smtClean="0"/>
              <a:t>et-worm </a:t>
            </a:r>
            <a:r>
              <a:rPr lang="en-US" sz="2400" dirty="0" smtClean="0"/>
              <a:t>that exploits trust on </a:t>
            </a:r>
            <a:r>
              <a:rPr lang="vi-VN" sz="2400" dirty="0" smtClean="0"/>
              <a:t>Facebook </a:t>
            </a:r>
            <a:r>
              <a:rPr lang="en-US" sz="2400" dirty="0" smtClean="0"/>
              <a:t>and</a:t>
            </a:r>
            <a:r>
              <a:rPr lang="vi-VN" sz="2400" dirty="0" smtClean="0"/>
              <a:t> Myspace</a:t>
            </a:r>
            <a:endParaRPr lang="ro-RO" sz="2400" dirty="0"/>
          </a:p>
        </p:txBody>
      </p:sp>
      <p:pic>
        <p:nvPicPr>
          <p:cNvPr id="16" name="Picture 5" descr="K:\work\RoNewMedia 2.0\koobface_.jpg"/>
          <p:cNvPicPr>
            <a:picLocks noChangeAspect="1" noChangeArrowheads="1"/>
          </p:cNvPicPr>
          <p:nvPr/>
        </p:nvPicPr>
        <p:blipFill>
          <a:blip r:embed="rId3" cstate="print"/>
          <a:srcRect/>
          <a:stretch>
            <a:fillRect/>
          </a:stretch>
        </p:blipFill>
        <p:spPr bwMode="auto">
          <a:xfrm>
            <a:off x="1345204" y="1109650"/>
            <a:ext cx="5275385" cy="4152900"/>
          </a:xfrm>
          <a:prstGeom prst="rect">
            <a:avLst/>
          </a:prstGeom>
          <a:noFill/>
          <a:ln w="12700">
            <a:solidFill>
              <a:schemeClr val="tx1"/>
            </a:solidFill>
          </a:ln>
        </p:spPr>
      </p:pic>
      <p:pic>
        <p:nvPicPr>
          <p:cNvPr id="17" name="Picture 6" descr="K:\work\RoNewMedia 2.0\koobface.jpg"/>
          <p:cNvPicPr>
            <a:picLocks noChangeAspect="1" noChangeArrowheads="1"/>
          </p:cNvPicPr>
          <p:nvPr/>
        </p:nvPicPr>
        <p:blipFill>
          <a:blip r:embed="rId4" cstate="print"/>
          <a:srcRect/>
          <a:stretch>
            <a:fillRect/>
          </a:stretch>
        </p:blipFill>
        <p:spPr bwMode="auto">
          <a:xfrm>
            <a:off x="1119554" y="1255151"/>
            <a:ext cx="6348046" cy="4612249"/>
          </a:xfrm>
          <a:prstGeom prst="rect">
            <a:avLst/>
          </a:prstGeom>
          <a:noFill/>
          <a:ln w="12700">
            <a:solidFill>
              <a:schemeClr val="tx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Windows Help and Support Center</a:t>
            </a:r>
            <a:endParaRPr lang="en-US" dirty="0"/>
          </a:p>
        </p:txBody>
      </p:sp>
      <p:sp>
        <p:nvSpPr>
          <p:cNvPr id="4" name="Rectangle 3"/>
          <p:cNvSpPr/>
          <p:nvPr/>
        </p:nvSpPr>
        <p:spPr>
          <a:xfrm>
            <a:off x="381000" y="1257956"/>
            <a:ext cx="8001000" cy="5447644"/>
          </a:xfrm>
          <a:prstGeom prst="rect">
            <a:avLst/>
          </a:prstGeom>
        </p:spPr>
        <p:txBody>
          <a:bodyPr wrap="square">
            <a:spAutoFit/>
          </a:bodyPr>
          <a:lstStyle/>
          <a:p>
            <a:pPr algn="ctr"/>
            <a:r>
              <a:rPr lang="en-US" sz="1200" dirty="0" smtClean="0"/>
              <a:t>Vulnerability </a:t>
            </a:r>
            <a:r>
              <a:rPr lang="en-US" sz="1200" dirty="0" smtClean="0"/>
              <a:t>in Windows Help and Support Center Could Allow Remote Code </a:t>
            </a:r>
            <a:r>
              <a:rPr lang="en-US" sz="1200" dirty="0" smtClean="0"/>
              <a:t>Execution</a:t>
            </a:r>
            <a:endParaRPr lang="en-US" sz="1200" dirty="0" smtClean="0"/>
          </a:p>
          <a:p>
            <a:pPr algn="ctr"/>
            <a:r>
              <a:rPr lang="en-US" sz="1200" dirty="0" smtClean="0"/>
              <a:t>CVE</a:t>
            </a:r>
            <a:r>
              <a:rPr lang="en-US" sz="1200" dirty="0" smtClean="0"/>
              <a:t>-2010-</a:t>
            </a:r>
            <a:r>
              <a:rPr lang="en-US" sz="1200" dirty="0" smtClean="0"/>
              <a:t>1885</a:t>
            </a:r>
          </a:p>
          <a:p>
            <a:pPr>
              <a:buFont typeface="Arial"/>
              <a:buChar char="•"/>
            </a:pPr>
            <a:endParaRPr lang="en-US" sz="1200" dirty="0" smtClean="0"/>
          </a:p>
          <a:p>
            <a:pPr>
              <a:buFont typeface="Arial"/>
              <a:buChar char="•"/>
            </a:pPr>
            <a:endParaRPr lang="en-US" sz="1200" dirty="0" smtClean="0"/>
          </a:p>
          <a:p>
            <a:pPr>
              <a:buFont typeface="Arial"/>
              <a:buChar char="•"/>
            </a:pPr>
            <a:r>
              <a:rPr lang="en-US" sz="1200" dirty="0" smtClean="0"/>
              <a:t>Microsoft </a:t>
            </a:r>
            <a:r>
              <a:rPr lang="en-US" sz="1200" dirty="0" smtClean="0"/>
              <a:t>is investigating new public reports of a possible vulnerability in the Windows Help and Support Center function that is delivered with supported editions of Windows XP and Windows Server 2003. This vulnerability could allow remote code execution if a user views a specially crafted Web page using a Web browser or clicks a specially crafted link in an e-mail message.</a:t>
            </a:r>
            <a:endParaRPr lang="en-US" sz="1200" dirty="0" smtClean="0"/>
          </a:p>
          <a:p>
            <a:pPr>
              <a:buFont typeface="Arial"/>
              <a:buChar char="•"/>
            </a:pPr>
            <a:endParaRPr lang="en-US" sz="1200" dirty="0" smtClean="0"/>
          </a:p>
          <a:p>
            <a:pPr>
              <a:buFont typeface="Arial"/>
              <a:buChar char="•"/>
            </a:pPr>
            <a:r>
              <a:rPr lang="en-US" sz="1200" dirty="0" smtClean="0"/>
              <a:t>This </a:t>
            </a:r>
            <a:r>
              <a:rPr lang="en-US" sz="1200" dirty="0" smtClean="0"/>
              <a:t>is a serious issue that could result in arbitrary code execution on a victims machines. The fact that any browser that can handle the HCP web protocol is potentially vulnerable means that users cannot simply switch to a different browser in order to be secure. Users are advised to be extra vigilant when browsing the internet and to treat any links received in email messages with extreme caution</a:t>
            </a:r>
            <a:r>
              <a:rPr lang="en-US" sz="1200" dirty="0" smtClean="0"/>
              <a:t>.</a:t>
            </a:r>
          </a:p>
          <a:p>
            <a:pPr>
              <a:buFont typeface="Arial"/>
              <a:buChar char="•"/>
            </a:pPr>
            <a:endParaRPr lang="en-US" sz="1200" dirty="0" smtClean="0"/>
          </a:p>
          <a:p>
            <a:pPr>
              <a:buFont typeface="Arial"/>
              <a:buChar char="•"/>
            </a:pPr>
            <a:r>
              <a:rPr lang="en-US" sz="1200" dirty="0" smtClean="0"/>
              <a:t>First </a:t>
            </a:r>
            <a:r>
              <a:rPr lang="en-US" sz="1200" dirty="0" smtClean="0"/>
              <a:t>sample seen	15th June </a:t>
            </a:r>
            <a:r>
              <a:rPr lang="en-US" sz="1200" dirty="0" smtClean="0"/>
              <a:t>2010</a:t>
            </a:r>
          </a:p>
          <a:p>
            <a:pPr>
              <a:buFont typeface="Arial"/>
              <a:buChar char="•"/>
            </a:pPr>
            <a:endParaRPr lang="en-US" sz="1200" dirty="0" smtClean="0"/>
          </a:p>
          <a:p>
            <a:pPr>
              <a:buFont typeface="Arial"/>
              <a:buChar char="•"/>
            </a:pPr>
            <a:r>
              <a:rPr lang="en-US" sz="1200" dirty="0" smtClean="0"/>
              <a:t>Discovery date	10th June </a:t>
            </a:r>
            <a:r>
              <a:rPr lang="en-US" sz="1200" dirty="0" smtClean="0"/>
              <a:t>2010</a:t>
            </a:r>
          </a:p>
          <a:p>
            <a:pPr>
              <a:buFont typeface="Arial"/>
              <a:buChar char="•"/>
            </a:pPr>
            <a:endParaRPr lang="en-US" sz="1200" dirty="0" smtClean="0"/>
          </a:p>
          <a:p>
            <a:pPr>
              <a:buFont typeface="Arial"/>
              <a:buChar char="•"/>
            </a:pPr>
            <a:r>
              <a:rPr lang="en-US" sz="1200" dirty="0" smtClean="0"/>
              <a:t>No patch is currently available but users are advised to apply Microsoft's suggested workaround for disabling support for the HCP protocol. </a:t>
            </a:r>
            <a:endParaRPr lang="en-US" sz="1200" dirty="0" smtClean="0"/>
          </a:p>
          <a:p>
            <a:endParaRPr lang="en-US" sz="1200" dirty="0" smtClean="0"/>
          </a:p>
          <a:p>
            <a:pPr>
              <a:buFont typeface="Arial"/>
              <a:buChar char="•"/>
            </a:pPr>
            <a:r>
              <a:rPr lang="en-US" sz="1200" dirty="0" smtClean="0"/>
              <a:t>Affected </a:t>
            </a:r>
            <a:r>
              <a:rPr lang="en-US" sz="1200" dirty="0" smtClean="0"/>
              <a:t>software</a:t>
            </a:r>
            <a:r>
              <a:rPr lang="en-US" sz="1200" dirty="0" smtClean="0"/>
              <a:t>	</a:t>
            </a:r>
          </a:p>
          <a:p>
            <a:pPr lvl="1">
              <a:buFont typeface="Arial"/>
              <a:buChar char="•"/>
            </a:pPr>
            <a:r>
              <a:rPr lang="en-US" sz="1200" dirty="0" smtClean="0"/>
              <a:t>Windows </a:t>
            </a:r>
            <a:r>
              <a:rPr lang="en-US" sz="1200" dirty="0" smtClean="0"/>
              <a:t>XP Service Pack 2 and Windows XP Service Pack </a:t>
            </a:r>
            <a:r>
              <a:rPr lang="en-US" sz="1200" dirty="0" smtClean="0"/>
              <a:t>3 with IE 7 or IE 8</a:t>
            </a:r>
          </a:p>
          <a:p>
            <a:pPr lvl="1">
              <a:buFont typeface="Arial"/>
              <a:buChar char="•"/>
            </a:pPr>
            <a:r>
              <a:rPr lang="en-US" sz="1200" dirty="0" smtClean="0"/>
              <a:t>Windows XP Professional x64 Edition Service Pack 2</a:t>
            </a:r>
          </a:p>
          <a:p>
            <a:pPr lvl="1">
              <a:buFont typeface="Arial"/>
              <a:buChar char="•"/>
            </a:pPr>
            <a:r>
              <a:rPr lang="en-US" sz="1200" dirty="0" smtClean="0"/>
              <a:t>Windows Server 2003 Service Pack 2</a:t>
            </a:r>
            <a:endParaRPr lang="en-US" sz="1200" dirty="0" smtClean="0"/>
          </a:p>
          <a:p>
            <a:pPr>
              <a:buFont typeface="Arial"/>
              <a:buChar char="•"/>
            </a:pPr>
            <a:r>
              <a:rPr lang="en-US" sz="1200" dirty="0" smtClean="0"/>
              <a:t>References	</a:t>
            </a:r>
          </a:p>
          <a:p>
            <a:pPr lvl="1">
              <a:buFont typeface="Arial"/>
              <a:buChar char="•"/>
            </a:pPr>
            <a:r>
              <a:rPr lang="en-US" sz="1200" dirty="0" smtClean="0"/>
              <a:t>http</a:t>
            </a:r>
            <a:r>
              <a:rPr lang="en-US" sz="1200" dirty="0" smtClean="0"/>
              <a:t>://www.microsoft.com/technet/security/advisory/2219475.mspx</a:t>
            </a:r>
          </a:p>
          <a:p>
            <a:pPr lvl="1">
              <a:buFont typeface="Arial"/>
              <a:buChar char="•"/>
            </a:pPr>
            <a:r>
              <a:rPr lang="en-US" sz="1200" dirty="0" err="1" smtClean="0"/>
              <a:t>http://www.cve.mitre.org/cgi-bin/cvename.cgi?name</a:t>
            </a:r>
            <a:r>
              <a:rPr lang="en-US" sz="1200" dirty="0" smtClean="0"/>
              <a:t>=CVE-2010-1885</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http://igrad.files.wordpress.com/2010/03/bsod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let this happening?</a:t>
            </a:r>
            <a:endParaRPr lang="en-US" dirty="0"/>
          </a:p>
        </p:txBody>
      </p:sp>
      <p:sp>
        <p:nvSpPr>
          <p:cNvPr id="3" name="Content Placeholder 2"/>
          <p:cNvSpPr>
            <a:spLocks noGrp="1"/>
          </p:cNvSpPr>
          <p:nvPr>
            <p:ph idx="1"/>
          </p:nvPr>
        </p:nvSpPr>
        <p:spPr/>
        <p:txBody>
          <a:bodyPr/>
          <a:lstStyle/>
          <a:p>
            <a:r>
              <a:rPr lang="en-US" dirty="0" smtClean="0"/>
              <a:t>Lack of user awareness</a:t>
            </a:r>
          </a:p>
          <a:p>
            <a:r>
              <a:rPr lang="en-US" dirty="0" smtClean="0"/>
              <a:t>Poorly protected infrastructure</a:t>
            </a:r>
          </a:p>
          <a:p>
            <a:pPr lvl="1"/>
            <a:r>
              <a:rPr lang="en-US" dirty="0" smtClean="0"/>
              <a:t>Patch everything, not just OS but applications</a:t>
            </a:r>
          </a:p>
          <a:p>
            <a:r>
              <a:rPr lang="en-US" dirty="0" smtClean="0"/>
              <a:t>Poorly protected data</a:t>
            </a:r>
          </a:p>
          <a:p>
            <a:r>
              <a:rPr lang="en-US" dirty="0" smtClean="0"/>
              <a:t>Poorly enforced IT/Security Policy</a:t>
            </a:r>
          </a:p>
          <a:p>
            <a:pPr lvl="1"/>
            <a:r>
              <a:rPr lang="en-US" dirty="0" smtClean="0"/>
              <a:t>Security tools deployed don’t just work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Are you willing to be proactive about security?</a:t>
            </a:r>
          </a:p>
          <a:p>
            <a:r>
              <a:rPr lang="en-US" dirty="0" smtClean="0"/>
              <a:t>Ask these 5 key questions:</a:t>
            </a:r>
          </a:p>
          <a:p>
            <a:pPr marL="857250" lvl="1" indent="-457200">
              <a:spcBef>
                <a:spcPts val="600"/>
              </a:spcBef>
              <a:buFont typeface="Arial" pitchFamily="34" charset="0"/>
              <a:buAutoNum type="arabicPeriod"/>
            </a:pPr>
            <a:r>
              <a:rPr lang="en-US" dirty="0" smtClean="0"/>
              <a:t>What </a:t>
            </a:r>
            <a:r>
              <a:rPr lang="en-US" dirty="0" smtClean="0">
                <a:solidFill>
                  <a:srgbClr val="941B1E"/>
                </a:solidFill>
              </a:rPr>
              <a:t>data </a:t>
            </a:r>
            <a:r>
              <a:rPr lang="en-US" dirty="0" smtClean="0"/>
              <a:t>is being collected, transacted on, transmitted, or stored, and for what purpose?</a:t>
            </a:r>
          </a:p>
          <a:p>
            <a:pPr marL="857250" lvl="1" indent="-457200">
              <a:spcBef>
                <a:spcPts val="600"/>
              </a:spcBef>
              <a:buFont typeface="Arial" pitchFamily="34" charset="0"/>
              <a:buAutoNum type="arabicPeriod"/>
            </a:pPr>
            <a:r>
              <a:rPr lang="en-US" dirty="0" smtClean="0"/>
              <a:t>How are </a:t>
            </a:r>
            <a:r>
              <a:rPr lang="en-US" dirty="0" smtClean="0">
                <a:solidFill>
                  <a:srgbClr val="941B1E"/>
                </a:solidFill>
              </a:rPr>
              <a:t>authentication </a:t>
            </a:r>
            <a:r>
              <a:rPr lang="en-US" dirty="0" smtClean="0"/>
              <a:t>and </a:t>
            </a:r>
            <a:r>
              <a:rPr lang="en-US" dirty="0" smtClean="0">
                <a:solidFill>
                  <a:srgbClr val="941B1E"/>
                </a:solidFill>
              </a:rPr>
              <a:t>authorization </a:t>
            </a:r>
            <a:r>
              <a:rPr lang="en-US" dirty="0" smtClean="0"/>
              <a:t>being accomplished?</a:t>
            </a:r>
          </a:p>
          <a:p>
            <a:pPr marL="857250" lvl="1" indent="-457200">
              <a:spcBef>
                <a:spcPts val="600"/>
              </a:spcBef>
              <a:buFont typeface="Arial" pitchFamily="34" charset="0"/>
              <a:buAutoNum type="arabicPeriod"/>
            </a:pPr>
            <a:r>
              <a:rPr lang="en-US" dirty="0" smtClean="0"/>
              <a:t>What are the </a:t>
            </a:r>
            <a:r>
              <a:rPr lang="en-US" dirty="0" smtClean="0">
                <a:solidFill>
                  <a:srgbClr val="941B1E"/>
                </a:solidFill>
              </a:rPr>
              <a:t>communications channels </a:t>
            </a:r>
            <a:r>
              <a:rPr lang="en-US" dirty="0" smtClean="0"/>
              <a:t>between each component of the system and do they cross any network boundaries?</a:t>
            </a:r>
          </a:p>
          <a:p>
            <a:pPr marL="857250" lvl="1" indent="-457200">
              <a:spcBef>
                <a:spcPts val="600"/>
              </a:spcBef>
              <a:buFont typeface="Arial" pitchFamily="34" charset="0"/>
              <a:buAutoNum type="arabicPeriod"/>
            </a:pPr>
            <a:r>
              <a:rPr lang="en-US" dirty="0" smtClean="0"/>
              <a:t>Does the solution involve:  an Application Service Provider, data in the Cloud, an externally facing service?</a:t>
            </a:r>
          </a:p>
          <a:p>
            <a:pPr marL="857250" lvl="1" indent="-457200">
              <a:spcBef>
                <a:spcPts val="600"/>
              </a:spcBef>
              <a:buFont typeface="Arial" pitchFamily="34" charset="0"/>
              <a:buAutoNum type="arabicPeriod"/>
            </a:pPr>
            <a:r>
              <a:rPr lang="en-US" dirty="0" smtClean="0"/>
              <a:t>Are there any </a:t>
            </a:r>
            <a:r>
              <a:rPr lang="en-US" dirty="0" smtClean="0">
                <a:solidFill>
                  <a:srgbClr val="941B1E"/>
                </a:solidFill>
              </a:rPr>
              <a:t>regulatory laws, statutes, </a:t>
            </a:r>
            <a:r>
              <a:rPr lang="en-US" dirty="0" smtClean="0"/>
              <a:t>and/or </a:t>
            </a:r>
            <a:r>
              <a:rPr lang="en-US" dirty="0" smtClean="0">
                <a:solidFill>
                  <a:srgbClr val="941B1E"/>
                </a:solidFill>
              </a:rPr>
              <a:t>compliance </a:t>
            </a:r>
            <a:r>
              <a:rPr lang="en-US" dirty="0" smtClean="0"/>
              <a:t>that must be met?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6200"/>
            <a:ext cx="8229600" cy="1143000"/>
          </a:xfrm>
        </p:spPr>
        <p:txBody>
          <a:bodyPr/>
          <a:lstStyle/>
          <a:p>
            <a:pPr eaLnBrk="1" hangingPunct="1"/>
            <a:r>
              <a:rPr lang="en-US" dirty="0" smtClean="0"/>
              <a:t>About Your Speaker</a:t>
            </a:r>
            <a:endParaRPr lang="en-US" dirty="0"/>
          </a:p>
        </p:txBody>
      </p:sp>
      <p:pic>
        <p:nvPicPr>
          <p:cNvPr id="5" name="Picture 4" descr="Screen shot 2010-03-10 at 11.29.04 PM.png"/>
          <p:cNvPicPr>
            <a:picLocks noChangeAspect="1"/>
          </p:cNvPicPr>
          <p:nvPr/>
        </p:nvPicPr>
        <p:blipFill>
          <a:blip r:embed="rId3"/>
          <a:stretch>
            <a:fillRect/>
          </a:stretch>
        </p:blipFill>
        <p:spPr>
          <a:xfrm>
            <a:off x="5931665" y="2895600"/>
            <a:ext cx="2602735" cy="3200400"/>
          </a:xfrm>
          <a:prstGeom prst="rect">
            <a:avLst/>
          </a:prstGeom>
        </p:spPr>
      </p:pic>
      <p:pic>
        <p:nvPicPr>
          <p:cNvPr id="32769" name="Picture 1" descr="D:\Users\jorchilles\Documents\My Dropbox\SyncedDocuments\Personal\Branding\Head Shots\Cara_1BW.jpg"/>
          <p:cNvPicPr>
            <a:picLocks noChangeAspect="1" noChangeArrowheads="1"/>
          </p:cNvPicPr>
          <p:nvPr/>
        </p:nvPicPr>
        <p:blipFill>
          <a:blip r:embed="rId4"/>
          <a:srcRect/>
          <a:stretch>
            <a:fillRect/>
          </a:stretch>
        </p:blipFill>
        <p:spPr bwMode="auto">
          <a:xfrm>
            <a:off x="6400800" y="381000"/>
            <a:ext cx="1524000" cy="1844041"/>
          </a:xfrm>
          <a:prstGeom prst="rect">
            <a:avLst/>
          </a:prstGeom>
          <a:noFill/>
        </p:spPr>
      </p:pic>
      <p:sp>
        <p:nvSpPr>
          <p:cNvPr id="7" name="Rectangle 3"/>
          <p:cNvSpPr txBox="1">
            <a:spLocks noChangeArrowheads="1"/>
          </p:cNvSpPr>
          <p:nvPr/>
        </p:nvSpPr>
        <p:spPr bwMode="auto">
          <a:xfrm>
            <a:off x="457200" y="1219200"/>
            <a:ext cx="5410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Information Technology for over 7 years</a:t>
            </a:r>
          </a:p>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lang="en-US" sz="1600" kern="0" dirty="0" smtClean="0">
                <a:latin typeface="+mn-lt"/>
                <a:ea typeface="+mn-ea"/>
                <a:cs typeface="+mn-cs"/>
              </a:rPr>
              <a:t>Technical Security Analyst – Fortune 20</a:t>
            </a:r>
          </a:p>
          <a:p>
            <a:pPr marL="342900" indent="-342900">
              <a:spcBef>
                <a:spcPct val="20000"/>
              </a:spcBef>
              <a:spcAft>
                <a:spcPts val="600"/>
              </a:spcAft>
              <a:buClr>
                <a:srgbClr val="941B1E"/>
              </a:buClr>
              <a:buFont typeface="Times" charset="0"/>
              <a:buChar char="•"/>
              <a:defRPr/>
            </a:pPr>
            <a:r>
              <a:rPr lang="en-US" sz="1600" kern="0" dirty="0" smtClean="0">
                <a:latin typeface="+mn-lt"/>
                <a:ea typeface="+mn-ea"/>
                <a:cs typeface="+mn-cs"/>
              </a:rPr>
              <a:t>Ex- Security Operations Center Analyst – </a:t>
            </a:r>
            <a:r>
              <a:rPr lang="en-US" sz="1600" kern="0" dirty="0" err="1" smtClean="0">
                <a:latin typeface="+mn-lt"/>
                <a:ea typeface="+mn-ea"/>
                <a:cs typeface="+mn-cs"/>
              </a:rPr>
              <a:t>Terremark</a:t>
            </a:r>
            <a:endParaRPr lang="en-US" sz="1600" kern="0" dirty="0" smtClean="0">
              <a:latin typeface="+mn-lt"/>
              <a:ea typeface="+mn-ea"/>
              <a:cs typeface="+mn-cs"/>
            </a:endParaRPr>
          </a:p>
          <a:p>
            <a:pPr marL="342900" indent="-342900">
              <a:spcBef>
                <a:spcPct val="20000"/>
              </a:spcBef>
              <a:spcAft>
                <a:spcPts val="600"/>
              </a:spcAft>
              <a:buClr>
                <a:srgbClr val="941B1E"/>
              </a:buClr>
              <a:buFont typeface="Times" charset="0"/>
              <a:buChar char="•"/>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Consultant by night – Orchilles Consulting</a:t>
            </a:r>
          </a:p>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lang="en-US" sz="1600" kern="0" dirty="0" smtClean="0">
                <a:latin typeface="+mn-lt"/>
                <a:ea typeface="+mn-ea"/>
                <a:cs typeface="+mn-cs"/>
              </a:rPr>
              <a:t>MS in MIS and BBA in MIS – FIU</a:t>
            </a:r>
          </a:p>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Author – Microsoft Windows 7 Administrator’s Reference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Syngress</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lang="en-US" sz="1600" kern="0" noProof="0" dirty="0" smtClean="0">
                <a:latin typeface="+mn-lt"/>
                <a:ea typeface="+mn-ea"/>
                <a:cs typeface="+mn-cs"/>
              </a:rPr>
              <a:t>Certifications – GCIH, CEH, CCDA, CSSDS, MCTS, MCP, Security+</a:t>
            </a:r>
          </a:p>
          <a:p>
            <a:pPr marL="342900" marR="0" lvl="0" indent="-342900" algn="l" defTabSz="914400" rtl="0" eaLnBrk="0" fontAlgn="base" latinLnBrk="0" hangingPunct="0">
              <a:lnSpc>
                <a:spcPct val="100000"/>
              </a:lnSpc>
              <a:spcBef>
                <a:spcPct val="20000"/>
              </a:spcBef>
              <a:spcAft>
                <a:spcPts val="600"/>
              </a:spcAft>
              <a:buClr>
                <a:srgbClr val="941B1E"/>
              </a:buClr>
              <a:buSzTx/>
              <a:buFont typeface="Times" charset="0"/>
              <a:buChar char="•"/>
              <a:tabLst/>
              <a:defRPr/>
            </a:pPr>
            <a:r>
              <a:rPr lang="en-US" sz="1600" kern="0" noProof="0" dirty="0" smtClean="0">
                <a:latin typeface="+mn-lt"/>
                <a:ea typeface="+mn-ea"/>
                <a:cs typeface="+mn-cs"/>
              </a:rPr>
              <a:t>Organizations:</a:t>
            </a:r>
          </a:p>
          <a:p>
            <a:pPr marL="800100" lvl="1" indent="-342900">
              <a:spcBef>
                <a:spcPct val="20000"/>
              </a:spcBef>
              <a:spcAft>
                <a:spcPts val="600"/>
              </a:spcAft>
              <a:buClr>
                <a:srgbClr val="941B1E"/>
              </a:buClr>
              <a:buFont typeface="Times" charset="0"/>
              <a:buChar char="•"/>
            </a:pPr>
            <a:r>
              <a:rPr kumimoji="0" lang="en-US" sz="1600" b="0" i="0" u="none" strike="noStrike" kern="0" cap="none" spc="0" normalizeH="0" baseline="0" dirty="0" smtClean="0">
                <a:ln>
                  <a:noFill/>
                </a:ln>
                <a:solidFill>
                  <a:schemeClr val="tx1"/>
                </a:solidFill>
                <a:effectLst/>
                <a:uLnTx/>
                <a:uFillTx/>
                <a:latin typeface="+mn-lt"/>
                <a:ea typeface="+mn-ea"/>
                <a:cs typeface="+mn-cs"/>
              </a:rPr>
              <a:t>VP</a:t>
            </a:r>
            <a:r>
              <a:rPr kumimoji="0" lang="en-US" sz="1600" b="0" i="0" u="none" strike="noStrike" kern="0" cap="none" spc="0" normalizeH="0" dirty="0" smtClean="0">
                <a:ln>
                  <a:noFill/>
                </a:ln>
                <a:solidFill>
                  <a:schemeClr val="tx1"/>
                </a:solidFill>
                <a:effectLst/>
                <a:uLnTx/>
                <a:uFillTx/>
                <a:latin typeface="+mn-lt"/>
                <a:ea typeface="+mn-ea"/>
                <a:cs typeface="+mn-cs"/>
              </a:rPr>
              <a:t> of South Florida ISSA</a:t>
            </a:r>
          </a:p>
          <a:p>
            <a:pPr marL="800100" lvl="1" indent="-342900">
              <a:spcBef>
                <a:spcPct val="20000"/>
              </a:spcBef>
              <a:spcAft>
                <a:spcPts val="600"/>
              </a:spcAft>
              <a:buClr>
                <a:srgbClr val="941B1E"/>
              </a:buClr>
              <a:buFont typeface="Times" charset="0"/>
              <a:buChar char="•"/>
            </a:pPr>
            <a:r>
              <a:rPr lang="en-US" sz="1600" kern="0" baseline="0" noProof="0" dirty="0" smtClean="0">
                <a:latin typeface="+mn-lt"/>
                <a:ea typeface="+mn-ea"/>
                <a:cs typeface="+mn-cs"/>
              </a:rPr>
              <a:t>Hack</a:t>
            </a:r>
            <a:r>
              <a:rPr lang="en-US" sz="1600" kern="0" noProof="0" dirty="0" smtClean="0">
                <a:latin typeface="+mn-lt"/>
                <a:ea typeface="+mn-ea"/>
                <a:cs typeface="+mn-cs"/>
              </a:rPr>
              <a:t> Miami</a:t>
            </a:r>
          </a:p>
          <a:p>
            <a:pPr marL="800100" lvl="1" indent="-342900">
              <a:spcBef>
                <a:spcPct val="20000"/>
              </a:spcBef>
              <a:spcAft>
                <a:spcPts val="600"/>
              </a:spcAft>
              <a:buClr>
                <a:srgbClr val="941B1E"/>
              </a:buClr>
              <a:buFont typeface="Times" charset="0"/>
              <a:buChar char="•"/>
            </a:pPr>
            <a:r>
              <a:rPr lang="en-US" sz="1600" kern="0" dirty="0" smtClean="0"/>
              <a:t>OWASP</a:t>
            </a:r>
          </a:p>
          <a:p>
            <a:pPr marL="800100" lvl="1" indent="-342900">
              <a:spcBef>
                <a:spcPct val="20000"/>
              </a:spcBef>
              <a:spcAft>
                <a:spcPts val="600"/>
              </a:spcAft>
              <a:buClr>
                <a:srgbClr val="941B1E"/>
              </a:buClr>
              <a:buFont typeface="Times" charset="0"/>
              <a:buChar char="•"/>
            </a:pPr>
            <a:r>
              <a:rPr kumimoji="0" lang="en-US" sz="1600" b="0" i="0" u="none" strike="noStrike" kern="0" cap="none" spc="0" normalizeH="0" baseline="0" dirty="0" err="1" smtClean="0">
                <a:ln>
                  <a:noFill/>
                </a:ln>
                <a:solidFill>
                  <a:schemeClr val="tx1"/>
                </a:solidFill>
                <a:effectLst/>
                <a:uLnTx/>
                <a:uFillTx/>
                <a:latin typeface="+mn-lt"/>
                <a:ea typeface="+mn-ea"/>
                <a:cs typeface="+mn-cs"/>
              </a:rPr>
              <a:t>InfraGard</a:t>
            </a:r>
            <a:endParaRPr kumimoji="0" lang="en-US" sz="1600" b="0" i="0" u="none" strike="noStrike" kern="0" cap="none" spc="0" normalizeH="0" baseline="0" dirty="0" smtClean="0">
              <a:ln>
                <a:noFill/>
              </a:ln>
              <a:solidFill>
                <a:schemeClr val="tx1"/>
              </a:solidFill>
              <a:effectLst/>
              <a:uLnTx/>
              <a:uFillTx/>
              <a:latin typeface="+mn-lt"/>
              <a:ea typeface="+mn-ea"/>
              <a:cs typeface="+mn-cs"/>
            </a:endParaRPr>
          </a:p>
          <a:p>
            <a:pPr marL="800100" lvl="1" indent="-342900">
              <a:spcBef>
                <a:spcPct val="20000"/>
              </a:spcBef>
              <a:spcAft>
                <a:spcPts val="600"/>
              </a:spcAft>
              <a:buClr>
                <a:srgbClr val="941B1E"/>
              </a:buClr>
              <a:buFont typeface="Times" charset="0"/>
              <a:buChar char="•"/>
            </a:pPr>
            <a:r>
              <a:rPr kumimoji="0" lang="en-US" sz="1600" b="0" i="0" u="none" strike="noStrike" kern="0" cap="none" spc="0" normalizeH="0" baseline="0" dirty="0" smtClean="0">
                <a:ln>
                  <a:noFill/>
                </a:ln>
                <a:solidFill>
                  <a:schemeClr val="tx1"/>
                </a:solidFill>
                <a:effectLst/>
                <a:uLnTx/>
                <a:uFillTx/>
                <a:latin typeface="+mn-lt"/>
                <a:ea typeface="+mn-ea"/>
                <a:cs typeface="+mn-cs"/>
              </a:rPr>
              <a:t>Miami</a:t>
            </a:r>
            <a:r>
              <a:rPr kumimoji="0" lang="en-US" sz="1600" b="0" i="0" u="none" strike="noStrike" kern="0" cap="none" spc="0" normalizeH="0" dirty="0" smtClean="0">
                <a:ln>
                  <a:noFill/>
                </a:ln>
                <a:solidFill>
                  <a:schemeClr val="tx1"/>
                </a:solidFill>
                <a:effectLst/>
                <a:uLnTx/>
                <a:uFillTx/>
                <a:latin typeface="+mn-lt"/>
                <a:ea typeface="+mn-ea"/>
                <a:cs typeface="+mn-cs"/>
              </a:rPr>
              <a:t> Electronic Crimes Task Force</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make a difference!</a:t>
            </a:r>
            <a:endParaRPr lang="en-US" dirty="0"/>
          </a:p>
        </p:txBody>
      </p:sp>
      <p:sp>
        <p:nvSpPr>
          <p:cNvPr id="3" name="Content Placeholder 2"/>
          <p:cNvSpPr>
            <a:spLocks noGrp="1"/>
          </p:cNvSpPr>
          <p:nvPr>
            <p:ph idx="1"/>
          </p:nvPr>
        </p:nvSpPr>
        <p:spPr/>
        <p:txBody>
          <a:bodyPr/>
          <a:lstStyle/>
          <a:p>
            <a:r>
              <a:rPr lang="en-US" dirty="0" smtClean="0">
                <a:solidFill>
                  <a:srgbClr val="941B1E"/>
                </a:solidFill>
              </a:rPr>
              <a:t>Think </a:t>
            </a:r>
            <a:r>
              <a:rPr lang="en-US" dirty="0" smtClean="0"/>
              <a:t>architecturally about security</a:t>
            </a:r>
          </a:p>
          <a:p>
            <a:r>
              <a:rPr lang="en-US" dirty="0" smtClean="0">
                <a:solidFill>
                  <a:srgbClr val="941B1E"/>
                </a:solidFill>
              </a:rPr>
              <a:t>Follow </a:t>
            </a:r>
            <a:r>
              <a:rPr lang="en-US" dirty="0" smtClean="0"/>
              <a:t>Project Life Cycle process</a:t>
            </a:r>
          </a:p>
          <a:p>
            <a:r>
              <a:rPr lang="en-US" dirty="0" smtClean="0">
                <a:solidFill>
                  <a:srgbClr val="941B1E"/>
                </a:solidFill>
              </a:rPr>
              <a:t>Ask </a:t>
            </a:r>
            <a:r>
              <a:rPr lang="en-US" dirty="0" smtClean="0"/>
              <a:t>the 5 key questions on all projects</a:t>
            </a:r>
          </a:p>
          <a:p>
            <a:r>
              <a:rPr lang="en-US" dirty="0" smtClean="0">
                <a:solidFill>
                  <a:srgbClr val="941B1E"/>
                </a:solidFill>
              </a:rPr>
              <a:t>Ensure </a:t>
            </a:r>
            <a:r>
              <a:rPr lang="en-US" dirty="0" smtClean="0"/>
              <a:t>implementation of requirements</a:t>
            </a:r>
          </a:p>
          <a:p>
            <a:r>
              <a:rPr lang="en-US" dirty="0" smtClean="0">
                <a:solidFill>
                  <a:srgbClr val="941B1E"/>
                </a:solidFill>
              </a:rPr>
              <a:t>Grow </a:t>
            </a:r>
            <a:r>
              <a:rPr lang="en-US" dirty="0" smtClean="0"/>
              <a:t>your security knowledge</a:t>
            </a:r>
          </a:p>
          <a:p>
            <a:r>
              <a:rPr lang="en-US" dirty="0" smtClean="0">
                <a:solidFill>
                  <a:srgbClr val="941B1E"/>
                </a:solidFill>
              </a:rPr>
              <a:t>Evangelize </a:t>
            </a:r>
            <a:r>
              <a:rPr lang="en-US" dirty="0" smtClean="0"/>
              <a:t>information security in your area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You will get compromised!</a:t>
            </a:r>
          </a:p>
          <a:p>
            <a:pPr lvl="1"/>
            <a:r>
              <a:rPr lang="en-US" dirty="0" smtClean="0"/>
              <a:t>Plan accordingly – incident response planning</a:t>
            </a:r>
          </a:p>
          <a:p>
            <a:r>
              <a:rPr lang="en-US" dirty="0" smtClean="0"/>
              <a:t>Focus on securing the data and the access to it</a:t>
            </a:r>
          </a:p>
          <a:p>
            <a:r>
              <a:rPr lang="en-US" dirty="0" smtClean="0"/>
              <a:t>Secure the user environment</a:t>
            </a:r>
          </a:p>
          <a:p>
            <a:pPr lvl="1"/>
            <a:r>
              <a:rPr lang="en-US" dirty="0" smtClean="0"/>
              <a:t>Patch OS</a:t>
            </a:r>
            <a:r>
              <a:rPr lang="en-US" dirty="0" smtClean="0"/>
              <a:t> </a:t>
            </a:r>
            <a:r>
              <a:rPr lang="en-US" b="1" dirty="0" smtClean="0"/>
              <a:t>AND</a:t>
            </a:r>
            <a:r>
              <a:rPr lang="en-US" dirty="0" smtClean="0"/>
              <a:t> </a:t>
            </a:r>
            <a:r>
              <a:rPr lang="en-US" dirty="0" smtClean="0"/>
              <a:t>applications	</a:t>
            </a:r>
          </a:p>
          <a:p>
            <a:r>
              <a:rPr lang="en-US" dirty="0" smtClean="0"/>
              <a:t>User awareness training</a:t>
            </a:r>
          </a:p>
          <a:p>
            <a:pPr lvl="1"/>
            <a:r>
              <a:rPr lang="en-US" dirty="0" smtClean="0"/>
              <a:t>Not just a form to sign</a:t>
            </a:r>
          </a:p>
          <a:p>
            <a:pPr lvl="1"/>
            <a:r>
              <a:rPr lang="en-US" dirty="0" smtClean="0"/>
              <a:t>Test the users</a:t>
            </a:r>
            <a:r>
              <a:rPr lang="en-US" dirty="0" smtClean="0"/>
              <a:t>!</a:t>
            </a:r>
          </a:p>
          <a:p>
            <a:r>
              <a:rPr lang="en-US" dirty="0" smtClean="0"/>
              <a:t>Stay current with latest </a:t>
            </a:r>
            <a:r>
              <a:rPr lang="en-US" dirty="0" err="1" smtClean="0"/>
              <a:t>infosec</a:t>
            </a:r>
            <a:r>
              <a:rPr lang="en-US" dirty="0" smtClean="0"/>
              <a:t> news!</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3886200"/>
            <a:ext cx="8686800" cy="3505200"/>
          </a:xfrm>
        </p:spPr>
        <p:txBody>
          <a:bodyPr/>
          <a:lstStyle/>
          <a:p>
            <a:pPr marL="457200" indent="-457200" algn="ctr">
              <a:buNone/>
            </a:pPr>
            <a:r>
              <a:rPr lang="en-US" dirty="0" smtClean="0"/>
              <a:t>Jorge Orchilles</a:t>
            </a:r>
          </a:p>
          <a:p>
            <a:pPr marL="457200" indent="-457200" algn="ctr">
              <a:buNone/>
            </a:pPr>
            <a:r>
              <a:rPr lang="en-US" dirty="0" smtClean="0"/>
              <a:t>jorge@orchilles.com</a:t>
            </a:r>
          </a:p>
          <a:p>
            <a:pPr marL="457200" indent="-457200" algn="ctr">
              <a:buNone/>
            </a:pPr>
            <a:r>
              <a:rPr lang="en-US" dirty="0" smtClean="0"/>
              <a:t>Twitter: </a:t>
            </a:r>
            <a:r>
              <a:rPr lang="en-US" dirty="0" err="1" smtClean="0"/>
              <a:t>jorgeorchilles</a:t>
            </a:r>
            <a:endParaRPr lang="en-US" dirty="0" smtClean="0"/>
          </a:p>
          <a:p>
            <a:pPr marL="457200" indent="-457200" algn="ctr">
              <a:buNone/>
            </a:pPr>
            <a:r>
              <a:rPr lang="en-US" dirty="0" smtClean="0"/>
              <a:t>http://www.orchilles.com</a:t>
            </a:r>
          </a:p>
          <a:p>
            <a:pPr marL="457200" indent="-457200" algn="ctr">
              <a:buNone/>
            </a:pPr>
            <a:r>
              <a:rPr lang="en-US" dirty="0" smtClean="0"/>
              <a:t>Podcast: </a:t>
            </a:r>
            <a:r>
              <a:rPr lang="en-US" dirty="0" err="1" smtClean="0"/>
              <a:t>SMBMinute.com</a:t>
            </a:r>
            <a:endParaRPr lang="en-US" dirty="0"/>
          </a:p>
        </p:txBody>
      </p:sp>
      <p:pic>
        <p:nvPicPr>
          <p:cNvPr id="4" name="Picture 3" descr="Screen shot 2010-03-16 at 4.55.18 PM.png"/>
          <p:cNvPicPr>
            <a:picLocks noChangeAspect="1"/>
          </p:cNvPicPr>
          <p:nvPr/>
        </p:nvPicPr>
        <p:blipFill>
          <a:blip r:embed="rId3"/>
          <a:stretch>
            <a:fillRect/>
          </a:stretch>
        </p:blipFill>
        <p:spPr>
          <a:xfrm>
            <a:off x="3467100" y="1237608"/>
            <a:ext cx="2552700" cy="272479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Straight from Microsoft SIR</a:t>
            </a:r>
            <a:endParaRPr lang="en-US" dirty="0"/>
          </a:p>
        </p:txBody>
      </p:sp>
      <p:sp>
        <p:nvSpPr>
          <p:cNvPr id="3" name="Content Placeholder 2"/>
          <p:cNvSpPr>
            <a:spLocks noGrp="1"/>
          </p:cNvSpPr>
          <p:nvPr>
            <p:ph idx="1"/>
          </p:nvPr>
        </p:nvSpPr>
        <p:spPr/>
        <p:txBody>
          <a:bodyPr>
            <a:noAutofit/>
          </a:bodyPr>
          <a:lstStyle/>
          <a:p>
            <a:r>
              <a:rPr lang="en-US" sz="2000" dirty="0" smtClean="0"/>
              <a:t>Windows 7 and Windows Vista+SP2 have the lowest infection rates of any platform for the data collected in the SIR.</a:t>
            </a:r>
            <a:r>
              <a:rPr lang="en-US" sz="2000" dirty="0" smtClean="0"/>
              <a:t> </a:t>
            </a:r>
          </a:p>
          <a:p>
            <a:r>
              <a:rPr lang="en-US" sz="2000" dirty="0" smtClean="0"/>
              <a:t>The </a:t>
            </a:r>
            <a:r>
              <a:rPr lang="en-US" sz="2000" dirty="0" smtClean="0"/>
              <a:t>64-bit versions of Windows 7 and Vista+SP2 had lower infection rates than any other operating system configuration in 2H09, although the 32-bit versions both had infection rates that were less than half of Windows XP with its most up-to-date service pack, SP3</a:t>
            </a:r>
            <a:r>
              <a:rPr lang="en-US" sz="2000" dirty="0" smtClean="0"/>
              <a:t>.</a:t>
            </a:r>
          </a:p>
          <a:p>
            <a:r>
              <a:rPr lang="en-US" sz="2000" dirty="0" smtClean="0"/>
              <a:t>Domain-joined computers were much more likely to encounter worms than non-domain computers, </a:t>
            </a:r>
            <a:r>
              <a:rPr lang="en-US" sz="2000" dirty="0" smtClean="0"/>
              <a:t>and </a:t>
            </a:r>
            <a:r>
              <a:rPr lang="en-US" sz="2000" dirty="0" err="1" smtClean="0">
                <a:solidFill>
                  <a:srgbClr val="000000"/>
                </a:solidFill>
                <a:ea typeface="Lucida Grande"/>
                <a:cs typeface="Lucida Grande"/>
              </a:rPr>
              <a:t>Conficker</a:t>
            </a:r>
            <a:r>
              <a:rPr lang="en-US" sz="2000" dirty="0" smtClean="0">
                <a:solidFill>
                  <a:srgbClr val="000000"/>
                </a:solidFill>
                <a:ea typeface="Lucida Grande"/>
                <a:cs typeface="Lucida Grande"/>
              </a:rPr>
              <a:t> is by far the most widespread worm in Active Directory </a:t>
            </a:r>
            <a:r>
              <a:rPr lang="en-US" sz="2000" dirty="0" smtClean="0">
                <a:solidFill>
                  <a:srgbClr val="000000"/>
                </a:solidFill>
                <a:ea typeface="Lucida Grande"/>
                <a:cs typeface="Lucida Grande"/>
              </a:rPr>
              <a:t>environment.</a:t>
            </a:r>
          </a:p>
          <a:p>
            <a:r>
              <a:rPr lang="en-US" sz="2000" dirty="0" smtClean="0"/>
              <a:t>Application </a:t>
            </a:r>
            <a:r>
              <a:rPr lang="en-US" sz="2000" dirty="0" smtClean="0"/>
              <a:t>vulnerabilities continued to account for most vulnerabilities </a:t>
            </a:r>
            <a:r>
              <a:rPr lang="en-US" sz="2000" dirty="0" smtClean="0"/>
              <a:t>in 2009</a:t>
            </a:r>
            <a:r>
              <a:rPr lang="en-US" sz="2000" dirty="0" smtClean="0">
                <a:solidFill>
                  <a:srgbClr val="000000"/>
                </a:solidFill>
                <a:ea typeface="Lucida Grande"/>
                <a:cs typeface="Lucida Grande"/>
              </a:rPr>
              <a:t>.</a:t>
            </a:r>
          </a:p>
          <a:p>
            <a:r>
              <a:rPr lang="en-US" sz="2000" dirty="0" smtClean="0"/>
              <a:t>56.2 </a:t>
            </a:r>
            <a:r>
              <a:rPr lang="en-US" sz="2000" dirty="0" smtClean="0"/>
              <a:t>percent of the Microsoft Office attacks affected programs that had not been updated since</a:t>
            </a:r>
            <a:r>
              <a:rPr lang="en-US" sz="2000" dirty="0" smtClean="0"/>
              <a:t> 2003</a:t>
            </a:r>
          </a:p>
          <a:p>
            <a:r>
              <a:rPr lang="en-US" sz="2000" dirty="0" smtClean="0"/>
              <a:t>44.1 percent of browser-based exploits in 2H09 were related to Adobe Reader.</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Malware Threat</a:t>
            </a:r>
            <a:endParaRPr lang="en-US" dirty="0"/>
          </a:p>
        </p:txBody>
      </p:sp>
      <p:sp>
        <p:nvSpPr>
          <p:cNvPr id="4" name="Text Box 1"/>
          <p:cNvSpPr txBox="1">
            <a:spLocks noChangeArrowheads="1"/>
          </p:cNvSpPr>
          <p:nvPr/>
        </p:nvSpPr>
        <p:spPr bwMode="auto">
          <a:xfrm>
            <a:off x="381001" y="2133600"/>
            <a:ext cx="3124199" cy="2286000"/>
          </a:xfrm>
          <a:prstGeom prst="rect">
            <a:avLst/>
          </a:prstGeom>
          <a:noFill/>
          <a:ln w="9525">
            <a:noFill/>
            <a:round/>
            <a:headEnd/>
            <a:tailEnd/>
          </a:ln>
          <a:effectLst/>
        </p:spPr>
        <p:txBody>
          <a:bodyPr lIns="90000" tIns="45000" rIns="90000" bIns="45000"/>
          <a:lstStyle/>
          <a:p>
            <a:pPr fontAlgn="auto">
              <a:lnSpc>
                <a:spcPct val="93000"/>
              </a:lnSpc>
              <a:spcBef>
                <a:spcPts val="200"/>
              </a:spcBef>
              <a:spcAft>
                <a:spcPts val="120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2000" dirty="0" smtClean="0">
                <a:solidFill>
                  <a:srgbClr val="003300"/>
                </a:solidFill>
                <a:latin typeface="+mn-lt"/>
                <a:ea typeface="DejaVu Sans" charset="0"/>
                <a:cs typeface="DejaVu Sans" charset="0"/>
              </a:rPr>
              <a:t>New </a:t>
            </a:r>
            <a:r>
              <a:rPr lang="en-GB" sz="2000" dirty="0">
                <a:solidFill>
                  <a:srgbClr val="003300"/>
                </a:solidFill>
                <a:latin typeface="+mn-lt"/>
                <a:ea typeface="DejaVu Sans" charset="0"/>
                <a:cs typeface="DejaVu Sans" charset="0"/>
              </a:rPr>
              <a:t>threats per day:</a:t>
            </a:r>
            <a:r>
              <a:rPr lang="en-GB" sz="2000" dirty="0" smtClean="0">
                <a:solidFill>
                  <a:srgbClr val="003300"/>
                </a:solidFill>
                <a:latin typeface="+mn-lt"/>
                <a:ea typeface="DejaVu Sans" charset="0"/>
                <a:cs typeface="DejaVu Sans" charset="0"/>
              </a:rPr>
              <a:t> ~30,000</a:t>
            </a:r>
          </a:p>
          <a:p>
            <a:pPr fontAlgn="auto">
              <a:lnSpc>
                <a:spcPct val="93000"/>
              </a:lnSpc>
              <a:spcBef>
                <a:spcPts val="200"/>
              </a:spcBef>
              <a:spcAft>
                <a:spcPts val="120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2000" dirty="0" smtClean="0">
                <a:solidFill>
                  <a:srgbClr val="003300"/>
                </a:solidFill>
                <a:latin typeface="+mn-lt"/>
                <a:ea typeface="DejaVu Sans" charset="0"/>
                <a:cs typeface="DejaVu Sans" charset="0"/>
              </a:rPr>
              <a:t>New signatures per day:</a:t>
            </a:r>
          </a:p>
          <a:p>
            <a:pPr fontAlgn="auto">
              <a:lnSpc>
                <a:spcPct val="93000"/>
              </a:lnSpc>
              <a:spcBef>
                <a:spcPts val="200"/>
              </a:spcBef>
              <a:spcAft>
                <a:spcPts val="120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2000" dirty="0" smtClean="0">
                <a:solidFill>
                  <a:srgbClr val="003300"/>
                </a:solidFill>
                <a:latin typeface="+mn-lt"/>
                <a:ea typeface="DejaVu Sans" charset="0"/>
                <a:cs typeface="DejaVu Sans" charset="0"/>
              </a:rPr>
              <a:t>~3,500</a:t>
            </a:r>
          </a:p>
          <a:p>
            <a:pPr fontAlgn="auto">
              <a:lnSpc>
                <a:spcPct val="93000"/>
              </a:lnSpc>
              <a:spcBef>
                <a:spcPts val="200"/>
              </a:spcBef>
              <a:spcAft>
                <a:spcPts val="120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2000" dirty="0">
                <a:solidFill>
                  <a:srgbClr val="003300"/>
                </a:solidFill>
                <a:latin typeface="+mn-lt"/>
                <a:ea typeface="DejaVu Sans" charset="0"/>
                <a:cs typeface="DejaVu Sans" charset="0"/>
              </a:rPr>
              <a:t>Total as of</a:t>
            </a:r>
            <a:r>
              <a:rPr lang="en-GB" sz="2000" dirty="0" smtClean="0">
                <a:solidFill>
                  <a:srgbClr val="003300"/>
                </a:solidFill>
                <a:latin typeface="+mn-lt"/>
                <a:ea typeface="DejaVu Sans" charset="0"/>
                <a:cs typeface="DejaVu Sans" charset="0"/>
              </a:rPr>
              <a:t> September 1, </a:t>
            </a:r>
            <a:r>
              <a:rPr lang="en-GB" sz="2000" dirty="0">
                <a:solidFill>
                  <a:srgbClr val="003300"/>
                </a:solidFill>
                <a:latin typeface="+mn-lt"/>
                <a:ea typeface="DejaVu Sans" charset="0"/>
                <a:cs typeface="DejaVu Sans" charset="0"/>
              </a:rPr>
              <a:t>2009: 2,739,919</a:t>
            </a:r>
          </a:p>
        </p:txBody>
      </p:sp>
      <p:sp>
        <p:nvSpPr>
          <p:cNvPr id="8" name="Text Box 2"/>
          <p:cNvSpPr txBox="1">
            <a:spLocks noChangeArrowheads="1"/>
          </p:cNvSpPr>
          <p:nvPr/>
        </p:nvSpPr>
        <p:spPr bwMode="auto">
          <a:xfrm>
            <a:off x="381000" y="5410200"/>
            <a:ext cx="8538419" cy="769917"/>
          </a:xfrm>
          <a:prstGeom prst="rect">
            <a:avLst/>
          </a:prstGeom>
          <a:noFill/>
          <a:ln w="9525">
            <a:noFill/>
            <a:round/>
            <a:headEnd/>
            <a:tailEnd/>
          </a:ln>
          <a:effectLst/>
        </p:spPr>
        <p:txBody>
          <a:bodyPr lIns="90000" tIns="45000" rIns="90000" bIns="45000"/>
          <a:lstStyle/>
          <a:p>
            <a:pPr fontAlgn="auto">
              <a:lnSpc>
                <a:spcPct val="93000"/>
              </a:lnSpc>
              <a:spcBef>
                <a:spcPts val="200"/>
              </a:spcBef>
              <a:spcAft>
                <a:spcPts val="120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solidFill>
                  <a:srgbClr val="003300"/>
                </a:solidFill>
                <a:latin typeface="+mn-lt"/>
                <a:ea typeface="DejaVu Sans" charset="0"/>
                <a:cs typeface="DejaVu Sans" charset="0"/>
              </a:rPr>
              <a:t>Signature based Anti-Virus and IDS will not catch it all!</a:t>
            </a:r>
          </a:p>
          <a:p>
            <a:pPr fontAlgn="auto">
              <a:lnSpc>
                <a:spcPct val="93000"/>
              </a:lnSpc>
              <a:spcBef>
                <a:spcPts val="200"/>
              </a:spcBef>
              <a:spcAft>
                <a:spcPts val="1200"/>
              </a:spcAft>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800" dirty="0">
              <a:solidFill>
                <a:srgbClr val="003300"/>
              </a:solidFill>
              <a:latin typeface="+mn-lt"/>
              <a:ea typeface="DejaVu Sans" charset="0"/>
              <a:cs typeface="DejaVu Sans"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Advanced Persistent Threat?	</a:t>
            </a:r>
            <a:endParaRPr lang="en-US" dirty="0"/>
          </a:p>
        </p:txBody>
      </p:sp>
      <p:sp>
        <p:nvSpPr>
          <p:cNvPr id="3" name="Content Placeholder 2"/>
          <p:cNvSpPr>
            <a:spLocks noGrp="1"/>
          </p:cNvSpPr>
          <p:nvPr>
            <p:ph idx="1"/>
          </p:nvPr>
        </p:nvSpPr>
        <p:spPr>
          <a:xfrm>
            <a:off x="152400" y="914400"/>
            <a:ext cx="8991600" cy="5257800"/>
          </a:xfrm>
        </p:spPr>
        <p:txBody>
          <a:bodyPr>
            <a:normAutofit fontScale="85000" lnSpcReduction="10000"/>
          </a:bodyPr>
          <a:lstStyle/>
          <a:p>
            <a:r>
              <a:rPr lang="en-US" dirty="0" smtClean="0"/>
              <a:t>Term coined by U.S. Air Force for Chinese Related Intrusions</a:t>
            </a:r>
          </a:p>
          <a:p>
            <a:r>
              <a:rPr lang="en-US" dirty="0" smtClean="0"/>
              <a:t>Attacks conducted by well funded and organized groups</a:t>
            </a:r>
          </a:p>
          <a:p>
            <a:pPr lvl="1"/>
            <a:r>
              <a:rPr lang="en-US" dirty="0" smtClean="0"/>
              <a:t>Professionals not script kiddies!</a:t>
            </a:r>
          </a:p>
          <a:p>
            <a:r>
              <a:rPr lang="en-US" dirty="0" smtClean="0"/>
              <a:t>Motivation</a:t>
            </a:r>
          </a:p>
          <a:p>
            <a:pPr lvl="1"/>
            <a:r>
              <a:rPr lang="en-US" dirty="0" smtClean="0"/>
              <a:t>Economic, Financial, and Political against US government and commercial entities</a:t>
            </a:r>
          </a:p>
          <a:p>
            <a:r>
              <a:rPr lang="en-US" dirty="0" smtClean="0"/>
              <a:t>Targeted attacks</a:t>
            </a:r>
          </a:p>
          <a:p>
            <a:r>
              <a:rPr lang="en-US" dirty="0" smtClean="0"/>
              <a:t>Custom Malware</a:t>
            </a:r>
          </a:p>
          <a:p>
            <a:r>
              <a:rPr lang="en-US" dirty="0" smtClean="0"/>
              <a:t>Constant Aggressor</a:t>
            </a:r>
          </a:p>
          <a:p>
            <a:pPr lvl="1"/>
            <a:r>
              <a:rPr lang="en-US" dirty="0" smtClean="0"/>
              <a:t>Network Occupation</a:t>
            </a:r>
          </a:p>
          <a:p>
            <a:pPr lvl="1"/>
            <a:r>
              <a:rPr lang="en-US" dirty="0" smtClean="0"/>
              <a:t>Persistent Access to network</a:t>
            </a:r>
          </a:p>
          <a:p>
            <a:r>
              <a:rPr lang="en-US" dirty="0" smtClean="0"/>
              <a:t>This is not new! Over 5 years seeing this activity!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APT Successful?	</a:t>
            </a:r>
            <a:endParaRPr lang="en-US" dirty="0"/>
          </a:p>
        </p:txBody>
      </p:sp>
      <p:sp>
        <p:nvSpPr>
          <p:cNvPr id="3" name="Content Placeholder 2"/>
          <p:cNvSpPr>
            <a:spLocks noGrp="1"/>
          </p:cNvSpPr>
          <p:nvPr>
            <p:ph idx="1"/>
          </p:nvPr>
        </p:nvSpPr>
        <p:spPr/>
        <p:txBody>
          <a:bodyPr>
            <a:normAutofit lnSpcReduction="10000"/>
          </a:bodyPr>
          <a:lstStyle/>
          <a:p>
            <a:r>
              <a:rPr lang="en-US" dirty="0" smtClean="0"/>
              <a:t>Victims and targets are not aware of these attacks</a:t>
            </a:r>
          </a:p>
          <a:p>
            <a:pPr lvl="1"/>
            <a:r>
              <a:rPr lang="en-US" dirty="0" smtClean="0"/>
              <a:t>Good that Google disclosed?</a:t>
            </a:r>
          </a:p>
          <a:p>
            <a:r>
              <a:rPr lang="en-US" dirty="0" smtClean="0"/>
              <a:t>Information Security Defenses Don’t Work!</a:t>
            </a:r>
          </a:p>
          <a:p>
            <a:pPr lvl="1"/>
            <a:r>
              <a:rPr lang="en-US" dirty="0" smtClean="0"/>
              <a:t>APT evades:</a:t>
            </a:r>
          </a:p>
          <a:p>
            <a:pPr lvl="2"/>
            <a:r>
              <a:rPr lang="en-US" sz="2000" dirty="0" smtClean="0"/>
              <a:t>Anti-Virus signatures</a:t>
            </a:r>
          </a:p>
          <a:p>
            <a:pPr lvl="2"/>
            <a:r>
              <a:rPr lang="en-US" sz="2000" dirty="0" smtClean="0"/>
              <a:t>IDS signatures</a:t>
            </a:r>
          </a:p>
          <a:p>
            <a:pPr lvl="2"/>
            <a:r>
              <a:rPr lang="en-US" sz="2000" dirty="0" smtClean="0"/>
              <a:t>Network appliances (firewall, IPS, etc)</a:t>
            </a:r>
          </a:p>
          <a:p>
            <a:pPr lvl="2"/>
            <a:r>
              <a:rPr lang="en-US" sz="2000" dirty="0" smtClean="0"/>
              <a:t>Security Operations?</a:t>
            </a:r>
          </a:p>
          <a:p>
            <a:pPr lvl="1"/>
            <a:r>
              <a:rPr lang="en-US" dirty="0" smtClean="0"/>
              <a:t>APT remains undetected once inside the network!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Heartland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They were PCI Compliant!</a:t>
            </a:r>
          </a:p>
          <a:p>
            <a:r>
              <a:rPr lang="en-US" dirty="0" smtClean="0"/>
              <a:t>~ 130 million credit cards compromised</a:t>
            </a:r>
          </a:p>
          <a:p>
            <a:r>
              <a:rPr lang="en-US" dirty="0" smtClean="0"/>
              <a:t>Notified by 3</a:t>
            </a:r>
            <a:r>
              <a:rPr lang="en-US" baseline="30000" dirty="0" smtClean="0"/>
              <a:t>rd</a:t>
            </a:r>
            <a:r>
              <a:rPr lang="en-US" dirty="0" smtClean="0"/>
              <a:t> party!</a:t>
            </a:r>
          </a:p>
          <a:p>
            <a:r>
              <a:rPr lang="en-US" dirty="0" smtClean="0"/>
              <a:t>Attackers had persistent long-term access</a:t>
            </a:r>
          </a:p>
          <a:p>
            <a:r>
              <a:rPr lang="en-US" dirty="0" smtClean="0"/>
              <a:t>Possible initial entrance through WEP or even open Wireless Access Point.</a:t>
            </a:r>
          </a:p>
          <a:p>
            <a:r>
              <a:rPr lang="en-US" dirty="0" smtClean="0"/>
              <a:t>Used targeted (custom) malware to propagate</a:t>
            </a:r>
          </a:p>
          <a:p>
            <a:r>
              <a:rPr lang="en-US" dirty="0" smtClean="0"/>
              <a:t>They were PCI Compliant!!</a:t>
            </a:r>
          </a:p>
          <a:p>
            <a:r>
              <a:rPr lang="en-US" dirty="0" smtClean="0"/>
              <a:t>Why was the only “early indicator” the resulting fraud? 		-Anton </a:t>
            </a:r>
            <a:r>
              <a:rPr lang="en-US" dirty="0" err="1" smtClean="0"/>
              <a:t>Chuvakin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Blame </a:t>
            </a:r>
            <a:r>
              <a:rPr lang="en-US" dirty="0" err="1" smtClean="0"/>
              <a:t>TrustWave</a:t>
            </a:r>
            <a:r>
              <a:rPr lang="en-US" dirty="0" smtClean="0"/>
              <a:t>?</a:t>
            </a:r>
          </a:p>
          <a:p>
            <a:pPr lvl="1"/>
            <a:r>
              <a:rPr lang="en-US" dirty="0" smtClean="0"/>
              <a:t>No way! Not fair to </a:t>
            </a:r>
            <a:r>
              <a:rPr lang="en-US" dirty="0" err="1" smtClean="0"/>
              <a:t>TrustWave</a:t>
            </a:r>
            <a:r>
              <a:rPr lang="en-US" dirty="0" smtClean="0"/>
              <a:t>!</a:t>
            </a:r>
          </a:p>
          <a:p>
            <a:r>
              <a:rPr lang="en-US" dirty="0" smtClean="0"/>
              <a:t>Was compliance or PCI designed to make systems secure?</a:t>
            </a:r>
          </a:p>
          <a:p>
            <a:pPr lvl="1"/>
            <a:r>
              <a:rPr lang="en-US" dirty="0" smtClean="0"/>
              <a:t>Is that even possible?</a:t>
            </a:r>
          </a:p>
          <a:p>
            <a:r>
              <a:rPr lang="en-US" dirty="0" smtClean="0"/>
              <a:t>Although Compliance is not Security are more companies more secure now because of compliance?</a:t>
            </a:r>
          </a:p>
          <a:p>
            <a:r>
              <a:rPr lang="en-US" dirty="0" smtClean="0"/>
              <a:t>Is this even a compliance issue?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Computer use at Home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Separate computer for online banking</a:t>
            </a:r>
          </a:p>
          <a:p>
            <a:r>
              <a:rPr lang="en-US" dirty="0" smtClean="0"/>
              <a:t>Separate compute for the kids</a:t>
            </a:r>
          </a:p>
          <a:p>
            <a:r>
              <a:rPr lang="en-US" dirty="0" smtClean="0"/>
              <a:t>Set strong administrator passwords</a:t>
            </a:r>
          </a:p>
          <a:p>
            <a:r>
              <a:rPr lang="en-US" dirty="0" smtClean="0"/>
              <a:t>Use a second limited user account</a:t>
            </a:r>
          </a:p>
          <a:p>
            <a:r>
              <a:rPr lang="en-US" dirty="0" smtClean="0"/>
              <a:t>Turn the computer off when not using it</a:t>
            </a:r>
          </a:p>
          <a:p>
            <a:r>
              <a:rPr lang="en-US" dirty="0" smtClean="0"/>
              <a:t>Apply operating system AND application patches</a:t>
            </a:r>
          </a:p>
          <a:p>
            <a:r>
              <a:rPr lang="en-US" dirty="0" smtClean="0"/>
              <a:t>Don’t use wireless for online banking</a:t>
            </a:r>
          </a:p>
          <a:p>
            <a:r>
              <a:rPr lang="en-US" dirty="0" smtClean="0"/>
              <a:t>Use a strong password for online banking accounts and do not use this password ANYWHERE else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772400" cy="533400"/>
          </a:xfrm>
        </p:spPr>
        <p:txBody>
          <a:bodyPr>
            <a:normAutofit fontScale="90000"/>
          </a:bodyPr>
          <a:lstStyle/>
          <a:p>
            <a:r>
              <a:rPr lang="en-US" dirty="0" smtClean="0"/>
              <a:t>Industry Reports</a:t>
            </a:r>
            <a:endParaRPr lang="en-US" dirty="0"/>
          </a:p>
        </p:txBody>
      </p:sp>
      <p:sp>
        <p:nvSpPr>
          <p:cNvPr id="3" name="Text Placeholder 2"/>
          <p:cNvSpPr>
            <a:spLocks noGrp="1"/>
          </p:cNvSpPr>
          <p:nvPr>
            <p:ph type="body" sz="half" idx="1"/>
          </p:nvPr>
        </p:nvSpPr>
        <p:spPr>
          <a:xfrm>
            <a:off x="228600" y="1295400"/>
            <a:ext cx="5181600" cy="5257800"/>
          </a:xfrm>
        </p:spPr>
        <p:txBody>
          <a:bodyPr>
            <a:normAutofit fontScale="92500" lnSpcReduction="10000"/>
          </a:bodyPr>
          <a:lstStyle/>
          <a:p>
            <a:r>
              <a:rPr lang="en-US" dirty="0" smtClean="0"/>
              <a:t>Microsoft Security Intelligence Report Vol. 8</a:t>
            </a:r>
          </a:p>
          <a:p>
            <a:r>
              <a:rPr lang="en-US" dirty="0" smtClean="0"/>
              <a:t>Symantec State of Security Report – 2010</a:t>
            </a:r>
          </a:p>
          <a:p>
            <a:r>
              <a:rPr lang="en-US" dirty="0" smtClean="0"/>
              <a:t>SANS </a:t>
            </a:r>
            <a:r>
              <a:rPr lang="en-US" dirty="0" smtClean="0"/>
              <a:t>Top Cyber Security Threats – September 2009</a:t>
            </a:r>
          </a:p>
          <a:p>
            <a:r>
              <a:rPr lang="en-US" dirty="0" smtClean="0"/>
              <a:t>Verizon Business 2009 Data Breach Study – April 2009</a:t>
            </a:r>
            <a:endParaRPr lang="en-US" dirty="0" smtClean="0"/>
          </a:p>
          <a:p>
            <a:r>
              <a:rPr lang="en-US" dirty="0" smtClean="0"/>
              <a:t>US </a:t>
            </a:r>
            <a:r>
              <a:rPr lang="en-US" dirty="0" smtClean="0"/>
              <a:t>Cert</a:t>
            </a:r>
          </a:p>
          <a:p>
            <a:r>
              <a:rPr lang="en-US" dirty="0" smtClean="0"/>
              <a:t>SANS Internet Storm Center – </a:t>
            </a:r>
            <a:r>
              <a:rPr lang="en-US" dirty="0" smtClean="0">
                <a:hlinkClick r:id="rId3"/>
              </a:rPr>
              <a:t>http://isc.sans.org/</a:t>
            </a:r>
            <a:r>
              <a:rPr lang="en-US" dirty="0" smtClean="0"/>
              <a:t>	</a:t>
            </a:r>
          </a:p>
          <a:p>
            <a:endParaRPr lang="en-US" dirty="0" smtClean="0"/>
          </a:p>
          <a:p>
            <a:endParaRPr lang="en-US" dirty="0"/>
          </a:p>
        </p:txBody>
      </p:sp>
      <p:pic>
        <p:nvPicPr>
          <p:cNvPr id="54276" name="Picture 4" descr="http://www.quintica.net/me/images/symantec_logo.jpg"/>
          <p:cNvPicPr>
            <a:picLocks noChangeAspect="1" noChangeArrowheads="1"/>
          </p:cNvPicPr>
          <p:nvPr/>
        </p:nvPicPr>
        <p:blipFill>
          <a:blip r:embed="rId4"/>
          <a:srcRect/>
          <a:stretch>
            <a:fillRect/>
          </a:stretch>
        </p:blipFill>
        <p:spPr bwMode="auto">
          <a:xfrm>
            <a:off x="5867400" y="2209800"/>
            <a:ext cx="2743200" cy="701211"/>
          </a:xfrm>
          <a:prstGeom prst="rect">
            <a:avLst/>
          </a:prstGeom>
          <a:noFill/>
        </p:spPr>
      </p:pic>
      <p:pic>
        <p:nvPicPr>
          <p:cNvPr id="54278" name="Picture 6" descr="http://www.usenix.org/event/sansfire07/art/sans_logo.gif"/>
          <p:cNvPicPr>
            <a:picLocks noChangeAspect="1" noChangeArrowheads="1"/>
          </p:cNvPicPr>
          <p:nvPr/>
        </p:nvPicPr>
        <p:blipFill>
          <a:blip r:embed="rId5"/>
          <a:srcRect/>
          <a:stretch>
            <a:fillRect/>
          </a:stretch>
        </p:blipFill>
        <p:spPr bwMode="auto">
          <a:xfrm>
            <a:off x="6572250" y="3095624"/>
            <a:ext cx="1428750" cy="866776"/>
          </a:xfrm>
          <a:prstGeom prst="rect">
            <a:avLst/>
          </a:prstGeom>
          <a:noFill/>
        </p:spPr>
      </p:pic>
      <p:pic>
        <p:nvPicPr>
          <p:cNvPr id="7" name="Picture 6"/>
          <p:cNvPicPr>
            <a:picLocks noChangeAspect="1"/>
          </p:cNvPicPr>
          <p:nvPr/>
        </p:nvPicPr>
        <p:blipFill>
          <a:blip r:embed="rId6"/>
          <a:stretch>
            <a:fillRect/>
          </a:stretch>
        </p:blipFill>
        <p:spPr>
          <a:xfrm>
            <a:off x="6324600" y="3870789"/>
            <a:ext cx="2057277" cy="13525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33400"/>
          </a:xfrm>
        </p:spPr>
        <p:txBody>
          <a:bodyPr>
            <a:normAutofit fontScale="90000"/>
          </a:bodyPr>
          <a:lstStyle/>
          <a:p>
            <a:r>
              <a:rPr lang="en-US" dirty="0" smtClean="0"/>
              <a:t>News and Media	</a:t>
            </a:r>
            <a:endParaRPr lang="en-US" dirty="0"/>
          </a:p>
        </p:txBody>
      </p:sp>
      <p:sp>
        <p:nvSpPr>
          <p:cNvPr id="3" name="Text Placeholder 2"/>
          <p:cNvSpPr>
            <a:spLocks noGrp="1"/>
          </p:cNvSpPr>
          <p:nvPr>
            <p:ph type="body" sz="half" idx="1"/>
          </p:nvPr>
        </p:nvSpPr>
        <p:spPr>
          <a:xfrm>
            <a:off x="152400" y="1371600"/>
            <a:ext cx="8686800" cy="5257800"/>
          </a:xfrm>
        </p:spPr>
        <p:txBody>
          <a:bodyPr>
            <a:normAutofit fontScale="92500" lnSpcReduction="20000"/>
          </a:bodyPr>
          <a:lstStyle/>
          <a:p>
            <a:r>
              <a:rPr lang="en-US" dirty="0" smtClean="0"/>
              <a:t>Resources:</a:t>
            </a:r>
          </a:p>
          <a:p>
            <a:pPr lvl="1"/>
            <a:r>
              <a:rPr lang="en-US" dirty="0" smtClean="0"/>
              <a:t>Data Loss Database - </a:t>
            </a:r>
            <a:r>
              <a:rPr lang="en-US" dirty="0" smtClean="0">
                <a:hlinkClick r:id="rId3"/>
              </a:rPr>
              <a:t>http://datalossdb.org/</a:t>
            </a:r>
            <a:endParaRPr lang="en-US" dirty="0" smtClean="0"/>
          </a:p>
          <a:p>
            <a:pPr lvl="1"/>
            <a:r>
              <a:rPr lang="en-US" dirty="0" err="1" smtClean="0"/>
              <a:t>PrivacyRights.org</a:t>
            </a:r>
            <a:endParaRPr lang="en-US" dirty="0" smtClean="0"/>
          </a:p>
          <a:p>
            <a:r>
              <a:rPr lang="en-US" dirty="0" smtClean="0"/>
              <a:t>Some that were reported:</a:t>
            </a:r>
          </a:p>
          <a:p>
            <a:pPr lvl="1"/>
            <a:r>
              <a:rPr lang="en-US" dirty="0" smtClean="0"/>
              <a:t>Heartland Payment Systems (130+ million – 1/2009)</a:t>
            </a:r>
          </a:p>
          <a:p>
            <a:pPr lvl="1"/>
            <a:r>
              <a:rPr lang="en-US" dirty="0" smtClean="0"/>
              <a:t>Oklahoma Dept of Human Service (1 million – 4/2009)</a:t>
            </a:r>
          </a:p>
          <a:p>
            <a:pPr lvl="1"/>
            <a:r>
              <a:rPr lang="en-US" dirty="0" smtClean="0"/>
              <a:t>University of California (160,000 – 5/2009)</a:t>
            </a:r>
          </a:p>
          <a:p>
            <a:pPr lvl="1"/>
            <a:r>
              <a:rPr lang="en-US" dirty="0" smtClean="0"/>
              <a:t>Network Solutions (573,000 – 7/2009)</a:t>
            </a:r>
          </a:p>
          <a:p>
            <a:pPr lvl="1"/>
            <a:r>
              <a:rPr lang="en-US" dirty="0" smtClean="0"/>
              <a:t>U.S. Military Veterans Administration (76 million – 10/2009)</a:t>
            </a:r>
          </a:p>
          <a:p>
            <a:pPr lvl="1"/>
            <a:r>
              <a:rPr lang="en-US" dirty="0" smtClean="0"/>
              <a:t>BlueCross BlueShield of Tennessee (187,000 – 10/2009)</a:t>
            </a:r>
          </a:p>
          <a:p>
            <a:pPr lvl="1"/>
            <a:r>
              <a:rPr lang="en-US" dirty="0" smtClean="0"/>
              <a:t>Google (1/2010)</a:t>
            </a:r>
          </a:p>
          <a:p>
            <a:pPr lvl="2"/>
            <a:r>
              <a:rPr lang="en-US" sz="2000" dirty="0" smtClean="0"/>
              <a:t>Many others?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533400"/>
          </a:xfrm>
        </p:spPr>
        <p:txBody>
          <a:bodyPr>
            <a:normAutofit fontScale="90000"/>
          </a:bodyPr>
          <a:lstStyle/>
          <a:p>
            <a:r>
              <a:rPr lang="en-US" dirty="0" smtClean="0"/>
              <a:t>Agenda</a:t>
            </a:r>
            <a:endParaRPr lang="en-US" dirty="0"/>
          </a:p>
        </p:txBody>
      </p:sp>
      <p:sp>
        <p:nvSpPr>
          <p:cNvPr id="3" name="Text Placeholder 2"/>
          <p:cNvSpPr>
            <a:spLocks noGrp="1"/>
          </p:cNvSpPr>
          <p:nvPr>
            <p:ph type="body" sz="half" idx="1"/>
          </p:nvPr>
        </p:nvSpPr>
        <p:spPr>
          <a:xfrm>
            <a:off x="152400" y="914400"/>
            <a:ext cx="4800600" cy="4648200"/>
          </a:xfrm>
        </p:spPr>
        <p:txBody>
          <a:bodyPr>
            <a:normAutofit/>
          </a:bodyPr>
          <a:lstStyle/>
          <a:p>
            <a:r>
              <a:rPr lang="en-US" dirty="0" smtClean="0"/>
              <a:t>Know your enemy</a:t>
            </a:r>
          </a:p>
          <a:p>
            <a:pPr lvl="1"/>
            <a:r>
              <a:rPr lang="en-US" dirty="0" smtClean="0"/>
              <a:t>Who is your enemy?</a:t>
            </a:r>
          </a:p>
          <a:p>
            <a:pPr lvl="1"/>
            <a:r>
              <a:rPr lang="en-US" dirty="0" smtClean="0"/>
              <a:t>What are they after?</a:t>
            </a:r>
          </a:p>
          <a:p>
            <a:pPr lvl="1"/>
            <a:r>
              <a:rPr lang="en-US" dirty="0" smtClean="0"/>
              <a:t>How are they attacking?</a:t>
            </a:r>
          </a:p>
          <a:p>
            <a:r>
              <a:rPr lang="en-US" dirty="0" smtClean="0"/>
              <a:t>Know yourself</a:t>
            </a:r>
          </a:p>
          <a:p>
            <a:pPr lvl="1"/>
            <a:r>
              <a:rPr lang="en-US" dirty="0" smtClean="0"/>
              <a:t>What are you defending?</a:t>
            </a:r>
          </a:p>
          <a:p>
            <a:pPr lvl="1"/>
            <a:r>
              <a:rPr lang="en-US" dirty="0" smtClean="0"/>
              <a:t>Who are you defending?</a:t>
            </a:r>
          </a:p>
          <a:p>
            <a:pPr lvl="1"/>
            <a:r>
              <a:rPr lang="en-US" dirty="0" smtClean="0"/>
              <a:t>How do we defend?</a:t>
            </a:r>
          </a:p>
        </p:txBody>
      </p:sp>
      <p:pic>
        <p:nvPicPr>
          <p:cNvPr id="4" name="Picture 3" descr="Screen shot 2010-03-16 at 8.43.04 AM.png"/>
          <p:cNvPicPr>
            <a:picLocks noChangeAspect="1"/>
          </p:cNvPicPr>
          <p:nvPr/>
        </p:nvPicPr>
        <p:blipFill>
          <a:blip r:embed="rId3"/>
          <a:stretch>
            <a:fillRect/>
          </a:stretch>
        </p:blipFill>
        <p:spPr>
          <a:xfrm>
            <a:off x="5434923" y="685800"/>
            <a:ext cx="3328077" cy="4724400"/>
          </a:xfrm>
          <a:prstGeom prst="rect">
            <a:avLst/>
          </a:prstGeom>
        </p:spPr>
      </p:pic>
      <p:sp>
        <p:nvSpPr>
          <p:cNvPr id="5" name="TextBox 4"/>
          <p:cNvSpPr txBox="1"/>
          <p:nvPr/>
        </p:nvSpPr>
        <p:spPr>
          <a:xfrm>
            <a:off x="381000" y="5486400"/>
            <a:ext cx="8305800" cy="1077218"/>
          </a:xfrm>
          <a:prstGeom prst="rect">
            <a:avLst/>
          </a:prstGeom>
          <a:noFill/>
        </p:spPr>
        <p:txBody>
          <a:bodyPr wrap="square" rtlCol="0">
            <a:spAutoFit/>
          </a:bodyPr>
          <a:lstStyle/>
          <a:p>
            <a:r>
              <a:rPr lang="en-US" sz="1600" i="1" dirty="0" smtClean="0">
                <a:latin typeface="Arial" pitchFamily="-65" charset="0"/>
                <a:ea typeface="ＭＳ Ｐゴシック" pitchFamily="-65" charset="-128"/>
                <a:cs typeface="ＭＳ Ｐゴシック" pitchFamily="-65" charset="-128"/>
              </a:rPr>
              <a:t>It is said that if you know your enemies and know yourself, you will not be imperiled in a hundred battles; if you do not know your enemies but do know yourself, you will win one and lose one; if you do not know your enemies nor yourself, you will be imperiled in every single battle. – Sun Tzu</a:t>
            </a:r>
            <a:endParaRPr lang="en-US" sz="1600" i="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attacking?</a:t>
            </a:r>
            <a:endParaRPr lang="en-US" dirty="0"/>
          </a:p>
        </p:txBody>
      </p:sp>
      <p:pic>
        <p:nvPicPr>
          <p:cNvPr id="4" name="Picture 4" descr="Gonzalez Artical.bmp"/>
          <p:cNvPicPr>
            <a:picLocks noChangeAspect="1"/>
          </p:cNvPicPr>
          <p:nvPr/>
        </p:nvPicPr>
        <p:blipFill>
          <a:blip r:embed="rId3" cstate="print"/>
          <a:srcRect/>
          <a:stretch>
            <a:fillRect/>
          </a:stretch>
        </p:blipFill>
        <p:spPr bwMode="auto">
          <a:xfrm>
            <a:off x="4572000" y="2286000"/>
            <a:ext cx="4027397" cy="3581400"/>
          </a:xfrm>
          <a:prstGeom prst="rect">
            <a:avLst/>
          </a:prstGeom>
          <a:noFill/>
          <a:ln w="9525">
            <a:noFill/>
            <a:miter lim="800000"/>
            <a:headEnd/>
            <a:tailEnd/>
          </a:ln>
        </p:spPr>
      </p:pic>
      <p:sp>
        <p:nvSpPr>
          <p:cNvPr id="5" name="Text Placeholder 2"/>
          <p:cNvSpPr txBox="1">
            <a:spLocks/>
          </p:cNvSpPr>
          <p:nvPr/>
        </p:nvSpPr>
        <p:spPr bwMode="auto">
          <a:xfrm>
            <a:off x="152400" y="1371600"/>
            <a:ext cx="403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rgbClr val="941B1E"/>
              </a:buClr>
              <a:buFont typeface="Times" charset="0"/>
              <a:buChar char="•"/>
            </a:pPr>
            <a:r>
              <a:rPr kumimoji="0" lang="en-US" b="0" i="0" u="none" strike="noStrike" kern="0" cap="none" spc="0" normalizeH="0" baseline="0" noProof="0" dirty="0" smtClean="0">
                <a:ln>
                  <a:noFill/>
                </a:ln>
                <a:solidFill>
                  <a:schemeClr val="tx1"/>
                </a:solidFill>
                <a:effectLst/>
                <a:uLnTx/>
                <a:uFillTx/>
                <a:latin typeface="+mn-lt"/>
                <a:ea typeface="+mn-ea"/>
                <a:cs typeface="+mn-cs"/>
              </a:rPr>
              <a:t>Organized Crime</a:t>
            </a:r>
          </a:p>
          <a:p>
            <a:pPr marL="342900" indent="-342900">
              <a:spcBef>
                <a:spcPct val="20000"/>
              </a:spcBef>
              <a:buClr>
                <a:srgbClr val="941B1E"/>
              </a:buClr>
              <a:buFont typeface="Times" charset="0"/>
              <a:buChar char="•"/>
            </a:pPr>
            <a:r>
              <a:rPr lang="en-US" kern="0" dirty="0" smtClean="0">
                <a:latin typeface="+mn-lt"/>
                <a:ea typeface="+mn-ea"/>
                <a:cs typeface="+mn-cs"/>
              </a:rPr>
              <a:t>Well Meaning Insider</a:t>
            </a:r>
          </a:p>
          <a:p>
            <a:pPr marL="342900" indent="-342900">
              <a:spcBef>
                <a:spcPct val="20000"/>
              </a:spcBef>
              <a:buClr>
                <a:srgbClr val="941B1E"/>
              </a:buClr>
              <a:buFont typeface="Times" charset="0"/>
              <a:buChar char="•"/>
            </a:pPr>
            <a:r>
              <a:rPr kumimoji="0" lang="en-US" b="0" i="0" u="none" strike="noStrike" kern="0" cap="none" spc="0" normalizeH="0" baseline="0" noProof="0" dirty="0" smtClean="0">
                <a:ln>
                  <a:noFill/>
                </a:ln>
                <a:solidFill>
                  <a:schemeClr val="tx1"/>
                </a:solidFill>
                <a:effectLst/>
                <a:uLnTx/>
                <a:uFillTx/>
                <a:latin typeface="+mn-lt"/>
                <a:ea typeface="+mn-ea"/>
                <a:cs typeface="+mn-cs"/>
              </a:rPr>
              <a:t>Malicious Insider</a:t>
            </a:r>
          </a:p>
          <a:p>
            <a:pPr marL="342900" indent="-342900">
              <a:spcBef>
                <a:spcPct val="20000"/>
              </a:spcBef>
              <a:buClr>
                <a:srgbClr val="941B1E"/>
              </a:buClr>
              <a:buFont typeface="Times" charset="0"/>
              <a:buChar char="•"/>
            </a:pPr>
            <a:r>
              <a:rPr lang="en-US" kern="0" dirty="0" smtClean="0">
                <a:latin typeface="+mn-lt"/>
                <a:ea typeface="+mn-ea"/>
                <a:cs typeface="+mn-cs"/>
              </a:rPr>
              <a:t>Script Kiddies</a:t>
            </a:r>
          </a:p>
          <a:p>
            <a:pPr marL="342900" indent="-342900">
              <a:spcBef>
                <a:spcPct val="20000"/>
              </a:spcBef>
              <a:buClr>
                <a:srgbClr val="941B1E"/>
              </a:buClr>
              <a:buFont typeface="Times" charset="0"/>
              <a:buChar char="•"/>
            </a:pP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41B1E"/>
              </a:buClr>
              <a:buSzTx/>
              <a:buFont typeface="Times" charset="0"/>
              <a:buChar char="•"/>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41B1E"/>
              </a:buClr>
              <a:buSzTx/>
              <a:buFont typeface="Times" charset="0"/>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6" descr="Screen shot 2010-03-16 at 9.21.17 AM.png"/>
          <p:cNvPicPr>
            <a:picLocks noChangeAspect="1"/>
          </p:cNvPicPr>
          <p:nvPr/>
        </p:nvPicPr>
        <p:blipFill>
          <a:blip r:embed="rId4"/>
          <a:stretch>
            <a:fillRect/>
          </a:stretch>
        </p:blipFill>
        <p:spPr>
          <a:xfrm>
            <a:off x="228600" y="3200400"/>
            <a:ext cx="4132981" cy="22479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Motivation (</a:t>
            </a:r>
            <a:r>
              <a:rPr lang="en-US" dirty="0" err="1" smtClean="0"/>
              <a:t>botnets</a:t>
            </a:r>
            <a:r>
              <a:rPr lang="en-US" dirty="0" smtClean="0"/>
              <a:t>)</a:t>
            </a:r>
            <a:endParaRPr lang="en-US" dirty="0"/>
          </a:p>
        </p:txBody>
      </p:sp>
      <p:sp>
        <p:nvSpPr>
          <p:cNvPr id="4" name="AutoShape 84"/>
          <p:cNvSpPr>
            <a:spLocks noChangeArrowheads="1"/>
          </p:cNvSpPr>
          <p:nvPr/>
        </p:nvSpPr>
        <p:spPr bwMode="auto">
          <a:xfrm>
            <a:off x="1651000" y="1146175"/>
            <a:ext cx="6705600" cy="515938"/>
          </a:xfrm>
          <a:prstGeom prst="roundRect">
            <a:avLst>
              <a:gd name="adj" fmla="val 16667"/>
            </a:avLst>
          </a:prstGeom>
          <a:solidFill>
            <a:schemeClr val="bg1"/>
          </a:solidFill>
          <a:ln w="25400">
            <a:solidFill>
              <a:srgbClr val="808080"/>
            </a:solidFill>
            <a:round/>
            <a:headEnd/>
            <a:tailEnd/>
          </a:ln>
          <a:effectLst>
            <a:outerShdw dist="35921" dir="2700000" algn="ctr" rotWithShape="0">
              <a:schemeClr val="bg2"/>
            </a:outerShdw>
          </a:effectLst>
        </p:spPr>
        <p:txBody>
          <a:bodyPr wrap="none" anchor="ctr"/>
          <a:lstStyle/>
          <a:p>
            <a:pPr algn="ctr">
              <a:defRPr/>
            </a:pPr>
            <a:endParaRPr lang="en-US" sz="1200">
              <a:ea typeface="Arial Unicode MS" pitchFamily="34" charset="-128"/>
              <a:cs typeface="Arial Unicode MS" pitchFamily="34" charset="-128"/>
            </a:endParaRPr>
          </a:p>
        </p:txBody>
      </p:sp>
      <p:sp>
        <p:nvSpPr>
          <p:cNvPr id="5" name="TextBox 8"/>
          <p:cNvSpPr txBox="1">
            <a:spLocks noChangeArrowheads="1"/>
          </p:cNvSpPr>
          <p:nvPr/>
        </p:nvSpPr>
        <p:spPr bwMode="auto">
          <a:xfrm>
            <a:off x="1152525" y="5821363"/>
            <a:ext cx="520700" cy="274637"/>
          </a:xfrm>
          <a:prstGeom prst="rect">
            <a:avLst/>
          </a:prstGeom>
          <a:noFill/>
          <a:ln w="9525">
            <a:noFill/>
            <a:miter lim="800000"/>
            <a:headEnd/>
            <a:tailEnd/>
          </a:ln>
        </p:spPr>
        <p:txBody>
          <a:bodyPr wrap="none">
            <a:prstTxWarp prst="textNoShape">
              <a:avLst/>
            </a:prstTxWarp>
            <a:spAutoFit/>
          </a:bodyPr>
          <a:lstStyle/>
          <a:p>
            <a:pPr algn="l"/>
            <a:r>
              <a:rPr lang="en-US" sz="1200">
                <a:solidFill>
                  <a:schemeClr val="tx1"/>
                </a:solidFill>
                <a:ea typeface="Arial Unicode MS" charset="0"/>
                <a:cs typeface="Arial" charset="0"/>
              </a:rPr>
              <a:t>2001</a:t>
            </a:r>
          </a:p>
        </p:txBody>
      </p:sp>
      <p:sp>
        <p:nvSpPr>
          <p:cNvPr id="6" name="TextBox 12"/>
          <p:cNvSpPr txBox="1">
            <a:spLocks noChangeArrowheads="1"/>
          </p:cNvSpPr>
          <p:nvPr/>
        </p:nvSpPr>
        <p:spPr bwMode="auto">
          <a:xfrm>
            <a:off x="7553325" y="5819775"/>
            <a:ext cx="520700" cy="274638"/>
          </a:xfrm>
          <a:prstGeom prst="rect">
            <a:avLst/>
          </a:prstGeom>
          <a:noFill/>
          <a:ln w="9525">
            <a:noFill/>
            <a:miter lim="800000"/>
            <a:headEnd/>
            <a:tailEnd/>
          </a:ln>
        </p:spPr>
        <p:txBody>
          <a:bodyPr wrap="none">
            <a:prstTxWarp prst="textNoShape">
              <a:avLst/>
            </a:prstTxWarp>
            <a:spAutoFit/>
          </a:bodyPr>
          <a:lstStyle/>
          <a:p>
            <a:pPr algn="l"/>
            <a:r>
              <a:rPr lang="en-US" sz="1200">
                <a:solidFill>
                  <a:schemeClr val="tx1"/>
                </a:solidFill>
                <a:ea typeface="Arial Unicode MS" charset="0"/>
                <a:cs typeface="Arial" charset="0"/>
              </a:rPr>
              <a:t>2009</a:t>
            </a:r>
          </a:p>
        </p:txBody>
      </p:sp>
      <p:grpSp>
        <p:nvGrpSpPr>
          <p:cNvPr id="7" name="Group 87"/>
          <p:cNvGrpSpPr>
            <a:grpSpLocks/>
          </p:cNvGrpSpPr>
          <p:nvPr/>
        </p:nvGrpSpPr>
        <p:grpSpPr bwMode="auto">
          <a:xfrm>
            <a:off x="1849438" y="1277938"/>
            <a:ext cx="2347912" cy="304800"/>
            <a:chOff x="381000" y="1371600"/>
            <a:chExt cx="2347930" cy="304604"/>
          </a:xfrm>
        </p:grpSpPr>
        <p:sp>
          <p:nvSpPr>
            <p:cNvPr id="8" name="Rectangle 21"/>
            <p:cNvSpPr>
              <a:spLocks noChangeArrowheads="1"/>
            </p:cNvSpPr>
            <p:nvPr/>
          </p:nvSpPr>
          <p:spPr bwMode="auto">
            <a:xfrm>
              <a:off x="381000" y="1371600"/>
              <a:ext cx="228600" cy="228600"/>
            </a:xfrm>
            <a:prstGeom prst="rect">
              <a:avLst/>
            </a:prstGeom>
            <a:solidFill>
              <a:srgbClr val="FFC000"/>
            </a:solidFill>
            <a:ln w="9525">
              <a:solidFill>
                <a:schemeClr val="tx1"/>
              </a:solidFill>
              <a:round/>
              <a:headEnd/>
              <a:tailEnd/>
            </a:ln>
          </p:spPr>
          <p:txBody>
            <a:bodyPr>
              <a:prstTxWarp prst="textNoShape">
                <a:avLst/>
              </a:prstTxWarp>
            </a:bodyPr>
            <a:lstStyle/>
            <a:p>
              <a:pPr algn="ctr"/>
              <a:endParaRPr lang="en-US" sz="2400">
                <a:solidFill>
                  <a:srgbClr val="FF0000"/>
                </a:solidFill>
                <a:ea typeface="Arial Unicode MS" charset="0"/>
                <a:cs typeface="Arial Unicode MS" charset="0"/>
              </a:endParaRPr>
            </a:p>
          </p:txBody>
        </p:sp>
        <p:sp>
          <p:nvSpPr>
            <p:cNvPr id="9" name="TextBox 23"/>
            <p:cNvSpPr txBox="1">
              <a:spLocks noChangeArrowheads="1"/>
            </p:cNvSpPr>
            <p:nvPr/>
          </p:nvSpPr>
          <p:spPr bwMode="auto">
            <a:xfrm>
              <a:off x="681040" y="1371600"/>
              <a:ext cx="2047890" cy="304604"/>
            </a:xfrm>
            <a:prstGeom prst="rect">
              <a:avLst/>
            </a:prstGeom>
            <a:noFill/>
            <a:ln w="9525">
              <a:noFill/>
              <a:miter lim="800000"/>
              <a:headEnd/>
              <a:tailEnd/>
            </a:ln>
          </p:spPr>
          <p:txBody>
            <a:bodyPr wrap="none">
              <a:prstTxWarp prst="textNoShape">
                <a:avLst/>
              </a:prstTxWarp>
              <a:spAutoFit/>
            </a:bodyPr>
            <a:lstStyle/>
            <a:p>
              <a:pPr algn="l"/>
              <a:r>
                <a:rPr lang="en-US" sz="1400" dirty="0">
                  <a:solidFill>
                    <a:schemeClr val="tx1"/>
                  </a:solidFill>
                  <a:ea typeface="Arial Unicode MS" charset="0"/>
                  <a:cs typeface="Arial Unicode MS" charset="0"/>
                </a:rPr>
                <a:t>Vandalism and publicity</a:t>
              </a:r>
            </a:p>
          </p:txBody>
        </p:sp>
      </p:grpSp>
      <p:grpSp>
        <p:nvGrpSpPr>
          <p:cNvPr id="10" name="Group 88"/>
          <p:cNvGrpSpPr>
            <a:grpSpLocks/>
          </p:cNvGrpSpPr>
          <p:nvPr/>
        </p:nvGrpSpPr>
        <p:grpSpPr bwMode="auto">
          <a:xfrm>
            <a:off x="4364038" y="1277938"/>
            <a:ext cx="1466850" cy="304800"/>
            <a:chOff x="381000" y="1749623"/>
            <a:chExt cx="1467069" cy="304604"/>
          </a:xfrm>
        </p:grpSpPr>
        <p:sp>
          <p:nvSpPr>
            <p:cNvPr id="11" name="Rectangle 22"/>
            <p:cNvSpPr>
              <a:spLocks noChangeArrowheads="1"/>
            </p:cNvSpPr>
            <p:nvPr/>
          </p:nvSpPr>
          <p:spPr bwMode="auto">
            <a:xfrm>
              <a:off x="381000" y="1752600"/>
              <a:ext cx="228600" cy="228600"/>
            </a:xfrm>
            <a:prstGeom prst="rect">
              <a:avLst/>
            </a:prstGeom>
            <a:solidFill>
              <a:srgbClr val="FFFF00"/>
            </a:solidFill>
            <a:ln w="9525">
              <a:solidFill>
                <a:schemeClr val="tx1"/>
              </a:solidFill>
              <a:round/>
              <a:headEnd/>
              <a:tailEnd/>
            </a:ln>
          </p:spPr>
          <p:txBody>
            <a:bodyPr>
              <a:prstTxWarp prst="textNoShape">
                <a:avLst/>
              </a:prstTxWarp>
            </a:bodyPr>
            <a:lstStyle/>
            <a:p>
              <a:pPr algn="ctr"/>
              <a:endParaRPr lang="en-US" sz="2400">
                <a:solidFill>
                  <a:srgbClr val="FFFF00"/>
                </a:solidFill>
                <a:ea typeface="Arial Unicode MS" charset="0"/>
                <a:cs typeface="Arial Unicode MS" charset="0"/>
              </a:endParaRPr>
            </a:p>
          </p:txBody>
        </p:sp>
        <p:sp>
          <p:nvSpPr>
            <p:cNvPr id="12" name="TextBox 24"/>
            <p:cNvSpPr txBox="1">
              <a:spLocks noChangeArrowheads="1"/>
            </p:cNvSpPr>
            <p:nvPr/>
          </p:nvSpPr>
          <p:spPr bwMode="auto">
            <a:xfrm>
              <a:off x="685845" y="1749623"/>
              <a:ext cx="1162224" cy="304604"/>
            </a:xfrm>
            <a:prstGeom prst="rect">
              <a:avLst/>
            </a:prstGeom>
            <a:noFill/>
            <a:ln w="9525">
              <a:noFill/>
              <a:miter lim="800000"/>
              <a:headEnd/>
              <a:tailEnd/>
            </a:ln>
          </p:spPr>
          <p:txBody>
            <a:bodyPr wrap="none">
              <a:prstTxWarp prst="textNoShape">
                <a:avLst/>
              </a:prstTxWarp>
              <a:spAutoFit/>
            </a:bodyPr>
            <a:lstStyle/>
            <a:p>
              <a:pPr algn="l"/>
              <a:r>
                <a:rPr lang="en-US" sz="1400">
                  <a:solidFill>
                    <a:schemeClr val="tx1"/>
                  </a:solidFill>
                  <a:ea typeface="Arial Unicode MS" charset="0"/>
                  <a:cs typeface="Arial Unicode MS" charset="0"/>
                </a:rPr>
                <a:t>“Hacktivism”</a:t>
              </a:r>
            </a:p>
          </p:txBody>
        </p:sp>
      </p:grpSp>
      <p:grpSp>
        <p:nvGrpSpPr>
          <p:cNvPr id="13" name="Group 90"/>
          <p:cNvGrpSpPr>
            <a:grpSpLocks/>
          </p:cNvGrpSpPr>
          <p:nvPr/>
        </p:nvGrpSpPr>
        <p:grpSpPr bwMode="auto">
          <a:xfrm>
            <a:off x="6116638" y="1277938"/>
            <a:ext cx="2144712" cy="304800"/>
            <a:chOff x="381000" y="2130623"/>
            <a:chExt cx="2143821" cy="304604"/>
          </a:xfrm>
        </p:grpSpPr>
        <p:sp>
          <p:nvSpPr>
            <p:cNvPr id="14" name="Rectangle 20"/>
            <p:cNvSpPr>
              <a:spLocks noChangeArrowheads="1"/>
            </p:cNvSpPr>
            <p:nvPr/>
          </p:nvSpPr>
          <p:spPr bwMode="auto">
            <a:xfrm>
              <a:off x="381000" y="2133600"/>
              <a:ext cx="228600" cy="228600"/>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2400">
                <a:solidFill>
                  <a:srgbClr val="FF0000"/>
                </a:solidFill>
                <a:ea typeface="Arial Unicode MS" charset="0"/>
                <a:cs typeface="Arial Unicode MS" charset="0"/>
              </a:endParaRPr>
            </a:p>
          </p:txBody>
        </p:sp>
        <p:sp>
          <p:nvSpPr>
            <p:cNvPr id="15" name="TextBox 25"/>
            <p:cNvSpPr txBox="1">
              <a:spLocks noChangeArrowheads="1"/>
            </p:cNvSpPr>
            <p:nvPr/>
          </p:nvSpPr>
          <p:spPr bwMode="auto">
            <a:xfrm>
              <a:off x="685673" y="2130623"/>
              <a:ext cx="1839148" cy="304604"/>
            </a:xfrm>
            <a:prstGeom prst="rect">
              <a:avLst/>
            </a:prstGeom>
            <a:noFill/>
            <a:ln w="9525">
              <a:noFill/>
              <a:miter lim="800000"/>
              <a:headEnd/>
              <a:tailEnd/>
            </a:ln>
          </p:spPr>
          <p:txBody>
            <a:bodyPr wrap="none">
              <a:prstTxWarp prst="textNoShape">
                <a:avLst/>
              </a:prstTxWarp>
              <a:spAutoFit/>
            </a:bodyPr>
            <a:lstStyle/>
            <a:p>
              <a:pPr algn="l"/>
              <a:r>
                <a:rPr lang="en-US" sz="1400">
                  <a:solidFill>
                    <a:schemeClr val="tx1"/>
                  </a:solidFill>
                  <a:ea typeface="Arial Unicode MS" charset="0"/>
                  <a:cs typeface="Arial Unicode MS" charset="0"/>
                </a:rPr>
                <a:t>Financially motivated</a:t>
              </a:r>
            </a:p>
          </p:txBody>
        </p:sp>
      </p:grpSp>
      <p:grpSp>
        <p:nvGrpSpPr>
          <p:cNvPr id="16" name="Group 122"/>
          <p:cNvGrpSpPr>
            <a:grpSpLocks/>
          </p:cNvGrpSpPr>
          <p:nvPr/>
        </p:nvGrpSpPr>
        <p:grpSpPr bwMode="auto">
          <a:xfrm>
            <a:off x="2676525" y="3375025"/>
            <a:ext cx="2174875" cy="838200"/>
            <a:chOff x="3134487" y="4495800"/>
            <a:chExt cx="2172758" cy="838200"/>
          </a:xfrm>
        </p:grpSpPr>
        <p:sp>
          <p:nvSpPr>
            <p:cNvPr id="17" name="TextBox 14"/>
            <p:cNvSpPr txBox="1">
              <a:spLocks noChangeArrowheads="1"/>
            </p:cNvSpPr>
            <p:nvPr/>
          </p:nvSpPr>
          <p:spPr bwMode="auto">
            <a:xfrm>
              <a:off x="3134487" y="4495800"/>
              <a:ext cx="2172758" cy="822325"/>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Blaster</a:t>
              </a:r>
            </a:p>
            <a:p>
              <a:pPr algn="ctr"/>
              <a:r>
                <a:rPr lang="en-US" sz="1200">
                  <a:solidFill>
                    <a:schemeClr val="tx1"/>
                  </a:solidFill>
                  <a:ea typeface="Arial Unicode MS" charset="0"/>
                  <a:cs typeface="Arial Unicode MS" charset="0"/>
                </a:rPr>
                <a:t>(Attacking Microsoft web site)</a:t>
              </a:r>
            </a:p>
            <a:p>
              <a:pPr algn="ctr"/>
              <a:r>
                <a:rPr lang="en-US" sz="1200">
                  <a:solidFill>
                    <a:schemeClr val="tx1"/>
                  </a:solidFill>
                  <a:ea typeface="Arial Unicode MS" charset="0"/>
                  <a:cs typeface="Arial Unicode MS" charset="0"/>
                </a:rPr>
                <a:t>2003</a:t>
              </a:r>
            </a:p>
            <a:p>
              <a:pPr algn="ctr"/>
              <a:endParaRPr lang="en-US" sz="1200">
                <a:solidFill>
                  <a:schemeClr val="tx1"/>
                </a:solidFill>
                <a:ea typeface="Arial Unicode MS" charset="0"/>
                <a:cs typeface="Arial Unicode MS" charset="0"/>
              </a:endParaRPr>
            </a:p>
          </p:txBody>
        </p:sp>
        <p:sp>
          <p:nvSpPr>
            <p:cNvPr id="18" name="Rectangle 29"/>
            <p:cNvSpPr>
              <a:spLocks noChangeArrowheads="1"/>
            </p:cNvSpPr>
            <p:nvPr/>
          </p:nvSpPr>
          <p:spPr bwMode="auto">
            <a:xfrm>
              <a:off x="4132974" y="5105400"/>
              <a:ext cx="228600" cy="228600"/>
            </a:xfrm>
            <a:prstGeom prst="rect">
              <a:avLst/>
            </a:prstGeom>
            <a:solidFill>
              <a:srgbClr val="FFC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Unicode MS" charset="0"/>
              </a:endParaRPr>
            </a:p>
          </p:txBody>
        </p:sp>
      </p:grpSp>
      <p:grpSp>
        <p:nvGrpSpPr>
          <p:cNvPr id="19" name="Group 73"/>
          <p:cNvGrpSpPr>
            <a:grpSpLocks/>
          </p:cNvGrpSpPr>
          <p:nvPr/>
        </p:nvGrpSpPr>
        <p:grpSpPr bwMode="auto">
          <a:xfrm>
            <a:off x="5080000" y="3082925"/>
            <a:ext cx="725488" cy="896938"/>
            <a:chOff x="3778" y="1553"/>
            <a:chExt cx="457" cy="565"/>
          </a:xfrm>
        </p:grpSpPr>
        <p:sp>
          <p:nvSpPr>
            <p:cNvPr id="20" name="TextBox 37"/>
            <p:cNvSpPr txBox="1">
              <a:spLocks noChangeArrowheads="1"/>
            </p:cNvSpPr>
            <p:nvPr/>
          </p:nvSpPr>
          <p:spPr bwMode="auto">
            <a:xfrm>
              <a:off x="3778" y="1553"/>
              <a:ext cx="457" cy="40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charset="0"/>
                </a:rPr>
                <a:t>Storm</a:t>
              </a:r>
            </a:p>
            <a:p>
              <a:pPr algn="ctr"/>
              <a:r>
                <a:rPr lang="en-US" sz="1200">
                  <a:solidFill>
                    <a:schemeClr val="tx1"/>
                  </a:solidFill>
                  <a:ea typeface="Arial Unicode MS" charset="0"/>
                  <a:cs typeface="Arial" charset="0"/>
                </a:rPr>
                <a:t>(Botnet)</a:t>
              </a:r>
            </a:p>
            <a:p>
              <a:pPr algn="ctr"/>
              <a:r>
                <a:rPr lang="en-US" sz="1200">
                  <a:solidFill>
                    <a:schemeClr val="tx1"/>
                  </a:solidFill>
                  <a:ea typeface="Arial Unicode MS" charset="0"/>
                  <a:cs typeface="Arial" charset="0"/>
                </a:rPr>
                <a:t>2007</a:t>
              </a:r>
            </a:p>
          </p:txBody>
        </p:sp>
        <p:sp>
          <p:nvSpPr>
            <p:cNvPr id="21" name="Rectangle 39"/>
            <p:cNvSpPr>
              <a:spLocks noChangeArrowheads="1"/>
            </p:cNvSpPr>
            <p:nvPr/>
          </p:nvSpPr>
          <p:spPr bwMode="auto">
            <a:xfrm>
              <a:off x="3932" y="1974"/>
              <a:ext cx="144" cy="144"/>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charset="0"/>
              </a:endParaRPr>
            </a:p>
          </p:txBody>
        </p:sp>
      </p:grpSp>
      <p:grpSp>
        <p:nvGrpSpPr>
          <p:cNvPr id="22" name="Group 51"/>
          <p:cNvGrpSpPr>
            <a:grpSpLocks/>
          </p:cNvGrpSpPr>
          <p:nvPr/>
        </p:nvGrpSpPr>
        <p:grpSpPr bwMode="auto">
          <a:xfrm>
            <a:off x="873125" y="3132138"/>
            <a:ext cx="1979613" cy="838200"/>
            <a:chOff x="3848861" y="3200400"/>
            <a:chExt cx="1979908" cy="838200"/>
          </a:xfrm>
        </p:grpSpPr>
        <p:sp>
          <p:nvSpPr>
            <p:cNvPr id="23" name="TextBox 52"/>
            <p:cNvSpPr txBox="1">
              <a:spLocks noChangeArrowheads="1"/>
            </p:cNvSpPr>
            <p:nvPr/>
          </p:nvSpPr>
          <p:spPr bwMode="auto">
            <a:xfrm>
              <a:off x="3848861" y="3200400"/>
              <a:ext cx="1979908" cy="639763"/>
            </a:xfrm>
            <a:prstGeom prst="rect">
              <a:avLst/>
            </a:prstGeom>
            <a:noFill/>
            <a:ln w="9525">
              <a:noFill/>
              <a:miter lim="800000"/>
              <a:headEnd/>
              <a:tailEnd/>
            </a:ln>
          </p:spPr>
          <p:txBody>
            <a:bodyPr wrap="none">
              <a:prstTxWarp prst="textNoShape">
                <a:avLst/>
              </a:prstTxWarp>
              <a:spAutoFit/>
            </a:bodyPr>
            <a:lstStyle/>
            <a:p>
              <a:pPr algn="ctr"/>
              <a:r>
                <a:rPr lang="en-US" sz="1200" dirty="0" err="1">
                  <a:solidFill>
                    <a:schemeClr val="tx1"/>
                  </a:solidFill>
                  <a:ea typeface="Arial Unicode MS" charset="0"/>
                  <a:cs typeface="Arial Unicode MS" charset="0"/>
                </a:rPr>
                <a:t>CodeRed</a:t>
              </a:r>
              <a:endParaRPr lang="en-US" sz="1200" dirty="0">
                <a:solidFill>
                  <a:schemeClr val="tx1"/>
                </a:solidFill>
                <a:ea typeface="Arial Unicode MS" charset="0"/>
                <a:cs typeface="Arial Unicode MS" charset="0"/>
              </a:endParaRPr>
            </a:p>
            <a:p>
              <a:pPr algn="ctr"/>
              <a:r>
                <a:rPr lang="en-US" sz="1200" dirty="0">
                  <a:solidFill>
                    <a:schemeClr val="tx1"/>
                  </a:solidFill>
                  <a:ea typeface="Arial Unicode MS" charset="0"/>
                  <a:cs typeface="Arial Unicode MS" charset="0"/>
                </a:rPr>
                <a:t>(Defacing IIS web servers)</a:t>
              </a:r>
            </a:p>
            <a:p>
              <a:pPr algn="ctr"/>
              <a:r>
                <a:rPr lang="en-US" sz="1200" dirty="0">
                  <a:solidFill>
                    <a:schemeClr val="tx1"/>
                  </a:solidFill>
                  <a:ea typeface="Arial Unicode MS" charset="0"/>
                  <a:cs typeface="Arial Unicode MS" charset="0"/>
                </a:rPr>
                <a:t>2001</a:t>
              </a:r>
            </a:p>
          </p:txBody>
        </p:sp>
        <p:sp>
          <p:nvSpPr>
            <p:cNvPr id="24" name="Rectangle 53"/>
            <p:cNvSpPr>
              <a:spLocks noChangeArrowheads="1"/>
            </p:cNvSpPr>
            <p:nvPr/>
          </p:nvSpPr>
          <p:spPr bwMode="auto">
            <a:xfrm>
              <a:off x="4742574" y="3810000"/>
              <a:ext cx="228600" cy="228600"/>
            </a:xfrm>
            <a:prstGeom prst="rect">
              <a:avLst/>
            </a:prstGeom>
            <a:solidFill>
              <a:srgbClr val="FFC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Unicode MS" charset="0"/>
              </a:endParaRPr>
            </a:p>
          </p:txBody>
        </p:sp>
      </p:grpSp>
      <p:grpSp>
        <p:nvGrpSpPr>
          <p:cNvPr id="25" name="Group 56"/>
          <p:cNvGrpSpPr>
            <a:grpSpLocks/>
          </p:cNvGrpSpPr>
          <p:nvPr/>
        </p:nvGrpSpPr>
        <p:grpSpPr bwMode="auto">
          <a:xfrm>
            <a:off x="1746250" y="3770313"/>
            <a:ext cx="1327150" cy="838200"/>
            <a:chOff x="4301059" y="3124200"/>
            <a:chExt cx="1328062" cy="838200"/>
          </a:xfrm>
        </p:grpSpPr>
        <p:sp>
          <p:nvSpPr>
            <p:cNvPr id="26" name="TextBox 57"/>
            <p:cNvSpPr txBox="1">
              <a:spLocks noChangeArrowheads="1"/>
            </p:cNvSpPr>
            <p:nvPr/>
          </p:nvSpPr>
          <p:spPr bwMode="auto">
            <a:xfrm>
              <a:off x="4301059" y="3124200"/>
              <a:ext cx="1328062" cy="63976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Nimda</a:t>
              </a:r>
            </a:p>
            <a:p>
              <a:pPr algn="ctr"/>
              <a:r>
                <a:rPr lang="en-US" sz="1200">
                  <a:solidFill>
                    <a:schemeClr val="tx1"/>
                  </a:solidFill>
                  <a:ea typeface="Arial Unicode MS" charset="0"/>
                  <a:cs typeface="Arial Unicode MS" charset="0"/>
                </a:rPr>
                <a:t>(Installed Trojan)</a:t>
              </a:r>
            </a:p>
            <a:p>
              <a:pPr algn="ctr"/>
              <a:r>
                <a:rPr lang="en-US" sz="1200">
                  <a:solidFill>
                    <a:schemeClr val="tx1"/>
                  </a:solidFill>
                  <a:ea typeface="Arial Unicode MS" charset="0"/>
                  <a:cs typeface="Arial Unicode MS" charset="0"/>
                </a:rPr>
                <a:t>2001</a:t>
              </a:r>
            </a:p>
          </p:txBody>
        </p:sp>
        <p:sp>
          <p:nvSpPr>
            <p:cNvPr id="27" name="Rectangle 58"/>
            <p:cNvSpPr>
              <a:spLocks noChangeArrowheads="1"/>
            </p:cNvSpPr>
            <p:nvPr/>
          </p:nvSpPr>
          <p:spPr bwMode="auto">
            <a:xfrm>
              <a:off x="4807304" y="3733800"/>
              <a:ext cx="228600" cy="228600"/>
            </a:xfrm>
            <a:prstGeom prst="rect">
              <a:avLst/>
            </a:prstGeom>
            <a:solidFill>
              <a:srgbClr val="FFC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Unicode MS" charset="0"/>
              </a:endParaRPr>
            </a:p>
          </p:txBody>
        </p:sp>
      </p:grpSp>
      <p:grpSp>
        <p:nvGrpSpPr>
          <p:cNvPr id="28" name="Group 61"/>
          <p:cNvGrpSpPr>
            <a:grpSpLocks/>
          </p:cNvGrpSpPr>
          <p:nvPr/>
        </p:nvGrpSpPr>
        <p:grpSpPr bwMode="auto">
          <a:xfrm>
            <a:off x="2595563" y="4198938"/>
            <a:ext cx="1895475" cy="838200"/>
            <a:chOff x="3832940" y="3352800"/>
            <a:chExt cx="1896605" cy="838200"/>
          </a:xfrm>
        </p:grpSpPr>
        <p:sp>
          <p:nvSpPr>
            <p:cNvPr id="29" name="TextBox 62"/>
            <p:cNvSpPr txBox="1">
              <a:spLocks noChangeArrowheads="1"/>
            </p:cNvSpPr>
            <p:nvPr/>
          </p:nvSpPr>
          <p:spPr bwMode="auto">
            <a:xfrm>
              <a:off x="3832940" y="3352800"/>
              <a:ext cx="1896605" cy="63976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Slammer</a:t>
              </a:r>
            </a:p>
            <a:p>
              <a:pPr algn="ctr"/>
              <a:r>
                <a:rPr lang="en-US" sz="1200">
                  <a:solidFill>
                    <a:schemeClr val="tx1"/>
                  </a:solidFill>
                  <a:ea typeface="Arial Unicode MS" charset="0"/>
                  <a:cs typeface="Arial Unicode MS" charset="0"/>
                </a:rPr>
                <a:t>(Attacking SQL websites)</a:t>
              </a:r>
            </a:p>
            <a:p>
              <a:pPr algn="ctr"/>
              <a:r>
                <a:rPr lang="en-US" sz="1200">
                  <a:solidFill>
                    <a:schemeClr val="tx1"/>
                  </a:solidFill>
                  <a:ea typeface="Arial Unicode MS" charset="0"/>
                  <a:cs typeface="Arial Unicode MS" charset="0"/>
                </a:rPr>
                <a:t>2003</a:t>
              </a:r>
            </a:p>
          </p:txBody>
        </p:sp>
        <p:sp>
          <p:nvSpPr>
            <p:cNvPr id="30" name="Rectangle 63"/>
            <p:cNvSpPr>
              <a:spLocks noChangeArrowheads="1"/>
            </p:cNvSpPr>
            <p:nvPr/>
          </p:nvSpPr>
          <p:spPr bwMode="auto">
            <a:xfrm>
              <a:off x="4666540" y="3962400"/>
              <a:ext cx="228600" cy="228600"/>
            </a:xfrm>
            <a:prstGeom prst="rect">
              <a:avLst/>
            </a:prstGeom>
            <a:solidFill>
              <a:srgbClr val="FFC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Unicode MS" charset="0"/>
              </a:endParaRPr>
            </a:p>
          </p:txBody>
        </p:sp>
      </p:grpSp>
      <p:grpSp>
        <p:nvGrpSpPr>
          <p:cNvPr id="31" name="Group 72"/>
          <p:cNvGrpSpPr>
            <a:grpSpLocks/>
          </p:cNvGrpSpPr>
          <p:nvPr/>
        </p:nvGrpSpPr>
        <p:grpSpPr bwMode="auto">
          <a:xfrm>
            <a:off x="4184650" y="4079875"/>
            <a:ext cx="1065213" cy="685800"/>
            <a:chOff x="6190744" y="3429000"/>
            <a:chExt cx="1065958" cy="685800"/>
          </a:xfrm>
        </p:grpSpPr>
        <p:sp>
          <p:nvSpPr>
            <p:cNvPr id="32" name="TextBox 73"/>
            <p:cNvSpPr txBox="1">
              <a:spLocks noChangeArrowheads="1"/>
            </p:cNvSpPr>
            <p:nvPr/>
          </p:nvSpPr>
          <p:spPr bwMode="auto">
            <a:xfrm>
              <a:off x="6190744" y="3429000"/>
              <a:ext cx="1065958" cy="457200"/>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Agobot</a:t>
              </a:r>
            </a:p>
            <a:p>
              <a:pPr algn="ctr"/>
              <a:r>
                <a:rPr lang="en-US" sz="1200">
                  <a:solidFill>
                    <a:schemeClr val="tx1"/>
                  </a:solidFill>
                  <a:ea typeface="Arial Unicode MS" charset="0"/>
                  <a:cs typeface="Arial Unicode MS" charset="0"/>
                </a:rPr>
                <a:t>(DoS Botnet)</a:t>
              </a:r>
            </a:p>
          </p:txBody>
        </p:sp>
        <p:sp>
          <p:nvSpPr>
            <p:cNvPr id="33" name="Rectangle 74"/>
            <p:cNvSpPr>
              <a:spLocks noChangeArrowheads="1"/>
            </p:cNvSpPr>
            <p:nvPr/>
          </p:nvSpPr>
          <p:spPr bwMode="auto">
            <a:xfrm>
              <a:off x="6553200" y="3886200"/>
              <a:ext cx="228600" cy="228600"/>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Unicode MS" charset="0"/>
              </a:endParaRPr>
            </a:p>
          </p:txBody>
        </p:sp>
      </p:grpSp>
      <p:sp>
        <p:nvSpPr>
          <p:cNvPr id="34" name="TextBox 79"/>
          <p:cNvSpPr txBox="1">
            <a:spLocks noChangeArrowheads="1"/>
          </p:cNvSpPr>
          <p:nvPr/>
        </p:nvSpPr>
        <p:spPr bwMode="auto">
          <a:xfrm>
            <a:off x="4445000" y="5821363"/>
            <a:ext cx="520700" cy="274637"/>
          </a:xfrm>
          <a:prstGeom prst="rect">
            <a:avLst/>
          </a:prstGeom>
          <a:noFill/>
          <a:ln w="9525">
            <a:noFill/>
            <a:miter lim="800000"/>
            <a:headEnd/>
            <a:tailEnd/>
          </a:ln>
        </p:spPr>
        <p:txBody>
          <a:bodyPr wrap="none">
            <a:prstTxWarp prst="textNoShape">
              <a:avLst/>
            </a:prstTxWarp>
            <a:spAutoFit/>
          </a:bodyPr>
          <a:lstStyle/>
          <a:p>
            <a:pPr algn="l"/>
            <a:r>
              <a:rPr lang="en-US" sz="1200">
                <a:solidFill>
                  <a:schemeClr val="tx1"/>
                </a:solidFill>
                <a:ea typeface="Arial Unicode MS" charset="0"/>
                <a:cs typeface="Arial" charset="0"/>
              </a:rPr>
              <a:t>2005</a:t>
            </a:r>
          </a:p>
        </p:txBody>
      </p:sp>
      <p:grpSp>
        <p:nvGrpSpPr>
          <p:cNvPr id="35" name="Group 87"/>
          <p:cNvGrpSpPr>
            <a:grpSpLocks/>
          </p:cNvGrpSpPr>
          <p:nvPr/>
        </p:nvGrpSpPr>
        <p:grpSpPr bwMode="auto">
          <a:xfrm>
            <a:off x="3803650" y="4832350"/>
            <a:ext cx="1039813" cy="846138"/>
            <a:chOff x="2149304" y="3886195"/>
            <a:chExt cx="1039582" cy="845825"/>
          </a:xfrm>
        </p:grpSpPr>
        <p:sp>
          <p:nvSpPr>
            <p:cNvPr id="36" name="Rectangle 22"/>
            <p:cNvSpPr>
              <a:spLocks noChangeArrowheads="1"/>
            </p:cNvSpPr>
            <p:nvPr/>
          </p:nvSpPr>
          <p:spPr bwMode="auto">
            <a:xfrm>
              <a:off x="2552700" y="4503420"/>
              <a:ext cx="228600" cy="228600"/>
            </a:xfrm>
            <a:prstGeom prst="rect">
              <a:avLst/>
            </a:prstGeom>
            <a:solidFill>
              <a:srgbClr val="FFFF00"/>
            </a:solidFill>
            <a:ln w="9525">
              <a:solidFill>
                <a:schemeClr val="tx1"/>
              </a:solidFill>
              <a:round/>
              <a:headEnd/>
              <a:tailEnd/>
            </a:ln>
          </p:spPr>
          <p:txBody>
            <a:bodyPr>
              <a:prstTxWarp prst="textNoShape">
                <a:avLst/>
              </a:prstTxWarp>
            </a:bodyPr>
            <a:lstStyle/>
            <a:p>
              <a:pPr algn="ctr"/>
              <a:endParaRPr lang="en-US" sz="1200">
                <a:solidFill>
                  <a:srgbClr val="FFFF00"/>
                </a:solidFill>
                <a:ea typeface="Arial Unicode MS" charset="0"/>
                <a:cs typeface="Arial Unicode MS" charset="0"/>
              </a:endParaRPr>
            </a:p>
          </p:txBody>
        </p:sp>
        <p:sp>
          <p:nvSpPr>
            <p:cNvPr id="37" name="TextBox 14"/>
            <p:cNvSpPr txBox="1">
              <a:spLocks noChangeArrowheads="1"/>
            </p:cNvSpPr>
            <p:nvPr/>
          </p:nvSpPr>
          <p:spPr bwMode="auto">
            <a:xfrm>
              <a:off x="2149304" y="3886195"/>
              <a:ext cx="1039582" cy="822021"/>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Republican </a:t>
              </a:r>
            </a:p>
            <a:p>
              <a:pPr algn="ctr"/>
              <a:r>
                <a:rPr lang="en-US" sz="1200">
                  <a:solidFill>
                    <a:schemeClr val="tx1"/>
                  </a:solidFill>
                  <a:ea typeface="Arial Unicode MS" charset="0"/>
                  <a:cs typeface="Arial Unicode MS" charset="0"/>
                </a:rPr>
                <a:t>website DoS</a:t>
              </a:r>
            </a:p>
            <a:p>
              <a:pPr algn="ctr"/>
              <a:r>
                <a:rPr lang="en-US" sz="1200">
                  <a:solidFill>
                    <a:schemeClr val="tx1"/>
                  </a:solidFill>
                  <a:ea typeface="Arial Unicode MS" charset="0"/>
                  <a:cs typeface="Arial Unicode MS" charset="0"/>
                </a:rPr>
                <a:t>2004</a:t>
              </a:r>
            </a:p>
            <a:p>
              <a:pPr algn="ctr"/>
              <a:endParaRPr lang="en-US" sz="1200">
                <a:solidFill>
                  <a:schemeClr val="tx1"/>
                </a:solidFill>
                <a:ea typeface="Arial Unicode MS" charset="0"/>
                <a:cs typeface="Arial Unicode MS" charset="0"/>
              </a:endParaRPr>
            </a:p>
          </p:txBody>
        </p:sp>
      </p:grpSp>
      <p:grpSp>
        <p:nvGrpSpPr>
          <p:cNvPr id="38" name="Group 87"/>
          <p:cNvGrpSpPr>
            <a:grpSpLocks/>
          </p:cNvGrpSpPr>
          <p:nvPr/>
        </p:nvGrpSpPr>
        <p:grpSpPr bwMode="auto">
          <a:xfrm>
            <a:off x="5724525" y="3889375"/>
            <a:ext cx="1539875" cy="838200"/>
            <a:chOff x="1892240" y="3894131"/>
            <a:chExt cx="1539486" cy="837889"/>
          </a:xfrm>
        </p:grpSpPr>
        <p:sp>
          <p:nvSpPr>
            <p:cNvPr id="39" name="Rectangle 22"/>
            <p:cNvSpPr>
              <a:spLocks noChangeArrowheads="1"/>
            </p:cNvSpPr>
            <p:nvPr/>
          </p:nvSpPr>
          <p:spPr bwMode="auto">
            <a:xfrm>
              <a:off x="2552700" y="4503420"/>
              <a:ext cx="228600" cy="228600"/>
            </a:xfrm>
            <a:prstGeom prst="rect">
              <a:avLst/>
            </a:prstGeom>
            <a:solidFill>
              <a:srgbClr val="FFFF00"/>
            </a:solidFill>
            <a:ln w="9525">
              <a:solidFill>
                <a:schemeClr val="tx1"/>
              </a:solidFill>
              <a:round/>
              <a:headEnd/>
              <a:tailEnd/>
            </a:ln>
          </p:spPr>
          <p:txBody>
            <a:bodyPr>
              <a:prstTxWarp prst="textNoShape">
                <a:avLst/>
              </a:prstTxWarp>
            </a:bodyPr>
            <a:lstStyle/>
            <a:p>
              <a:pPr algn="ctr"/>
              <a:endParaRPr lang="en-US" sz="1200">
                <a:solidFill>
                  <a:srgbClr val="FFFF00"/>
                </a:solidFill>
                <a:ea typeface="Arial Unicode MS" charset="0"/>
                <a:cs typeface="Arial Unicode MS" charset="0"/>
              </a:endParaRPr>
            </a:p>
          </p:txBody>
        </p:sp>
        <p:sp>
          <p:nvSpPr>
            <p:cNvPr id="40" name="TextBox 14"/>
            <p:cNvSpPr txBox="1">
              <a:spLocks noChangeArrowheads="1"/>
            </p:cNvSpPr>
            <p:nvPr/>
          </p:nvSpPr>
          <p:spPr bwMode="auto">
            <a:xfrm>
              <a:off x="1892240" y="3894131"/>
              <a:ext cx="1539486" cy="822020"/>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Estonia’s Web Sites</a:t>
              </a:r>
            </a:p>
            <a:p>
              <a:pPr algn="ctr"/>
              <a:r>
                <a:rPr lang="en-US" sz="1200">
                  <a:solidFill>
                    <a:schemeClr val="tx1"/>
                  </a:solidFill>
                  <a:ea typeface="Arial Unicode MS" charset="0"/>
                  <a:cs typeface="Arial Unicode MS" charset="0"/>
                </a:rPr>
                <a:t>DoS</a:t>
              </a:r>
            </a:p>
            <a:p>
              <a:pPr algn="ctr"/>
              <a:r>
                <a:rPr lang="en-US" sz="1200">
                  <a:solidFill>
                    <a:schemeClr val="tx1"/>
                  </a:solidFill>
                  <a:ea typeface="Arial Unicode MS" charset="0"/>
                  <a:cs typeface="Arial Unicode MS" charset="0"/>
                </a:rPr>
                <a:t>2007</a:t>
              </a:r>
            </a:p>
            <a:p>
              <a:pPr algn="ctr"/>
              <a:endParaRPr lang="en-US" sz="1200">
                <a:solidFill>
                  <a:schemeClr val="tx1"/>
                </a:solidFill>
                <a:ea typeface="Arial Unicode MS" charset="0"/>
                <a:cs typeface="Arial Unicode MS" charset="0"/>
              </a:endParaRPr>
            </a:p>
          </p:txBody>
        </p:sp>
      </p:grpSp>
      <p:sp>
        <p:nvSpPr>
          <p:cNvPr id="41" name="Line 63"/>
          <p:cNvSpPr>
            <a:spLocks noChangeShapeType="1"/>
          </p:cNvSpPr>
          <p:nvPr/>
        </p:nvSpPr>
        <p:spPr bwMode="auto">
          <a:xfrm>
            <a:off x="1223963" y="1990725"/>
            <a:ext cx="0" cy="3762375"/>
          </a:xfrm>
          <a:prstGeom prst="line">
            <a:avLst/>
          </a:prstGeom>
          <a:noFill/>
          <a:ln w="12700">
            <a:solidFill>
              <a:schemeClr val="tx1"/>
            </a:solidFill>
            <a:round/>
            <a:headEnd type="triangle" w="med" len="med"/>
            <a:tailEnd/>
          </a:ln>
        </p:spPr>
        <p:txBody>
          <a:bodyPr anchor="ctr">
            <a:prstTxWarp prst="textNoShape">
              <a:avLst/>
            </a:prstTxWarp>
          </a:bodyPr>
          <a:lstStyle/>
          <a:p>
            <a:endParaRPr lang="en-US"/>
          </a:p>
        </p:txBody>
      </p:sp>
      <p:sp>
        <p:nvSpPr>
          <p:cNvPr id="42" name="Line 66"/>
          <p:cNvSpPr>
            <a:spLocks noChangeShapeType="1"/>
          </p:cNvSpPr>
          <p:nvPr/>
        </p:nvSpPr>
        <p:spPr bwMode="auto">
          <a:xfrm>
            <a:off x="1204913" y="5751513"/>
            <a:ext cx="6869112" cy="0"/>
          </a:xfrm>
          <a:prstGeom prst="line">
            <a:avLst/>
          </a:prstGeom>
          <a:noFill/>
          <a:ln w="12700">
            <a:solidFill>
              <a:schemeClr val="tx1"/>
            </a:solidFill>
            <a:round/>
            <a:headEnd/>
            <a:tailEnd type="triangle" w="med" len="med"/>
          </a:ln>
        </p:spPr>
        <p:txBody>
          <a:bodyPr anchor="ctr">
            <a:prstTxWarp prst="textNoShape">
              <a:avLst/>
            </a:prstTxWarp>
          </a:bodyPr>
          <a:lstStyle/>
          <a:p>
            <a:endParaRPr lang="en-US"/>
          </a:p>
        </p:txBody>
      </p:sp>
      <p:sp>
        <p:nvSpPr>
          <p:cNvPr id="43" name="Text Box 4"/>
          <p:cNvSpPr txBox="1">
            <a:spLocks noChangeArrowheads="1"/>
          </p:cNvSpPr>
          <p:nvPr/>
        </p:nvSpPr>
        <p:spPr bwMode="auto">
          <a:xfrm>
            <a:off x="228600" y="1946275"/>
            <a:ext cx="1087438" cy="457200"/>
          </a:xfrm>
          <a:prstGeom prst="rect">
            <a:avLst/>
          </a:prstGeom>
          <a:noFill/>
          <a:ln w="15875">
            <a:noFill/>
            <a:miter lim="800000"/>
            <a:headEnd/>
            <a:tailEnd/>
          </a:ln>
        </p:spPr>
        <p:txBody>
          <a:bodyPr>
            <a:prstTxWarp prst="textNoShape">
              <a:avLst/>
            </a:prstTxWarp>
            <a:spAutoFit/>
          </a:bodyPr>
          <a:lstStyle/>
          <a:p>
            <a:pPr algn="ctr" eaLnBrk="1" hangingPunct="1"/>
            <a:r>
              <a:rPr lang="en-US" sz="1200" b="1" dirty="0">
                <a:solidFill>
                  <a:schemeClr val="tx1"/>
                </a:solidFill>
                <a:ea typeface="Arial Unicode MS" charset="0"/>
                <a:cs typeface="Times New Roman" charset="0"/>
              </a:rPr>
              <a:t>Attack </a:t>
            </a:r>
          </a:p>
          <a:p>
            <a:pPr algn="ctr" eaLnBrk="1" hangingPunct="1"/>
            <a:r>
              <a:rPr lang="en-US" sz="1200" b="1" dirty="0">
                <a:solidFill>
                  <a:schemeClr val="tx1"/>
                </a:solidFill>
                <a:ea typeface="Arial Unicode MS" charset="0"/>
                <a:cs typeface="Times New Roman" charset="0"/>
              </a:rPr>
              <a:t>Risk</a:t>
            </a:r>
          </a:p>
        </p:txBody>
      </p:sp>
      <p:grpSp>
        <p:nvGrpSpPr>
          <p:cNvPr id="44" name="Group 87"/>
          <p:cNvGrpSpPr>
            <a:grpSpLocks/>
          </p:cNvGrpSpPr>
          <p:nvPr/>
        </p:nvGrpSpPr>
        <p:grpSpPr bwMode="auto">
          <a:xfrm>
            <a:off x="6507163" y="4721225"/>
            <a:ext cx="1438275" cy="838200"/>
            <a:chOff x="1947788" y="3894131"/>
            <a:chExt cx="1437911" cy="837889"/>
          </a:xfrm>
        </p:grpSpPr>
        <p:sp>
          <p:nvSpPr>
            <p:cNvPr id="45" name="Rectangle 22"/>
            <p:cNvSpPr>
              <a:spLocks noChangeArrowheads="1"/>
            </p:cNvSpPr>
            <p:nvPr/>
          </p:nvSpPr>
          <p:spPr bwMode="auto">
            <a:xfrm>
              <a:off x="2552700" y="4503420"/>
              <a:ext cx="228600" cy="228600"/>
            </a:xfrm>
            <a:prstGeom prst="rect">
              <a:avLst/>
            </a:prstGeom>
            <a:solidFill>
              <a:srgbClr val="FFFF00"/>
            </a:solidFill>
            <a:ln w="9525">
              <a:solidFill>
                <a:schemeClr val="tx1"/>
              </a:solidFill>
              <a:round/>
              <a:headEnd/>
              <a:tailEnd/>
            </a:ln>
          </p:spPr>
          <p:txBody>
            <a:bodyPr>
              <a:prstTxWarp prst="textNoShape">
                <a:avLst/>
              </a:prstTxWarp>
            </a:bodyPr>
            <a:lstStyle/>
            <a:p>
              <a:pPr algn="ctr"/>
              <a:endParaRPr lang="en-US" sz="1200">
                <a:solidFill>
                  <a:srgbClr val="FFFF00"/>
                </a:solidFill>
                <a:ea typeface="Arial Unicode MS" charset="0"/>
                <a:cs typeface="Arial Unicode MS" charset="0"/>
              </a:endParaRPr>
            </a:p>
          </p:txBody>
        </p:sp>
        <p:sp>
          <p:nvSpPr>
            <p:cNvPr id="46" name="TextBox 14"/>
            <p:cNvSpPr txBox="1">
              <a:spLocks noChangeArrowheads="1"/>
            </p:cNvSpPr>
            <p:nvPr/>
          </p:nvSpPr>
          <p:spPr bwMode="auto">
            <a:xfrm>
              <a:off x="1947788" y="3894131"/>
              <a:ext cx="1437911" cy="822020"/>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Georgia Web sites</a:t>
              </a:r>
            </a:p>
            <a:p>
              <a:pPr algn="ctr"/>
              <a:r>
                <a:rPr lang="en-US" sz="1200">
                  <a:solidFill>
                    <a:schemeClr val="tx1"/>
                  </a:solidFill>
                  <a:ea typeface="Arial Unicode MS" charset="0"/>
                  <a:cs typeface="Arial Unicode MS" charset="0"/>
                </a:rPr>
                <a:t>DoS</a:t>
              </a:r>
            </a:p>
            <a:p>
              <a:pPr algn="ctr"/>
              <a:r>
                <a:rPr lang="en-US" sz="1200">
                  <a:solidFill>
                    <a:schemeClr val="tx1"/>
                  </a:solidFill>
                  <a:ea typeface="Arial Unicode MS" charset="0"/>
                  <a:cs typeface="Arial Unicode MS" charset="0"/>
                </a:rPr>
                <a:t>2008</a:t>
              </a:r>
            </a:p>
            <a:p>
              <a:pPr algn="ctr"/>
              <a:endParaRPr lang="en-US" sz="1200">
                <a:solidFill>
                  <a:schemeClr val="tx1"/>
                </a:solidFill>
                <a:ea typeface="Arial Unicode MS" charset="0"/>
                <a:cs typeface="Arial Unicode MS" charset="0"/>
              </a:endParaRPr>
            </a:p>
          </p:txBody>
        </p:sp>
      </p:grpSp>
      <p:grpSp>
        <p:nvGrpSpPr>
          <p:cNvPr id="47" name="Group 74"/>
          <p:cNvGrpSpPr>
            <a:grpSpLocks/>
          </p:cNvGrpSpPr>
          <p:nvPr/>
        </p:nvGrpSpPr>
        <p:grpSpPr bwMode="auto">
          <a:xfrm>
            <a:off x="6254750" y="2262188"/>
            <a:ext cx="725488" cy="896937"/>
            <a:chOff x="3778" y="1553"/>
            <a:chExt cx="457" cy="565"/>
          </a:xfrm>
        </p:grpSpPr>
        <p:sp>
          <p:nvSpPr>
            <p:cNvPr id="48" name="TextBox 37"/>
            <p:cNvSpPr txBox="1">
              <a:spLocks noChangeArrowheads="1"/>
            </p:cNvSpPr>
            <p:nvPr/>
          </p:nvSpPr>
          <p:spPr bwMode="auto">
            <a:xfrm>
              <a:off x="3778" y="1553"/>
              <a:ext cx="457" cy="40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charset="0"/>
                </a:rPr>
                <a:t>Srizbi</a:t>
              </a:r>
            </a:p>
            <a:p>
              <a:pPr algn="ctr"/>
              <a:r>
                <a:rPr lang="en-US" sz="1200">
                  <a:solidFill>
                    <a:schemeClr val="tx1"/>
                  </a:solidFill>
                  <a:ea typeface="Arial Unicode MS" charset="0"/>
                  <a:cs typeface="Arial" charset="0"/>
                </a:rPr>
                <a:t>(Botnet)</a:t>
              </a:r>
            </a:p>
            <a:p>
              <a:pPr algn="ctr"/>
              <a:r>
                <a:rPr lang="en-US" sz="1200">
                  <a:solidFill>
                    <a:schemeClr val="tx1"/>
                  </a:solidFill>
                  <a:ea typeface="Arial Unicode MS" charset="0"/>
                  <a:cs typeface="Arial" charset="0"/>
                </a:rPr>
                <a:t>2007</a:t>
              </a:r>
            </a:p>
          </p:txBody>
        </p:sp>
        <p:sp>
          <p:nvSpPr>
            <p:cNvPr id="49" name="Rectangle 39"/>
            <p:cNvSpPr>
              <a:spLocks noChangeArrowheads="1"/>
            </p:cNvSpPr>
            <p:nvPr/>
          </p:nvSpPr>
          <p:spPr bwMode="auto">
            <a:xfrm>
              <a:off x="3932" y="1974"/>
              <a:ext cx="144" cy="144"/>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charset="0"/>
              </a:endParaRPr>
            </a:p>
          </p:txBody>
        </p:sp>
      </p:grpSp>
      <p:grpSp>
        <p:nvGrpSpPr>
          <p:cNvPr id="50" name="Group 77"/>
          <p:cNvGrpSpPr>
            <a:grpSpLocks/>
          </p:cNvGrpSpPr>
          <p:nvPr/>
        </p:nvGrpSpPr>
        <p:grpSpPr bwMode="auto">
          <a:xfrm>
            <a:off x="5694363" y="2608263"/>
            <a:ext cx="735012" cy="896937"/>
            <a:chOff x="3776" y="1553"/>
            <a:chExt cx="463" cy="565"/>
          </a:xfrm>
        </p:grpSpPr>
        <p:sp>
          <p:nvSpPr>
            <p:cNvPr id="51" name="TextBox 37"/>
            <p:cNvSpPr txBox="1">
              <a:spLocks noChangeArrowheads="1"/>
            </p:cNvSpPr>
            <p:nvPr/>
          </p:nvSpPr>
          <p:spPr bwMode="auto">
            <a:xfrm>
              <a:off x="3776" y="1553"/>
              <a:ext cx="463" cy="40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charset="0"/>
                </a:rPr>
                <a:t>Rustock</a:t>
              </a:r>
            </a:p>
            <a:p>
              <a:pPr algn="ctr"/>
              <a:r>
                <a:rPr lang="en-US" sz="1200">
                  <a:solidFill>
                    <a:schemeClr val="tx1"/>
                  </a:solidFill>
                  <a:ea typeface="Arial Unicode MS" charset="0"/>
                  <a:cs typeface="Arial" charset="0"/>
                </a:rPr>
                <a:t>(Botnet)</a:t>
              </a:r>
            </a:p>
            <a:p>
              <a:pPr algn="ctr"/>
              <a:r>
                <a:rPr lang="en-US" sz="1200">
                  <a:solidFill>
                    <a:schemeClr val="tx1"/>
                  </a:solidFill>
                  <a:ea typeface="Arial Unicode MS" charset="0"/>
                  <a:cs typeface="Arial" charset="0"/>
                </a:rPr>
                <a:t>2007</a:t>
              </a:r>
            </a:p>
          </p:txBody>
        </p:sp>
        <p:sp>
          <p:nvSpPr>
            <p:cNvPr id="52" name="Rectangle 39"/>
            <p:cNvSpPr>
              <a:spLocks noChangeArrowheads="1"/>
            </p:cNvSpPr>
            <p:nvPr/>
          </p:nvSpPr>
          <p:spPr bwMode="auto">
            <a:xfrm>
              <a:off x="3932" y="1974"/>
              <a:ext cx="144" cy="144"/>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charset="0"/>
              </a:endParaRPr>
            </a:p>
          </p:txBody>
        </p:sp>
      </p:grpSp>
      <p:grpSp>
        <p:nvGrpSpPr>
          <p:cNvPr id="53" name="Group 80"/>
          <p:cNvGrpSpPr>
            <a:grpSpLocks/>
          </p:cNvGrpSpPr>
          <p:nvPr/>
        </p:nvGrpSpPr>
        <p:grpSpPr bwMode="auto">
          <a:xfrm>
            <a:off x="6873875" y="2041525"/>
            <a:ext cx="742950" cy="896938"/>
            <a:chOff x="3774" y="1553"/>
            <a:chExt cx="468" cy="565"/>
          </a:xfrm>
        </p:grpSpPr>
        <p:sp>
          <p:nvSpPr>
            <p:cNvPr id="54" name="TextBox 37"/>
            <p:cNvSpPr txBox="1">
              <a:spLocks noChangeArrowheads="1"/>
            </p:cNvSpPr>
            <p:nvPr/>
          </p:nvSpPr>
          <p:spPr bwMode="auto">
            <a:xfrm>
              <a:off x="3774" y="1553"/>
              <a:ext cx="468" cy="403"/>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charset="0"/>
                </a:rPr>
                <a:t>Kracken</a:t>
              </a:r>
            </a:p>
            <a:p>
              <a:pPr algn="ctr"/>
              <a:r>
                <a:rPr lang="en-US" sz="1200">
                  <a:solidFill>
                    <a:schemeClr val="tx1"/>
                  </a:solidFill>
                  <a:ea typeface="Arial Unicode MS" charset="0"/>
                  <a:cs typeface="Arial" charset="0"/>
                </a:rPr>
                <a:t>(Botnet)</a:t>
              </a:r>
            </a:p>
            <a:p>
              <a:pPr algn="ctr"/>
              <a:r>
                <a:rPr lang="en-US" sz="1200">
                  <a:solidFill>
                    <a:schemeClr val="tx1"/>
                  </a:solidFill>
                  <a:ea typeface="Arial Unicode MS" charset="0"/>
                  <a:cs typeface="Arial" charset="0"/>
                </a:rPr>
                <a:t>2008</a:t>
              </a:r>
            </a:p>
          </p:txBody>
        </p:sp>
        <p:sp>
          <p:nvSpPr>
            <p:cNvPr id="55" name="Rectangle 39"/>
            <p:cNvSpPr>
              <a:spLocks noChangeArrowheads="1"/>
            </p:cNvSpPr>
            <p:nvPr/>
          </p:nvSpPr>
          <p:spPr bwMode="auto">
            <a:xfrm>
              <a:off x="3932" y="1974"/>
              <a:ext cx="144" cy="144"/>
            </a:xfrm>
            <a:prstGeom prst="rect">
              <a:avLst/>
            </a:prstGeom>
            <a:solidFill>
              <a:srgbClr val="FF0000"/>
            </a:solidFill>
            <a:ln w="9525">
              <a:solidFill>
                <a:schemeClr val="tx1"/>
              </a:solidFill>
              <a:round/>
              <a:headEnd/>
              <a:tailEnd/>
            </a:ln>
          </p:spPr>
          <p:txBody>
            <a:bodyPr>
              <a:prstTxWarp prst="textNoShape">
                <a:avLst/>
              </a:prstTxWarp>
            </a:bodyPr>
            <a:lstStyle/>
            <a:p>
              <a:pPr algn="ctr"/>
              <a:endParaRPr lang="en-US" sz="1200">
                <a:solidFill>
                  <a:srgbClr val="FF0000"/>
                </a:solidFill>
                <a:ea typeface="Arial Unicode MS" charset="0"/>
                <a:cs typeface="Arial" charset="0"/>
              </a:endParaRPr>
            </a:p>
          </p:txBody>
        </p:sp>
      </p:grpSp>
      <p:sp>
        <p:nvSpPr>
          <p:cNvPr id="56" name="Freeform 83"/>
          <p:cNvSpPr>
            <a:spLocks/>
          </p:cNvSpPr>
          <p:nvPr/>
        </p:nvSpPr>
        <p:spPr bwMode="auto">
          <a:xfrm>
            <a:off x="4522788" y="2738438"/>
            <a:ext cx="2987675" cy="2170112"/>
          </a:xfrm>
          <a:custGeom>
            <a:avLst/>
            <a:gdLst>
              <a:gd name="T0" fmla="*/ 0 w 2434"/>
              <a:gd name="T1" fmla="*/ 2147483647 h 1765"/>
              <a:gd name="T2" fmla="*/ 2147483647 w 2434"/>
              <a:gd name="T3" fmla="*/ 2147483647 h 1765"/>
              <a:gd name="T4" fmla="*/ 2147483647 w 2434"/>
              <a:gd name="T5" fmla="*/ 2147483647 h 1765"/>
              <a:gd name="T6" fmla="*/ 2147483647 w 2434"/>
              <a:gd name="T7" fmla="*/ 0 h 1765"/>
              <a:gd name="T8" fmla="*/ 0 60000 65536"/>
              <a:gd name="T9" fmla="*/ 0 60000 65536"/>
              <a:gd name="T10" fmla="*/ 0 60000 65536"/>
              <a:gd name="T11" fmla="*/ 0 60000 65536"/>
              <a:gd name="T12" fmla="*/ 0 w 2434"/>
              <a:gd name="T13" fmla="*/ 0 h 1765"/>
              <a:gd name="T14" fmla="*/ 2434 w 2434"/>
              <a:gd name="T15" fmla="*/ 1765 h 1765"/>
            </a:gdLst>
            <a:ahLst/>
            <a:cxnLst>
              <a:cxn ang="T8">
                <a:pos x="T0" y="T1"/>
              </a:cxn>
              <a:cxn ang="T9">
                <a:pos x="T2" y="T3"/>
              </a:cxn>
              <a:cxn ang="T10">
                <a:pos x="T4" y="T5"/>
              </a:cxn>
              <a:cxn ang="T11">
                <a:pos x="T6" y="T7"/>
              </a:cxn>
            </a:cxnLst>
            <a:rect l="T12" t="T13" r="T14" b="T15"/>
            <a:pathLst>
              <a:path w="2434" h="1765">
                <a:moveTo>
                  <a:pt x="0" y="1765"/>
                </a:moveTo>
                <a:cubicBezTo>
                  <a:pt x="159" y="1518"/>
                  <a:pt x="318" y="1272"/>
                  <a:pt x="551" y="1047"/>
                </a:cubicBezTo>
                <a:cubicBezTo>
                  <a:pt x="784" y="822"/>
                  <a:pt x="1085" y="589"/>
                  <a:pt x="1399" y="415"/>
                </a:cubicBezTo>
                <a:cubicBezTo>
                  <a:pt x="1713" y="241"/>
                  <a:pt x="2231" y="81"/>
                  <a:pt x="2434" y="0"/>
                </a:cubicBezTo>
              </a:path>
            </a:pathLst>
          </a:custGeom>
          <a:noFill/>
          <a:ln w="38100">
            <a:solidFill>
              <a:srgbClr val="CC3300"/>
            </a:solidFill>
            <a:round/>
            <a:headEnd/>
            <a:tailEnd type="triangle" w="med" len="med"/>
          </a:ln>
        </p:spPr>
        <p:txBody>
          <a:bodyPr anchor="ctr">
            <a:prstTxWarp prst="textNoShape">
              <a:avLst/>
            </a:prstTxWarp>
          </a:bodyPr>
          <a:lstStyle/>
          <a:p>
            <a:endParaRPr lang="en-US"/>
          </a:p>
        </p:txBody>
      </p:sp>
      <p:grpSp>
        <p:nvGrpSpPr>
          <p:cNvPr id="57" name="Group 87"/>
          <p:cNvGrpSpPr>
            <a:grpSpLocks/>
          </p:cNvGrpSpPr>
          <p:nvPr/>
        </p:nvGrpSpPr>
        <p:grpSpPr bwMode="auto">
          <a:xfrm>
            <a:off x="7645400" y="2103438"/>
            <a:ext cx="1131888" cy="838200"/>
            <a:chOff x="2111255" y="3894131"/>
            <a:chExt cx="1131612" cy="837889"/>
          </a:xfrm>
        </p:grpSpPr>
        <p:sp>
          <p:nvSpPr>
            <p:cNvPr id="58" name="Rectangle 22"/>
            <p:cNvSpPr>
              <a:spLocks noChangeArrowheads="1"/>
            </p:cNvSpPr>
            <p:nvPr/>
          </p:nvSpPr>
          <p:spPr bwMode="auto">
            <a:xfrm>
              <a:off x="2552700" y="4503420"/>
              <a:ext cx="228600" cy="228600"/>
            </a:xfrm>
            <a:prstGeom prst="rect">
              <a:avLst/>
            </a:prstGeom>
            <a:solidFill>
              <a:srgbClr val="FFFF00"/>
            </a:solidFill>
            <a:ln w="9525">
              <a:solidFill>
                <a:schemeClr val="tx1"/>
              </a:solidFill>
              <a:round/>
              <a:headEnd/>
              <a:tailEnd/>
            </a:ln>
          </p:spPr>
          <p:txBody>
            <a:bodyPr>
              <a:prstTxWarp prst="textNoShape">
                <a:avLst/>
              </a:prstTxWarp>
            </a:bodyPr>
            <a:lstStyle/>
            <a:p>
              <a:pPr algn="ctr"/>
              <a:endParaRPr lang="en-US" sz="1200">
                <a:solidFill>
                  <a:srgbClr val="FFFF00"/>
                </a:solidFill>
                <a:ea typeface="Arial Unicode MS" charset="0"/>
                <a:cs typeface="Arial Unicode MS" charset="0"/>
              </a:endParaRPr>
            </a:p>
          </p:txBody>
        </p:sp>
        <p:sp>
          <p:nvSpPr>
            <p:cNvPr id="59" name="TextBox 14"/>
            <p:cNvSpPr txBox="1">
              <a:spLocks noChangeArrowheads="1"/>
            </p:cNvSpPr>
            <p:nvPr/>
          </p:nvSpPr>
          <p:spPr bwMode="auto">
            <a:xfrm>
              <a:off x="2111255" y="3894131"/>
              <a:ext cx="1131612" cy="639525"/>
            </a:xfrm>
            <a:prstGeom prst="rect">
              <a:avLst/>
            </a:prstGeom>
            <a:noFill/>
            <a:ln w="9525">
              <a:noFill/>
              <a:miter lim="800000"/>
              <a:headEnd/>
              <a:tailEnd/>
            </a:ln>
          </p:spPr>
          <p:txBody>
            <a:bodyPr wrap="none">
              <a:prstTxWarp prst="textNoShape">
                <a:avLst/>
              </a:prstTxWarp>
              <a:spAutoFit/>
            </a:bodyPr>
            <a:lstStyle/>
            <a:p>
              <a:pPr algn="ctr"/>
              <a:r>
                <a:rPr lang="en-US" sz="1200">
                  <a:solidFill>
                    <a:schemeClr val="tx1"/>
                  </a:solidFill>
                  <a:ea typeface="Arial Unicode MS" charset="0"/>
                  <a:cs typeface="Arial Unicode MS" charset="0"/>
                </a:rPr>
                <a:t>July 2009 </a:t>
              </a:r>
            </a:p>
            <a:p>
              <a:pPr algn="ctr"/>
              <a:r>
                <a:rPr lang="en-US" sz="1200">
                  <a:solidFill>
                    <a:schemeClr val="tx1"/>
                  </a:solidFill>
                  <a:ea typeface="Arial Unicode MS" charset="0"/>
                  <a:cs typeface="Arial Unicode MS" charset="0"/>
                </a:rPr>
                <a:t>Cyber Attacks</a:t>
              </a:r>
            </a:p>
            <a:p>
              <a:pPr algn="ctr"/>
              <a:r>
                <a:rPr lang="en-US" sz="1200">
                  <a:solidFill>
                    <a:schemeClr val="tx1"/>
                  </a:solidFill>
                  <a:ea typeface="Arial Unicode MS" charset="0"/>
                  <a:cs typeface="Arial Unicode MS" charset="0"/>
                </a:rPr>
                <a:t>US &amp; Korea</a:t>
              </a:r>
            </a:p>
          </p:txBody>
        </p:sp>
      </p:grpSp>
      <p:sp>
        <p:nvSpPr>
          <p:cNvPr id="60" name="Freeform 83"/>
          <p:cNvSpPr>
            <a:spLocks/>
          </p:cNvSpPr>
          <p:nvPr/>
        </p:nvSpPr>
        <p:spPr bwMode="auto">
          <a:xfrm rot="5400000" flipH="1">
            <a:off x="6415882" y="3601244"/>
            <a:ext cx="2647950" cy="1036637"/>
          </a:xfrm>
          <a:custGeom>
            <a:avLst/>
            <a:gdLst>
              <a:gd name="T0" fmla="*/ 0 w 2434"/>
              <a:gd name="T1" fmla="*/ 2147483647 h 1765"/>
              <a:gd name="T2" fmla="*/ 2147483647 w 2434"/>
              <a:gd name="T3" fmla="*/ 2147483647 h 1765"/>
              <a:gd name="T4" fmla="*/ 2147483647 w 2434"/>
              <a:gd name="T5" fmla="*/ 2147483647 h 1765"/>
              <a:gd name="T6" fmla="*/ 2147483647 w 2434"/>
              <a:gd name="T7" fmla="*/ 0 h 1765"/>
              <a:gd name="T8" fmla="*/ 0 60000 65536"/>
              <a:gd name="T9" fmla="*/ 0 60000 65536"/>
              <a:gd name="T10" fmla="*/ 0 60000 65536"/>
              <a:gd name="T11" fmla="*/ 0 60000 65536"/>
              <a:gd name="T12" fmla="*/ 0 w 2434"/>
              <a:gd name="T13" fmla="*/ 0 h 1765"/>
              <a:gd name="T14" fmla="*/ 2434 w 2434"/>
              <a:gd name="T15" fmla="*/ 1765 h 1765"/>
            </a:gdLst>
            <a:ahLst/>
            <a:cxnLst>
              <a:cxn ang="T8">
                <a:pos x="T0" y="T1"/>
              </a:cxn>
              <a:cxn ang="T9">
                <a:pos x="T2" y="T3"/>
              </a:cxn>
              <a:cxn ang="T10">
                <a:pos x="T4" y="T5"/>
              </a:cxn>
              <a:cxn ang="T11">
                <a:pos x="T6" y="T7"/>
              </a:cxn>
            </a:cxnLst>
            <a:rect l="T12" t="T13" r="T14" b="T15"/>
            <a:pathLst>
              <a:path w="2434" h="1765">
                <a:moveTo>
                  <a:pt x="0" y="1765"/>
                </a:moveTo>
                <a:cubicBezTo>
                  <a:pt x="159" y="1518"/>
                  <a:pt x="318" y="1272"/>
                  <a:pt x="551" y="1047"/>
                </a:cubicBezTo>
                <a:cubicBezTo>
                  <a:pt x="784" y="822"/>
                  <a:pt x="1085" y="589"/>
                  <a:pt x="1399" y="415"/>
                </a:cubicBezTo>
                <a:cubicBezTo>
                  <a:pt x="1713" y="241"/>
                  <a:pt x="2231" y="81"/>
                  <a:pt x="2434" y="0"/>
                </a:cubicBezTo>
              </a:path>
            </a:pathLst>
          </a:custGeom>
          <a:noFill/>
          <a:ln w="38100">
            <a:solidFill>
              <a:srgbClr val="CC3300"/>
            </a:solidFill>
            <a:round/>
            <a:headEnd/>
            <a:tailEnd type="triangle" w="med" len="med"/>
          </a:ln>
        </p:spPr>
        <p:txBody>
          <a:bodyPr rot="10800000" vert="eaVert"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where are they attacking?</a:t>
            </a:r>
            <a:endParaRPr lang="en-US" dirty="0"/>
          </a:p>
        </p:txBody>
      </p:sp>
      <p:pic>
        <p:nvPicPr>
          <p:cNvPr id="4" name="Content Placeholder 3" descr="map.JPG"/>
          <p:cNvPicPr>
            <a:picLocks noGrp="1" noChangeAspect="1"/>
          </p:cNvPicPr>
          <p:nvPr>
            <p:ph idx="1"/>
          </p:nvPr>
        </p:nvPicPr>
        <p:blipFill>
          <a:blip r:embed="rId3"/>
          <a:stretch>
            <a:fillRect/>
          </a:stretch>
        </p:blipFill>
        <p:spPr>
          <a:xfrm>
            <a:off x="790575" y="1824831"/>
            <a:ext cx="7562850" cy="40767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they after? What are you defending?</a:t>
            </a:r>
            <a:endParaRPr lang="en-US" dirty="0"/>
          </a:p>
        </p:txBody>
      </p:sp>
      <p:pic>
        <p:nvPicPr>
          <p:cNvPr id="4" name="Picture 3"/>
          <p:cNvPicPr>
            <a:picLocks noChangeAspect="1"/>
          </p:cNvPicPr>
          <p:nvPr/>
        </p:nvPicPr>
        <p:blipFill>
          <a:blip r:embed="rId3"/>
          <a:stretch>
            <a:fillRect/>
          </a:stretch>
        </p:blipFill>
        <p:spPr>
          <a:xfrm>
            <a:off x="609600" y="1542047"/>
            <a:ext cx="7848600" cy="516355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22132</TotalTime>
  <Words>3462</Words>
  <Application>Microsoft Macintosh PowerPoint</Application>
  <PresentationFormat>On-screen Show (4:3)</PresentationFormat>
  <Paragraphs>361</Paragraphs>
  <Slides>29</Slides>
  <Notes>26</Notes>
  <HiddenSlides>0</HiddenSlides>
  <MMClips>0</MMClips>
  <ScaleCrop>false</ScaleCrop>
  <HeadingPairs>
    <vt:vector size="6" baseType="variant">
      <vt:variant>
        <vt:lpstr>Design Template</vt:lpstr>
      </vt:variant>
      <vt:variant>
        <vt:i4>1</vt:i4>
      </vt:variant>
      <vt:variant>
        <vt:lpstr>Embedded OLE Servers</vt:lpstr>
      </vt:variant>
      <vt:variant>
        <vt:i4>0</vt:i4>
      </vt:variant>
      <vt:variant>
        <vt:lpstr>Slide Titles</vt:lpstr>
      </vt:variant>
      <vt:variant>
        <vt:i4>29</vt:i4>
      </vt:variant>
    </vt:vector>
  </HeadingPairs>
  <TitlesOfParts>
    <vt:vector size="30" baseType="lpstr">
      <vt:lpstr>Office Theme</vt:lpstr>
      <vt:lpstr>Emerging Threats to Infrastructure </vt:lpstr>
      <vt:lpstr>About Your Speaker</vt:lpstr>
      <vt:lpstr>Industry Reports</vt:lpstr>
      <vt:lpstr>News and Media </vt:lpstr>
      <vt:lpstr>Agenda</vt:lpstr>
      <vt:lpstr>Who is attacking?</vt:lpstr>
      <vt:lpstr>Attacker Motivation (botnets)</vt:lpstr>
      <vt:lpstr>From where are they attacking?</vt:lpstr>
      <vt:lpstr>What are they after? What are you defending?</vt:lpstr>
      <vt:lpstr>Know yourself</vt:lpstr>
      <vt:lpstr>Anatomy of an Attack</vt:lpstr>
      <vt:lpstr>How are they attacking?</vt:lpstr>
      <vt:lpstr>How are they attacking?</vt:lpstr>
      <vt:lpstr>Slide 14</vt:lpstr>
      <vt:lpstr>Facebook Attack In Action</vt:lpstr>
      <vt:lpstr>Windows Help and Support Center</vt:lpstr>
      <vt:lpstr>Slide 17</vt:lpstr>
      <vt:lpstr>How do we let this happening?</vt:lpstr>
      <vt:lpstr>How do we fix this?</vt:lpstr>
      <vt:lpstr>You can make a difference!</vt:lpstr>
      <vt:lpstr>Conclusion</vt:lpstr>
      <vt:lpstr>Questions?</vt:lpstr>
      <vt:lpstr>Straight from Microsoft SIR</vt:lpstr>
      <vt:lpstr>Growing Malware Threat</vt:lpstr>
      <vt:lpstr>What is Advanced Persistent Threat? </vt:lpstr>
      <vt:lpstr>Why is APT Successful? </vt:lpstr>
      <vt:lpstr>Case Study: Heartland </vt:lpstr>
      <vt:lpstr>Compliance ≠ Security</vt:lpstr>
      <vt:lpstr>Tips for Computer use at Home</vt:lpstr>
    </vt:vector>
  </TitlesOfParts>
  <Company>Terremark</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Threats to Infrastructure</dc:title>
  <dc:creator>Jorge Orchilles</dc:creator>
  <dc:description>Prepared for North Florida ISACA</dc:description>
  <cp:lastModifiedBy>Jorge Orchilles</cp:lastModifiedBy>
  <cp:revision>213</cp:revision>
  <cp:lastPrinted>2010-03-17T21:23:30Z</cp:lastPrinted>
  <dcterms:created xsi:type="dcterms:W3CDTF">2010-06-17T14:03:06Z</dcterms:created>
  <dcterms:modified xsi:type="dcterms:W3CDTF">2010-06-17T20:51:05Z</dcterms:modified>
</cp:coreProperties>
</file>