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8" r:id="rId1"/>
  </p:sldMasterIdLst>
  <p:notesMasterIdLst>
    <p:notesMasterId r:id="rId26"/>
  </p:notesMasterIdLst>
  <p:handoutMasterIdLst>
    <p:handoutMasterId r:id="rId27"/>
  </p:handoutMasterIdLst>
  <p:sldIdLst>
    <p:sldId id="286" r:id="rId2"/>
    <p:sldId id="283" r:id="rId3"/>
    <p:sldId id="341" r:id="rId4"/>
    <p:sldId id="342" r:id="rId5"/>
    <p:sldId id="343" r:id="rId6"/>
    <p:sldId id="344" r:id="rId7"/>
    <p:sldId id="356" r:id="rId8"/>
    <p:sldId id="346" r:id="rId9"/>
    <p:sldId id="345" r:id="rId10"/>
    <p:sldId id="347" r:id="rId11"/>
    <p:sldId id="349" r:id="rId12"/>
    <p:sldId id="348" r:id="rId13"/>
    <p:sldId id="350" r:id="rId14"/>
    <p:sldId id="351" r:id="rId15"/>
    <p:sldId id="352" r:id="rId16"/>
    <p:sldId id="353" r:id="rId17"/>
    <p:sldId id="355" r:id="rId18"/>
    <p:sldId id="357" r:id="rId19"/>
    <p:sldId id="354" r:id="rId20"/>
    <p:sldId id="358" r:id="rId21"/>
    <p:sldId id="359" r:id="rId22"/>
    <p:sldId id="360" r:id="rId23"/>
    <p:sldId id="361" r:id="rId24"/>
    <p:sldId id="34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/>
  <p:showPr showNarration="1">
    <p:present/>
    <p:sldAll/>
    <p:penClr>
      <a:prstClr val="red"/>
    </p:penClr>
    <p:extLst>
      <p:ext uri="{EC167BDD-8182-4AB7-AECC-EB403E3ABB37}">
        <p14:laserClr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"/>
      </p:ext>
    </p:extLst>
  </p:showPr>
  <p:clrMru>
    <a:srgbClr val="4E6482"/>
    <a:srgbClr val="E4D500"/>
    <a:srgbClr val="941B1E"/>
  </p:clrMru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20747" autoAdjust="0"/>
    <p:restoredTop sz="81449" autoAdjust="0"/>
  </p:normalViewPr>
  <p:slideViewPr>
    <p:cSldViewPr>
      <p:cViewPr>
        <p:scale>
          <a:sx n="100" d="100"/>
          <a:sy n="100" d="100"/>
        </p:scale>
        <p:origin x="-304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CF224-C29C-1740-BE72-C779569D0FEB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C6BD9-A8B9-744F-8305-0D3C22C12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5FDD68-C2F7-394D-B87E-120DE9A05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098351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FDD68-C2F7-394D-B87E-120DE9A058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99ECD-D5E0-9944-8AEC-F5757013B98E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Jorge Orchilles, author of Microsoft Windows 7 Administrator’s Reference, holds a Master’s of Science in Management Information Systems from Florida International University, is currently a Security Analyst at a Fortune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 10 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financial institution, and serves as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 President 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of the South Florida ISSA Chapter.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FDD68-C2F7-394D-B87E-120DE9A0580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ED9F-E575-5D45-AA8A-3EB94C80E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DDC7-DA4C-1C45-AB41-3574C0FD9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334E-C6CE-A947-841E-C021F1FA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05B-F357-7D4E-B7F3-BEC5DC6AE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8F25-8066-6443-80D6-E2412D4AC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7889-8223-4048-9A38-6D98CCBD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1B0E-2888-374C-A180-4D19734D8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FEA1-5A8F-EA46-B566-15DBE768A2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6E14-F648-634A-A896-644C96B3D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F3A9-855D-3C41-AACD-A2AF39406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49E8-8BC8-DA4C-9B9A-1A82B6B87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D569-D772-B949-8AF3-44BE87CB8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map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.10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ssus.org/plugins/?view=register-info" TargetMode="External"/><Relationship Id="rId4" Type="http://schemas.openxmlformats.org/officeDocument/2006/relationships/hyperlink" Target="https://localhost:8834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nablesecurity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rt.net/nikto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cktrack-linux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BackTrack</a:t>
            </a:r>
            <a:r>
              <a:rPr lang="en-US" dirty="0" smtClean="0"/>
              <a:t> 4 – R2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Jorge </a:t>
            </a:r>
            <a:r>
              <a:rPr lang="en-US" dirty="0" smtClean="0">
                <a:solidFill>
                  <a:srgbClr val="FFFFFF"/>
                </a:solidFill>
              </a:rPr>
              <a:t>Orchilles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Peter </a:t>
            </a:r>
            <a:r>
              <a:rPr lang="en-US" dirty="0" err="1" smtClean="0">
                <a:solidFill>
                  <a:srgbClr val="FFFFFF"/>
                </a:solidFill>
              </a:rPr>
              <a:t>Greko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South Florida ISSA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9144000" cy="35343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Information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probing three hosts which were already given.</a:t>
            </a:r>
          </a:p>
          <a:p>
            <a:r>
              <a:rPr lang="en-US" dirty="0" smtClean="0"/>
              <a:t>Some background</a:t>
            </a:r>
          </a:p>
          <a:p>
            <a:pPr lvl="1"/>
            <a:r>
              <a:rPr lang="en-US" dirty="0" smtClean="0"/>
              <a:t>100 and 110 are from </a:t>
            </a:r>
            <a:r>
              <a:rPr lang="en-US" dirty="0" err="1" smtClean="0"/>
              <a:t>Heorot.net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120 is called </a:t>
            </a:r>
            <a:r>
              <a:rPr lang="en-US" dirty="0" err="1" smtClean="0"/>
              <a:t>Metasploitable</a:t>
            </a:r>
            <a:endParaRPr lang="en-US" dirty="0" smtClean="0"/>
          </a:p>
          <a:p>
            <a:r>
              <a:rPr lang="en-US" dirty="0" smtClean="0"/>
              <a:t>Not much else to do here</a:t>
            </a:r>
          </a:p>
          <a:p>
            <a:pPr lvl="1"/>
            <a:r>
              <a:rPr lang="en-US" dirty="0" smtClean="0"/>
              <a:t>No Google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would most likely need to identify live hosts:</a:t>
            </a:r>
          </a:p>
          <a:p>
            <a:pPr lvl="1"/>
            <a:r>
              <a:rPr lang="en-US" dirty="0" smtClean="0"/>
              <a:t>Ping sweep: </a:t>
            </a:r>
            <a:r>
              <a:rPr lang="en-US" dirty="0" err="1" smtClean="0"/>
              <a:t>n</a:t>
            </a:r>
            <a:r>
              <a:rPr lang="en-US" i="1" dirty="0" err="1" smtClean="0"/>
              <a:t>map</a:t>
            </a:r>
            <a:r>
              <a:rPr lang="en-US" i="1" dirty="0" smtClean="0"/>
              <a:t> –</a:t>
            </a:r>
            <a:r>
              <a:rPr lang="en-US" i="1" dirty="0" err="1" smtClean="0"/>
              <a:t>sP</a:t>
            </a:r>
            <a:r>
              <a:rPr lang="en-US" i="1" dirty="0" smtClean="0"/>
              <a:t> 192.168.1.0/24</a:t>
            </a:r>
          </a:p>
          <a:p>
            <a:pPr lvl="1"/>
            <a:r>
              <a:rPr lang="en-US" dirty="0" smtClean="0"/>
              <a:t>DNS Zone transfer:</a:t>
            </a:r>
            <a:r>
              <a:rPr lang="en-US" i="1" dirty="0" smtClean="0"/>
              <a:t> host –</a:t>
            </a:r>
            <a:r>
              <a:rPr lang="en-US" i="1" dirty="0" err="1" smtClean="0"/>
              <a:t>l</a:t>
            </a:r>
            <a:r>
              <a:rPr lang="en-US" i="1" dirty="0" smtClean="0"/>
              <a:t> &lt;</a:t>
            </a:r>
            <a:r>
              <a:rPr lang="en-US" i="1" dirty="0" err="1" smtClean="0"/>
              <a:t>domain.local</a:t>
            </a:r>
            <a:r>
              <a:rPr lang="en-US" i="1" dirty="0" smtClean="0"/>
              <a:t>&gt; &lt;</a:t>
            </a:r>
            <a:r>
              <a:rPr lang="en-US" i="1" dirty="0" err="1" smtClean="0"/>
              <a:t>DNSserverip</a:t>
            </a:r>
            <a:r>
              <a:rPr lang="en-US" i="1" dirty="0" smtClean="0"/>
              <a:t>&gt;</a:t>
            </a:r>
          </a:p>
          <a:p>
            <a:pPr lvl="1"/>
            <a:r>
              <a:rPr lang="en-US" i="1" dirty="0" err="1" smtClean="0"/>
              <a:t>Netdiscover</a:t>
            </a:r>
            <a:r>
              <a:rPr lang="en-US" dirty="0" smtClean="0"/>
              <a:t> – </a:t>
            </a:r>
            <a:r>
              <a:rPr lang="en-US" dirty="0" err="1" smtClean="0"/>
              <a:t>BackTrack</a:t>
            </a:r>
            <a:r>
              <a:rPr lang="en-US" dirty="0" smtClean="0"/>
              <a:t> KDE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Create a txt file with identified hosts.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start by probing the hosts to determine open ports:</a:t>
            </a:r>
          </a:p>
          <a:p>
            <a:pPr lvl="1"/>
            <a:r>
              <a:rPr lang="en-US" dirty="0" err="1" smtClean="0"/>
              <a:t>nmap</a:t>
            </a:r>
            <a:endParaRPr lang="en-US" dirty="0" smtClean="0"/>
          </a:p>
          <a:p>
            <a:r>
              <a:rPr lang="en-US" dirty="0" smtClean="0"/>
              <a:t>We can also run other automated tools, like a vulnerability scanner or web application scanner:</a:t>
            </a:r>
          </a:p>
          <a:p>
            <a:pPr lvl="1"/>
            <a:r>
              <a:rPr lang="en-US" dirty="0" err="1" smtClean="0"/>
              <a:t>Nessus</a:t>
            </a:r>
            <a:endParaRPr lang="en-US" dirty="0" smtClean="0"/>
          </a:p>
          <a:p>
            <a:pPr lvl="1"/>
            <a:r>
              <a:rPr lang="en-US" dirty="0" err="1" smtClean="0"/>
              <a:t>Nikto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is:</a:t>
            </a:r>
          </a:p>
          <a:p>
            <a:pPr lvl="1"/>
            <a:r>
              <a:rPr lang="en-US" dirty="0" smtClean="0"/>
              <a:t>Free and open source</a:t>
            </a:r>
          </a:p>
          <a:p>
            <a:pPr lvl="1"/>
            <a:r>
              <a:rPr lang="en-US" dirty="0" smtClean="0"/>
              <a:t>Tool to discover, monitor, and troubleshoot TCP/IP</a:t>
            </a:r>
          </a:p>
          <a:p>
            <a:pPr lvl="1"/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Simple to use</a:t>
            </a:r>
          </a:p>
          <a:p>
            <a:r>
              <a:rPr lang="en-US" dirty="0" smtClean="0">
                <a:hlinkClick r:id="rId2"/>
              </a:rPr>
              <a:t>http://nmap.org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nmap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Millions of options</a:t>
            </a:r>
          </a:p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h</a:t>
            </a:r>
            <a:endParaRPr lang="en-US" dirty="0" smtClean="0"/>
          </a:p>
          <a:p>
            <a:r>
              <a:rPr lang="en-US" dirty="0" err="1" smtClean="0"/>
              <a:t>n</a:t>
            </a:r>
            <a:r>
              <a:rPr lang="en-US" dirty="0" err="1" smtClean="0"/>
              <a:t>map</a:t>
            </a:r>
            <a:r>
              <a:rPr lang="en-US" dirty="0" smtClean="0"/>
              <a:t> [target] – scans 1000 most common TCP ports</a:t>
            </a:r>
          </a:p>
          <a:p>
            <a:r>
              <a:rPr lang="en-US" dirty="0" err="1" smtClean="0"/>
              <a:t>n</a:t>
            </a:r>
            <a:r>
              <a:rPr lang="en-US" dirty="0" err="1" smtClean="0"/>
              <a:t>map</a:t>
            </a:r>
            <a:r>
              <a:rPr lang="en-US" dirty="0" smtClean="0"/>
              <a:t> –F [target] – scans 100 most common TCP ports</a:t>
            </a:r>
          </a:p>
          <a:p>
            <a:r>
              <a:rPr lang="en-US" dirty="0" err="1" smtClean="0"/>
              <a:t>n</a:t>
            </a:r>
            <a:r>
              <a:rPr lang="en-US" dirty="0" err="1" smtClean="0"/>
              <a:t>map</a:t>
            </a:r>
            <a:r>
              <a:rPr lang="en-US" dirty="0" smtClean="0"/>
              <a:t> –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filename.txt</a:t>
            </a:r>
            <a:r>
              <a:rPr lang="en-US" dirty="0" smtClean="0"/>
              <a:t> – scans all hosts in file, one per 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nmap</a:t>
            </a:r>
            <a:r>
              <a:rPr lang="en-US" dirty="0" smtClean="0"/>
              <a:t>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</a:t>
            </a:r>
            <a:r>
              <a:rPr lang="en-US" dirty="0" err="1" smtClean="0"/>
              <a:t>map</a:t>
            </a:r>
            <a:r>
              <a:rPr lang="en-US" dirty="0" smtClean="0"/>
              <a:t> –</a:t>
            </a:r>
            <a:r>
              <a:rPr lang="en-US" dirty="0" err="1" smtClean="0"/>
              <a:t>sS</a:t>
            </a:r>
            <a:r>
              <a:rPr lang="en-US" dirty="0" smtClean="0"/>
              <a:t> [target] – SYN Scan</a:t>
            </a:r>
          </a:p>
          <a:p>
            <a:r>
              <a:rPr lang="en-US" dirty="0" err="1" smtClean="0"/>
              <a:t>n</a:t>
            </a:r>
            <a:r>
              <a:rPr lang="en-US" dirty="0" err="1" smtClean="0"/>
              <a:t>map</a:t>
            </a:r>
            <a:r>
              <a:rPr lang="en-US" dirty="0" smtClean="0"/>
              <a:t> –O – </a:t>
            </a:r>
            <a:r>
              <a:rPr lang="en-US" dirty="0" err="1" smtClean="0"/>
              <a:t>os</a:t>
            </a:r>
            <a:r>
              <a:rPr lang="en-US" dirty="0" smtClean="0"/>
              <a:t> fingerprinting</a:t>
            </a:r>
          </a:p>
          <a:p>
            <a:r>
              <a:rPr lang="en-US" dirty="0" err="1" smtClean="0"/>
              <a:t>nmap</a:t>
            </a:r>
            <a:r>
              <a:rPr lang="en-US" dirty="0" smtClean="0"/>
              <a:t> –p80 – scans port 80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p</a:t>
            </a:r>
            <a:r>
              <a:rPr lang="en-US" dirty="0" smtClean="0"/>
              <a:t>- all ports</a:t>
            </a:r>
          </a:p>
          <a:p>
            <a:pPr lvl="1"/>
            <a:r>
              <a:rPr lang="en-US" dirty="0" smtClean="0"/>
              <a:t>-p21,22,25,80 – scans those ports</a:t>
            </a:r>
          </a:p>
          <a:p>
            <a:r>
              <a:rPr lang="en-US" dirty="0" err="1" smtClean="0"/>
              <a:t>n</a:t>
            </a:r>
            <a:r>
              <a:rPr lang="en-US" dirty="0" err="1" smtClean="0"/>
              <a:t>map</a:t>
            </a:r>
            <a:r>
              <a:rPr lang="en-US" dirty="0" smtClean="0"/>
              <a:t> –</a:t>
            </a:r>
            <a:r>
              <a:rPr lang="en-US" dirty="0" err="1" smtClean="0"/>
              <a:t>v</a:t>
            </a:r>
            <a:r>
              <a:rPr lang="en-US" dirty="0" smtClean="0"/>
              <a:t> – verbose</a:t>
            </a:r>
          </a:p>
          <a:p>
            <a:r>
              <a:rPr lang="en-US" dirty="0" err="1" smtClean="0"/>
              <a:t>n</a:t>
            </a:r>
            <a:r>
              <a:rPr lang="en-US" dirty="0" err="1" smtClean="0"/>
              <a:t>map</a:t>
            </a:r>
            <a:r>
              <a:rPr lang="en-US" dirty="0" smtClean="0"/>
              <a:t> –</a:t>
            </a:r>
            <a:r>
              <a:rPr lang="en-US" dirty="0" err="1" smtClean="0"/>
              <a:t>n</a:t>
            </a:r>
            <a:r>
              <a:rPr lang="en-US" dirty="0" smtClean="0"/>
              <a:t> – do not resolve DNS</a:t>
            </a:r>
          </a:p>
          <a:p>
            <a:r>
              <a:rPr lang="en-US" dirty="0" smtClean="0"/>
              <a:t>Many cheat sheets online and –</a:t>
            </a:r>
            <a:r>
              <a:rPr lang="en-US" dirty="0" err="1" smtClean="0"/>
              <a:t>h</a:t>
            </a:r>
            <a:r>
              <a:rPr lang="en-US" dirty="0" smtClean="0"/>
              <a:t> has many more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/>
              <a:t>map</a:t>
            </a:r>
            <a:r>
              <a:rPr lang="en-US" dirty="0" smtClean="0"/>
              <a:t> –</a:t>
            </a:r>
            <a:r>
              <a:rPr lang="en-US" dirty="0" err="1" smtClean="0"/>
              <a:t>sSV</a:t>
            </a:r>
            <a:r>
              <a:rPr lang="en-US" dirty="0" smtClean="0"/>
              <a:t> –</a:t>
            </a:r>
            <a:r>
              <a:rPr lang="en-US" dirty="0" err="1" smtClean="0"/>
              <a:t>n</a:t>
            </a:r>
            <a:r>
              <a:rPr lang="en-US" dirty="0" smtClean="0"/>
              <a:t> –O –P0 192.168.1.100 &gt; 100TCP.txt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a terminal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to location where </a:t>
            </a:r>
            <a:r>
              <a:rPr lang="en-US" dirty="0" err="1" smtClean="0"/>
              <a:t>hosts.txt</a:t>
            </a:r>
            <a:r>
              <a:rPr lang="en-US" dirty="0" smtClean="0"/>
              <a:t> is</a:t>
            </a:r>
          </a:p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n</a:t>
            </a:r>
            <a:r>
              <a:rPr lang="en-US" dirty="0" smtClean="0"/>
              <a:t> –F –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hosts.txt</a:t>
            </a:r>
            <a:endParaRPr lang="en-US" dirty="0" smtClean="0"/>
          </a:p>
          <a:p>
            <a:pPr lvl="1"/>
            <a:r>
              <a:rPr lang="en-US" dirty="0" smtClean="0"/>
              <a:t>This will do a quick scan (100 most common TCP ports) for each live host</a:t>
            </a:r>
          </a:p>
          <a:p>
            <a:r>
              <a:rPr lang="en-US" dirty="0" smtClean="0"/>
              <a:t>What did you find?</a:t>
            </a:r>
          </a:p>
          <a:p>
            <a:pPr lvl="1"/>
            <a:r>
              <a:rPr lang="en-US" dirty="0" smtClean="0"/>
              <a:t>What now?</a:t>
            </a:r>
          </a:p>
          <a:p>
            <a:pPr lvl="2"/>
            <a:r>
              <a:rPr lang="en-US" dirty="0" smtClean="0"/>
              <a:t>Documentation</a:t>
            </a:r>
          </a:p>
          <a:p>
            <a:pPr lvl="2"/>
            <a:r>
              <a:rPr lang="en-US" dirty="0" smtClean="0">
                <a:hlinkClick r:id="rId2"/>
              </a:rPr>
              <a:t>http://192.168.1.100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at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intro and scenario has been set</a:t>
            </a:r>
          </a:p>
          <a:p>
            <a:r>
              <a:rPr lang="en-US" dirty="0" smtClean="0"/>
              <a:t>Feel free to hack away at the three hosts:</a:t>
            </a:r>
          </a:p>
          <a:p>
            <a:pPr lvl="1"/>
            <a:r>
              <a:rPr lang="en-US" dirty="0" smtClean="0"/>
              <a:t>192.168.1.100</a:t>
            </a:r>
          </a:p>
          <a:p>
            <a:pPr lvl="1"/>
            <a:r>
              <a:rPr lang="en-US" dirty="0" smtClean="0"/>
              <a:t>192.168.1.110</a:t>
            </a:r>
          </a:p>
          <a:p>
            <a:pPr lvl="1"/>
            <a:r>
              <a:rPr lang="en-US" dirty="0" smtClean="0"/>
              <a:t>192.168.1.120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Nessus</a:t>
            </a:r>
            <a:r>
              <a:rPr lang="en-US" dirty="0" smtClean="0"/>
              <a:t> is NOT a part of </a:t>
            </a:r>
            <a:r>
              <a:rPr lang="en-US" dirty="0" err="1" smtClean="0"/>
              <a:t>BackTrack</a:t>
            </a:r>
            <a:r>
              <a:rPr lang="en-US" dirty="0" smtClean="0"/>
              <a:t> but the best vulnerability scanner available</a:t>
            </a:r>
          </a:p>
          <a:p>
            <a:r>
              <a:rPr lang="en-US" dirty="0" smtClean="0">
                <a:hlinkClick r:id="rId2"/>
              </a:rPr>
              <a:t>http://www.tenablesecurity.com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BackTrack</a:t>
            </a:r>
            <a:r>
              <a:rPr lang="en-US" dirty="0" smtClean="0"/>
              <a:t> 4 download – </a:t>
            </a:r>
            <a:r>
              <a:rPr lang="en-US" dirty="0" err="1" smtClean="0"/>
              <a:t>Ubuntu</a:t>
            </a:r>
            <a:r>
              <a:rPr lang="en-US" dirty="0" smtClean="0"/>
              <a:t> 8.04 32bit.deb</a:t>
            </a:r>
          </a:p>
          <a:p>
            <a:r>
              <a:rPr lang="en-US" dirty="0" smtClean="0"/>
              <a:t>Install: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dpkg</a:t>
            </a:r>
            <a:r>
              <a:rPr lang="en-US" dirty="0" smtClean="0"/>
              <a:t> –I *.</a:t>
            </a:r>
            <a:r>
              <a:rPr lang="en-US" dirty="0" err="1" smtClean="0"/>
              <a:t>deb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opt/nessus/sbin/nessus-</a:t>
            </a:r>
            <a:r>
              <a:rPr lang="en-US" dirty="0" err="1" smtClean="0"/>
              <a:t>adduser</a:t>
            </a:r>
            <a:endParaRPr lang="en-US" dirty="0" smtClean="0"/>
          </a:p>
          <a:p>
            <a:pPr lvl="1"/>
            <a:r>
              <a:rPr lang="en-US" dirty="0" smtClean="0"/>
              <a:t>Register: </a:t>
            </a:r>
            <a:r>
              <a:rPr lang="en-US" dirty="0" smtClean="0">
                <a:hlinkClick r:id="rId3"/>
              </a:rPr>
              <a:t>http://www.nessus.org/plugins/?view=register-</a:t>
            </a:r>
            <a:r>
              <a:rPr lang="en-US" dirty="0" smtClean="0">
                <a:hlinkClick r:id="rId3"/>
              </a:rPr>
              <a:t>info</a:t>
            </a:r>
            <a:endParaRPr lang="en-US" dirty="0" smtClean="0"/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Nessus</a:t>
            </a:r>
            <a:r>
              <a:rPr lang="en-US" dirty="0" smtClean="0"/>
              <a:t>: /etc/</a:t>
            </a:r>
            <a:r>
              <a:rPr lang="en-US" dirty="0" err="1" smtClean="0"/>
              <a:t>init.d/nessusd</a:t>
            </a:r>
            <a:r>
              <a:rPr lang="en-US" dirty="0" smtClean="0"/>
              <a:t> start </a:t>
            </a:r>
          </a:p>
          <a:p>
            <a:r>
              <a:rPr lang="en-US" dirty="0" smtClean="0">
                <a:hlinkClick r:id="rId4"/>
              </a:rPr>
              <a:t>https://localhost:8834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Nikto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Scanner</a:t>
            </a:r>
          </a:p>
          <a:p>
            <a:r>
              <a:rPr lang="en-US" dirty="0" smtClean="0">
                <a:hlinkClick r:id="rId2"/>
              </a:rPr>
              <a:t>http://cirt.net/</a:t>
            </a:r>
            <a:r>
              <a:rPr lang="en-US" dirty="0" smtClean="0">
                <a:hlinkClick r:id="rId2"/>
              </a:rPr>
              <a:t>nikto2</a:t>
            </a:r>
            <a:r>
              <a:rPr lang="en-US" dirty="0" smtClean="0"/>
              <a:t>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pentest/scanners/nikto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nikto.pl</a:t>
            </a:r>
            <a:r>
              <a:rPr lang="en-US" dirty="0" smtClean="0"/>
              <a:t> –host &lt;</a:t>
            </a:r>
            <a:r>
              <a:rPr lang="en-US" dirty="0" err="1" smtClean="0"/>
              <a:t>websiteip</a:t>
            </a:r>
            <a:r>
              <a:rPr lang="en-US" dirty="0" smtClean="0"/>
              <a:t>&gt;:&lt;port&gt;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</a:t>
            </a:r>
            <a:r>
              <a:rPr lang="en-US" dirty="0" smtClean="0"/>
              <a:t> Jorge Orchilles</a:t>
            </a:r>
            <a:endParaRPr lang="en-US" dirty="0"/>
          </a:p>
        </p:txBody>
      </p:sp>
      <p:pic>
        <p:nvPicPr>
          <p:cNvPr id="5" name="Picture 4" descr="Screen shot 2010-03-10 at 11.29.0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352800"/>
            <a:ext cx="2602735" cy="3200400"/>
          </a:xfrm>
          <a:prstGeom prst="rect">
            <a:avLst/>
          </a:prstGeom>
        </p:spPr>
      </p:pic>
      <p:pic>
        <p:nvPicPr>
          <p:cNvPr id="32769" name="Picture 1" descr="D:\Users\jorchilles\Documents\My Dropbox\SyncedDocuments\Personal\Branding\Head Shots\Cara_1BW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1295400"/>
            <a:ext cx="1524000" cy="1844041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5410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* for over 8 years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Times" charset="0"/>
              <a:buChar char="•"/>
              <a:tabLst/>
              <a:defRPr/>
            </a:pPr>
            <a:r>
              <a:rPr lang="en-US" sz="1600" kern="0" dirty="0" smtClean="0">
                <a:latin typeface="+mn-lt"/>
                <a:ea typeface="+mn-ea"/>
                <a:cs typeface="+mn-cs"/>
              </a:rPr>
              <a:t>Security Analyst – Fortune</a:t>
            </a:r>
            <a:r>
              <a:rPr lang="en-US" sz="1600" kern="0" dirty="0" smtClean="0">
                <a:latin typeface="+mn-lt"/>
                <a:ea typeface="+mn-ea"/>
                <a:cs typeface="+mn-cs"/>
              </a:rPr>
              <a:t> 10</a:t>
            </a:r>
            <a:endParaRPr lang="en-US" sz="1600" kern="0" dirty="0" smtClean="0"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Consultant by night – Orchilles Consulting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Times" charset="0"/>
              <a:buChar char="•"/>
              <a:tabLst/>
              <a:defRPr/>
            </a:pPr>
            <a:r>
              <a:rPr lang="en-US" sz="1600" kern="0" dirty="0" smtClean="0">
                <a:latin typeface="+mn-lt"/>
                <a:ea typeface="+mn-ea"/>
                <a:cs typeface="+mn-cs"/>
              </a:rPr>
              <a:t>Master of Science and BBA in Management Information Systems – Florida International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 – Microsoft Windows 7 Administrator’s Reference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Syngress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Times" charset="0"/>
              <a:buChar char="•"/>
              <a:tabLst/>
              <a:defRPr/>
            </a:pPr>
            <a:r>
              <a:rPr lang="en-US" sz="1600" kern="0" noProof="0" dirty="0" smtClean="0">
                <a:latin typeface="+mn-lt"/>
                <a:ea typeface="+mn-ea"/>
                <a:cs typeface="+mn-cs"/>
              </a:rPr>
              <a:t>Certifications –</a:t>
            </a:r>
            <a:r>
              <a:rPr lang="en-US" sz="1600" kern="0" noProof="0" dirty="0" smtClean="0">
                <a:latin typeface="+mn-lt"/>
                <a:ea typeface="+mn-ea"/>
                <a:cs typeface="+mn-cs"/>
              </a:rPr>
              <a:t> CISSP, GCIH</a:t>
            </a:r>
            <a:r>
              <a:rPr lang="en-US" sz="1600" kern="0" noProof="0" dirty="0" smtClean="0">
                <a:latin typeface="+mn-lt"/>
                <a:ea typeface="+mn-ea"/>
                <a:cs typeface="+mn-cs"/>
              </a:rPr>
              <a:t>, CEH, CICP, CCDA, CSSDS, MCTS, MCP, Security+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Times" charset="0"/>
              <a:buChar char="•"/>
              <a:tabLst/>
              <a:defRPr/>
            </a:pPr>
            <a:r>
              <a:rPr lang="en-US" sz="1600" kern="0" noProof="0" dirty="0" smtClean="0">
                <a:latin typeface="+mn-lt"/>
                <a:ea typeface="+mn-ea"/>
                <a:cs typeface="+mn-cs"/>
              </a:rPr>
              <a:t>Organizations:</a:t>
            </a:r>
            <a:endParaRPr lang="en-US" sz="1600" kern="0" noProof="0" dirty="0" smtClean="0"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Times" charset="0"/>
              <a:buChar char="•"/>
            </a:pPr>
            <a:r>
              <a:rPr lang="en-US" sz="1600" kern="0" dirty="0" smtClean="0">
                <a:latin typeface="+mn-lt"/>
                <a:ea typeface="+mn-ea"/>
                <a:cs typeface="+mn-cs"/>
              </a:rPr>
              <a:t>President 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South 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Florida ISSA</a:t>
            </a:r>
            <a:endParaRPr kumimoji="0" lang="en-US" sz="16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Times" charset="0"/>
              <a:buChar char="•"/>
            </a:pPr>
            <a:r>
              <a:rPr lang="en-US" sz="1600" kern="0" dirty="0" smtClean="0"/>
              <a:t>OWASP</a:t>
            </a:r>
            <a:endParaRPr lang="en-US" sz="1600" kern="0" dirty="0" smtClean="0"/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Times" charset="0"/>
              <a:buChar char="•"/>
            </a:pPr>
            <a:r>
              <a:rPr kumimoji="0" lang="en-US" sz="16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InfraGard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Times" charset="0"/>
              <a:buChar char="•"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Miami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Electronic Crimes Task 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Force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Times" charset="0"/>
              <a:buChar char="•"/>
            </a:pPr>
            <a:r>
              <a:rPr lang="en-US" sz="1600" kern="0" dirty="0" smtClean="0"/>
              <a:t>Hack Miami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rgbClr val="941B1E"/>
              </a:buClr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Gain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findings from steps 1 and 2</a:t>
            </a:r>
          </a:p>
          <a:p>
            <a:r>
              <a:rPr lang="en-US" dirty="0" smtClean="0"/>
              <a:t>What have we found?</a:t>
            </a:r>
          </a:p>
          <a:p>
            <a:r>
              <a:rPr lang="en-US" dirty="0" smtClean="0"/>
              <a:t>Use Hydra to brute force </a:t>
            </a:r>
            <a:r>
              <a:rPr lang="en-US" dirty="0" err="1" smtClean="0"/>
              <a:t>ssh</a:t>
            </a:r>
            <a:r>
              <a:rPr lang="en-US" dirty="0" smtClean="0"/>
              <a:t> using possible usernames.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Elevate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you cracked doesn’t have enough privileges… how do you find who does?</a:t>
            </a:r>
          </a:p>
          <a:p>
            <a:pPr lvl="1"/>
            <a:r>
              <a:rPr lang="en-US" dirty="0" smtClean="0"/>
              <a:t>Cat /etc/</a:t>
            </a:r>
            <a:r>
              <a:rPr lang="en-US" dirty="0" err="1" smtClean="0"/>
              <a:t>passwd</a:t>
            </a:r>
            <a:endParaRPr lang="en-US" dirty="0" smtClean="0"/>
          </a:p>
          <a:p>
            <a:pPr lvl="1"/>
            <a:r>
              <a:rPr lang="en-US" dirty="0" smtClean="0"/>
              <a:t>Cat /etc/group</a:t>
            </a:r>
          </a:p>
          <a:p>
            <a:r>
              <a:rPr lang="en-US" dirty="0" err="1" smtClean="0"/>
              <a:t>Bruteforce</a:t>
            </a:r>
            <a:r>
              <a:rPr lang="en-US" dirty="0" smtClean="0"/>
              <a:t> SSH with known user that has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privs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Going and Try Harder!!!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scenario is different</a:t>
            </a:r>
          </a:p>
          <a:p>
            <a:r>
              <a:rPr lang="en-US" dirty="0" smtClean="0"/>
              <a:t>Use what you know and have experienced in the past in the current scenario.</a:t>
            </a:r>
          </a:p>
          <a:p>
            <a:r>
              <a:rPr lang="en-US" dirty="0" smtClean="0"/>
              <a:t>Tools won’t do it all, use your head!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permission</a:t>
            </a:r>
          </a:p>
          <a:p>
            <a:r>
              <a:rPr lang="en-US" dirty="0" smtClean="0"/>
              <a:t>Run some scans on your hosts</a:t>
            </a:r>
          </a:p>
          <a:p>
            <a:pPr lvl="1"/>
            <a:r>
              <a:rPr lang="en-US" dirty="0" err="1" smtClean="0"/>
              <a:t>Nmap</a:t>
            </a:r>
            <a:endParaRPr lang="en-US" dirty="0" smtClean="0"/>
          </a:p>
          <a:p>
            <a:pPr lvl="1"/>
            <a:r>
              <a:rPr lang="en-US" dirty="0" err="1" smtClean="0"/>
              <a:t>Nessus</a:t>
            </a:r>
            <a:endParaRPr lang="en-US" dirty="0" smtClean="0"/>
          </a:p>
          <a:p>
            <a:pPr lvl="1"/>
            <a:r>
              <a:rPr lang="en-US" dirty="0" err="1" smtClean="0"/>
              <a:t>Nikto</a:t>
            </a:r>
            <a:endParaRPr lang="en-US" dirty="0" smtClean="0"/>
          </a:p>
          <a:p>
            <a:r>
              <a:rPr lang="en-US" dirty="0" smtClean="0"/>
              <a:t>Always be willing to learn more, try harder, and think harder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86200"/>
            <a:ext cx="8686800" cy="2819400"/>
          </a:xfrm>
        </p:spPr>
        <p:txBody>
          <a:bodyPr/>
          <a:lstStyle/>
          <a:p>
            <a:pPr marL="457200" indent="-457200" algn="ctr">
              <a:buNone/>
            </a:pPr>
            <a:r>
              <a:rPr lang="en-US" dirty="0" smtClean="0"/>
              <a:t>Jorge </a:t>
            </a:r>
            <a:r>
              <a:rPr lang="en-US" dirty="0" err="1" smtClean="0"/>
              <a:t>Orchilles</a:t>
            </a:r>
            <a:endParaRPr lang="en-US" dirty="0" smtClean="0"/>
          </a:p>
          <a:p>
            <a:pPr marL="457200" indent="-457200" algn="ctr">
              <a:buNone/>
            </a:pPr>
            <a:r>
              <a:rPr lang="en-US" dirty="0" err="1" smtClean="0"/>
              <a:t>jorge@orchilles.com</a:t>
            </a:r>
            <a:endParaRPr lang="en-US" dirty="0" smtClean="0"/>
          </a:p>
          <a:p>
            <a:pPr marL="457200" indent="-457200" algn="ctr">
              <a:buNone/>
            </a:pPr>
            <a:r>
              <a:rPr lang="en-US" dirty="0" smtClean="0"/>
              <a:t>Twitter: </a:t>
            </a:r>
            <a:r>
              <a:rPr lang="en-US" dirty="0" err="1" smtClean="0"/>
              <a:t>jorgeorchilles</a:t>
            </a:r>
            <a:endParaRPr lang="en-US" dirty="0" smtClean="0"/>
          </a:p>
          <a:p>
            <a:pPr marL="457200" indent="-45720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www.orchilles.com</a:t>
            </a:r>
            <a:endParaRPr lang="en-US" dirty="0" smtClean="0"/>
          </a:p>
        </p:txBody>
      </p:sp>
      <p:pic>
        <p:nvPicPr>
          <p:cNvPr id="4" name="Picture 3" descr="Screen shot 2010-03-16 at 4.55.1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2552700" cy="2724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Peter </a:t>
            </a:r>
            <a:r>
              <a:rPr lang="en-US" dirty="0" err="1" smtClean="0"/>
              <a:t>Greko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InfoSec</a:t>
            </a:r>
            <a:r>
              <a:rPr lang="en-US" dirty="0" smtClean="0"/>
              <a:t> Researcher</a:t>
            </a:r>
          </a:p>
          <a:p>
            <a:r>
              <a:rPr lang="en-US" dirty="0" smtClean="0"/>
              <a:t>Security Analyst – Fortune 10</a:t>
            </a:r>
          </a:p>
          <a:p>
            <a:r>
              <a:rPr lang="en-US" dirty="0" smtClean="0"/>
              <a:t>Hack Miami Board Member</a:t>
            </a:r>
          </a:p>
          <a:p>
            <a:pPr lvl="1"/>
            <a:r>
              <a:rPr lang="en-US" dirty="0" smtClean="0"/>
              <a:t>Not one of “them 2”</a:t>
            </a:r>
          </a:p>
          <a:p>
            <a:r>
              <a:rPr lang="en-US" dirty="0" smtClean="0"/>
              <a:t>Speaks at conferences</a:t>
            </a:r>
          </a:p>
          <a:p>
            <a:pPr lvl="1"/>
            <a:r>
              <a:rPr lang="en-US" dirty="0" smtClean="0"/>
              <a:t>HOPE, Hacker Halted, </a:t>
            </a:r>
            <a:r>
              <a:rPr lang="en-US" dirty="0" err="1" smtClean="0"/>
              <a:t>AppSec</a:t>
            </a:r>
            <a:r>
              <a:rPr lang="en-US" dirty="0" smtClean="0"/>
              <a:t> DC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Back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DVD for Penetration Testing</a:t>
            </a:r>
          </a:p>
          <a:p>
            <a:pPr lvl="1"/>
            <a:r>
              <a:rPr lang="en-US" dirty="0" smtClean="0"/>
              <a:t>Can download VM as well</a:t>
            </a:r>
          </a:p>
          <a:p>
            <a:r>
              <a:rPr lang="en-US" dirty="0" smtClean="0"/>
              <a:t>300+ tools installed</a:t>
            </a:r>
          </a:p>
          <a:p>
            <a:pPr lvl="1"/>
            <a:r>
              <a:rPr lang="en-US" dirty="0" smtClean="0"/>
              <a:t>Saves a lot of time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Ubuntu</a:t>
            </a:r>
            <a:endParaRPr lang="en-US" dirty="0" smtClean="0"/>
          </a:p>
          <a:p>
            <a:pPr lvl="1"/>
            <a:r>
              <a:rPr lang="en-US" dirty="0" smtClean="0"/>
              <a:t>KDE</a:t>
            </a:r>
          </a:p>
          <a:p>
            <a:r>
              <a:rPr lang="en-US" dirty="0" smtClean="0">
                <a:hlinkClick r:id="rId2"/>
              </a:rPr>
              <a:t>http://www.backtrack-linux.org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Insert the Back Track 4 –R2 DVD and reboot your computer.</a:t>
            </a:r>
            <a:endParaRPr lang="en-US" sz="4000" dirty="0" smtClean="0"/>
          </a:p>
          <a:p>
            <a:pPr lvl="0"/>
            <a:r>
              <a:rPr lang="en-US" dirty="0" smtClean="0"/>
              <a:t>When the BIOS comes up, press F2, F12, etc depending on your BIOS for the Boot Menu – select DVD.</a:t>
            </a:r>
            <a:endParaRPr lang="en-US" sz="4000" dirty="0" smtClean="0"/>
          </a:p>
          <a:p>
            <a:pPr lvl="0"/>
            <a:r>
              <a:rPr lang="en-US" dirty="0" smtClean="0"/>
              <a:t>When </a:t>
            </a:r>
            <a:r>
              <a:rPr lang="en-US" dirty="0" err="1" smtClean="0"/>
              <a:t>BackTrack</a:t>
            </a:r>
            <a:r>
              <a:rPr lang="en-US" dirty="0" smtClean="0"/>
              <a:t> splash screen comes up press Enter.</a:t>
            </a:r>
            <a:endParaRPr lang="en-US" sz="4000" dirty="0" smtClean="0"/>
          </a:p>
          <a:p>
            <a:pPr lvl="0"/>
            <a:r>
              <a:rPr lang="en-US" dirty="0" smtClean="0"/>
              <a:t>To log in: </a:t>
            </a:r>
            <a:endParaRPr lang="en-US" sz="4000" dirty="0" smtClean="0"/>
          </a:p>
          <a:p>
            <a:pPr lvl="1"/>
            <a:r>
              <a:rPr lang="en-US" dirty="0" smtClean="0"/>
              <a:t>Username: root</a:t>
            </a:r>
            <a:endParaRPr lang="en-US" sz="3600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toor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 dirty="0" smtClean="0"/>
              <a:t>Start KDE: </a:t>
            </a:r>
            <a:r>
              <a:rPr lang="en-US" sz="2000" i="1" dirty="0" err="1" smtClean="0"/>
              <a:t>startx</a:t>
            </a:r>
            <a:endParaRPr lang="en-US" sz="2000" dirty="0" smtClean="0"/>
          </a:p>
          <a:p>
            <a:pPr lvl="0"/>
            <a:r>
              <a:rPr lang="en-US" sz="2000" dirty="0" smtClean="0"/>
              <a:t>Start networking: </a:t>
            </a:r>
          </a:p>
          <a:p>
            <a:pPr lvl="1"/>
            <a:r>
              <a:rPr lang="en-US" sz="2000" dirty="0" smtClean="0"/>
              <a:t>Open a terminal: </a:t>
            </a:r>
            <a:r>
              <a:rPr lang="en-US" sz="2000" i="1" dirty="0" smtClean="0"/>
              <a:t>/etc/</a:t>
            </a:r>
            <a:r>
              <a:rPr lang="en-US" sz="2000" i="1" dirty="0" err="1" smtClean="0"/>
              <a:t>init.d</a:t>
            </a:r>
            <a:r>
              <a:rPr lang="en-US" sz="2000" i="1" dirty="0" smtClean="0"/>
              <a:t>/networking start</a:t>
            </a:r>
            <a:endParaRPr lang="en-US" sz="2000" dirty="0" smtClean="0"/>
          </a:p>
          <a:p>
            <a:pPr lvl="1"/>
            <a:r>
              <a:rPr lang="en-US" sz="2000" dirty="0" smtClean="0"/>
              <a:t>Wireless:</a:t>
            </a:r>
            <a:r>
              <a:rPr lang="en-US" sz="2000" i="1" dirty="0" smtClean="0"/>
              <a:t> KDE-Internet-</a:t>
            </a:r>
            <a:r>
              <a:rPr lang="en-US" sz="2000" i="1" dirty="0" err="1" smtClean="0"/>
              <a:t>Wicd</a:t>
            </a:r>
            <a:r>
              <a:rPr lang="en-US" sz="2000" i="1" dirty="0" smtClean="0"/>
              <a:t> Network Manager</a:t>
            </a:r>
            <a:endParaRPr lang="en-US" sz="2000" dirty="0" smtClean="0"/>
          </a:p>
          <a:p>
            <a:pPr lvl="2"/>
            <a:r>
              <a:rPr lang="en-US" sz="2000" dirty="0" smtClean="0"/>
              <a:t>SSID: SFISSA</a:t>
            </a:r>
          </a:p>
          <a:p>
            <a:pPr lvl="2"/>
            <a:r>
              <a:rPr lang="en-US" sz="2000" dirty="0" smtClean="0"/>
              <a:t>WPA-PSK: </a:t>
            </a:r>
            <a:r>
              <a:rPr lang="en-US" sz="2000" dirty="0" err="1" smtClean="0"/>
              <a:t>SFISSArocks</a:t>
            </a:r>
            <a:r>
              <a:rPr lang="en-US" sz="2000" dirty="0" smtClean="0"/>
              <a:t>!</a:t>
            </a:r>
          </a:p>
          <a:p>
            <a:pPr lvl="1"/>
            <a:r>
              <a:rPr lang="en-US" sz="2000" dirty="0" smtClean="0"/>
              <a:t>DHCP: 192.168.1.200-249/24</a:t>
            </a:r>
          </a:p>
          <a:p>
            <a:pPr lvl="1"/>
            <a:r>
              <a:rPr lang="en-US" sz="2000" dirty="0" smtClean="0"/>
              <a:t>Static IP: </a:t>
            </a:r>
          </a:p>
          <a:p>
            <a:pPr lvl="2"/>
            <a:r>
              <a:rPr lang="en-US" sz="2000" dirty="0" err="1" smtClean="0"/>
              <a:t>ifconfig</a:t>
            </a:r>
            <a:r>
              <a:rPr lang="en-US" sz="2000" dirty="0" smtClean="0"/>
              <a:t> eth0 192.168.1.1XX/24</a:t>
            </a:r>
          </a:p>
          <a:p>
            <a:pPr lvl="2"/>
            <a:r>
              <a:rPr lang="en-US" sz="2000" dirty="0" smtClean="0"/>
              <a:t>route add default </a:t>
            </a:r>
            <a:r>
              <a:rPr lang="en-US" sz="2000" dirty="0" err="1" smtClean="0"/>
              <a:t>gw</a:t>
            </a:r>
            <a:r>
              <a:rPr lang="en-US" sz="2000" dirty="0" smtClean="0"/>
              <a:t> 192.168.1.1 (not required)</a:t>
            </a:r>
          </a:p>
          <a:p>
            <a:pPr lvl="2"/>
            <a:r>
              <a:rPr lang="en-US" sz="2000" dirty="0" smtClean="0"/>
              <a:t>DNS: </a:t>
            </a:r>
            <a:r>
              <a:rPr lang="en-US" sz="2000" i="1" dirty="0" smtClean="0"/>
              <a:t>echo </a:t>
            </a:r>
            <a:r>
              <a:rPr lang="en-US" sz="2000" i="1" dirty="0" err="1" smtClean="0"/>
              <a:t>nameserver</a:t>
            </a:r>
            <a:r>
              <a:rPr lang="en-US" sz="2000" i="1" dirty="0" smtClean="0"/>
              <a:t> &lt;</a:t>
            </a:r>
            <a:r>
              <a:rPr lang="en-US" sz="2000" i="1" dirty="0" err="1" smtClean="0"/>
              <a:t>ip</a:t>
            </a:r>
            <a:r>
              <a:rPr lang="en-US" sz="2000" i="1" dirty="0" smtClean="0"/>
              <a:t>&gt; &gt; /etc/</a:t>
            </a:r>
            <a:r>
              <a:rPr lang="en-US" sz="2000" i="1" dirty="0" err="1" smtClean="0"/>
              <a:t>resolve.conf</a:t>
            </a:r>
            <a:endParaRPr lang="en-US" sz="2000" dirty="0" smtClean="0"/>
          </a:p>
          <a:p>
            <a:pPr lvl="2"/>
            <a:r>
              <a:rPr lang="en-US" sz="1600" dirty="0" smtClean="0"/>
              <a:t>Do not use:</a:t>
            </a:r>
          </a:p>
          <a:p>
            <a:pPr lvl="3"/>
            <a:r>
              <a:rPr lang="en-US" sz="1600" dirty="0" smtClean="0"/>
              <a:t>192.168.1.1</a:t>
            </a:r>
          </a:p>
          <a:p>
            <a:pPr lvl="3"/>
            <a:r>
              <a:rPr lang="en-US" sz="1600" dirty="0" smtClean="0"/>
              <a:t>192.168.1.100 – Level 1 Victim</a:t>
            </a:r>
          </a:p>
          <a:p>
            <a:pPr lvl="3"/>
            <a:r>
              <a:rPr lang="en-US" sz="1600" dirty="0" smtClean="0"/>
              <a:t>192.168.1.110 – Level 2 </a:t>
            </a:r>
            <a:r>
              <a:rPr lang="en-US" sz="1600" dirty="0" smtClean="0"/>
              <a:t>Victim</a:t>
            </a:r>
          </a:p>
          <a:p>
            <a:pPr lvl="3"/>
            <a:r>
              <a:rPr lang="en-US" sz="1600" dirty="0" smtClean="0"/>
              <a:t>192.168.1.120 - </a:t>
            </a:r>
            <a:r>
              <a:rPr lang="en-US" sz="1600" dirty="0" err="1" smtClean="0"/>
              <a:t>Metasploitable</a:t>
            </a:r>
            <a:endParaRPr lang="en-US" sz="1600" dirty="0" smtClean="0"/>
          </a:p>
          <a:p>
            <a:pPr lvl="1"/>
            <a:r>
              <a:rPr lang="en-US" sz="2000" dirty="0" smtClean="0"/>
              <a:t>Ping 192.168.1.110 to ensure you are up.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pentest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familiar with the </a:t>
            </a:r>
            <a:r>
              <a:rPr lang="en-US" dirty="0" err="1" smtClean="0"/>
              <a:t>BackTrack</a:t>
            </a:r>
            <a:r>
              <a:rPr lang="en-US" dirty="0" smtClean="0"/>
              <a:t> GUI and /</a:t>
            </a:r>
            <a:r>
              <a:rPr lang="en-US" dirty="0" err="1" smtClean="0"/>
              <a:t>pentest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These are all the tools available to you</a:t>
            </a:r>
          </a:p>
          <a:p>
            <a:r>
              <a:rPr lang="en-US" dirty="0" smtClean="0"/>
              <a:t>How many have you played with already?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Hacking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0.  Get Permission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Information Gathering</a:t>
            </a:r>
          </a:p>
          <a:p>
            <a:pPr marL="514350" indent="-514350">
              <a:buAutoNum type="arabicPeriod"/>
            </a:pPr>
            <a:r>
              <a:rPr lang="en-US" dirty="0" smtClean="0"/>
              <a:t>Recon – Scanning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Gain Access</a:t>
            </a:r>
          </a:p>
          <a:p>
            <a:pPr marL="514350" indent="-514350">
              <a:buAutoNum type="arabicPeriod"/>
            </a:pPr>
            <a:r>
              <a:rPr lang="en-US" dirty="0" smtClean="0"/>
              <a:t>Maintain Access</a:t>
            </a:r>
          </a:p>
          <a:p>
            <a:pPr marL="514350" indent="-514350">
              <a:buAutoNum type="arabicPeriod"/>
            </a:pPr>
            <a:r>
              <a:rPr lang="en-US" dirty="0" smtClean="0"/>
              <a:t>Cover Tracks – clean up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“Most of hacking is doing user and admin tasks with malicious intent.” – SANS SEC504 Class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 Get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permission to attack ONLY the following hosts:</a:t>
            </a:r>
          </a:p>
          <a:p>
            <a:pPr lvl="1"/>
            <a:r>
              <a:rPr lang="en-US" dirty="0" smtClean="0"/>
              <a:t>192.168.1.100</a:t>
            </a:r>
          </a:p>
          <a:p>
            <a:pPr lvl="1"/>
            <a:r>
              <a:rPr lang="en-US" dirty="0" smtClean="0"/>
              <a:t>192.168.1.110</a:t>
            </a:r>
          </a:p>
          <a:p>
            <a:pPr lvl="1"/>
            <a:r>
              <a:rPr lang="en-US" dirty="0" smtClean="0"/>
              <a:t>192.168.1.120</a:t>
            </a:r>
          </a:p>
          <a:p>
            <a:r>
              <a:rPr lang="en-US" dirty="0" smtClean="0"/>
              <a:t>Anything else is considered illegal!</a:t>
            </a:r>
          </a:p>
          <a:p>
            <a:r>
              <a:rPr lang="en-US" dirty="0" smtClean="0"/>
              <a:t>SFISSA</a:t>
            </a:r>
          </a:p>
          <a:p>
            <a:r>
              <a:rPr lang="en-US" dirty="0" err="1" smtClean="0"/>
              <a:t>SFISSArocks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24154</TotalTime>
  <Words>1053</Words>
  <Application>Microsoft Macintosh PowerPoint</Application>
  <PresentationFormat>On-screen Show (4:3)</PresentationFormat>
  <Paragraphs>182</Paragraphs>
  <Slides>24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BackTrack 4 – R2 </vt:lpstr>
      <vt:lpstr>About Jorge Orchilles</vt:lpstr>
      <vt:lpstr>About Peter Greko</vt:lpstr>
      <vt:lpstr>Intro to Back Track</vt:lpstr>
      <vt:lpstr>Let’s Get Started</vt:lpstr>
      <vt:lpstr>Configure</vt:lpstr>
      <vt:lpstr>/pentest</vt:lpstr>
      <vt:lpstr>Ethical Hacking 101</vt:lpstr>
      <vt:lpstr>0. Get Permission</vt:lpstr>
      <vt:lpstr>1. Information Gathering</vt:lpstr>
      <vt:lpstr>Real Scenario</vt:lpstr>
      <vt:lpstr>2. Recon</vt:lpstr>
      <vt:lpstr>nmap</vt:lpstr>
      <vt:lpstr>Using nmap 101</vt:lpstr>
      <vt:lpstr>Using nmap 102</vt:lpstr>
      <vt:lpstr>Lab</vt:lpstr>
      <vt:lpstr>Go at it</vt:lpstr>
      <vt:lpstr>Nessus</vt:lpstr>
      <vt:lpstr>Nikto</vt:lpstr>
      <vt:lpstr>3. Gain Access</vt:lpstr>
      <vt:lpstr>3. Elevate Privileges</vt:lpstr>
      <vt:lpstr>Keep Going and Try Harder!!!</vt:lpstr>
      <vt:lpstr>Conclusion and Take Away</vt:lpstr>
      <vt:lpstr>Questions?</vt:lpstr>
    </vt:vector>
  </TitlesOfParts>
  <Company>Terremark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Threats to Infrastructure</dc:title>
  <dc:creator>Jorge Orchilles</dc:creator>
  <dc:description>Prepared for North Florida ISACA</dc:description>
  <cp:lastModifiedBy>Jorge Orchilles</cp:lastModifiedBy>
  <cp:revision>235</cp:revision>
  <cp:lastPrinted>2010-10-20T19:01:40Z</cp:lastPrinted>
  <dcterms:created xsi:type="dcterms:W3CDTF">2011-02-17T14:04:39Z</dcterms:created>
  <dcterms:modified xsi:type="dcterms:W3CDTF">2011-02-18T16:50:48Z</dcterms:modified>
</cp:coreProperties>
</file>