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84" r:id="rId10"/>
    <p:sldId id="285" r:id="rId11"/>
    <p:sldId id="273" r:id="rId12"/>
    <p:sldId id="274" r:id="rId13"/>
    <p:sldId id="275" r:id="rId14"/>
    <p:sldId id="277" r:id="rId15"/>
    <p:sldId id="278" r:id="rId16"/>
    <p:sldId id="286" r:id="rId17"/>
    <p:sldId id="279" r:id="rId18"/>
    <p:sldId id="280" r:id="rId19"/>
    <p:sldId id="289" r:id="rId20"/>
    <p:sldId id="288" r:id="rId21"/>
    <p:sldId id="282" r:id="rId22"/>
    <p:sldId id="28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0D1AE-0F07-4CE0-B936-F3D085EFE251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55FB6725-3EB7-446C-8508-3C11CE4E18CE}">
      <dgm:prSet/>
      <dgm:spPr/>
      <dgm:t>
        <a:bodyPr/>
        <a:lstStyle/>
        <a:p>
          <a:r>
            <a:rPr lang="en-US"/>
            <a:t>En los últimos 30 años en Guatemala se ha hecho política monetaria bajo dos esquemas: Agregados Monetarios y el de Metas Explicitas de Inflación (EMEI).</a:t>
          </a:r>
        </a:p>
      </dgm:t>
    </dgm:pt>
    <dgm:pt modelId="{6BCA7CA2-286F-4A09-A6F6-14D537A81464}" type="parTrans" cxnId="{3B4EB72A-D398-450E-8FEA-6B381D46BEF1}">
      <dgm:prSet/>
      <dgm:spPr/>
      <dgm:t>
        <a:bodyPr/>
        <a:lstStyle/>
        <a:p>
          <a:endParaRPr lang="en-US"/>
        </a:p>
      </dgm:t>
    </dgm:pt>
    <dgm:pt modelId="{85137B54-5C94-4EBD-A9F4-4FC9DA0CD691}" type="sibTrans" cxnId="{3B4EB72A-D398-450E-8FEA-6B381D46BEF1}">
      <dgm:prSet/>
      <dgm:spPr/>
      <dgm:t>
        <a:bodyPr/>
        <a:lstStyle/>
        <a:p>
          <a:endParaRPr lang="en-US"/>
        </a:p>
      </dgm:t>
    </dgm:pt>
    <dgm:pt modelId="{53662BC5-CFD4-48FB-A571-E3A57593372D}">
      <dgm:prSet/>
      <dgm:spPr/>
      <dgm:t>
        <a:bodyPr/>
        <a:lstStyle/>
        <a:p>
          <a:r>
            <a:rPr lang="en-US"/>
            <a:t>Durante este periodo el Banco de Guatemala ha tenido éxito en controlar la inflación y anclar las expectativas de los agentes, especialmente en el EMEI.</a:t>
          </a:r>
        </a:p>
      </dgm:t>
    </dgm:pt>
    <dgm:pt modelId="{84D25C88-E8D9-4D5E-8CEC-3BA44862B2F5}" type="parTrans" cxnId="{C2A04CE3-6000-49D1-9D9D-24A04EC45D43}">
      <dgm:prSet/>
      <dgm:spPr/>
      <dgm:t>
        <a:bodyPr/>
        <a:lstStyle/>
        <a:p>
          <a:endParaRPr lang="en-US"/>
        </a:p>
      </dgm:t>
    </dgm:pt>
    <dgm:pt modelId="{F9604DCE-BE75-428B-B0AD-9B234485F809}" type="sibTrans" cxnId="{C2A04CE3-6000-49D1-9D9D-24A04EC45D43}">
      <dgm:prSet/>
      <dgm:spPr/>
      <dgm:t>
        <a:bodyPr/>
        <a:lstStyle/>
        <a:p>
          <a:endParaRPr lang="en-US"/>
        </a:p>
      </dgm:t>
    </dgm:pt>
    <dgm:pt modelId="{271F0731-5835-45D8-B712-1000794718BE}">
      <dgm:prSet/>
      <dgm:spPr/>
      <dgm:t>
        <a:bodyPr/>
        <a:lstStyle/>
        <a:p>
          <a:r>
            <a:rPr lang="en-US"/>
            <a:t>Las series del tipo de cambio e inflación parecen exhibir un comportamiento indpendiente, pero se hace necesario comprobarlo y estimar el efecto del tipo de cambio sobre los precios en un periodo que incluya el EMEI.</a:t>
          </a:r>
        </a:p>
      </dgm:t>
    </dgm:pt>
    <dgm:pt modelId="{708645DA-0930-487A-8223-12FB8A842CD3}" type="parTrans" cxnId="{D892DED4-1291-4151-B6D1-30013056BEF8}">
      <dgm:prSet/>
      <dgm:spPr/>
      <dgm:t>
        <a:bodyPr/>
        <a:lstStyle/>
        <a:p>
          <a:endParaRPr lang="en-US"/>
        </a:p>
      </dgm:t>
    </dgm:pt>
    <dgm:pt modelId="{96AFDF8E-2191-4C1F-BA7D-7213B5BF30B4}" type="sibTrans" cxnId="{D892DED4-1291-4151-B6D1-30013056BEF8}">
      <dgm:prSet/>
      <dgm:spPr/>
      <dgm:t>
        <a:bodyPr/>
        <a:lstStyle/>
        <a:p>
          <a:endParaRPr lang="en-US"/>
        </a:p>
      </dgm:t>
    </dgm:pt>
    <dgm:pt modelId="{30BB4ED3-08D6-4C91-AA34-64CFCC1A8D99}" type="pres">
      <dgm:prSet presAssocID="{14E0D1AE-0F07-4CE0-B936-F3D085EFE251}" presName="linear" presStyleCnt="0">
        <dgm:presLayoutVars>
          <dgm:animLvl val="lvl"/>
          <dgm:resizeHandles val="exact"/>
        </dgm:presLayoutVars>
      </dgm:prSet>
      <dgm:spPr/>
    </dgm:pt>
    <dgm:pt modelId="{1275211E-BF15-439C-921A-E31D0491C866}" type="pres">
      <dgm:prSet presAssocID="{55FB6725-3EB7-446C-8508-3C11CE4E18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A98B48-ACF2-4230-B97A-91CA73D50B54}" type="pres">
      <dgm:prSet presAssocID="{85137B54-5C94-4EBD-A9F4-4FC9DA0CD691}" presName="spacer" presStyleCnt="0"/>
      <dgm:spPr/>
    </dgm:pt>
    <dgm:pt modelId="{6746BA79-9868-40EE-AADB-F5711F9D1C0B}" type="pres">
      <dgm:prSet presAssocID="{53662BC5-CFD4-48FB-A571-E3A5759337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9D4053-1464-4DDA-9E39-0576711D3B56}" type="pres">
      <dgm:prSet presAssocID="{F9604DCE-BE75-428B-B0AD-9B234485F809}" presName="spacer" presStyleCnt="0"/>
      <dgm:spPr/>
    </dgm:pt>
    <dgm:pt modelId="{8FDE870A-1915-4CD7-90A1-69BBDA23EF6B}" type="pres">
      <dgm:prSet presAssocID="{271F0731-5835-45D8-B712-1000794718B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B4EB72A-D398-450E-8FEA-6B381D46BEF1}" srcId="{14E0D1AE-0F07-4CE0-B936-F3D085EFE251}" destId="{55FB6725-3EB7-446C-8508-3C11CE4E18CE}" srcOrd="0" destOrd="0" parTransId="{6BCA7CA2-286F-4A09-A6F6-14D537A81464}" sibTransId="{85137B54-5C94-4EBD-A9F4-4FC9DA0CD691}"/>
    <dgm:cxn modelId="{39B8C76C-5CA3-469F-B960-4909E96F726A}" type="presOf" srcId="{14E0D1AE-0F07-4CE0-B936-F3D085EFE251}" destId="{30BB4ED3-08D6-4C91-AA34-64CFCC1A8D99}" srcOrd="0" destOrd="0" presId="urn:microsoft.com/office/officeart/2005/8/layout/vList2"/>
    <dgm:cxn modelId="{4CF7CE85-4956-4EAC-943A-8099B52E8EAF}" type="presOf" srcId="{271F0731-5835-45D8-B712-1000794718BE}" destId="{8FDE870A-1915-4CD7-90A1-69BBDA23EF6B}" srcOrd="0" destOrd="0" presId="urn:microsoft.com/office/officeart/2005/8/layout/vList2"/>
    <dgm:cxn modelId="{70C24C9A-400A-46E2-9235-E2588AF6FBD1}" type="presOf" srcId="{55FB6725-3EB7-446C-8508-3C11CE4E18CE}" destId="{1275211E-BF15-439C-921A-E31D0491C866}" srcOrd="0" destOrd="0" presId="urn:microsoft.com/office/officeart/2005/8/layout/vList2"/>
    <dgm:cxn modelId="{D892DED4-1291-4151-B6D1-30013056BEF8}" srcId="{14E0D1AE-0F07-4CE0-B936-F3D085EFE251}" destId="{271F0731-5835-45D8-B712-1000794718BE}" srcOrd="2" destOrd="0" parTransId="{708645DA-0930-487A-8223-12FB8A842CD3}" sibTransId="{96AFDF8E-2191-4C1F-BA7D-7213B5BF30B4}"/>
    <dgm:cxn modelId="{C2A04CE3-6000-49D1-9D9D-24A04EC45D43}" srcId="{14E0D1AE-0F07-4CE0-B936-F3D085EFE251}" destId="{53662BC5-CFD4-48FB-A571-E3A57593372D}" srcOrd="1" destOrd="0" parTransId="{84D25C88-E8D9-4D5E-8CEC-3BA44862B2F5}" sibTransId="{F9604DCE-BE75-428B-B0AD-9B234485F809}"/>
    <dgm:cxn modelId="{18535FE7-2EAA-40EE-927C-691B643EF9C0}" type="presOf" srcId="{53662BC5-CFD4-48FB-A571-E3A57593372D}" destId="{6746BA79-9868-40EE-AADB-F5711F9D1C0B}" srcOrd="0" destOrd="0" presId="urn:microsoft.com/office/officeart/2005/8/layout/vList2"/>
    <dgm:cxn modelId="{BA85CBA7-AFDA-40C0-BE6E-F645B0A16441}" type="presParOf" srcId="{30BB4ED3-08D6-4C91-AA34-64CFCC1A8D99}" destId="{1275211E-BF15-439C-921A-E31D0491C866}" srcOrd="0" destOrd="0" presId="urn:microsoft.com/office/officeart/2005/8/layout/vList2"/>
    <dgm:cxn modelId="{64EA3A9B-3461-4EA4-95E3-35FC863A9BE8}" type="presParOf" srcId="{30BB4ED3-08D6-4C91-AA34-64CFCC1A8D99}" destId="{12A98B48-ACF2-4230-B97A-91CA73D50B54}" srcOrd="1" destOrd="0" presId="urn:microsoft.com/office/officeart/2005/8/layout/vList2"/>
    <dgm:cxn modelId="{CB641A7B-0E52-4BAA-A5E5-331BE6EAF571}" type="presParOf" srcId="{30BB4ED3-08D6-4C91-AA34-64CFCC1A8D99}" destId="{6746BA79-9868-40EE-AADB-F5711F9D1C0B}" srcOrd="2" destOrd="0" presId="urn:microsoft.com/office/officeart/2005/8/layout/vList2"/>
    <dgm:cxn modelId="{54DCFF68-58C5-4CAC-9C78-DADC0CCF54E2}" type="presParOf" srcId="{30BB4ED3-08D6-4C91-AA34-64CFCC1A8D99}" destId="{E19D4053-1464-4DDA-9E39-0576711D3B56}" srcOrd="3" destOrd="0" presId="urn:microsoft.com/office/officeart/2005/8/layout/vList2"/>
    <dgm:cxn modelId="{D75DE093-CEE0-4DE3-917C-1AB054D37758}" type="presParOf" srcId="{30BB4ED3-08D6-4C91-AA34-64CFCC1A8D99}" destId="{8FDE870A-1915-4CD7-90A1-69BBDA23EF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0F047-6E0B-414B-8E7B-374D2B382B01}" type="doc">
      <dgm:prSet loTypeId="urn:microsoft.com/office/officeart/2005/8/layout/vList2" loCatId="list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C9BC7F5A-355B-4CE1-8869-27CEF135AC97}">
      <dgm:prSet/>
      <dgm:spPr/>
      <dgm:t>
        <a:bodyPr/>
        <a:lstStyle/>
        <a:p>
          <a:r>
            <a:rPr lang="es-GT" noProof="0" dirty="0"/>
            <a:t>Se encontró evidencia a favor de la hipótesis de que el estado inflacionario de la economía tiene una incidencia sobre el efecto </a:t>
          </a:r>
          <a:r>
            <a:rPr lang="es-GT" noProof="0" dirty="0" err="1"/>
            <a:t>pass-through</a:t>
          </a:r>
          <a:r>
            <a:rPr lang="es-GT" noProof="0" dirty="0"/>
            <a:t>.</a:t>
          </a:r>
        </a:p>
      </dgm:t>
    </dgm:pt>
    <dgm:pt modelId="{28A8F743-4A95-4C23-BF57-DFD58C6D7161}" type="parTrans" cxnId="{4B463F89-78FB-4821-A94D-5E84959059D4}">
      <dgm:prSet/>
      <dgm:spPr/>
      <dgm:t>
        <a:bodyPr/>
        <a:lstStyle/>
        <a:p>
          <a:endParaRPr lang="es-GT" noProof="0" dirty="0"/>
        </a:p>
      </dgm:t>
    </dgm:pt>
    <dgm:pt modelId="{D1BF54BF-DFF1-495D-BA50-663FD113160A}" type="sibTrans" cxnId="{4B463F89-78FB-4821-A94D-5E84959059D4}">
      <dgm:prSet/>
      <dgm:spPr/>
      <dgm:t>
        <a:bodyPr/>
        <a:lstStyle/>
        <a:p>
          <a:endParaRPr lang="es-GT" noProof="0" dirty="0"/>
        </a:p>
      </dgm:t>
    </dgm:pt>
    <dgm:pt modelId="{CE0D24EE-4E60-4668-B1BC-E82EF6DD21DD}">
      <dgm:prSet/>
      <dgm:spPr/>
      <dgm:t>
        <a:bodyPr/>
        <a:lstStyle/>
        <a:p>
          <a:r>
            <a:rPr lang="es-GT" noProof="0" dirty="0"/>
            <a:t>El debilitamiento de la relación entre tipo de cambio de inflación es el principal causante en la caída del efecto </a:t>
          </a:r>
          <a:r>
            <a:rPr lang="es-GT" noProof="0" dirty="0" err="1"/>
            <a:t>pass-through</a:t>
          </a:r>
          <a:r>
            <a:rPr lang="es-GT" noProof="0" dirty="0"/>
            <a:t>.</a:t>
          </a:r>
        </a:p>
      </dgm:t>
    </dgm:pt>
    <dgm:pt modelId="{8ABF3CBE-B608-4FAF-B60C-3E2976A939CB}" type="parTrans" cxnId="{FBDA7A14-1800-4F85-8ECA-97FCD84C5CD4}">
      <dgm:prSet/>
      <dgm:spPr/>
      <dgm:t>
        <a:bodyPr/>
        <a:lstStyle/>
        <a:p>
          <a:endParaRPr lang="es-GT" noProof="0" dirty="0"/>
        </a:p>
      </dgm:t>
    </dgm:pt>
    <dgm:pt modelId="{A6FF4647-29D7-44F8-8A45-1184EF2BEA3F}" type="sibTrans" cxnId="{FBDA7A14-1800-4F85-8ECA-97FCD84C5CD4}">
      <dgm:prSet/>
      <dgm:spPr/>
      <dgm:t>
        <a:bodyPr/>
        <a:lstStyle/>
        <a:p>
          <a:endParaRPr lang="es-GT" noProof="0" dirty="0"/>
        </a:p>
      </dgm:t>
    </dgm:pt>
    <dgm:pt modelId="{21023509-1188-4B46-8324-A72C9B0ED851}">
      <dgm:prSet/>
      <dgm:spPr/>
      <dgm:t>
        <a:bodyPr/>
        <a:lstStyle/>
        <a:p>
          <a:r>
            <a:rPr lang="es-GT" noProof="0" dirty="0"/>
            <a:t>El modelo autorregresivo por umbrales es un primer acercamiento a este tipo de asimetría, pero su análisis puede ampliarse por medio de un modelo de transición suave.</a:t>
          </a:r>
        </a:p>
      </dgm:t>
    </dgm:pt>
    <dgm:pt modelId="{71760D1E-E814-4C74-BAE1-C78989B25764}" type="parTrans" cxnId="{F5871936-F0CF-4319-AF11-6B41EBFED5ED}">
      <dgm:prSet/>
      <dgm:spPr/>
      <dgm:t>
        <a:bodyPr/>
        <a:lstStyle/>
        <a:p>
          <a:endParaRPr lang="es-GT" noProof="0" dirty="0"/>
        </a:p>
      </dgm:t>
    </dgm:pt>
    <dgm:pt modelId="{1721CB8E-52EA-4047-839E-138ED4DD472F}" type="sibTrans" cxnId="{F5871936-F0CF-4319-AF11-6B41EBFED5ED}">
      <dgm:prSet/>
      <dgm:spPr/>
      <dgm:t>
        <a:bodyPr/>
        <a:lstStyle/>
        <a:p>
          <a:endParaRPr lang="es-GT" noProof="0" dirty="0"/>
        </a:p>
      </dgm:t>
    </dgm:pt>
    <dgm:pt modelId="{D43A57DF-14CD-454A-A3C7-C1D4A0B88C05}" type="pres">
      <dgm:prSet presAssocID="{CB80F047-6E0B-414B-8E7B-374D2B382B01}" presName="linear" presStyleCnt="0">
        <dgm:presLayoutVars>
          <dgm:animLvl val="lvl"/>
          <dgm:resizeHandles val="exact"/>
        </dgm:presLayoutVars>
      </dgm:prSet>
      <dgm:spPr/>
    </dgm:pt>
    <dgm:pt modelId="{A10E39C9-BAC0-473F-84E1-E719A937A9B0}" type="pres">
      <dgm:prSet presAssocID="{C9BC7F5A-355B-4CE1-8869-27CEF135A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D61311-6DDE-441F-8092-4051A9DC9A55}" type="pres">
      <dgm:prSet presAssocID="{D1BF54BF-DFF1-495D-BA50-663FD113160A}" presName="spacer" presStyleCnt="0"/>
      <dgm:spPr/>
    </dgm:pt>
    <dgm:pt modelId="{83FA3373-1D50-47D5-BCC6-4638A649F441}" type="pres">
      <dgm:prSet presAssocID="{CE0D24EE-4E60-4668-B1BC-E82EF6DD21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5E4B82-142B-49E0-B514-775EE19D91D2}" type="pres">
      <dgm:prSet presAssocID="{A6FF4647-29D7-44F8-8A45-1184EF2BEA3F}" presName="spacer" presStyleCnt="0"/>
      <dgm:spPr/>
    </dgm:pt>
    <dgm:pt modelId="{2F18E739-FA6D-40C5-8D02-4D5F8C572F07}" type="pres">
      <dgm:prSet presAssocID="{21023509-1188-4B46-8324-A72C9B0ED8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DA7A14-1800-4F85-8ECA-97FCD84C5CD4}" srcId="{CB80F047-6E0B-414B-8E7B-374D2B382B01}" destId="{CE0D24EE-4E60-4668-B1BC-E82EF6DD21DD}" srcOrd="1" destOrd="0" parTransId="{8ABF3CBE-B608-4FAF-B60C-3E2976A939CB}" sibTransId="{A6FF4647-29D7-44F8-8A45-1184EF2BEA3F}"/>
    <dgm:cxn modelId="{F5871936-F0CF-4319-AF11-6B41EBFED5ED}" srcId="{CB80F047-6E0B-414B-8E7B-374D2B382B01}" destId="{21023509-1188-4B46-8324-A72C9B0ED851}" srcOrd="2" destOrd="0" parTransId="{71760D1E-E814-4C74-BAE1-C78989B25764}" sibTransId="{1721CB8E-52EA-4047-839E-138ED4DD472F}"/>
    <dgm:cxn modelId="{1C5D2943-194A-4BE1-A3A9-646BE462B8AC}" type="presOf" srcId="{21023509-1188-4B46-8324-A72C9B0ED851}" destId="{2F18E739-FA6D-40C5-8D02-4D5F8C572F07}" srcOrd="0" destOrd="0" presId="urn:microsoft.com/office/officeart/2005/8/layout/vList2"/>
    <dgm:cxn modelId="{A15F7074-9A61-4E7E-87FF-B43880DAE4CB}" type="presOf" srcId="{CB80F047-6E0B-414B-8E7B-374D2B382B01}" destId="{D43A57DF-14CD-454A-A3C7-C1D4A0B88C05}" srcOrd="0" destOrd="0" presId="urn:microsoft.com/office/officeart/2005/8/layout/vList2"/>
    <dgm:cxn modelId="{4B463F89-78FB-4821-A94D-5E84959059D4}" srcId="{CB80F047-6E0B-414B-8E7B-374D2B382B01}" destId="{C9BC7F5A-355B-4CE1-8869-27CEF135AC97}" srcOrd="0" destOrd="0" parTransId="{28A8F743-4A95-4C23-BF57-DFD58C6D7161}" sibTransId="{D1BF54BF-DFF1-495D-BA50-663FD113160A}"/>
    <dgm:cxn modelId="{11934E8B-F59C-4195-B0E5-DAAD5B1AB3F5}" type="presOf" srcId="{CE0D24EE-4E60-4668-B1BC-E82EF6DD21DD}" destId="{83FA3373-1D50-47D5-BCC6-4638A649F441}" srcOrd="0" destOrd="0" presId="urn:microsoft.com/office/officeart/2005/8/layout/vList2"/>
    <dgm:cxn modelId="{F69F529C-C7C0-4D35-93DD-DDBC0B4CE824}" type="presOf" srcId="{C9BC7F5A-355B-4CE1-8869-27CEF135AC97}" destId="{A10E39C9-BAC0-473F-84E1-E719A937A9B0}" srcOrd="0" destOrd="0" presId="urn:microsoft.com/office/officeart/2005/8/layout/vList2"/>
    <dgm:cxn modelId="{5AD64E2B-F451-4A53-AD4C-9F0D518E3929}" type="presParOf" srcId="{D43A57DF-14CD-454A-A3C7-C1D4A0B88C05}" destId="{A10E39C9-BAC0-473F-84E1-E719A937A9B0}" srcOrd="0" destOrd="0" presId="urn:microsoft.com/office/officeart/2005/8/layout/vList2"/>
    <dgm:cxn modelId="{ECB6A4EF-2484-4F01-A87D-6FC1931102E8}" type="presParOf" srcId="{D43A57DF-14CD-454A-A3C7-C1D4A0B88C05}" destId="{31D61311-6DDE-441F-8092-4051A9DC9A55}" srcOrd="1" destOrd="0" presId="urn:microsoft.com/office/officeart/2005/8/layout/vList2"/>
    <dgm:cxn modelId="{A73F7E1F-AC23-45F7-B1BF-FA3AE730E49C}" type="presParOf" srcId="{D43A57DF-14CD-454A-A3C7-C1D4A0B88C05}" destId="{83FA3373-1D50-47D5-BCC6-4638A649F441}" srcOrd="2" destOrd="0" presId="urn:microsoft.com/office/officeart/2005/8/layout/vList2"/>
    <dgm:cxn modelId="{31BC335D-96AA-489E-8881-3B23CC50156F}" type="presParOf" srcId="{D43A57DF-14CD-454A-A3C7-C1D4A0B88C05}" destId="{3E5E4B82-142B-49E0-B514-775EE19D91D2}" srcOrd="3" destOrd="0" presId="urn:microsoft.com/office/officeart/2005/8/layout/vList2"/>
    <dgm:cxn modelId="{DF979AC1-6294-4860-A243-CBEF81EF5574}" type="presParOf" srcId="{D43A57DF-14CD-454A-A3C7-C1D4A0B88C05}" destId="{2F18E739-FA6D-40C5-8D02-4D5F8C572F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5211E-BF15-439C-921A-E31D0491C866}">
      <dsp:nvSpPr>
        <dsp:cNvPr id="0" name=""/>
        <dsp:cNvSpPr/>
      </dsp:nvSpPr>
      <dsp:spPr>
        <a:xfrm>
          <a:off x="0" y="416761"/>
          <a:ext cx="5000124" cy="10568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 los últimos 30 años en Guatemala se ha hecho política monetaria bajo dos esquemas: Agregados Monetarios y el de Metas Explicitas de Inflación (EMEI).</a:t>
          </a:r>
        </a:p>
      </dsp:txBody>
      <dsp:txXfrm>
        <a:off x="51591" y="468352"/>
        <a:ext cx="4896942" cy="953657"/>
      </dsp:txXfrm>
    </dsp:sp>
    <dsp:sp modelId="{6746BA79-9868-40EE-AADB-F5711F9D1C0B}">
      <dsp:nvSpPr>
        <dsp:cNvPr id="0" name=""/>
        <dsp:cNvSpPr/>
      </dsp:nvSpPr>
      <dsp:spPr>
        <a:xfrm>
          <a:off x="0" y="1516800"/>
          <a:ext cx="5000124" cy="10568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Durante este periodo el Banco de Guatemala ha tenido éxito en controlar la inflación y anclar las expectativas de los agentes, especialmente en el EMEI.</a:t>
          </a:r>
        </a:p>
      </dsp:txBody>
      <dsp:txXfrm>
        <a:off x="51591" y="1568391"/>
        <a:ext cx="4896942" cy="953657"/>
      </dsp:txXfrm>
    </dsp:sp>
    <dsp:sp modelId="{8FDE870A-1915-4CD7-90A1-69BBDA23EF6B}">
      <dsp:nvSpPr>
        <dsp:cNvPr id="0" name=""/>
        <dsp:cNvSpPr/>
      </dsp:nvSpPr>
      <dsp:spPr>
        <a:xfrm>
          <a:off x="0" y="2616839"/>
          <a:ext cx="5000124" cy="10568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Las series del tipo de cambio e inflación parecen exhibir un comportamiento indpendiente, pero se hace necesario comprobarlo y estimar el efecto del tipo de cambio sobre los precios en un periodo que incluya el EMEI.</a:t>
          </a:r>
        </a:p>
      </dsp:txBody>
      <dsp:txXfrm>
        <a:off x="51591" y="2668430"/>
        <a:ext cx="4896942" cy="953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E39C9-BAC0-473F-84E1-E719A937A9B0}">
      <dsp:nvSpPr>
        <dsp:cNvPr id="0" name=""/>
        <dsp:cNvSpPr/>
      </dsp:nvSpPr>
      <dsp:spPr>
        <a:xfrm>
          <a:off x="0" y="91069"/>
          <a:ext cx="5000124" cy="126820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noProof="0" dirty="0"/>
            <a:t>Se encontró evidencia a favor de la hipótesis de que el estado inflacionario de la economía tiene una incidencia sobre el efecto </a:t>
          </a:r>
          <a:r>
            <a:rPr lang="es-GT" sz="1800" kern="1200" noProof="0" dirty="0" err="1"/>
            <a:t>pass-through</a:t>
          </a:r>
          <a:r>
            <a:rPr lang="es-GT" sz="1800" kern="1200" noProof="0" dirty="0"/>
            <a:t>.</a:t>
          </a:r>
        </a:p>
      </dsp:txBody>
      <dsp:txXfrm>
        <a:off x="61909" y="152978"/>
        <a:ext cx="4876306" cy="1144388"/>
      </dsp:txXfrm>
    </dsp:sp>
    <dsp:sp modelId="{83FA3373-1D50-47D5-BCC6-4638A649F441}">
      <dsp:nvSpPr>
        <dsp:cNvPr id="0" name=""/>
        <dsp:cNvSpPr/>
      </dsp:nvSpPr>
      <dsp:spPr>
        <a:xfrm>
          <a:off x="0" y="1411116"/>
          <a:ext cx="5000124" cy="126820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noProof="0" dirty="0"/>
            <a:t>El debilitamiento de la relación entre tipo de cambio de inflación es el principal causante en la caída del efecto </a:t>
          </a:r>
          <a:r>
            <a:rPr lang="es-GT" sz="1800" kern="1200" noProof="0" dirty="0" err="1"/>
            <a:t>pass-through</a:t>
          </a:r>
          <a:r>
            <a:rPr lang="es-GT" sz="1800" kern="1200" noProof="0" dirty="0"/>
            <a:t>.</a:t>
          </a:r>
        </a:p>
      </dsp:txBody>
      <dsp:txXfrm>
        <a:off x="61909" y="1473025"/>
        <a:ext cx="4876306" cy="1144388"/>
      </dsp:txXfrm>
    </dsp:sp>
    <dsp:sp modelId="{2F18E739-FA6D-40C5-8D02-4D5F8C572F07}">
      <dsp:nvSpPr>
        <dsp:cNvPr id="0" name=""/>
        <dsp:cNvSpPr/>
      </dsp:nvSpPr>
      <dsp:spPr>
        <a:xfrm>
          <a:off x="0" y="2731163"/>
          <a:ext cx="5000124" cy="126820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noProof="0" dirty="0"/>
            <a:t>El modelo autorregresivo por umbrales es un primer acercamiento a este tipo de asimetría, pero su análisis puede ampliarse por medio de un modelo de transición suave.</a:t>
          </a:r>
        </a:p>
      </dsp:txBody>
      <dsp:txXfrm>
        <a:off x="61909" y="2793072"/>
        <a:ext cx="4876306" cy="114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BA054-35B6-4E0F-A75F-E68DA249DCED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E337-192F-49F1-B4FC-D2A92C23F59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3461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0E337-192F-49F1-B4FC-D2A92C23F591}" type="slidenum">
              <a:rPr lang="es-GT" smtClean="0"/>
              <a:t>15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337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0E337-192F-49F1-B4FC-D2A92C23F591}" type="slidenum">
              <a:rPr lang="es-GT" smtClean="0"/>
              <a:t>17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208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0E337-192F-49F1-B4FC-D2A92C23F591}" type="slidenum">
              <a:rPr lang="es-GT" smtClean="0"/>
              <a:t>18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36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0E337-192F-49F1-B4FC-D2A92C23F591}" type="slidenum">
              <a:rPr lang="es-GT" smtClean="0"/>
              <a:t>19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767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0E337-192F-49F1-B4FC-D2A92C23F591}" type="slidenum">
              <a:rPr lang="es-GT" smtClean="0"/>
              <a:t>20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112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19"/>
            <a:ext cx="9143998" cy="328059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39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17017"/>
            <a:ext cx="6406863" cy="328059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774039"/>
            <a:ext cx="3742610" cy="3329347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659" y="1275159"/>
            <a:ext cx="7540322" cy="1819427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s-GT" sz="3600" dirty="0">
                <a:solidFill>
                  <a:srgbClr val="FFFFFF"/>
                </a:solidFill>
              </a:rPr>
              <a:t>Estimación del efecto </a:t>
            </a:r>
            <a:r>
              <a:rPr lang="es-GT" sz="3600" dirty="0" err="1">
                <a:solidFill>
                  <a:srgbClr val="FFFFFF"/>
                </a:solidFill>
              </a:rPr>
              <a:t>pass-through</a:t>
            </a:r>
            <a:r>
              <a:rPr lang="es-GT" sz="3600" dirty="0">
                <a:solidFill>
                  <a:srgbClr val="FFFFFF"/>
                </a:solidFill>
              </a:rPr>
              <a:t> del tipo de cambio bajo distintos niveles inflacionarios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3710862"/>
            <a:ext cx="7504463" cy="950666"/>
          </a:xfrm>
        </p:spPr>
        <p:txBody>
          <a:bodyPr anchor="ctr"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r>
              <a:rPr dirty="0"/>
              <a:t>Jorge</a:t>
            </a:r>
            <a:r>
              <a:rPr lang="es-MX" dirty="0"/>
              <a:t> Giovany</a:t>
            </a:r>
            <a:r>
              <a:rPr dirty="0"/>
              <a:t> Orenos</a:t>
            </a:r>
            <a:r>
              <a:rPr lang="es-MX" dirty="0"/>
              <a:t> Rodriguez</a:t>
            </a:r>
          </a:p>
          <a:p>
            <a:pPr marL="0" lvl="0" indent="0" algn="l">
              <a:lnSpc>
                <a:spcPct val="90000"/>
              </a:lnSpc>
              <a:buNone/>
            </a:pPr>
            <a:r>
              <a:rPr lang="es-MX" sz="1800" dirty="0"/>
              <a:t>Agosto 2022</a:t>
            </a:r>
            <a:endParaRPr lang="es-G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s-GT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 especificación equivalente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A1B03A-963E-E293-601C-97B45EE9D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97999"/>
            <a:ext cx="7890163" cy="7386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MX" sz="2000" dirty="0"/>
              <a:t>El modelo anterior se puede especificar en términos de una interacción con una variable </a:t>
            </a:r>
            <a:r>
              <a:rPr lang="es-MX" sz="2000" dirty="0" err="1"/>
              <a:t>dummy</a:t>
            </a:r>
            <a:endParaRPr lang="es-MX" sz="2000" dirty="0"/>
          </a:p>
        </p:txBody>
      </p:sp>
      <p:pic>
        <p:nvPicPr>
          <p:cNvPr id="7" name="Picture 1" descr="D:/Documentos/PES/Para%20la%20tesis/Tesis/Pass%20through/Presentación/Imagenes%20presentación/TAR%20general%20con%20dummy.png">
            <a:extLst>
              <a:ext uri="{FF2B5EF4-FFF2-40B4-BE49-F238E27FC236}">
                <a16:creationId xmlns:a16="http://schemas.microsoft.com/office/drawing/2014/main" id="{4FE08506-665B-5E25-0A54-5A4A0C66E1A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7010" y="2024138"/>
            <a:ext cx="6891591" cy="3942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1" descr="D:/Documentos/PES/Para%20la%20tesis/Tesis/Pass%20through/Presentación/Imagenes%20presentación/Primera%20dummy.png">
            <a:extLst>
              <a:ext uri="{FF2B5EF4-FFF2-40B4-BE49-F238E27FC236}">
                <a16:creationId xmlns:a16="http://schemas.microsoft.com/office/drawing/2014/main" id="{722BB67D-100D-95C0-BA4E-B462D3F0FF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73667"/>
            <a:ext cx="7967727" cy="4558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2C001EA-33D1-7FFC-E9F1-CAF3325DFBB7}"/>
              </a:ext>
            </a:extLst>
          </p:cNvPr>
          <p:cNvSpPr txBox="1">
            <a:spLocks/>
          </p:cNvSpPr>
          <p:nvPr/>
        </p:nvSpPr>
        <p:spPr>
          <a:xfrm>
            <a:off x="457200" y="2391281"/>
            <a:ext cx="945811" cy="44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Donde: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136D815-90F8-D244-B848-426ADB41D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3569952"/>
                <a:ext cx="8229600" cy="99384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s-MX" sz="2000" dirty="0"/>
                  <a:t>Las especificaciones anteriores cuentan con dos regímenes inflacionarios:</a:t>
                </a:r>
              </a:p>
              <a:p>
                <a:pPr marL="0" lvl="0" indent="0">
                  <a:buNone/>
                </a:pPr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r>
                      <a:rPr lang="es-MX" sz="20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s-MX" sz="200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sz="20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MX" sz="2000" dirty="0"/>
                  <a:t> régimen de inflación baja</a:t>
                </a:r>
              </a:p>
              <a:p>
                <a:pPr marL="0" lvl="0" indent="0">
                  <a:buNone/>
                </a:pPr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r>
                      <a:rPr lang="es-MX" sz="20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s-MX" sz="200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20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MX" sz="2000" dirty="0"/>
                  <a:t> régimen de inflación alta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136D815-90F8-D244-B848-426ADB41D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3569952"/>
                <a:ext cx="8229600" cy="993844"/>
              </a:xfrm>
              <a:blipFill>
                <a:blip r:embed="rId4"/>
                <a:stretch>
                  <a:fillRect l="-667" t="-6135" b="-1042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99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 utilizados</a:t>
            </a:r>
          </a:p>
        </p:txBody>
      </p:sp>
      <p:pic>
        <p:nvPicPr>
          <p:cNvPr id="3" name="Picture 1" descr="D:/Documentos/PES/Para%20la%20tesis/Tesis/Pass%20through/Presentación/Imagenes%20presentación/Datos%20utilizado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276" y="2395282"/>
            <a:ext cx="8883946" cy="1532481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703CA74-D574-90C5-AC25-EDFE9907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1744" y="1434966"/>
            <a:ext cx="7276809" cy="689653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es-ES" sz="2000" dirty="0"/>
              <a:t>Todas las variables están en frecuencia mensual y abarcan el periodo enero 2001 - mayo 2022.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3" y="1876488"/>
            <a:ext cx="2653344" cy="1104276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s-GT" sz="3000" dirty="0">
                <a:solidFill>
                  <a:srgbClr val="FFFFFF"/>
                </a:solidFill>
              </a:rPr>
              <a:t>Construcción de las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28376" y="487110"/>
                <a:ext cx="6115624" cy="4159535"/>
              </a:xfrm>
            </p:spPr>
            <p:txBody>
              <a:bodyPr anchor="ctr">
                <a:normAutofit/>
              </a:bodyPr>
              <a:lstStyle/>
              <a:p>
                <a:pPr lvl="0"/>
                <a:r>
                  <a:rPr lang="es-GT" sz="1500" i="1" dirty="0"/>
                  <a:t>Inflación intermensual de Guatemala</a:t>
                </a:r>
                <a:r>
                  <a:rPr lang="es-GT" sz="1500" dirty="0"/>
                  <a:t> </a:t>
                </a:r>
                <a14:m>
                  <m:oMath xmlns:m="http://schemas.openxmlformats.org/officeDocument/2006/math">
                    <m:r>
                      <a:rPr lang="es-GT" sz="15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s-GT" sz="150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15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ar-AE" sz="15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5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sz="1500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150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ar-AE" sz="1500" dirty="0"/>
              </a:p>
              <a:p>
                <a:pPr lvl="0"/>
                <a:r>
                  <a:rPr lang="es-GT" sz="1500" i="1" dirty="0"/>
                  <a:t>Depreciación mensual del tipo de cambio</a:t>
                </a:r>
                <a:r>
                  <a:rPr lang="es-GT" sz="1500" dirty="0"/>
                  <a:t> </a:t>
                </a:r>
                <a14:m>
                  <m:oMath xmlns:m="http://schemas.openxmlformats.org/officeDocument/2006/math">
                    <m:r>
                      <a:rPr lang="es-GT" sz="15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s-GT" sz="150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15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ar-AE" sz="15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5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sz="1500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150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ar-AE" sz="1500" dirty="0"/>
              </a:p>
              <a:p>
                <a:pPr lvl="0"/>
                <a:r>
                  <a:rPr lang="es-GT" sz="1500" i="1" dirty="0"/>
                  <a:t>Inflación intermensual de Estados Unidos</a:t>
                </a:r>
                <a:r>
                  <a:rPr lang="es-GT" sz="1500" dirty="0"/>
                  <a:t> </a:t>
                </a:r>
                <a14:m>
                  <m:oMath xmlns:m="http://schemas.openxmlformats.org/officeDocument/2006/math">
                    <m:r>
                      <a:rPr lang="es-GT" sz="15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s-GT" sz="1500">
                        <a:latin typeface="Cambria Math" panose="02040503050406030204" pitchFamily="18" charset="0"/>
                      </a:rPr>
                      <m:t>%</m:t>
                    </m:r>
                    <m:sSubSup>
                      <m:sSubSup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 sz="1500">
                            <a:latin typeface="Cambria Math" panose="02040503050406030204" pitchFamily="18" charset="0"/>
                          </a:rPr>
                          <m:t>𝐸𝑈𝐴</m:t>
                        </m:r>
                      </m:sup>
                    </m:sSubSup>
                    <m:r>
                      <a:rPr lang="ar-AE" sz="15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𝐸𝑈𝐴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𝐸𝑈𝐴</m:t>
                                </m:r>
                              </m:sup>
                            </m:sSubSup>
                          </m:den>
                        </m:f>
                        <m:r>
                          <a:rPr lang="ar-AE" sz="15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5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sz="1500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150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ar-AE" sz="1500" dirty="0"/>
              </a:p>
              <a:p>
                <a:pPr lvl="0"/>
                <a:r>
                  <a:rPr lang="es-GT" sz="1500" i="1" dirty="0"/>
                  <a:t>Brecha del producto</a:t>
                </a:r>
                <a:r>
                  <a:rPr lang="es-GT" sz="1500" dirty="0"/>
                  <a:t> </a:t>
                </a:r>
                <a14:m>
                  <m:oMath xmlns:m="http://schemas.openxmlformats.org/officeDocument/2006/math">
                    <m:r>
                      <a:rPr lang="es-GT" sz="1500">
                        <a:latin typeface="Cambria Math" panose="02040503050406030204" pitchFamily="18" charset="0"/>
                      </a:rPr>
                      <m:t>%</m:t>
                    </m:r>
                    <m:sSubSup>
                      <m:sSubSup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 sz="1500">
                            <a:latin typeface="Cambria Math" panose="02040503050406030204" pitchFamily="18" charset="0"/>
                          </a:rPr>
                          <m:t>𝑔𝑎𝑝</m:t>
                        </m:r>
                      </m:sup>
                    </m:sSubSup>
                    <m:r>
                      <a:rPr lang="ar-AE" sz="15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1500">
                                <a:latin typeface="Cambria Math" panose="02040503050406030204" pitchFamily="18" charset="0"/>
                              </a:rPr>
                              <m:t>𝐼𝑀𝐴</m:t>
                            </m:r>
                            <m:sSub>
                              <m:sSub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 sz="15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500">
                                <a:latin typeface="Cambria Math" panose="02040503050406030204" pitchFamily="18" charset="0"/>
                              </a:rPr>
                              <m:t>𝐼𝑀𝐴</m:t>
                            </m:r>
                            <m:sSubSup>
                              <m:sSubSup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𝑝𝑜𝑡𝑒𝑛𝑐𝑖𝑎𝑙</m:t>
                                </m:r>
                              </m:sup>
                            </m:sSubSup>
                          </m:num>
                          <m:den>
                            <m:r>
                              <a:rPr lang="ar-AE" sz="1500">
                                <a:latin typeface="Cambria Math" panose="02040503050406030204" pitchFamily="18" charset="0"/>
                              </a:rPr>
                              <m:t>𝐼𝑀𝐴</m:t>
                            </m:r>
                            <m:sSubSup>
                              <m:sSubSupPr>
                                <m:ctrlPr>
                                  <a:rPr lang="ar-AE" sz="1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ar-AE" sz="1500">
                                    <a:latin typeface="Cambria Math" panose="02040503050406030204" pitchFamily="18" charset="0"/>
                                  </a:rPr>
                                  <m:t>𝑝𝑜𝑡𝑒𝑛𝑐𝑖𝑎𝑙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ar-AE" sz="1500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150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ar-AE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8376" y="487110"/>
                <a:ext cx="6115624" cy="4159535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Estimación de los umbrales de inflación</a:t>
            </a:r>
          </a:p>
        </p:txBody>
      </p:sp>
      <p:pic>
        <p:nvPicPr>
          <p:cNvPr id="3" name="Picture 1" descr="D:/Documentos/PES/Para%20la%20tesis/Tesis/Pass%20through/Presentación/Imagenes%20presentación/Umbrales%20de%20inflación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181083" y="0"/>
            <a:ext cx="5725592" cy="3116225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A7B55-1D1D-389F-C657-16FF64D5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155" y="3128675"/>
            <a:ext cx="5861735" cy="18130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GT" sz="1600" dirty="0"/>
              <a:t>El procedimiento propuesto por Chan(1993). Los umbrales sugeridos por este proceso fueron:</a:t>
            </a:r>
          </a:p>
          <a:p>
            <a:pPr marL="342900" lvl="0" indent="-342900">
              <a:buAutoNum type="arabicPeriod"/>
            </a:pPr>
            <a:r>
              <a:rPr lang="es-GT" sz="1600" dirty="0"/>
              <a:t>Inflación intermensual de </a:t>
            </a:r>
            <a:r>
              <a:rPr lang="es-GT" sz="1600" b="1" dirty="0"/>
              <a:t>0.14%</a:t>
            </a:r>
          </a:p>
          <a:p>
            <a:pPr marL="342900" lvl="0" indent="-342900">
              <a:buAutoNum type="arabicPeriod"/>
            </a:pPr>
            <a:r>
              <a:rPr lang="es-GT" sz="1600" dirty="0"/>
              <a:t>Inflación intermensual de </a:t>
            </a:r>
            <a:r>
              <a:rPr lang="es-GT" sz="1600" b="1" dirty="0"/>
              <a:t>0.44%</a:t>
            </a:r>
          </a:p>
          <a:p>
            <a:pPr marL="342900" lvl="0" indent="-342900">
              <a:buAutoNum type="arabicPeriod"/>
            </a:pPr>
            <a:r>
              <a:rPr lang="es-GT" sz="1600" dirty="0"/>
              <a:t>Inflación intermensual de </a:t>
            </a:r>
            <a:r>
              <a:rPr lang="es-GT" sz="1600" b="1" dirty="0"/>
              <a:t>0.56%</a:t>
            </a:r>
          </a:p>
          <a:p>
            <a:pPr marL="342900" lvl="0" indent="-342900">
              <a:buAutoNum type="arabicPeriod"/>
            </a:pPr>
            <a:r>
              <a:rPr lang="es-GT" sz="1600" dirty="0"/>
              <a:t>Inflación intermensual de </a:t>
            </a:r>
            <a:r>
              <a:rPr lang="es-GT" sz="1600" b="1" dirty="0"/>
              <a:t>0.83%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s-GT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 forma más intuitiva de los umbrales</a:t>
            </a:r>
          </a:p>
        </p:txBody>
      </p:sp>
      <p:grpSp>
        <p:nvGrpSpPr>
          <p:cNvPr id="5" name="Picture 1" descr="D:/Documentos/PES/Para%20la%20tesis/Tesis/Pass%20through/Trabajo%20de%20graduación/Imagenes/intermensual%20a%20interanual.svg">
            <a:extLst>
              <a:ext uri="{FF2B5EF4-FFF2-40B4-BE49-F238E27FC236}">
                <a16:creationId xmlns:a16="http://schemas.microsoft.com/office/drawing/2014/main" id="{7DE32817-0FE1-9B85-6106-869930210B19}"/>
              </a:ext>
            </a:extLst>
          </p:cNvPr>
          <p:cNvGrpSpPr/>
          <p:nvPr/>
        </p:nvGrpSpPr>
        <p:grpSpPr>
          <a:xfrm>
            <a:off x="2843264" y="1615577"/>
            <a:ext cx="6168113" cy="1912338"/>
            <a:chOff x="312880" y="1839768"/>
            <a:chExt cx="8329111" cy="1920983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C2AD6A48-9CC9-BCD5-35F4-2A075F83B6DF}"/>
                </a:ext>
              </a:extLst>
            </p:cNvPr>
            <p:cNvSpPr/>
            <p:nvPr/>
          </p:nvSpPr>
          <p:spPr>
            <a:xfrm>
              <a:off x="2935007" y="1839768"/>
              <a:ext cx="1233942" cy="614714"/>
            </a:xfrm>
            <a:custGeom>
              <a:avLst/>
              <a:gdLst>
                <a:gd name="connsiteX0" fmla="*/ 1141397 w 1233942"/>
                <a:gd name="connsiteY0" fmla="*/ 0 h 614714"/>
                <a:gd name="connsiteX1" fmla="*/ 1233943 w 1233942"/>
                <a:gd name="connsiteY1" fmla="*/ 92207 h 614714"/>
                <a:gd name="connsiteX2" fmla="*/ 1233943 w 1233942"/>
                <a:gd name="connsiteY2" fmla="*/ 522508 h 614714"/>
                <a:gd name="connsiteX3" fmla="*/ 1141397 w 1233942"/>
                <a:gd name="connsiteY3" fmla="*/ 614715 h 614714"/>
                <a:gd name="connsiteX4" fmla="*/ 92546 w 1233942"/>
                <a:gd name="connsiteY4" fmla="*/ 614715 h 614714"/>
                <a:gd name="connsiteX5" fmla="*/ 0 w 1233942"/>
                <a:gd name="connsiteY5" fmla="*/ 522508 h 614714"/>
                <a:gd name="connsiteX6" fmla="*/ 0 w 1233942"/>
                <a:gd name="connsiteY6" fmla="*/ 92207 h 614714"/>
                <a:gd name="connsiteX7" fmla="*/ 92546 w 1233942"/>
                <a:gd name="connsiteY7" fmla="*/ 0 h 61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942" h="614714">
                  <a:moveTo>
                    <a:pt x="1141397" y="0"/>
                  </a:moveTo>
                  <a:cubicBezTo>
                    <a:pt x="1192508" y="0"/>
                    <a:pt x="1233943" y="41283"/>
                    <a:pt x="1233943" y="92207"/>
                  </a:cubicBezTo>
                  <a:lnTo>
                    <a:pt x="1233943" y="522508"/>
                  </a:lnTo>
                  <a:cubicBezTo>
                    <a:pt x="1233943" y="573432"/>
                    <a:pt x="1192508" y="614715"/>
                    <a:pt x="1141397" y="614715"/>
                  </a:cubicBezTo>
                  <a:lnTo>
                    <a:pt x="92546" y="614715"/>
                  </a:lnTo>
                  <a:cubicBezTo>
                    <a:pt x="41434" y="614715"/>
                    <a:pt x="0" y="573432"/>
                    <a:pt x="0" y="522508"/>
                  </a:cubicBezTo>
                  <a:lnTo>
                    <a:pt x="0" y="92207"/>
                  </a:lnTo>
                  <a:cubicBezTo>
                    <a:pt x="0" y="41283"/>
                    <a:pt x="41434" y="0"/>
                    <a:pt x="92546" y="0"/>
                  </a:cubicBezTo>
                  <a:close/>
                </a:path>
              </a:pathLst>
            </a:custGeom>
            <a:solidFill>
              <a:srgbClr val="FFFFFF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74B9CD78-4D13-69FE-0757-D31BDE5B3C5C}"/>
                </a:ext>
              </a:extLst>
            </p:cNvPr>
            <p:cNvSpPr/>
            <p:nvPr/>
          </p:nvSpPr>
          <p:spPr>
            <a:xfrm>
              <a:off x="4361753" y="1839768"/>
              <a:ext cx="1233942" cy="614714"/>
            </a:xfrm>
            <a:custGeom>
              <a:avLst/>
              <a:gdLst>
                <a:gd name="connsiteX0" fmla="*/ 1141397 w 1233942"/>
                <a:gd name="connsiteY0" fmla="*/ 0 h 614714"/>
                <a:gd name="connsiteX1" fmla="*/ 1233943 w 1233942"/>
                <a:gd name="connsiteY1" fmla="*/ 92207 h 614714"/>
                <a:gd name="connsiteX2" fmla="*/ 1233943 w 1233942"/>
                <a:gd name="connsiteY2" fmla="*/ 522508 h 614714"/>
                <a:gd name="connsiteX3" fmla="*/ 1141397 w 1233942"/>
                <a:gd name="connsiteY3" fmla="*/ 614715 h 614714"/>
                <a:gd name="connsiteX4" fmla="*/ 92546 w 1233942"/>
                <a:gd name="connsiteY4" fmla="*/ 614715 h 614714"/>
                <a:gd name="connsiteX5" fmla="*/ 0 w 1233942"/>
                <a:gd name="connsiteY5" fmla="*/ 522508 h 614714"/>
                <a:gd name="connsiteX6" fmla="*/ 0 w 1233942"/>
                <a:gd name="connsiteY6" fmla="*/ 92207 h 614714"/>
                <a:gd name="connsiteX7" fmla="*/ 92546 w 1233942"/>
                <a:gd name="connsiteY7" fmla="*/ 0 h 61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942" h="614714">
                  <a:moveTo>
                    <a:pt x="1141397" y="0"/>
                  </a:moveTo>
                  <a:cubicBezTo>
                    <a:pt x="1192509" y="0"/>
                    <a:pt x="1233943" y="41283"/>
                    <a:pt x="1233943" y="92207"/>
                  </a:cubicBezTo>
                  <a:lnTo>
                    <a:pt x="1233943" y="522508"/>
                  </a:lnTo>
                  <a:cubicBezTo>
                    <a:pt x="1233943" y="573432"/>
                    <a:pt x="1192509" y="614715"/>
                    <a:pt x="1141397" y="614715"/>
                  </a:cubicBezTo>
                  <a:lnTo>
                    <a:pt x="92546" y="614715"/>
                  </a:lnTo>
                  <a:cubicBezTo>
                    <a:pt x="41434" y="614715"/>
                    <a:pt x="0" y="573432"/>
                    <a:pt x="0" y="522508"/>
                  </a:cubicBezTo>
                  <a:lnTo>
                    <a:pt x="0" y="92207"/>
                  </a:lnTo>
                  <a:cubicBezTo>
                    <a:pt x="0" y="41283"/>
                    <a:pt x="41434" y="0"/>
                    <a:pt x="92546" y="0"/>
                  </a:cubicBezTo>
                  <a:close/>
                </a:path>
              </a:pathLst>
            </a:custGeom>
            <a:solidFill>
              <a:srgbClr val="FFFFFF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AE83D7BE-595A-875B-809C-B5078F179CE2}"/>
                </a:ext>
              </a:extLst>
            </p:cNvPr>
            <p:cNvSpPr/>
            <p:nvPr/>
          </p:nvSpPr>
          <p:spPr>
            <a:xfrm>
              <a:off x="5865621" y="1839768"/>
              <a:ext cx="1233942" cy="614714"/>
            </a:xfrm>
            <a:custGeom>
              <a:avLst/>
              <a:gdLst>
                <a:gd name="connsiteX0" fmla="*/ 1141397 w 1233942"/>
                <a:gd name="connsiteY0" fmla="*/ 0 h 614714"/>
                <a:gd name="connsiteX1" fmla="*/ 1233943 w 1233942"/>
                <a:gd name="connsiteY1" fmla="*/ 92207 h 614714"/>
                <a:gd name="connsiteX2" fmla="*/ 1233943 w 1233942"/>
                <a:gd name="connsiteY2" fmla="*/ 522508 h 614714"/>
                <a:gd name="connsiteX3" fmla="*/ 1141397 w 1233942"/>
                <a:gd name="connsiteY3" fmla="*/ 614715 h 614714"/>
                <a:gd name="connsiteX4" fmla="*/ 92546 w 1233942"/>
                <a:gd name="connsiteY4" fmla="*/ 614715 h 614714"/>
                <a:gd name="connsiteX5" fmla="*/ 0 w 1233942"/>
                <a:gd name="connsiteY5" fmla="*/ 522508 h 614714"/>
                <a:gd name="connsiteX6" fmla="*/ 0 w 1233942"/>
                <a:gd name="connsiteY6" fmla="*/ 92207 h 614714"/>
                <a:gd name="connsiteX7" fmla="*/ 92546 w 1233942"/>
                <a:gd name="connsiteY7" fmla="*/ 0 h 61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942" h="614714">
                  <a:moveTo>
                    <a:pt x="1141397" y="0"/>
                  </a:moveTo>
                  <a:cubicBezTo>
                    <a:pt x="1192509" y="0"/>
                    <a:pt x="1233943" y="41283"/>
                    <a:pt x="1233943" y="92207"/>
                  </a:cubicBezTo>
                  <a:lnTo>
                    <a:pt x="1233943" y="522508"/>
                  </a:lnTo>
                  <a:cubicBezTo>
                    <a:pt x="1233943" y="573432"/>
                    <a:pt x="1192509" y="614715"/>
                    <a:pt x="1141397" y="614715"/>
                  </a:cubicBezTo>
                  <a:lnTo>
                    <a:pt x="92546" y="614715"/>
                  </a:lnTo>
                  <a:cubicBezTo>
                    <a:pt x="41434" y="614715"/>
                    <a:pt x="0" y="573432"/>
                    <a:pt x="0" y="522508"/>
                  </a:cubicBezTo>
                  <a:lnTo>
                    <a:pt x="0" y="92207"/>
                  </a:lnTo>
                  <a:cubicBezTo>
                    <a:pt x="0" y="41283"/>
                    <a:pt x="41434" y="0"/>
                    <a:pt x="92546" y="0"/>
                  </a:cubicBezTo>
                  <a:close/>
                </a:path>
              </a:pathLst>
            </a:custGeom>
            <a:solidFill>
              <a:srgbClr val="FFFFFF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374A7039-F62D-525B-8591-629DBF7AC3C1}"/>
                </a:ext>
              </a:extLst>
            </p:cNvPr>
            <p:cNvSpPr/>
            <p:nvPr/>
          </p:nvSpPr>
          <p:spPr>
            <a:xfrm>
              <a:off x="7408049" y="1839768"/>
              <a:ext cx="1233942" cy="614714"/>
            </a:xfrm>
            <a:custGeom>
              <a:avLst/>
              <a:gdLst>
                <a:gd name="connsiteX0" fmla="*/ 1141397 w 1233942"/>
                <a:gd name="connsiteY0" fmla="*/ 0 h 614714"/>
                <a:gd name="connsiteX1" fmla="*/ 1233943 w 1233942"/>
                <a:gd name="connsiteY1" fmla="*/ 92207 h 614714"/>
                <a:gd name="connsiteX2" fmla="*/ 1233943 w 1233942"/>
                <a:gd name="connsiteY2" fmla="*/ 522508 h 614714"/>
                <a:gd name="connsiteX3" fmla="*/ 1141397 w 1233942"/>
                <a:gd name="connsiteY3" fmla="*/ 614715 h 614714"/>
                <a:gd name="connsiteX4" fmla="*/ 92546 w 1233942"/>
                <a:gd name="connsiteY4" fmla="*/ 614715 h 614714"/>
                <a:gd name="connsiteX5" fmla="*/ 0 w 1233942"/>
                <a:gd name="connsiteY5" fmla="*/ 522508 h 614714"/>
                <a:gd name="connsiteX6" fmla="*/ 0 w 1233942"/>
                <a:gd name="connsiteY6" fmla="*/ 92207 h 614714"/>
                <a:gd name="connsiteX7" fmla="*/ 92546 w 1233942"/>
                <a:gd name="connsiteY7" fmla="*/ 0 h 61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942" h="614714">
                  <a:moveTo>
                    <a:pt x="1141397" y="0"/>
                  </a:moveTo>
                  <a:cubicBezTo>
                    <a:pt x="1192509" y="0"/>
                    <a:pt x="1233943" y="41283"/>
                    <a:pt x="1233943" y="92207"/>
                  </a:cubicBezTo>
                  <a:lnTo>
                    <a:pt x="1233943" y="522508"/>
                  </a:lnTo>
                  <a:cubicBezTo>
                    <a:pt x="1233943" y="573432"/>
                    <a:pt x="1192509" y="614715"/>
                    <a:pt x="1141397" y="614715"/>
                  </a:cubicBezTo>
                  <a:lnTo>
                    <a:pt x="92546" y="614715"/>
                  </a:lnTo>
                  <a:cubicBezTo>
                    <a:pt x="41434" y="614715"/>
                    <a:pt x="0" y="573432"/>
                    <a:pt x="0" y="522508"/>
                  </a:cubicBezTo>
                  <a:lnTo>
                    <a:pt x="0" y="92207"/>
                  </a:lnTo>
                  <a:cubicBezTo>
                    <a:pt x="0" y="41283"/>
                    <a:pt x="41434" y="0"/>
                    <a:pt x="92546" y="0"/>
                  </a:cubicBezTo>
                  <a:close/>
                </a:path>
              </a:pathLst>
            </a:custGeom>
            <a:solidFill>
              <a:srgbClr val="FFFFFF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459768BF-6090-71B8-5DEC-BB95F24BFDFC}"/>
                </a:ext>
              </a:extLst>
            </p:cNvPr>
            <p:cNvSpPr/>
            <p:nvPr/>
          </p:nvSpPr>
          <p:spPr>
            <a:xfrm>
              <a:off x="3166372" y="1955027"/>
              <a:ext cx="771214" cy="384196"/>
            </a:xfrm>
            <a:custGeom>
              <a:avLst/>
              <a:gdLst>
                <a:gd name="connsiteX0" fmla="*/ 0 w 771214"/>
                <a:gd name="connsiteY0" fmla="*/ 0 h 384196"/>
                <a:gd name="connsiteX1" fmla="*/ 771214 w 771214"/>
                <a:gd name="connsiteY1" fmla="*/ 0 h 384196"/>
                <a:gd name="connsiteX2" fmla="*/ 771214 w 771214"/>
                <a:gd name="connsiteY2" fmla="*/ 384197 h 384196"/>
                <a:gd name="connsiteX3" fmla="*/ 0 w 771214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214" h="384196">
                  <a:moveTo>
                    <a:pt x="0" y="0"/>
                  </a:moveTo>
                  <a:lnTo>
                    <a:pt x="771214" y="0"/>
                  </a:lnTo>
                  <a:lnTo>
                    <a:pt x="7712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2E243FE-BB22-E9AA-D155-884A45DA1B08}"/>
                </a:ext>
              </a:extLst>
            </p:cNvPr>
            <p:cNvSpPr txBox="1"/>
            <p:nvPr/>
          </p:nvSpPr>
          <p:spPr>
            <a:xfrm>
              <a:off x="3105780" y="1966936"/>
              <a:ext cx="738154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6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0.14%</a:t>
              </a:r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83665169-B15E-1E47-6AA7-D2EFB14E1601}"/>
                </a:ext>
              </a:extLst>
            </p:cNvPr>
            <p:cNvSpPr/>
            <p:nvPr/>
          </p:nvSpPr>
          <p:spPr>
            <a:xfrm>
              <a:off x="4593118" y="1955027"/>
              <a:ext cx="771214" cy="384196"/>
            </a:xfrm>
            <a:custGeom>
              <a:avLst/>
              <a:gdLst>
                <a:gd name="connsiteX0" fmla="*/ 0 w 771214"/>
                <a:gd name="connsiteY0" fmla="*/ 0 h 384196"/>
                <a:gd name="connsiteX1" fmla="*/ 771214 w 771214"/>
                <a:gd name="connsiteY1" fmla="*/ 0 h 384196"/>
                <a:gd name="connsiteX2" fmla="*/ 771214 w 771214"/>
                <a:gd name="connsiteY2" fmla="*/ 384197 h 384196"/>
                <a:gd name="connsiteX3" fmla="*/ 0 w 771214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214" h="384196">
                  <a:moveTo>
                    <a:pt x="0" y="0"/>
                  </a:moveTo>
                  <a:lnTo>
                    <a:pt x="771214" y="0"/>
                  </a:lnTo>
                  <a:lnTo>
                    <a:pt x="7712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D766210-4586-215E-C999-5667426EFF7C}"/>
                </a:ext>
              </a:extLst>
            </p:cNvPr>
            <p:cNvSpPr txBox="1"/>
            <p:nvPr/>
          </p:nvSpPr>
          <p:spPr>
            <a:xfrm>
              <a:off x="4502653" y="1974426"/>
              <a:ext cx="738154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6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0.44%</a:t>
              </a: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14A3DE1F-63C3-CA4D-F29F-7E73117A7A2B}"/>
                </a:ext>
              </a:extLst>
            </p:cNvPr>
            <p:cNvSpPr/>
            <p:nvPr/>
          </p:nvSpPr>
          <p:spPr>
            <a:xfrm>
              <a:off x="6096985" y="1955027"/>
              <a:ext cx="771214" cy="384196"/>
            </a:xfrm>
            <a:custGeom>
              <a:avLst/>
              <a:gdLst>
                <a:gd name="connsiteX0" fmla="*/ 0 w 771214"/>
                <a:gd name="connsiteY0" fmla="*/ 0 h 384196"/>
                <a:gd name="connsiteX1" fmla="*/ 771214 w 771214"/>
                <a:gd name="connsiteY1" fmla="*/ 0 h 384196"/>
                <a:gd name="connsiteX2" fmla="*/ 771214 w 771214"/>
                <a:gd name="connsiteY2" fmla="*/ 384197 h 384196"/>
                <a:gd name="connsiteX3" fmla="*/ 0 w 771214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214" h="384196">
                  <a:moveTo>
                    <a:pt x="0" y="0"/>
                  </a:moveTo>
                  <a:lnTo>
                    <a:pt x="771214" y="0"/>
                  </a:lnTo>
                  <a:lnTo>
                    <a:pt x="7712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9594A68-866F-855E-35B4-D0B6DD48A257}"/>
                </a:ext>
              </a:extLst>
            </p:cNvPr>
            <p:cNvSpPr txBox="1"/>
            <p:nvPr/>
          </p:nvSpPr>
          <p:spPr>
            <a:xfrm>
              <a:off x="5993286" y="1966936"/>
              <a:ext cx="738154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6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0.56%</a:t>
              </a:r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C93D6035-5805-2CB1-1891-D43685C442AE}"/>
                </a:ext>
              </a:extLst>
            </p:cNvPr>
            <p:cNvSpPr/>
            <p:nvPr/>
          </p:nvSpPr>
          <p:spPr>
            <a:xfrm>
              <a:off x="7639413" y="1955027"/>
              <a:ext cx="771214" cy="384196"/>
            </a:xfrm>
            <a:custGeom>
              <a:avLst/>
              <a:gdLst>
                <a:gd name="connsiteX0" fmla="*/ 0 w 771214"/>
                <a:gd name="connsiteY0" fmla="*/ 0 h 384196"/>
                <a:gd name="connsiteX1" fmla="*/ 771214 w 771214"/>
                <a:gd name="connsiteY1" fmla="*/ 0 h 384196"/>
                <a:gd name="connsiteX2" fmla="*/ 771214 w 771214"/>
                <a:gd name="connsiteY2" fmla="*/ 384197 h 384196"/>
                <a:gd name="connsiteX3" fmla="*/ 0 w 771214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214" h="384196">
                  <a:moveTo>
                    <a:pt x="0" y="0"/>
                  </a:moveTo>
                  <a:lnTo>
                    <a:pt x="771214" y="0"/>
                  </a:lnTo>
                  <a:lnTo>
                    <a:pt x="7712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24E6627-D755-7B2B-81E4-3E6E5DE7D944}"/>
                </a:ext>
              </a:extLst>
            </p:cNvPr>
            <p:cNvSpPr txBox="1"/>
            <p:nvPr/>
          </p:nvSpPr>
          <p:spPr>
            <a:xfrm>
              <a:off x="7598102" y="1974425"/>
              <a:ext cx="738154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6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0.83%</a:t>
              </a: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B22B9B33-D221-D767-BA68-C51289E398E4}"/>
                </a:ext>
              </a:extLst>
            </p:cNvPr>
            <p:cNvSpPr/>
            <p:nvPr/>
          </p:nvSpPr>
          <p:spPr>
            <a:xfrm>
              <a:off x="2935007" y="3146037"/>
              <a:ext cx="1233942" cy="614714"/>
            </a:xfrm>
            <a:custGeom>
              <a:avLst/>
              <a:gdLst>
                <a:gd name="connsiteX0" fmla="*/ 1141397 w 1233942"/>
                <a:gd name="connsiteY0" fmla="*/ 0 h 614714"/>
                <a:gd name="connsiteX1" fmla="*/ 1233943 w 1233942"/>
                <a:gd name="connsiteY1" fmla="*/ 92207 h 614714"/>
                <a:gd name="connsiteX2" fmla="*/ 1233943 w 1233942"/>
                <a:gd name="connsiteY2" fmla="*/ 522508 h 614714"/>
                <a:gd name="connsiteX3" fmla="*/ 1141397 w 1233942"/>
                <a:gd name="connsiteY3" fmla="*/ 614715 h 614714"/>
                <a:gd name="connsiteX4" fmla="*/ 92546 w 1233942"/>
                <a:gd name="connsiteY4" fmla="*/ 614715 h 614714"/>
                <a:gd name="connsiteX5" fmla="*/ 0 w 1233942"/>
                <a:gd name="connsiteY5" fmla="*/ 522508 h 614714"/>
                <a:gd name="connsiteX6" fmla="*/ 0 w 1233942"/>
                <a:gd name="connsiteY6" fmla="*/ 92207 h 614714"/>
                <a:gd name="connsiteX7" fmla="*/ 92546 w 1233942"/>
                <a:gd name="connsiteY7" fmla="*/ 0 h 61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942" h="614714">
                  <a:moveTo>
                    <a:pt x="1141397" y="0"/>
                  </a:moveTo>
                  <a:cubicBezTo>
                    <a:pt x="1192508" y="0"/>
                    <a:pt x="1233943" y="41283"/>
                    <a:pt x="1233943" y="92207"/>
                  </a:cubicBezTo>
                  <a:lnTo>
                    <a:pt x="1233943" y="522508"/>
                  </a:lnTo>
                  <a:cubicBezTo>
                    <a:pt x="1233943" y="573432"/>
                    <a:pt x="1192508" y="614715"/>
                    <a:pt x="1141397" y="614715"/>
                  </a:cubicBezTo>
                  <a:lnTo>
                    <a:pt x="92546" y="614715"/>
                  </a:lnTo>
                  <a:cubicBezTo>
                    <a:pt x="41434" y="614715"/>
                    <a:pt x="0" y="573432"/>
                    <a:pt x="0" y="522508"/>
                  </a:cubicBezTo>
                  <a:lnTo>
                    <a:pt x="0" y="92207"/>
                  </a:lnTo>
                  <a:cubicBezTo>
                    <a:pt x="0" y="41283"/>
                    <a:pt x="41434" y="0"/>
                    <a:pt x="92546" y="0"/>
                  </a:cubicBezTo>
                  <a:close/>
                </a:path>
              </a:pathLst>
            </a:custGeom>
            <a:solidFill>
              <a:srgbClr val="FFFFFF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DC803313-FA74-CC9B-04E3-96140413EAEC}"/>
                </a:ext>
              </a:extLst>
            </p:cNvPr>
            <p:cNvSpPr/>
            <p:nvPr/>
          </p:nvSpPr>
          <p:spPr>
            <a:xfrm>
              <a:off x="4361753" y="3146037"/>
              <a:ext cx="1233942" cy="614714"/>
            </a:xfrm>
            <a:custGeom>
              <a:avLst/>
              <a:gdLst>
                <a:gd name="connsiteX0" fmla="*/ 1141397 w 1233942"/>
                <a:gd name="connsiteY0" fmla="*/ 0 h 614714"/>
                <a:gd name="connsiteX1" fmla="*/ 1233943 w 1233942"/>
                <a:gd name="connsiteY1" fmla="*/ 92207 h 614714"/>
                <a:gd name="connsiteX2" fmla="*/ 1233943 w 1233942"/>
                <a:gd name="connsiteY2" fmla="*/ 522508 h 614714"/>
                <a:gd name="connsiteX3" fmla="*/ 1141397 w 1233942"/>
                <a:gd name="connsiteY3" fmla="*/ 614715 h 614714"/>
                <a:gd name="connsiteX4" fmla="*/ 92546 w 1233942"/>
                <a:gd name="connsiteY4" fmla="*/ 614715 h 614714"/>
                <a:gd name="connsiteX5" fmla="*/ 0 w 1233942"/>
                <a:gd name="connsiteY5" fmla="*/ 522508 h 614714"/>
                <a:gd name="connsiteX6" fmla="*/ 0 w 1233942"/>
                <a:gd name="connsiteY6" fmla="*/ 92207 h 614714"/>
                <a:gd name="connsiteX7" fmla="*/ 92546 w 1233942"/>
                <a:gd name="connsiteY7" fmla="*/ 0 h 61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942" h="614714">
                  <a:moveTo>
                    <a:pt x="1141397" y="0"/>
                  </a:moveTo>
                  <a:cubicBezTo>
                    <a:pt x="1192509" y="0"/>
                    <a:pt x="1233943" y="41283"/>
                    <a:pt x="1233943" y="92207"/>
                  </a:cubicBezTo>
                  <a:lnTo>
                    <a:pt x="1233943" y="522508"/>
                  </a:lnTo>
                  <a:cubicBezTo>
                    <a:pt x="1233943" y="573432"/>
                    <a:pt x="1192509" y="614715"/>
                    <a:pt x="1141397" y="614715"/>
                  </a:cubicBezTo>
                  <a:lnTo>
                    <a:pt x="92546" y="614715"/>
                  </a:lnTo>
                  <a:cubicBezTo>
                    <a:pt x="41434" y="614715"/>
                    <a:pt x="0" y="573432"/>
                    <a:pt x="0" y="522508"/>
                  </a:cubicBezTo>
                  <a:lnTo>
                    <a:pt x="0" y="92207"/>
                  </a:lnTo>
                  <a:cubicBezTo>
                    <a:pt x="0" y="41283"/>
                    <a:pt x="41434" y="0"/>
                    <a:pt x="92546" y="0"/>
                  </a:cubicBezTo>
                  <a:close/>
                </a:path>
              </a:pathLst>
            </a:custGeom>
            <a:solidFill>
              <a:srgbClr val="FFFFFF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56B0272A-5D47-A703-64B8-C58247208D60}"/>
                </a:ext>
              </a:extLst>
            </p:cNvPr>
            <p:cNvSpPr/>
            <p:nvPr/>
          </p:nvSpPr>
          <p:spPr>
            <a:xfrm>
              <a:off x="5865621" y="3146037"/>
              <a:ext cx="1233942" cy="614714"/>
            </a:xfrm>
            <a:custGeom>
              <a:avLst/>
              <a:gdLst>
                <a:gd name="connsiteX0" fmla="*/ 1141397 w 1233942"/>
                <a:gd name="connsiteY0" fmla="*/ 0 h 614714"/>
                <a:gd name="connsiteX1" fmla="*/ 1233943 w 1233942"/>
                <a:gd name="connsiteY1" fmla="*/ 92207 h 614714"/>
                <a:gd name="connsiteX2" fmla="*/ 1233943 w 1233942"/>
                <a:gd name="connsiteY2" fmla="*/ 522508 h 614714"/>
                <a:gd name="connsiteX3" fmla="*/ 1141397 w 1233942"/>
                <a:gd name="connsiteY3" fmla="*/ 614715 h 614714"/>
                <a:gd name="connsiteX4" fmla="*/ 92546 w 1233942"/>
                <a:gd name="connsiteY4" fmla="*/ 614715 h 614714"/>
                <a:gd name="connsiteX5" fmla="*/ 0 w 1233942"/>
                <a:gd name="connsiteY5" fmla="*/ 522508 h 614714"/>
                <a:gd name="connsiteX6" fmla="*/ 0 w 1233942"/>
                <a:gd name="connsiteY6" fmla="*/ 92207 h 614714"/>
                <a:gd name="connsiteX7" fmla="*/ 92546 w 1233942"/>
                <a:gd name="connsiteY7" fmla="*/ 0 h 61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942" h="614714">
                  <a:moveTo>
                    <a:pt x="1141397" y="0"/>
                  </a:moveTo>
                  <a:cubicBezTo>
                    <a:pt x="1192509" y="0"/>
                    <a:pt x="1233943" y="41283"/>
                    <a:pt x="1233943" y="92207"/>
                  </a:cubicBezTo>
                  <a:lnTo>
                    <a:pt x="1233943" y="522508"/>
                  </a:lnTo>
                  <a:cubicBezTo>
                    <a:pt x="1233943" y="573432"/>
                    <a:pt x="1192509" y="614715"/>
                    <a:pt x="1141397" y="614715"/>
                  </a:cubicBezTo>
                  <a:lnTo>
                    <a:pt x="92546" y="614715"/>
                  </a:lnTo>
                  <a:cubicBezTo>
                    <a:pt x="41434" y="614715"/>
                    <a:pt x="0" y="573432"/>
                    <a:pt x="0" y="522508"/>
                  </a:cubicBezTo>
                  <a:lnTo>
                    <a:pt x="0" y="92207"/>
                  </a:lnTo>
                  <a:cubicBezTo>
                    <a:pt x="0" y="41283"/>
                    <a:pt x="41434" y="0"/>
                    <a:pt x="92546" y="0"/>
                  </a:cubicBezTo>
                  <a:close/>
                </a:path>
              </a:pathLst>
            </a:custGeom>
            <a:solidFill>
              <a:srgbClr val="FFFFFF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4A92151C-AB7F-0040-4144-1244740B4D41}"/>
                </a:ext>
              </a:extLst>
            </p:cNvPr>
            <p:cNvSpPr/>
            <p:nvPr/>
          </p:nvSpPr>
          <p:spPr>
            <a:xfrm>
              <a:off x="7408049" y="3146037"/>
              <a:ext cx="1233942" cy="614714"/>
            </a:xfrm>
            <a:custGeom>
              <a:avLst/>
              <a:gdLst>
                <a:gd name="connsiteX0" fmla="*/ 1141397 w 1233942"/>
                <a:gd name="connsiteY0" fmla="*/ 0 h 614714"/>
                <a:gd name="connsiteX1" fmla="*/ 1233943 w 1233942"/>
                <a:gd name="connsiteY1" fmla="*/ 92207 h 614714"/>
                <a:gd name="connsiteX2" fmla="*/ 1233943 w 1233942"/>
                <a:gd name="connsiteY2" fmla="*/ 522508 h 614714"/>
                <a:gd name="connsiteX3" fmla="*/ 1141397 w 1233942"/>
                <a:gd name="connsiteY3" fmla="*/ 614715 h 614714"/>
                <a:gd name="connsiteX4" fmla="*/ 92546 w 1233942"/>
                <a:gd name="connsiteY4" fmla="*/ 614715 h 614714"/>
                <a:gd name="connsiteX5" fmla="*/ 0 w 1233942"/>
                <a:gd name="connsiteY5" fmla="*/ 522508 h 614714"/>
                <a:gd name="connsiteX6" fmla="*/ 0 w 1233942"/>
                <a:gd name="connsiteY6" fmla="*/ 92207 h 614714"/>
                <a:gd name="connsiteX7" fmla="*/ 92546 w 1233942"/>
                <a:gd name="connsiteY7" fmla="*/ 0 h 61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3942" h="614714">
                  <a:moveTo>
                    <a:pt x="1141397" y="0"/>
                  </a:moveTo>
                  <a:cubicBezTo>
                    <a:pt x="1192509" y="0"/>
                    <a:pt x="1233943" y="41283"/>
                    <a:pt x="1233943" y="92207"/>
                  </a:cubicBezTo>
                  <a:lnTo>
                    <a:pt x="1233943" y="522508"/>
                  </a:lnTo>
                  <a:cubicBezTo>
                    <a:pt x="1233943" y="573432"/>
                    <a:pt x="1192509" y="614715"/>
                    <a:pt x="1141397" y="614715"/>
                  </a:cubicBezTo>
                  <a:lnTo>
                    <a:pt x="92546" y="614715"/>
                  </a:lnTo>
                  <a:cubicBezTo>
                    <a:pt x="41434" y="614715"/>
                    <a:pt x="0" y="573432"/>
                    <a:pt x="0" y="522508"/>
                  </a:cubicBezTo>
                  <a:lnTo>
                    <a:pt x="0" y="92207"/>
                  </a:lnTo>
                  <a:cubicBezTo>
                    <a:pt x="0" y="41283"/>
                    <a:pt x="41434" y="0"/>
                    <a:pt x="92546" y="0"/>
                  </a:cubicBezTo>
                  <a:close/>
                </a:path>
              </a:pathLst>
            </a:custGeom>
            <a:solidFill>
              <a:srgbClr val="FFFFFF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3E5EEFAB-CACE-CB79-4C7C-F417E08B87BE}"/>
                </a:ext>
              </a:extLst>
            </p:cNvPr>
            <p:cNvSpPr/>
            <p:nvPr/>
          </p:nvSpPr>
          <p:spPr>
            <a:xfrm>
              <a:off x="3166372" y="3261296"/>
              <a:ext cx="771214" cy="384196"/>
            </a:xfrm>
            <a:custGeom>
              <a:avLst/>
              <a:gdLst>
                <a:gd name="connsiteX0" fmla="*/ 0 w 771214"/>
                <a:gd name="connsiteY0" fmla="*/ 0 h 384196"/>
                <a:gd name="connsiteX1" fmla="*/ 771214 w 771214"/>
                <a:gd name="connsiteY1" fmla="*/ 0 h 384196"/>
                <a:gd name="connsiteX2" fmla="*/ 771214 w 771214"/>
                <a:gd name="connsiteY2" fmla="*/ 384197 h 384196"/>
                <a:gd name="connsiteX3" fmla="*/ 0 w 771214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214" h="384196">
                  <a:moveTo>
                    <a:pt x="0" y="0"/>
                  </a:moveTo>
                  <a:lnTo>
                    <a:pt x="771214" y="0"/>
                  </a:lnTo>
                  <a:lnTo>
                    <a:pt x="7712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70491B0-199C-0D8F-E5FF-30F6C2F87FC5}"/>
                </a:ext>
              </a:extLst>
            </p:cNvPr>
            <p:cNvSpPr txBox="1"/>
            <p:nvPr/>
          </p:nvSpPr>
          <p:spPr>
            <a:xfrm>
              <a:off x="3106731" y="3273205"/>
              <a:ext cx="738154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6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1.69%</a:t>
              </a:r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F91C898E-C229-E651-E91D-846BBA409FBE}"/>
                </a:ext>
              </a:extLst>
            </p:cNvPr>
            <p:cNvSpPr/>
            <p:nvPr/>
          </p:nvSpPr>
          <p:spPr>
            <a:xfrm>
              <a:off x="4593118" y="3261296"/>
              <a:ext cx="771214" cy="384196"/>
            </a:xfrm>
            <a:custGeom>
              <a:avLst/>
              <a:gdLst>
                <a:gd name="connsiteX0" fmla="*/ 0 w 771214"/>
                <a:gd name="connsiteY0" fmla="*/ 0 h 384196"/>
                <a:gd name="connsiteX1" fmla="*/ 771214 w 771214"/>
                <a:gd name="connsiteY1" fmla="*/ 0 h 384196"/>
                <a:gd name="connsiteX2" fmla="*/ 771214 w 771214"/>
                <a:gd name="connsiteY2" fmla="*/ 384197 h 384196"/>
                <a:gd name="connsiteX3" fmla="*/ 0 w 771214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214" h="384196">
                  <a:moveTo>
                    <a:pt x="0" y="0"/>
                  </a:moveTo>
                  <a:lnTo>
                    <a:pt x="771214" y="0"/>
                  </a:lnTo>
                  <a:lnTo>
                    <a:pt x="7712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64DCB56-03B3-D85E-9BF9-2A33BA0D221C}"/>
                </a:ext>
              </a:extLst>
            </p:cNvPr>
            <p:cNvSpPr txBox="1"/>
            <p:nvPr/>
          </p:nvSpPr>
          <p:spPr>
            <a:xfrm>
              <a:off x="4577155" y="3273205"/>
              <a:ext cx="738154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6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5.41%</a:t>
              </a:r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9BA775A4-32AC-5A56-155F-4E80949ECC6F}"/>
                </a:ext>
              </a:extLst>
            </p:cNvPr>
            <p:cNvSpPr/>
            <p:nvPr/>
          </p:nvSpPr>
          <p:spPr>
            <a:xfrm>
              <a:off x="6096985" y="3261296"/>
              <a:ext cx="771214" cy="384196"/>
            </a:xfrm>
            <a:custGeom>
              <a:avLst/>
              <a:gdLst>
                <a:gd name="connsiteX0" fmla="*/ 0 w 771214"/>
                <a:gd name="connsiteY0" fmla="*/ 0 h 384196"/>
                <a:gd name="connsiteX1" fmla="*/ 771214 w 771214"/>
                <a:gd name="connsiteY1" fmla="*/ 0 h 384196"/>
                <a:gd name="connsiteX2" fmla="*/ 771214 w 771214"/>
                <a:gd name="connsiteY2" fmla="*/ 384197 h 384196"/>
                <a:gd name="connsiteX3" fmla="*/ 0 w 771214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214" h="384196">
                  <a:moveTo>
                    <a:pt x="0" y="0"/>
                  </a:moveTo>
                  <a:lnTo>
                    <a:pt x="771214" y="0"/>
                  </a:lnTo>
                  <a:lnTo>
                    <a:pt x="7712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C0B813F-FE5E-DEF7-E54A-BBD5A4D51D30}"/>
                </a:ext>
              </a:extLst>
            </p:cNvPr>
            <p:cNvSpPr txBox="1"/>
            <p:nvPr/>
          </p:nvSpPr>
          <p:spPr>
            <a:xfrm>
              <a:off x="6072551" y="3273205"/>
              <a:ext cx="738154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6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6.93%</a:t>
              </a:r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5647D3EE-1B45-66A0-1861-15B76D4E4CEB}"/>
                </a:ext>
              </a:extLst>
            </p:cNvPr>
            <p:cNvSpPr/>
            <p:nvPr/>
          </p:nvSpPr>
          <p:spPr>
            <a:xfrm>
              <a:off x="7639413" y="3261296"/>
              <a:ext cx="771214" cy="384196"/>
            </a:xfrm>
            <a:custGeom>
              <a:avLst/>
              <a:gdLst>
                <a:gd name="connsiteX0" fmla="*/ 0 w 771214"/>
                <a:gd name="connsiteY0" fmla="*/ 0 h 384196"/>
                <a:gd name="connsiteX1" fmla="*/ 771214 w 771214"/>
                <a:gd name="connsiteY1" fmla="*/ 0 h 384196"/>
                <a:gd name="connsiteX2" fmla="*/ 771214 w 771214"/>
                <a:gd name="connsiteY2" fmla="*/ 384197 h 384196"/>
                <a:gd name="connsiteX3" fmla="*/ 0 w 771214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214" h="384196">
                  <a:moveTo>
                    <a:pt x="0" y="0"/>
                  </a:moveTo>
                  <a:lnTo>
                    <a:pt x="771214" y="0"/>
                  </a:lnTo>
                  <a:lnTo>
                    <a:pt x="7712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1CEBCB3-A138-8CF4-67A5-3CD0DECED85A}"/>
                </a:ext>
              </a:extLst>
            </p:cNvPr>
            <p:cNvSpPr txBox="1"/>
            <p:nvPr/>
          </p:nvSpPr>
          <p:spPr>
            <a:xfrm>
              <a:off x="7490132" y="3281730"/>
              <a:ext cx="846124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6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10.43%</a:t>
              </a: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238FF007-A97F-5078-237D-2B5DF4C20F8C}"/>
                </a:ext>
              </a:extLst>
            </p:cNvPr>
            <p:cNvSpPr/>
            <p:nvPr/>
          </p:nvSpPr>
          <p:spPr>
            <a:xfrm>
              <a:off x="3551979" y="2454482"/>
              <a:ext cx="7712" cy="642607"/>
            </a:xfrm>
            <a:custGeom>
              <a:avLst/>
              <a:gdLst>
                <a:gd name="connsiteX0" fmla="*/ 0 w 7712"/>
                <a:gd name="connsiteY0" fmla="*/ 0 h 642607"/>
                <a:gd name="connsiteX1" fmla="*/ 0 w 7712"/>
                <a:gd name="connsiteY1" fmla="*/ 642608 h 6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" h="642607">
                  <a:moveTo>
                    <a:pt x="0" y="0"/>
                  </a:moveTo>
                  <a:lnTo>
                    <a:pt x="0" y="642608"/>
                  </a:lnTo>
                </a:path>
              </a:pathLst>
            </a:custGeom>
            <a:noFill/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0EA1091B-2379-C62B-259F-5F5362E977E4}"/>
                </a:ext>
              </a:extLst>
            </p:cNvPr>
            <p:cNvSpPr/>
            <p:nvPr/>
          </p:nvSpPr>
          <p:spPr>
            <a:xfrm>
              <a:off x="3524986" y="3083643"/>
              <a:ext cx="53984" cy="53787"/>
            </a:xfrm>
            <a:custGeom>
              <a:avLst/>
              <a:gdLst>
                <a:gd name="connsiteX0" fmla="*/ 26992 w 53984"/>
                <a:gd name="connsiteY0" fmla="*/ 53788 h 53787"/>
                <a:gd name="connsiteX1" fmla="*/ 0 w 53984"/>
                <a:gd name="connsiteY1" fmla="*/ 0 h 53787"/>
                <a:gd name="connsiteX2" fmla="*/ 26992 w 53984"/>
                <a:gd name="connsiteY2" fmla="*/ 13447 h 53787"/>
                <a:gd name="connsiteX3" fmla="*/ 53985 w 53984"/>
                <a:gd name="connsiteY3" fmla="*/ 0 h 5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84" h="53787">
                  <a:moveTo>
                    <a:pt x="26992" y="53788"/>
                  </a:moveTo>
                  <a:lnTo>
                    <a:pt x="0" y="0"/>
                  </a:lnTo>
                  <a:lnTo>
                    <a:pt x="26992" y="13447"/>
                  </a:lnTo>
                  <a:lnTo>
                    <a:pt x="53985" y="0"/>
                  </a:lnTo>
                  <a:close/>
                </a:path>
              </a:pathLst>
            </a:custGeom>
            <a:solidFill>
              <a:srgbClr val="000000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15DBF38-6512-0C24-ED9B-EB786B475AC9}"/>
                </a:ext>
              </a:extLst>
            </p:cNvPr>
            <p:cNvSpPr/>
            <p:nvPr/>
          </p:nvSpPr>
          <p:spPr>
            <a:xfrm>
              <a:off x="5009573" y="2454482"/>
              <a:ext cx="7712" cy="642607"/>
            </a:xfrm>
            <a:custGeom>
              <a:avLst/>
              <a:gdLst>
                <a:gd name="connsiteX0" fmla="*/ 0 w 7712"/>
                <a:gd name="connsiteY0" fmla="*/ 0 h 642607"/>
                <a:gd name="connsiteX1" fmla="*/ 0 w 7712"/>
                <a:gd name="connsiteY1" fmla="*/ 642608 h 6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" h="642607">
                  <a:moveTo>
                    <a:pt x="0" y="0"/>
                  </a:moveTo>
                  <a:lnTo>
                    <a:pt x="0" y="642608"/>
                  </a:lnTo>
                </a:path>
              </a:pathLst>
            </a:custGeom>
            <a:noFill/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10E0DDDB-4B93-B010-F4BB-3F7AE82D2AFF}"/>
                </a:ext>
              </a:extLst>
            </p:cNvPr>
            <p:cNvSpPr/>
            <p:nvPr/>
          </p:nvSpPr>
          <p:spPr>
            <a:xfrm>
              <a:off x="4982581" y="3083643"/>
              <a:ext cx="53984" cy="53787"/>
            </a:xfrm>
            <a:custGeom>
              <a:avLst/>
              <a:gdLst>
                <a:gd name="connsiteX0" fmla="*/ 26992 w 53984"/>
                <a:gd name="connsiteY0" fmla="*/ 53788 h 53787"/>
                <a:gd name="connsiteX1" fmla="*/ 0 w 53984"/>
                <a:gd name="connsiteY1" fmla="*/ 0 h 53787"/>
                <a:gd name="connsiteX2" fmla="*/ 26992 w 53984"/>
                <a:gd name="connsiteY2" fmla="*/ 13447 h 53787"/>
                <a:gd name="connsiteX3" fmla="*/ 53985 w 53984"/>
                <a:gd name="connsiteY3" fmla="*/ 0 h 5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84" h="53787">
                  <a:moveTo>
                    <a:pt x="26992" y="53788"/>
                  </a:moveTo>
                  <a:lnTo>
                    <a:pt x="0" y="0"/>
                  </a:lnTo>
                  <a:lnTo>
                    <a:pt x="26992" y="13447"/>
                  </a:lnTo>
                  <a:lnTo>
                    <a:pt x="53985" y="0"/>
                  </a:lnTo>
                  <a:close/>
                </a:path>
              </a:pathLst>
            </a:custGeom>
            <a:solidFill>
              <a:srgbClr val="000000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6B0ABDD1-5E50-09FA-C9C4-FE13D07FD41A}"/>
                </a:ext>
              </a:extLst>
            </p:cNvPr>
            <p:cNvSpPr/>
            <p:nvPr/>
          </p:nvSpPr>
          <p:spPr>
            <a:xfrm>
              <a:off x="6478736" y="2454482"/>
              <a:ext cx="7712" cy="642607"/>
            </a:xfrm>
            <a:custGeom>
              <a:avLst/>
              <a:gdLst>
                <a:gd name="connsiteX0" fmla="*/ 0 w 7712"/>
                <a:gd name="connsiteY0" fmla="*/ 0 h 642607"/>
                <a:gd name="connsiteX1" fmla="*/ 0 w 7712"/>
                <a:gd name="connsiteY1" fmla="*/ 642608 h 6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" h="642607">
                  <a:moveTo>
                    <a:pt x="0" y="0"/>
                  </a:moveTo>
                  <a:lnTo>
                    <a:pt x="0" y="642608"/>
                  </a:lnTo>
                </a:path>
              </a:pathLst>
            </a:custGeom>
            <a:noFill/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4E8E09A1-3AD7-8B46-C39D-8C6D680A1899}"/>
                </a:ext>
              </a:extLst>
            </p:cNvPr>
            <p:cNvSpPr/>
            <p:nvPr/>
          </p:nvSpPr>
          <p:spPr>
            <a:xfrm>
              <a:off x="6451743" y="3083643"/>
              <a:ext cx="53984" cy="53787"/>
            </a:xfrm>
            <a:custGeom>
              <a:avLst/>
              <a:gdLst>
                <a:gd name="connsiteX0" fmla="*/ 26992 w 53984"/>
                <a:gd name="connsiteY0" fmla="*/ 53788 h 53787"/>
                <a:gd name="connsiteX1" fmla="*/ 0 w 53984"/>
                <a:gd name="connsiteY1" fmla="*/ 0 h 53787"/>
                <a:gd name="connsiteX2" fmla="*/ 26992 w 53984"/>
                <a:gd name="connsiteY2" fmla="*/ 13447 h 53787"/>
                <a:gd name="connsiteX3" fmla="*/ 53985 w 53984"/>
                <a:gd name="connsiteY3" fmla="*/ 0 h 5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84" h="53787">
                  <a:moveTo>
                    <a:pt x="26992" y="53788"/>
                  </a:moveTo>
                  <a:lnTo>
                    <a:pt x="0" y="0"/>
                  </a:lnTo>
                  <a:lnTo>
                    <a:pt x="26992" y="13447"/>
                  </a:lnTo>
                  <a:lnTo>
                    <a:pt x="53985" y="0"/>
                  </a:lnTo>
                  <a:close/>
                </a:path>
              </a:pathLst>
            </a:custGeom>
            <a:solidFill>
              <a:srgbClr val="000000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CFC3C732-C71B-BC2F-D4FE-45C0C4B43AB4}"/>
                </a:ext>
              </a:extLst>
            </p:cNvPr>
            <p:cNvSpPr/>
            <p:nvPr/>
          </p:nvSpPr>
          <p:spPr>
            <a:xfrm>
              <a:off x="8021164" y="2454482"/>
              <a:ext cx="7712" cy="642607"/>
            </a:xfrm>
            <a:custGeom>
              <a:avLst/>
              <a:gdLst>
                <a:gd name="connsiteX0" fmla="*/ 0 w 7712"/>
                <a:gd name="connsiteY0" fmla="*/ 0 h 642607"/>
                <a:gd name="connsiteX1" fmla="*/ 0 w 7712"/>
                <a:gd name="connsiteY1" fmla="*/ 642608 h 6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" h="642607">
                  <a:moveTo>
                    <a:pt x="0" y="0"/>
                  </a:moveTo>
                  <a:lnTo>
                    <a:pt x="0" y="642608"/>
                  </a:lnTo>
                </a:path>
              </a:pathLst>
            </a:custGeom>
            <a:noFill/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5F245903-B080-2B74-2A5E-35A0D6C4CB45}"/>
                </a:ext>
              </a:extLst>
            </p:cNvPr>
            <p:cNvSpPr/>
            <p:nvPr/>
          </p:nvSpPr>
          <p:spPr>
            <a:xfrm>
              <a:off x="7994172" y="3083643"/>
              <a:ext cx="53984" cy="53787"/>
            </a:xfrm>
            <a:custGeom>
              <a:avLst/>
              <a:gdLst>
                <a:gd name="connsiteX0" fmla="*/ 26992 w 53984"/>
                <a:gd name="connsiteY0" fmla="*/ 53788 h 53787"/>
                <a:gd name="connsiteX1" fmla="*/ 0 w 53984"/>
                <a:gd name="connsiteY1" fmla="*/ 0 h 53787"/>
                <a:gd name="connsiteX2" fmla="*/ 26992 w 53984"/>
                <a:gd name="connsiteY2" fmla="*/ 13447 h 53787"/>
                <a:gd name="connsiteX3" fmla="*/ 53985 w 53984"/>
                <a:gd name="connsiteY3" fmla="*/ 0 h 5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84" h="53787">
                  <a:moveTo>
                    <a:pt x="26992" y="53788"/>
                  </a:moveTo>
                  <a:lnTo>
                    <a:pt x="0" y="0"/>
                  </a:lnTo>
                  <a:lnTo>
                    <a:pt x="26992" y="13447"/>
                  </a:lnTo>
                  <a:lnTo>
                    <a:pt x="53985" y="0"/>
                  </a:lnTo>
                  <a:close/>
                </a:path>
              </a:pathLst>
            </a:custGeom>
            <a:solidFill>
              <a:srgbClr val="000000"/>
            </a:solidFill>
            <a:ln w="77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ED5AC3BF-765B-EF24-8721-07A8DCF53BE7}"/>
                </a:ext>
              </a:extLst>
            </p:cNvPr>
            <p:cNvSpPr/>
            <p:nvPr/>
          </p:nvSpPr>
          <p:spPr>
            <a:xfrm>
              <a:off x="312880" y="1955027"/>
              <a:ext cx="2853492" cy="384196"/>
            </a:xfrm>
            <a:custGeom>
              <a:avLst/>
              <a:gdLst>
                <a:gd name="connsiteX0" fmla="*/ 0 w 2853492"/>
                <a:gd name="connsiteY0" fmla="*/ 0 h 384196"/>
                <a:gd name="connsiteX1" fmla="*/ 2853492 w 2853492"/>
                <a:gd name="connsiteY1" fmla="*/ 0 h 384196"/>
                <a:gd name="connsiteX2" fmla="*/ 2853492 w 2853492"/>
                <a:gd name="connsiteY2" fmla="*/ 384197 h 384196"/>
                <a:gd name="connsiteX3" fmla="*/ 0 w 2853492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492" h="384196">
                  <a:moveTo>
                    <a:pt x="0" y="0"/>
                  </a:moveTo>
                  <a:lnTo>
                    <a:pt x="2853492" y="0"/>
                  </a:lnTo>
                  <a:lnTo>
                    <a:pt x="2853492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DA753CF-BED7-92E8-89F1-17054EDD1C5A}"/>
                </a:ext>
              </a:extLst>
            </p:cNvPr>
            <p:cNvSpPr txBox="1"/>
            <p:nvPr/>
          </p:nvSpPr>
          <p:spPr>
            <a:xfrm>
              <a:off x="551788" y="1999783"/>
              <a:ext cx="2095491" cy="3296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4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Inflación intermensual</a:t>
              </a: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99BA513B-7042-17FE-1348-2E20804BD554}"/>
                </a:ext>
              </a:extLst>
            </p:cNvPr>
            <p:cNvSpPr/>
            <p:nvPr/>
          </p:nvSpPr>
          <p:spPr>
            <a:xfrm>
              <a:off x="343728" y="3261296"/>
              <a:ext cx="2930613" cy="384196"/>
            </a:xfrm>
            <a:custGeom>
              <a:avLst/>
              <a:gdLst>
                <a:gd name="connsiteX0" fmla="*/ 0 w 2930613"/>
                <a:gd name="connsiteY0" fmla="*/ 0 h 384196"/>
                <a:gd name="connsiteX1" fmla="*/ 2930614 w 2930613"/>
                <a:gd name="connsiteY1" fmla="*/ 0 h 384196"/>
                <a:gd name="connsiteX2" fmla="*/ 2930614 w 2930613"/>
                <a:gd name="connsiteY2" fmla="*/ 384197 h 384196"/>
                <a:gd name="connsiteX3" fmla="*/ 0 w 2930613"/>
                <a:gd name="connsiteY3" fmla="*/ 384197 h 38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613" h="384196">
                  <a:moveTo>
                    <a:pt x="0" y="0"/>
                  </a:moveTo>
                  <a:lnTo>
                    <a:pt x="2930614" y="0"/>
                  </a:lnTo>
                  <a:lnTo>
                    <a:pt x="2930614" y="384197"/>
                  </a:lnTo>
                  <a:lnTo>
                    <a:pt x="0" y="384197"/>
                  </a:lnTo>
                  <a:close/>
                </a:path>
              </a:pathLst>
            </a:custGeom>
            <a:noFill/>
            <a:ln w="7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GT" sz="4800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60FDB2B3-E5DE-273A-6295-D3D613F379D7}"/>
                </a:ext>
              </a:extLst>
            </p:cNvPr>
            <p:cNvSpPr txBox="1"/>
            <p:nvPr/>
          </p:nvSpPr>
          <p:spPr>
            <a:xfrm>
              <a:off x="659385" y="3273205"/>
              <a:ext cx="2005695" cy="32964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l">
                <a:lnSpc>
                  <a:spcPct val="90000"/>
                </a:lnSpc>
                <a:spcAft>
                  <a:spcPts val="600"/>
                </a:spcAft>
              </a:pPr>
              <a:r>
                <a:rPr lang="es-GT" sz="1400" spc="0" baseline="0" dirty="0">
                  <a:ln/>
                  <a:solidFill>
                    <a:srgbClr val="000000"/>
                  </a:solidFill>
                  <a:latin typeface="Times New Roman"/>
                  <a:cs typeface="Times New Roman"/>
                  <a:sym typeface="Times New Roman"/>
                  <a:rtl val="0"/>
                </a:rPr>
                <a:t>Inflación interanual</a:t>
              </a:r>
              <a:endParaRPr lang="es-GT" sz="1000" spc="0" baseline="0" dirty="0">
                <a:ln/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12" y="220903"/>
            <a:ext cx="4478483" cy="7752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GT" sz="3000" dirty="0">
                <a:solidFill>
                  <a:srgbClr val="FFFFFF"/>
                </a:solidFill>
              </a:rPr>
              <a:t>Especificación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6309" y="1413958"/>
                <a:ext cx="8700655" cy="2353711"/>
              </a:xfrm>
            </p:spPr>
            <p:txBody>
              <a:bodyPr anchor="ctr"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s-GT" sz="2000" dirty="0"/>
                  <a:t>Luego de distintas pruebas el modelo que mejores resultados mostró fue el que consideraba como umbrales de inflación a </a:t>
                </a:r>
                <a:r>
                  <a:rPr lang="es-GT" sz="2000" b="1" dirty="0"/>
                  <a:t>0.14%</a:t>
                </a:r>
                <a:r>
                  <a:rPr lang="es-GT" sz="2000" dirty="0"/>
                  <a:t> y </a:t>
                </a:r>
                <a:r>
                  <a:rPr lang="es-GT" sz="2000" b="1" dirty="0"/>
                  <a:t>0.83%</a:t>
                </a:r>
                <a:r>
                  <a:rPr lang="es-GT" sz="2000" dirty="0"/>
                  <a:t> de inflación intermensual. Con ello quedaron definidos tres regímenes inflacionarios los cuales fueron:</a:t>
                </a:r>
              </a:p>
              <a:p>
                <a:pPr marL="0" lvl="0" indent="0">
                  <a:buNone/>
                </a:pPr>
                <a:endParaRPr lang="es-GT" sz="2000" dirty="0"/>
              </a:p>
              <a:p>
                <a:pPr lvl="0"/>
                <a:r>
                  <a:rPr lang="es-GT" sz="2000" dirty="0"/>
                  <a:t>inflación baja (</a:t>
                </a:r>
                <a14:m>
                  <m:oMath xmlns:m="http://schemas.openxmlformats.org/officeDocument/2006/math">
                    <m:r>
                      <a:rPr lang="es-GT" sz="20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s-GT" sz="200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14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%)</m:t>
                    </m:r>
                  </m:oMath>
                </a14:m>
                <a:endParaRPr lang="ar-AE" sz="2000" dirty="0"/>
              </a:p>
              <a:p>
                <a:pPr lvl="0"/>
                <a:r>
                  <a:rPr lang="es-GT" sz="2000" dirty="0"/>
                  <a:t>inflación media (</a:t>
                </a:r>
                <a14:m>
                  <m:oMath xmlns:m="http://schemas.openxmlformats.org/officeDocument/2006/math">
                    <m:r>
                      <a:rPr lang="es-GT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es-GT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s-GT" sz="2000">
                        <a:latin typeface="Cambria Math" panose="02040503050406030204" pitchFamily="18" charset="0"/>
                      </a:rPr>
                      <m:t>14</m:t>
                    </m:r>
                    <m:r>
                      <a:rPr lang="es-GT" sz="2000">
                        <a:latin typeface="Cambria Math" panose="02040503050406030204" pitchFamily="18" charset="0"/>
                      </a:rPr>
                      <m:t>%≤</m:t>
                    </m:r>
                    <m:r>
                      <a:rPr lang="es-GT" sz="20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s-GT" sz="200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83</m:t>
                    </m:r>
                    <m:r>
                      <a:rPr lang="ar-AE" sz="200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s-MX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000" dirty="0"/>
              </a:p>
              <a:p>
                <a:pPr lvl="0"/>
                <a:r>
                  <a:rPr lang="es-GT" sz="2000" dirty="0"/>
                  <a:t>inflación alta (</a:t>
                </a:r>
                <a14:m>
                  <m:oMath xmlns:m="http://schemas.openxmlformats.org/officeDocument/2006/math">
                    <m:r>
                      <a:rPr lang="es-GT" sz="20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s-GT" sz="200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83</m:t>
                    </m:r>
                    <m:r>
                      <a:rPr lang="ar-AE" sz="2000">
                        <a:latin typeface="Cambria Math" panose="02040503050406030204" pitchFamily="18" charset="0"/>
                      </a:rPr>
                      <m:t>%)</m:t>
                    </m:r>
                  </m:oMath>
                </a14:m>
                <a:endParaRPr lang="ar-A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09" y="1413958"/>
                <a:ext cx="8700655" cy="2353711"/>
              </a:xfrm>
              <a:blipFill>
                <a:blip r:embed="rId3"/>
                <a:stretch>
                  <a:fillRect l="-631" t="-1295" b="-440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A14C96-B4D5-2C01-3776-301B47F28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182" y="542060"/>
                <a:ext cx="8873836" cy="2422812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s-GT" sz="2000" dirty="0"/>
                  <a:t>Finalmente, el modelo quedó especificado de la siguiente manera:</a:t>
                </a:r>
              </a:p>
              <a:p>
                <a:pPr marL="0" lvl="0" indent="0">
                  <a:buNone/>
                </a:pPr>
                <a:endParaRPr lang="es-GT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9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s-GT" sz="1900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%</m:t>
                      </m:r>
                      <m:sSubSup>
                        <m:sSubSup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𝐸𝑈𝐴</m:t>
                          </m:r>
                        </m:sup>
                      </m:sSubSup>
                      <m:r>
                        <a:rPr lang="ar-AE" sz="19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%</m:t>
                      </m:r>
                      <m:sSup>
                        <m:sSup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ar-AE" sz="1900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p>
                      </m:sSup>
                      <m:r>
                        <a:rPr lang="ar-AE" sz="19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190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1900" dirty="0"/>
              </a:p>
              <a:p>
                <a:pPr marL="0" lvl="0" indent="0">
                  <a:buNone/>
                </a:pPr>
                <a:endParaRPr lang="ar-AE" sz="1600" dirty="0"/>
              </a:p>
              <a:p>
                <a:pPr marL="0" lvl="0" indent="0">
                  <a:buNone/>
                </a:pPr>
                <a:r>
                  <a:rPr lang="es-GT" sz="2000" dirty="0"/>
                  <a:t>Donde: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ar-AE" sz="2000" dirty="0"/>
                  <a:t> </a:t>
                </a:r>
                <a:r>
                  <a:rPr lang="es-GT" sz="2000" dirty="0"/>
                  <a:t>Variable </a:t>
                </a:r>
                <a:r>
                  <a:rPr lang="es-GT" sz="2000" dirty="0" err="1"/>
                  <a:t>dummy</a:t>
                </a:r>
                <a:r>
                  <a:rPr lang="es-GT" sz="2000" dirty="0"/>
                  <a:t> que es 1 en el régimen de inflación baja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sz="2000" dirty="0"/>
                  <a:t> </a:t>
                </a:r>
                <a:r>
                  <a:rPr lang="es-GT" sz="2000" dirty="0"/>
                  <a:t>Variable </a:t>
                </a:r>
                <a:r>
                  <a:rPr lang="es-GT" sz="2000" dirty="0" err="1"/>
                  <a:t>dummy</a:t>
                </a:r>
                <a:r>
                  <a:rPr lang="es-GT" sz="2000" dirty="0"/>
                  <a:t> que es 1 en el régimen de inflación media</a:t>
                </a:r>
              </a:p>
              <a:p>
                <a:pPr marL="0" lvl="0" indent="0">
                  <a:buNone/>
                </a:pPr>
                <a:r>
                  <a:rPr lang="es-ES" sz="2000" dirty="0"/>
                  <a:t>Dejando como escenario base del ajuste del modelo al régimen de inflación alta.</a:t>
                </a:r>
              </a:p>
              <a:p>
                <a:pPr marL="0" indent="0">
                  <a:buNone/>
                </a:pPr>
                <a:endParaRPr lang="es-GT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A14C96-B4D5-2C01-3776-301B47F28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182" y="542060"/>
                <a:ext cx="8873836" cy="2422812"/>
              </a:xfrm>
              <a:blipFill>
                <a:blip r:embed="rId2"/>
                <a:stretch>
                  <a:fillRect l="-618" t="-327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4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s-GT" sz="3000">
                <a:solidFill>
                  <a:srgbClr val="FFFFFF"/>
                </a:solidFill>
              </a:rPr>
              <a:t>Resultados de la estimación del modelo</a:t>
            </a:r>
            <a:endParaRPr lang="es-GT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1" descr="D:/Documentos/PES/Para%20la%20tesis/Tesis/Pass%20through/Presentación/Imagenes%20presentación/coeficiente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4168" y="1572581"/>
            <a:ext cx="8495662" cy="3143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Estimación del pass-through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167" y="1249553"/>
            <a:ext cx="8348777" cy="655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s-GT" sz="1800" kern="1200">
                <a:latin typeface="+mn-lt"/>
                <a:ea typeface="+mn-ea"/>
                <a:cs typeface="+mn-cs"/>
              </a:rPr>
              <a:t>Debido al uso de variables dummy el efecto pass-through queda definido de la siguiente manera:</a:t>
            </a:r>
          </a:p>
        </p:txBody>
      </p:sp>
      <p:pic>
        <p:nvPicPr>
          <p:cNvPr id="3" name="Picture 1" descr="D:/Documentos/PES/Para%20la%20tesis/Tesis/Pass%20through/Presentación/Imagenes%20presentación/Efecto%20net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4168" y="2188517"/>
            <a:ext cx="8495662" cy="19115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s-MX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 de no linealidad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167" y="1249553"/>
            <a:ext cx="4587269" cy="503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s-GT" sz="1800" kern="1200" dirty="0">
                <a:latin typeface="+mn-lt"/>
                <a:ea typeface="+mn-ea"/>
                <a:cs typeface="+mn-cs"/>
              </a:rPr>
              <a:t>Las pruebas sobre los coeficientes fueron: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22DA2E-D503-9E1D-1197-4CDE45B4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22" y="2127947"/>
            <a:ext cx="8236156" cy="14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3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s-GT" sz="3000">
                <a:solidFill>
                  <a:srgbClr val="FFFFFF"/>
                </a:solidFill>
              </a:rPr>
              <a:t>Pregunta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418" y="487110"/>
            <a:ext cx="4800600" cy="415953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s-ES" sz="1800" dirty="0"/>
              <a:t>¿El efecto traspaso (</a:t>
            </a:r>
            <a:r>
              <a:rPr lang="es-ES" sz="1800" dirty="0" err="1"/>
              <a:t>pass-through</a:t>
            </a:r>
            <a:r>
              <a:rPr lang="es-ES" sz="1800" dirty="0"/>
              <a:t>) disminuye junto con la inflación?</a:t>
            </a:r>
          </a:p>
          <a:p>
            <a:pPr marL="0" lvl="0" indent="0">
              <a:buNone/>
            </a:pPr>
            <a:endParaRPr lang="es-ES" sz="1800" dirty="0"/>
          </a:p>
          <a:p>
            <a:pPr marL="0" lvl="0" indent="0">
              <a:buNone/>
            </a:pPr>
            <a:r>
              <a:rPr lang="es-ES" sz="1800" b="1" dirty="0"/>
              <a:t>Objetivos</a:t>
            </a:r>
          </a:p>
          <a:p>
            <a:pPr lvl="0"/>
            <a:r>
              <a:rPr lang="es-ES" sz="1800" dirty="0"/>
              <a:t>Comprobar la relación directa entre efecto traspaso e inflación.</a:t>
            </a:r>
          </a:p>
          <a:p>
            <a:pPr lvl="0"/>
            <a:r>
              <a:rPr lang="es-ES" sz="1800" dirty="0"/>
              <a:t>Verificar si la disminución del </a:t>
            </a:r>
            <a:r>
              <a:rPr lang="es-ES" sz="1800" dirty="0" err="1"/>
              <a:t>pass-through</a:t>
            </a:r>
            <a:r>
              <a:rPr lang="es-ES" sz="1800" dirty="0"/>
              <a:t> se debe al debilitamiento de la relación tipo de cambio y los precios.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AB3D3A-566F-641A-EDB2-EC536A73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47466"/>
            <a:ext cx="5825835" cy="685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MX" sz="2800" dirty="0">
                <a:solidFill>
                  <a:schemeClr val="bg1"/>
                </a:solidFill>
              </a:rPr>
              <a:t>¿Por qué disminuyen los coeficientes?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2" name="Picture 1" descr="D:/Documentos/PES/Para%20la%20tesis/Tesis/Pass%20through/Presentación/Imagenes%20presentación/Covarianza%20y%20vanriaza.png">
            <a:extLst>
              <a:ext uri="{FF2B5EF4-FFF2-40B4-BE49-F238E27FC236}">
                <a16:creationId xmlns:a16="http://schemas.microsoft.com/office/drawing/2014/main" id="{6FED5CEE-8800-7F8A-98B9-0BA877842B4C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9824" y="2571750"/>
            <a:ext cx="7953653" cy="20972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55B46D84-C699-484A-8AE0-331BAA8A315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89824" y="1397000"/>
                <a:ext cx="8361217" cy="118196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s-GT" sz="1800" dirty="0"/>
                  <a:t>Debido a que los coeficientes del modelo se estiman por MCO se tiene la siguiente igualdad: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180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GT" sz="18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GT" sz="18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sz="180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sSub>
                            <m:sSubPr>
                              <m:ctrlPr>
                                <a:rPr lang="es-G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180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G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GT" sz="18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GT" sz="180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s-GT" sz="1800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sSub>
                            <m:sSubPr>
                              <m:ctrlPr>
                                <a:rPr lang="es-G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sz="18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G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GT" sz="18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GT" sz="1800" dirty="0"/>
              </a:p>
            </p:txBody>
          </p:sp>
        </mc:Choice>
        <mc:Fallback xmlns="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55B46D84-C699-484A-8AE0-331BAA8A3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89824" y="1397000"/>
                <a:ext cx="8361217" cy="1181968"/>
              </a:xfrm>
              <a:blipFill>
                <a:blip r:embed="rId4"/>
                <a:stretch>
                  <a:fillRect l="-656" t="-463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0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s-GT" sz="3000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AB29A-1032-C63D-E935-20475B01C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23140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4437" y="708748"/>
            <a:ext cx="4655126" cy="8286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MX" sz="4800" b="1" dirty="0"/>
              <a:t>¡Muchas Gracias!</a:t>
            </a:r>
          </a:p>
        </p:txBody>
      </p:sp>
      <p:pic>
        <p:nvPicPr>
          <p:cNvPr id="2" name="Picture 1" descr="D:/Documentos/PES/Para%20la%20tesis/Tesis/Pass%20through/Presentación/Escudo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8791" y="1662113"/>
            <a:ext cx="6366417" cy="22171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s-GT" sz="3000">
                <a:solidFill>
                  <a:srgbClr val="FFFFFF"/>
                </a:solidFill>
              </a:rPr>
              <a:t>Introducción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858B16-F3ED-6F74-957C-1095ED07A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468301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Comportamiento de la inflación en los últimos 30 años</a:t>
            </a:r>
          </a:p>
        </p:txBody>
      </p:sp>
      <p:pic>
        <p:nvPicPr>
          <p:cNvPr id="3" name="Picture 1" descr="D:/Documentos/PES/Para%20la%20tesis/Tesis/Pass%20through/Trabajo%20de%20graduación/Imagenes/Figura%202%20Esquemas%20de%20política%20monetaria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218022" y="1180732"/>
            <a:ext cx="6969696" cy="401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 y varianza de la inflación</a:t>
            </a:r>
          </a:p>
        </p:txBody>
      </p:sp>
      <p:pic>
        <p:nvPicPr>
          <p:cNvPr id="3" name="Picture 1" descr="D:/Documentos/PES/Para%20la%20tesis/Tesis/Pass%20through/Presentación/Imagenes%20presentación/Inflación%20media%20y%20su%20varianz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4167" y="1910507"/>
            <a:ext cx="8495662" cy="1741610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5D8707-CC6A-899E-789C-7BDB721C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4" y="3731419"/>
            <a:ext cx="7877998" cy="8938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MX" sz="2000" dirty="0"/>
              <a:t>Siendo evidente el éxito en el control de la inflación por parte del Banco Central.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Comportamiento del tipo de cambio</a:t>
            </a:r>
          </a:p>
        </p:txBody>
      </p:sp>
      <p:pic>
        <p:nvPicPr>
          <p:cNvPr id="3" name="Picture 1" descr="D:/Documentos/PES/Para%20la%20tesis/Tesis/Pass%20through/Trabajo%20de%20graduación/Imagenes/Figura%203%20Evolución%20tipo%20de%20cambio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30557" y="131495"/>
            <a:ext cx="6078447" cy="2744328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2498AE-A951-B244-3793-1DB286B34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010" y="2757055"/>
            <a:ext cx="5710808" cy="22549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s-MX" dirty="0"/>
              <a:t>Donde la reducción de la volatilidad es la característica más notoria</a:t>
            </a:r>
          </a:p>
          <a:p>
            <a:pPr lvl="0"/>
            <a:r>
              <a:rPr lang="es-MX" dirty="0"/>
              <a:t>Varianza luego de la liberación </a:t>
            </a:r>
            <a:r>
              <a:rPr lang="es-MX" b="1" dirty="0"/>
              <a:t>0.8364</a:t>
            </a:r>
          </a:p>
          <a:p>
            <a:pPr lvl="0"/>
            <a:r>
              <a:rPr lang="es-MX" dirty="0"/>
              <a:t>Varianza después de la emisión de la ley de libre negociación de divisas </a:t>
            </a:r>
            <a:r>
              <a:rPr lang="es-MX" b="1" dirty="0"/>
              <a:t>0.0448</a:t>
            </a:r>
          </a:p>
          <a:p>
            <a:pPr lvl="0"/>
            <a:r>
              <a:rPr lang="es-MX" dirty="0"/>
              <a:t>Varianza luego de la resolución JM 171-2011 </a:t>
            </a:r>
            <a:r>
              <a:rPr lang="es-MX" b="1" dirty="0"/>
              <a:t>0.023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Comportamiento conjunto entre tipo de cambio e inflación</a:t>
            </a:r>
          </a:p>
        </p:txBody>
      </p:sp>
      <p:pic>
        <p:nvPicPr>
          <p:cNvPr id="3" name="Picture 1" descr="D:/Documentos/PES/Para%20la%20tesis/Tesis/Pass%20through/Trabajo%20de%20graduación/Imagenes/Tipo%20de%20cambio%20e%20inflación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1083" y="765312"/>
            <a:ext cx="5811920" cy="3874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Revisión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literaria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0" y="1234578"/>
            <a:ext cx="8468516" cy="12661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Definición del efecto </a:t>
            </a:r>
            <a:r>
              <a:rPr lang="es-MX" sz="2000" dirty="0" err="1"/>
              <a:t>pass-through</a:t>
            </a:r>
            <a:r>
              <a:rPr lang="es-MX" sz="2000" dirty="0"/>
              <a:t> (Goldberg, 1996).</a:t>
            </a: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Reducción del </a:t>
            </a:r>
            <a:r>
              <a:rPr lang="es-MX" sz="2000" dirty="0" err="1"/>
              <a:t>pass-through</a:t>
            </a:r>
            <a:r>
              <a:rPr lang="es-MX" sz="2000" dirty="0"/>
              <a:t> ante el contexto inflacionario (John Taylor, 2000).</a:t>
            </a: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Modelo autorregresivo por umbrales</a:t>
            </a:r>
            <a:r>
              <a:rPr lang="en-US" sz="2000" dirty="0"/>
              <a:t>.</a:t>
            </a:r>
          </a:p>
        </p:txBody>
      </p:sp>
      <p:pic>
        <p:nvPicPr>
          <p:cNvPr id="5" name="Picture 1" descr="D:/Documentos/PES/Para%20la%20tesis/Tesis/Pass%20through/Presentación/Imagenes%20presentación/TAR%20básico.png">
            <a:extLst>
              <a:ext uri="{FF2B5EF4-FFF2-40B4-BE49-F238E27FC236}">
                <a16:creationId xmlns:a16="http://schemas.microsoft.com/office/drawing/2014/main" id="{C37EE149-1E2D-8C8E-E202-3D51DD9D441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6980" y="2500745"/>
            <a:ext cx="5105400" cy="73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3C6CB-DD73-E8A8-6F4B-B2DC572A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3346843"/>
            <a:ext cx="8229600" cy="1124158"/>
          </a:xfrm>
        </p:spPr>
        <p:txBody>
          <a:bodyPr>
            <a:normAutofit/>
          </a:bodyPr>
          <a:lstStyle/>
          <a:p>
            <a:pPr lvl="0"/>
            <a:r>
              <a:rPr lang="es-GT" sz="2000" dirty="0"/>
              <a:t>Estudios México (Baqueiro, Díaz de León, &amp; Torres, 2004), Argentina (</a:t>
            </a:r>
            <a:r>
              <a:rPr lang="es-GT" sz="2000" dirty="0" err="1"/>
              <a:t>Brufman</a:t>
            </a:r>
            <a:r>
              <a:rPr lang="es-GT" sz="2000" dirty="0"/>
              <a:t>, </a:t>
            </a:r>
            <a:r>
              <a:rPr lang="es-GT" sz="2000" dirty="0" err="1"/>
              <a:t>Trajtenberg</a:t>
            </a:r>
            <a:r>
              <a:rPr lang="es-GT" sz="2000" dirty="0"/>
              <a:t>, &amp; Donaldson, 2016) y Guatemala (Eddy Carpio, 2008 y Banco de Guatemala, 2005).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s-GT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Metodología</a:t>
            </a:r>
          </a:p>
        </p:txBody>
      </p:sp>
      <p:pic>
        <p:nvPicPr>
          <p:cNvPr id="3" name="Picture 1" descr="D:/Documentos/PES/Para%20la%20tesis/Tesis/Pass%20through/Presentación/Imagenes%20presentación/Variables%20TAR.png">
            <a:extLst>
              <a:ext uri="{FF2B5EF4-FFF2-40B4-BE49-F238E27FC236}">
                <a16:creationId xmlns:a16="http://schemas.microsoft.com/office/drawing/2014/main" id="{40150B66-3C13-8F08-09DB-1EF83F26A7F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889" y="2112647"/>
            <a:ext cx="4166990" cy="29127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 1" descr="D:/Documentos/PES/Para%20la%20tesis/Tesis/Pass%20through/Presentación/Imagenes%20presentación/TAR%20general%20pass-through.png">
            <a:extLst>
              <a:ext uri="{FF2B5EF4-FFF2-40B4-BE49-F238E27FC236}">
                <a16:creationId xmlns:a16="http://schemas.microsoft.com/office/drawing/2014/main" id="{603F9FFD-3561-7D5B-B7CF-CFD2E026A89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55989" y="1413957"/>
            <a:ext cx="7107751" cy="6365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202FC6-43B8-991D-3370-31B17594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865" y="3148959"/>
            <a:ext cx="4166990" cy="82409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s-GT" dirty="0"/>
              <a:t>La variable que define el estado del sistema es el </a:t>
            </a:r>
            <a:r>
              <a:rPr lang="es-GT" b="1" i="1" dirty="0"/>
              <a:t>componente inercial de la inflación</a:t>
            </a:r>
          </a:p>
        </p:txBody>
      </p:sp>
    </p:spTree>
    <p:extLst>
      <p:ext uri="{BB962C8B-B14F-4D97-AF65-F5344CB8AC3E}">
        <p14:creationId xmlns:p14="http://schemas.microsoft.com/office/powerpoint/2010/main" val="181740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820</Words>
  <Application>Microsoft Office PowerPoint</Application>
  <PresentationFormat>Presentación en pantalla (16:9)</PresentationFormat>
  <Paragraphs>91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Office Theme</vt:lpstr>
      <vt:lpstr>Estimación del efecto pass-through del tipo de cambio bajo distintos niveles inflacionarios</vt:lpstr>
      <vt:lpstr>Pregunta de investigación</vt:lpstr>
      <vt:lpstr>Introducción</vt:lpstr>
      <vt:lpstr>Comportamiento de la inflación en los últimos 30 años</vt:lpstr>
      <vt:lpstr>Media y varianza de la inflación</vt:lpstr>
      <vt:lpstr>Comportamiento del tipo de cambio</vt:lpstr>
      <vt:lpstr>Comportamiento conjunto entre tipo de cambio e inflación</vt:lpstr>
      <vt:lpstr>Revisión literaria</vt:lpstr>
      <vt:lpstr>Metodología</vt:lpstr>
      <vt:lpstr>Una especificación equivalente</vt:lpstr>
      <vt:lpstr>Datos utilizados</vt:lpstr>
      <vt:lpstr>Construcción de las variables</vt:lpstr>
      <vt:lpstr>Estimación de los umbrales de inflación</vt:lpstr>
      <vt:lpstr>Una forma más intuitiva de los umbrales</vt:lpstr>
      <vt:lpstr>Especificación del modelo</vt:lpstr>
      <vt:lpstr>Presentación de PowerPoint</vt:lpstr>
      <vt:lpstr>Resultados de la estimación del modelo</vt:lpstr>
      <vt:lpstr>Estimación del pass-through</vt:lpstr>
      <vt:lpstr>Prueba de no linealidad</vt:lpstr>
      <vt:lpstr>¿Por qué disminuyen los coeficientes?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Efecto traspaso del tipo de cambio a precios, una estimación para Gutemala</dc:title>
  <dc:creator>Jorge Orenos</dc:creator>
  <cp:keywords/>
  <cp:lastModifiedBy>Jorge Orenos</cp:lastModifiedBy>
  <cp:revision>12</cp:revision>
  <dcterms:created xsi:type="dcterms:W3CDTF">2022-08-25T18:45:11Z</dcterms:created>
  <dcterms:modified xsi:type="dcterms:W3CDTF">2022-08-26T05:59:16Z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Agosto 2022</vt:lpwstr>
  </property>
  <property fmtid="{D5CDD505-2E9C-101B-9397-08002B2CF9AE}" pid="3" name="output">
    <vt:lpwstr/>
  </property>
</Properties>
</file>