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sv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sv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sv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gi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Efecto traspaso del tipo de cambio a precios una estimación para Gutemala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Jorge Orenos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2022-08-24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Revisión literaria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Efecto pass-through</a:t>
            </a:r>
          </a:p>
          <a:p>
            <a:pPr lvl="0"/>
            <a:r>
              <a:rPr/>
              <a:t>Definición del efecto pass-through (Goldberg y Knetter, 1996).</a:t>
            </a:r>
          </a:p>
          <a:p>
            <a:pPr lvl="0"/>
            <a:r>
              <a:rPr/>
              <a:t>Reducción del pass-through ante el contexto inflacionario (John Taylor, 2000).</a:t>
            </a:r>
          </a:p>
          <a:p>
            <a:pPr lvl="0"/>
            <a:r>
              <a:rPr/>
              <a:t>Modelo autorregresivo por umbrales.</a:t>
            </a:r>
          </a:p>
        </p:txBody>
      </p:sp>
      <p:pic>
        <p:nvPicPr>
          <p:cNvPr descr="D:/Documentos/PES/Para%20la%20tesis/Tesis/Pass%20through/Presentación/Imagenes%20presentación/TAR%20básic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0"/>
            <a:ext cx="5105400" cy="73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Estudios México (Baqueiro, Díaz de León, &amp; Torres, 2004), Argentina (Brufman, Trajtenberg, &amp; Donaldson, 2016) y Guatemala (Eddy Carpio, 2008 y Banco de Guatemala, 2005).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Metodología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La especificación inicial del modelo fue:</a:t>
            </a:r>
          </a:p>
        </p:txBody>
      </p:sp>
      <p:pic>
        <p:nvPicPr>
          <p:cNvPr descr="D:/Documentos/PES/Para%20la%20tesis/Tesis/Pass%20through/Presentación/Imagenes%20presentación/TAR%20general%20pass-throug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59000"/>
            <a:ext cx="5105400" cy="45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/Documentos/PES/Para%20la%20tesis/Tesis/Pass%20through/Presentación/Imagenes%20presentación/Variables%20T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09600"/>
            <a:ext cx="51054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variable que define el estado del sistema es el componente inercial de la inflación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modelo anterior se puede especificar en términos de una interacción con una variable dummy</a:t>
            </a:r>
          </a:p>
        </p:txBody>
      </p:sp>
      <p:pic>
        <p:nvPicPr>
          <p:cNvPr descr="D:/Documentos/PES/Para%20la%20tesis/Tesis/Pass%20through/Presentación/Imagenes%20presentación/TAR%20general%20con%20dum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247900"/>
            <a:ext cx="5105400" cy="29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Donde</a:t>
            </a:r>
          </a:p>
        </p:txBody>
      </p:sp>
      <p:pic>
        <p:nvPicPr>
          <p:cNvPr descr="D:/Documentos/PES/Para%20la%20tesis/Tesis/Pass%20through/Presentación/Imagenes%20presentación/Primera%20dum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247900"/>
            <a:ext cx="5105400" cy="29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Las especificaciones anteriores cuentan con dos regímenes inflacionarios:</a:t>
                </a:r>
              </a:p>
              <a:p>
                <a:pPr lvl="0" indent="0" marL="0">
                  <a:buNone/>
                </a:pPr>
                <a:r>
                  <a:rPr/>
                  <a:t>si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t>τ</m:t>
                    </m:r>
                  </m:oMath>
                </a14:m>
                <a:r>
                  <a:rPr/>
                  <a:t> régimen de inflación baja</a:t>
                </a:r>
              </a:p>
              <a:p>
                <a:pPr lvl="0" indent="0" marL="0">
                  <a:buNone/>
                </a:pPr>
                <a:r>
                  <a:rPr/>
                  <a:t>si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≥</m:t>
                    </m:r>
                    <m:r>
                      <m:t>τ</m:t>
                    </m:r>
                  </m:oMath>
                </a14:m>
                <a:r>
                  <a:rPr/>
                  <a:t> régimen de inflación alta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Datos utilizados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Todas las variables están en frecuencia mensual y abarcan el periodo enero 2001 - mayo 2022.</a:t>
            </a:r>
          </a:p>
        </p:txBody>
      </p:sp>
      <p:pic>
        <p:nvPicPr>
          <p:cNvPr descr="D:/Documentos/PES/Para%20la%20tesis/Tesis/Pass%20through/Presentación/Imagenes%20presentación/Datos%20utilizad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55800"/>
            <a:ext cx="5105400" cy="87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Construcción de las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i="1"/>
                  <a:t>Inflación intermensual de Guatemala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</m:num>
                          <m:den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*</m:t>
                    </m:r>
                    <m:r>
                      <m:t>100</m:t>
                    </m:r>
                  </m:oMath>
                </a14:m>
              </a:p>
              <a:p>
                <a:pPr lvl="0"/>
                <a:r>
                  <a:rPr i="1"/>
                  <a:t>Depreciación mensual del tipo de cambio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sSub>
                              <m:e>
                                <m:r>
                                  <m:t>e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</m:num>
                          <m:den>
                            <m:sSub>
                              <m:e>
                                <m:r>
                                  <m:t>e</m:t>
                                </m:r>
                              </m:e>
                              <m:sub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*</m:t>
                    </m:r>
                    <m:r>
                      <m:t>100</m:t>
                    </m:r>
                  </m:oMath>
                </a14:m>
              </a:p>
              <a:p>
                <a:pPr lvl="0"/>
                <a:r>
                  <a:rPr i="1"/>
                  <a:t>Inflación intermensual de Estados Unidos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E</m:t>
                        </m:r>
                        <m:r>
                          <m:t>U</m:t>
                        </m:r>
                        <m:r>
                          <m:t>A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sSubSup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  <m:sup>
                                <m:r>
                                  <m:t>E</m:t>
                                </m:r>
                                <m:r>
                                  <m:t>U</m:t>
                                </m:r>
                                <m:r>
                                  <m:t>A</m:t>
                                </m:r>
                              </m:sup>
                            </m:sSubSup>
                          </m:num>
                          <m:den>
                            <m:sSubSup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E</m:t>
                                </m:r>
                                <m:r>
                                  <m:t>U</m:t>
                                </m:r>
                                <m:r>
                                  <m:t>A</m:t>
                                </m:r>
                              </m:sup>
                            </m:sSubSup>
                          </m:den>
                        </m:f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*</m:t>
                    </m:r>
                    <m:r>
                      <m:t>100</m:t>
                    </m:r>
                  </m:oMath>
                </a14:m>
              </a:p>
              <a:p>
                <a:pPr lvl="0"/>
                <a:r>
                  <a:rPr i="1"/>
                  <a:t>Brecha del producto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%</m:t>
                    </m:r>
                    <m:sSubSup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g</m:t>
                        </m:r>
                        <m:r>
                          <m:t>a</m:t>
                        </m:r>
                        <m:r>
                          <m:t>p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I</m:t>
                            </m:r>
                            <m:r>
                              <m:t>M</m:t>
                            </m:r>
                            <m:r>
                              <m:t>A</m:t>
                            </m:r>
                            <m:sSub>
                              <m:e>
                                <m:r>
                                  <m:t>E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I</m:t>
                            </m:r>
                            <m:r>
                              <m:t>M</m:t>
                            </m:r>
                            <m:r>
                              <m:t>A</m:t>
                            </m:r>
                            <m:sSubSup>
                              <m:e>
                                <m:r>
                                  <m:t>E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  <m:sup>
                                <m:r>
                                  <m:t>p</m:t>
                                </m:r>
                                <m:r>
                                  <m:t>o</m:t>
                                </m:r>
                                <m:r>
                                  <m:t>t</m:t>
                                </m:r>
                                <m:r>
                                  <m:t>e</m:t>
                                </m:r>
                                <m:r>
                                  <m:t>n</m:t>
                                </m:r>
                                <m:r>
                                  <m:t>c</m:t>
                                </m:r>
                                <m:r>
                                  <m:t>i</m:t>
                                </m:r>
                                <m:r>
                                  <m:t>a</m:t>
                                </m:r>
                                <m:r>
                                  <m:t>l</m:t>
                                </m:r>
                              </m:sup>
                            </m:sSubSup>
                          </m:num>
                          <m:den>
                            <m:r>
                              <m:t>I</m:t>
                            </m:r>
                            <m:r>
                              <m:t>M</m:t>
                            </m:r>
                            <m:r>
                              <m:t>A</m:t>
                            </m:r>
                            <m:sSubSup>
                              <m:e>
                                <m:r>
                                  <m:t>E</m:t>
                                </m:r>
                              </m:e>
                              <m:sub>
                                <m:r>
                                  <m:t>t</m:t>
                                </m:r>
                              </m:sub>
                              <m:sup>
                                <m:r>
                                  <m:t>p</m:t>
                                </m:r>
                                <m:r>
                                  <m:t>o</m:t>
                                </m:r>
                                <m:r>
                                  <m:t>t</m:t>
                                </m:r>
                                <m:r>
                                  <m:t>e</m:t>
                                </m:r>
                                <m:r>
                                  <m:t>n</m:t>
                                </m:r>
                                <m:r>
                                  <m:t>c</m:t>
                                </m:r>
                                <m:r>
                                  <m:t>i</m:t>
                                </m:r>
                                <m:r>
                                  <m:t>a</m:t>
                                </m:r>
                                <m:r>
                                  <m:t>l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m:rPr>
                        <m:sty m:val="p"/>
                      </m:rPr>
                      <m:t>*</m:t>
                    </m:r>
                    <m:r>
                      <m:t>100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Pregunta de investigación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¿El efecto traspaso (pass-through) disminuye junto con la inflación?</a:t>
            </a:r>
          </a:p>
          <a:p>
            <a:pPr lvl="0" indent="0" marL="0">
              <a:buNone/>
            </a:pPr>
            <a:r>
              <a:rPr b="1"/>
              <a:t>Objetivos</a:t>
            </a:r>
          </a:p>
          <a:p>
            <a:pPr lvl="0"/>
            <a:r>
              <a:rPr/>
              <a:t>Comprobar si el pass-through disminuye en escenarios de inflación baja.</a:t>
            </a:r>
          </a:p>
          <a:p>
            <a:pPr lvl="0"/>
            <a:r>
              <a:rPr/>
              <a:t>Verificar si la disminución del pass-through se debe al debilitamiento de la relación tipo de cambio y los precios.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Estimación de los umbrales de infalción</a:t>
            </a:r>
          </a:p>
        </p:txBody>
      </p:sp>
      <p:pic>
        <p:nvPicPr>
          <p:cNvPr descr="D:/Documentos/PES/Para%20la%20tesis/Tesis/Pass%20through/Presentación/Imagenes%20presentación/Umbrales%20de%20inflación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27100"/>
            <a:ext cx="5105400" cy="293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procedimiento propuesto por Chan(1993) sugiera la estimación del modelo tantas veces como posibles umbrales se tengan disponibles. Los umbrales sugeridos por este proceso fueron:</a:t>
            </a:r>
          </a:p>
          <a:p>
            <a:pPr lvl="0" indent="-342900" marL="342900">
              <a:buAutoNum type="arabicPeriod"/>
            </a:pPr>
            <a:r>
              <a:rPr/>
              <a:t>Inflación intermensual de 0.14%</a:t>
            </a:r>
          </a:p>
          <a:p>
            <a:pPr lvl="0" indent="-342900" marL="342900">
              <a:buAutoNum type="arabicPeriod"/>
            </a:pPr>
            <a:r>
              <a:rPr/>
              <a:t>Inflación intermensual de 0.44%</a:t>
            </a:r>
          </a:p>
          <a:p>
            <a:pPr lvl="0" indent="-342900" marL="342900">
              <a:buAutoNum type="arabicPeriod"/>
            </a:pPr>
            <a:r>
              <a:rPr/>
              <a:t>Inflación intermensual de 0.56%</a:t>
            </a:r>
          </a:p>
          <a:p>
            <a:pPr lvl="0" indent="-342900" marL="342900">
              <a:buAutoNum type="arabicPeriod"/>
            </a:pPr>
            <a:r>
              <a:rPr/>
              <a:t>Inflación intermensual de 0.83%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Una idea más intuitiva de los umbrales</a:t>
            </a:r>
          </a:p>
        </p:txBody>
      </p:sp>
      <p:pic>
        <p:nvPicPr>
          <p:cNvPr descr="D:/Documentos/PES/Para%20la%20tesis/Tesis/Pass%20through/Trabajo%20de%20graduación/Imagenes/intermensual%20a%20interanual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03400"/>
            <a:ext cx="5105400" cy="118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Especificación del modelo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Luego de distintas pruebas el modelo que mejores resultados mostró fue el que consideraba como umbrales de inflación a </a:t>
                </a:r>
                <a:r>
                  <a:rPr b="1"/>
                  <a:t>0.14%</a:t>
                </a:r>
                <a:r>
                  <a:rPr/>
                  <a:t> y </a:t>
                </a:r>
                <a:r>
                  <a:rPr b="1"/>
                  <a:t>0.83%</a:t>
                </a:r>
                <a:r>
                  <a:rPr/>
                  <a:t> de inflación intermensual. Con ello se especificaron tres regímenes inflacionarios, los cuales fueron:</a:t>
                </a:r>
              </a:p>
              <a:p>
                <a:pPr lvl="0"/>
                <a:r>
                  <a:rPr/>
                  <a:t>inflación baja (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&lt;</m:t>
                    </m:r>
                    <m:r>
                      <m:t>0.14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inflación media (</a:t>
                </a:r>
                <a14:m>
                  <m:oMath xmlns:m="http://schemas.openxmlformats.org/officeDocument/2006/math">
                    <m:r>
                      <m:t>0.14</m:t>
                    </m:r>
                    <m:r>
                      <m:rPr>
                        <m:sty m:val="p"/>
                      </m:rPr>
                      <m:t>%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r>
                      <m:t>0.83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inflación alta (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&gt;</m:t>
                    </m:r>
                    <m:r>
                      <m:t>0.14</m:t>
                    </m:r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:r>
                  <a:rPr/>
                  <a:t>Finalmente, el modelo quedó especificado de la siguiente manera: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Sup>
                      <m:e>
                        <m:r>
                          <m:t>P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E</m:t>
                        </m:r>
                        <m:r>
                          <m:t>U</m:t>
                        </m:r>
                        <m:r>
                          <m:t>A</m:t>
                        </m:r>
                      </m:sup>
                    </m:sSubSup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%</m:t>
                    </m:r>
                    <m:sSup>
                      <m:e>
                        <m:r>
                          <m:t>Y</m:t>
                        </m:r>
                      </m:e>
                      <m:sup>
                        <m:r>
                          <m:t>g</m:t>
                        </m:r>
                      </m:sup>
                    </m:sSup>
                    <m:r>
                      <m:t>a</m:t>
                    </m:r>
                    <m:r>
                      <m:t>p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4</m:t>
                        </m:r>
                      </m:sub>
                    </m:sSub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Sup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1</m:t>
                        </m:r>
                      </m:sup>
                    </m:sSubSup>
                    <m:sSub>
                      <m:e>
                        <m:r>
                          <m:t>δ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Sup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sSub>
                      <m:e>
                        <m:r>
                          <m:t>δ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t>Δ</m:t>
                    </m:r>
                    <m:r>
                      <m:rPr>
                        <m:sty m:val="p"/>
                      </m:rPr>
                      <m:t>%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Donde: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Sup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1</m:t>
                        </m:r>
                      </m:sup>
                    </m:sSubSup>
                  </m:oMath>
                </a14:m>
                <a:r>
                  <a:rPr/>
                  <a:t> Variable dummy que es 1 en el régimen de inflación baja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Sup>
                      <m:e>
                        <m:r>
                          <m:t>I</m:t>
                        </m:r>
                      </m:e>
                      <m:sub>
                        <m:r>
                          <m:t>t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</m:oMath>
                </a14:m>
                <a:r>
                  <a:rPr/>
                  <a:t> Variable dummy que es 1 en el régimen de inflación media</a:t>
                </a:r>
              </a:p>
              <a:p>
                <a:pPr lvl="0" indent="0" marL="0">
                  <a:buNone/>
                </a:pPr>
                <a:r>
                  <a:rPr/>
                  <a:t>Dejando como escenario base del ajuste del modelo TAR al régimen de inflación alta.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 los últimos 30 años en Guatemala se ha hecho política monetaria bajo dos esquemas: Agregados Monetarios y el de Metas Explicitas de Inflación (EMEI).</a:t>
            </a:r>
          </a:p>
          <a:p>
            <a:pPr lvl="0"/>
            <a:r>
              <a:rPr/>
              <a:t>Durante este periodo el Banco de Guatemala ha tenido éxito en controlar la inflación y anclar las expectativas de los agentes, especialmente en el EMEI.</a:t>
            </a:r>
          </a:p>
          <a:p>
            <a:pPr lvl="0"/>
            <a:r>
              <a:rPr/>
              <a:t>Las series del tipo de cambio e inflación parecen exhibir un comportamiento indpendiente, pero se hace necesario comprobarlo y estimar el efecto del tipo de cambio sobre los precios en un periodo que incluya el EMEI.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Comportamiento de la inflación en los últimos 30 años</a:t>
            </a:r>
          </a:p>
        </p:txBody>
      </p:sp>
      <p:pic>
        <p:nvPicPr>
          <p:cNvPr descr="D:/Documentos/PES/Para%20la%20tesis/Tesis/Pass%20through/Trabajo%20de%20graduación/Imagenes/Figura%202%20Esquemas%20de%20política%20monetaria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27100"/>
            <a:ext cx="5105400" cy="293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Media y varianza de la inflación</a:t>
            </a:r>
          </a:p>
        </p:txBody>
      </p:sp>
      <p:pic>
        <p:nvPicPr>
          <p:cNvPr descr="D:/Documentos/PES/Para%20la%20tesis/Tesis/Pass%20through/Presentación/Imagenes%20presentación/Inflación%20media%20y%20su%20varianz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66900"/>
            <a:ext cx="5105400" cy="104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Siendo evidente el éxito en el control de la inflación por parte del Banco Central.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Comportamiento del tipo de cambio</a:t>
            </a:r>
          </a:p>
        </p:txBody>
      </p:sp>
      <p:pic>
        <p:nvPicPr>
          <p:cNvPr descr="D:/Documentos/PES/Para%20la%20tesis/Tesis/Pass%20through/Trabajo%20de%20graduación/Imagenes/Figura%203%20Evolución%20tipo%20de%20camb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44600"/>
            <a:ext cx="51054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Donde la reducción de la volatilidad es la característica más notoria</a:t>
            </a:r>
          </a:p>
          <a:p>
            <a:pPr lvl="0"/>
            <a:r>
              <a:rPr/>
              <a:t>Varianza antes de la emisión de la ley de libre negociación de divisas 0.8364</a:t>
            </a:r>
          </a:p>
          <a:p>
            <a:pPr lvl="0"/>
            <a:r>
              <a:rPr/>
              <a:t>Varianza después de la emisión de la ley de libre negociación de divisas 0.0448</a:t>
            </a:r>
          </a:p>
          <a:p>
            <a:pPr lvl="0"/>
            <a:r>
              <a:rPr/>
              <a:t>Varianza luego de la resolución JM 171-2011 0.023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Comportamiento conjunto entre tipo de cambio e inflación</a:t>
            </a:r>
          </a:p>
        </p:txBody>
      </p:sp>
      <p:pic>
        <p:nvPicPr>
          <p:cNvPr descr="D:/Documentos/PES/Para%20la%20tesis/Tesis/Pass%20through/Trabajo%20de%20graduación/Imagenes/Tipo%20de%20cambio%20e%20inflación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Efecto traspaso del tipo de cambio a precios una estimación para Gutemala</dc:title>
  <dc:creator>Jorge Orenos</dc:creator>
  <cp:keywords/>
  <dcterms:created xsi:type="dcterms:W3CDTF">2022-08-24T03:45:28Z</dcterms:created>
  <dcterms:modified xsi:type="dcterms:W3CDTF">2022-08-24T03:45:28Z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2022-08-24</vt:lpwstr>
  </property>
  <property fmtid="{D5CDD505-2E9C-101B-9397-08002B2CF9AE}" pid="3" name="output">
    <vt:lpwstr>powerpoint_presentation</vt:lpwstr>
  </property>
</Properties>
</file>