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65" r:id="rId3"/>
    <p:sldId id="315" r:id="rId4"/>
    <p:sldId id="316" r:id="rId5"/>
    <p:sldId id="313" r:id="rId6"/>
    <p:sldId id="307" r:id="rId7"/>
    <p:sldId id="314" r:id="rId8"/>
    <p:sldId id="309" r:id="rId9"/>
  </p:sldIdLst>
  <p:sldSz cx="9144000" cy="5143500" type="screen16x9"/>
  <p:notesSz cx="6858000" cy="9144000"/>
  <p:embeddedFontLst>
    <p:embeddedFont>
      <p:font typeface="DM Serif Display" panose="020B0604020202020204" charset="0"/>
      <p:regular r:id="rId11"/>
      <p:italic r:id="rId12"/>
    </p:embeddedFon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Myanmar Text" panose="020B0502040204020203" pitchFamily="34" charset="0"/>
      <p:regular r:id="rId17"/>
      <p:bold r:id="rId18"/>
    </p:embeddedFont>
    <p:embeddedFont>
      <p:font typeface="Open Sans Light" panose="020B03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187A0"/>
    <a:srgbClr val="FC2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3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522eb791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522eb791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522eb791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522eb791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490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522eb791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522eb791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751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522eb791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522eb791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221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522eb791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522eb791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132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522eb791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522eb791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485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4713f6f7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4713f6f7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51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49550" y="1472625"/>
            <a:ext cx="42450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70875" y="2901600"/>
            <a:ext cx="50022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None/>
              <a:defRPr>
                <a:solidFill>
                  <a:srgbClr val="CCCCC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+ subtitle">
  <p:cSld name="CUSTOM_15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3531568" y="3311625"/>
            <a:ext cx="49818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>
            <a:off x="723600" y="470625"/>
            <a:ext cx="1497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2">
  <p:cSld name="CUSTOM_18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>
            <a:off x="2522400" y="753125"/>
            <a:ext cx="4099200" cy="3583200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 flipH="1">
            <a:off x="2730125" y="2243225"/>
            <a:ext cx="27558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None/>
              <a:defRPr sz="3600">
                <a:solidFill>
                  <a:srgbClr val="B7B7B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514050" y="2419325"/>
            <a:ext cx="4488300" cy="16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None/>
              <a:defRPr sz="160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4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4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4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4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4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4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4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4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ctrTitle"/>
          </p:nvPr>
        </p:nvSpPr>
        <p:spPr>
          <a:xfrm>
            <a:off x="723600" y="470625"/>
            <a:ext cx="1497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6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7"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●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○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■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●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○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■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●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○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 Light"/>
              <a:buChar char="■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58" r:id="rId4"/>
    <p:sldLayoutId id="2147483669" r:id="rId5"/>
    <p:sldLayoutId id="214748367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oo.su/a7XS" TargetMode="External"/><Relationship Id="rId5" Type="http://schemas.openxmlformats.org/officeDocument/2006/relationships/hyperlink" Target="https://aws.amazon.com/es/ec2/?did=ft_card&amp;trk=ft_card" TargetMode="External"/><Relationship Id="rId4" Type="http://schemas.openxmlformats.org/officeDocument/2006/relationships/hyperlink" Target="https://aws.amazon.com/es/cloudfront/pric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/>
          <p:nvPr/>
        </p:nvSpPr>
        <p:spPr>
          <a:xfrm rot="10800000">
            <a:off x="6115193" y="991481"/>
            <a:ext cx="952500" cy="826275"/>
          </a:xfrm>
          <a:custGeom>
            <a:avLst/>
            <a:gdLst/>
            <a:ahLst/>
            <a:cxnLst/>
            <a:rect l="l" t="t" r="r" b="b"/>
            <a:pathLst>
              <a:path w="38100" h="33051" extrusionOk="0">
                <a:moveTo>
                  <a:pt x="0" y="0"/>
                </a:moveTo>
                <a:lnTo>
                  <a:pt x="0" y="33051"/>
                </a:lnTo>
                <a:lnTo>
                  <a:pt x="38100" y="33051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Google Shape;145;p29"/>
          <p:cNvSpPr/>
          <p:nvPr/>
        </p:nvSpPr>
        <p:spPr>
          <a:xfrm>
            <a:off x="1911757" y="3166136"/>
            <a:ext cx="952500" cy="826275"/>
          </a:xfrm>
          <a:custGeom>
            <a:avLst/>
            <a:gdLst/>
            <a:ahLst/>
            <a:cxnLst/>
            <a:rect l="l" t="t" r="r" b="b"/>
            <a:pathLst>
              <a:path w="38100" h="33051" extrusionOk="0">
                <a:moveTo>
                  <a:pt x="0" y="0"/>
                </a:moveTo>
                <a:lnTo>
                  <a:pt x="0" y="33051"/>
                </a:lnTo>
                <a:lnTo>
                  <a:pt x="38100" y="33051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Google Shape;146;p29"/>
          <p:cNvSpPr txBox="1">
            <a:spLocks noGrp="1"/>
          </p:cNvSpPr>
          <p:nvPr>
            <p:ph type="subTitle" idx="1"/>
          </p:nvPr>
        </p:nvSpPr>
        <p:spPr>
          <a:xfrm>
            <a:off x="0" y="4426500"/>
            <a:ext cx="1047565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Jorge Ortega </a:t>
            </a:r>
            <a:endParaRPr dirty="0"/>
          </a:p>
        </p:txBody>
      </p:sp>
      <p:sp>
        <p:nvSpPr>
          <p:cNvPr id="147" name="Google Shape;147;p29"/>
          <p:cNvSpPr txBox="1">
            <a:spLocks noGrp="1"/>
          </p:cNvSpPr>
          <p:nvPr>
            <p:ph type="ctrTitle"/>
          </p:nvPr>
        </p:nvSpPr>
        <p:spPr>
          <a:xfrm>
            <a:off x="2248254" y="1977364"/>
            <a:ext cx="4647491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dirty="0">
                <a:solidFill>
                  <a:srgbClr val="FFFF00"/>
                </a:solidFill>
              </a:rPr>
              <a:t>Elementos del costo y gastos operativos</a:t>
            </a:r>
            <a:endParaRPr lang="es-EC" sz="5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>
            <a:spLocks noGrp="1"/>
          </p:cNvSpPr>
          <p:nvPr>
            <p:ph type="ctrTitle"/>
          </p:nvPr>
        </p:nvSpPr>
        <p:spPr>
          <a:xfrm>
            <a:off x="166253" y="189746"/>
            <a:ext cx="7986885" cy="6666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rgbClr val="F3F3F3"/>
                </a:solidFill>
              </a:rPr>
              <a:t>Costos del servicio</a:t>
            </a:r>
            <a:endParaRPr sz="3200" dirty="0">
              <a:solidFill>
                <a:srgbClr val="F3F3F3"/>
              </a:solidFill>
            </a:endParaRPr>
          </a:p>
        </p:txBody>
      </p:sp>
      <p:sp>
        <p:nvSpPr>
          <p:cNvPr id="5" name="Google Shape;593;p50">
            <a:extLst>
              <a:ext uri="{FF2B5EF4-FFF2-40B4-BE49-F238E27FC236}">
                <a16:creationId xmlns:a16="http://schemas.microsoft.com/office/drawing/2014/main" id="{403AE66C-DA86-480B-9A3B-048C12FC6BC5}"/>
              </a:ext>
            </a:extLst>
          </p:cNvPr>
          <p:cNvSpPr txBox="1"/>
          <p:nvPr/>
        </p:nvSpPr>
        <p:spPr>
          <a:xfrm>
            <a:off x="507030" y="962234"/>
            <a:ext cx="8231725" cy="516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lt1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El emprendimiento, venderá un </a:t>
            </a:r>
            <a:r>
              <a:rPr lang="es-ES" sz="1800" dirty="0">
                <a:solidFill>
                  <a:srgbClr val="FFC000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servicio WEB </a:t>
            </a:r>
            <a:r>
              <a:rPr lang="es-ES" sz="1800" dirty="0">
                <a:solidFill>
                  <a:schemeClr val="lt1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y para ello se usarán de 4 servicios que tendrán participación en los costos y gastos</a:t>
            </a:r>
            <a:endParaRPr sz="1800" dirty="0">
              <a:solidFill>
                <a:schemeClr val="lt1"/>
              </a:solidFill>
              <a:latin typeface="Myanmar Text" panose="020B0502040204020203" pitchFamily="34" charset="0"/>
              <a:ea typeface="Open Sans Light"/>
              <a:cs typeface="Myanmar Text" panose="020B0502040204020203" pitchFamily="34" charset="0"/>
              <a:sym typeface="Open Sans Light"/>
            </a:endParaRPr>
          </a:p>
        </p:txBody>
      </p:sp>
      <p:sp>
        <p:nvSpPr>
          <p:cNvPr id="6" name="Google Shape;593;p50">
            <a:extLst>
              <a:ext uri="{FF2B5EF4-FFF2-40B4-BE49-F238E27FC236}">
                <a16:creationId xmlns:a16="http://schemas.microsoft.com/office/drawing/2014/main" id="{A8A55E10-52A5-4595-91E9-FC5D5906AB86}"/>
              </a:ext>
            </a:extLst>
          </p:cNvPr>
          <p:cNvSpPr txBox="1"/>
          <p:nvPr/>
        </p:nvSpPr>
        <p:spPr>
          <a:xfrm>
            <a:off x="1129907" y="2571750"/>
            <a:ext cx="6059575" cy="124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lt1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Servidores </a:t>
            </a:r>
            <a:r>
              <a:rPr lang="es-ES" sz="1800" dirty="0">
                <a:solidFill>
                  <a:srgbClr val="FFC000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Frontend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lt1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Dominio de la pagina (hostings)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lt1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Servidores </a:t>
            </a:r>
            <a:r>
              <a:rPr lang="es-ES" sz="1800" dirty="0">
                <a:solidFill>
                  <a:srgbClr val="FFC000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Backend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lt1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Base de datos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lt1"/>
              </a:solidFill>
              <a:latin typeface="Myanmar Text" panose="020B0502040204020203" pitchFamily="34" charset="0"/>
              <a:ea typeface="Open Sans Light"/>
              <a:cs typeface="Myanmar Text" panose="020B0502040204020203" pitchFamily="34" charset="0"/>
              <a:sym typeface="Open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lt1"/>
              </a:solidFill>
              <a:latin typeface="Myanmar Text" panose="020B0502040204020203" pitchFamily="34" charset="0"/>
              <a:ea typeface="Open Sans Light"/>
              <a:cs typeface="Myanmar Text" panose="020B0502040204020203" pitchFamily="34" charset="0"/>
              <a:sym typeface="Open Sans Light"/>
            </a:endParaRPr>
          </a:p>
        </p:txBody>
      </p:sp>
      <p:sp>
        <p:nvSpPr>
          <p:cNvPr id="7" name="Google Shape;593;p50">
            <a:extLst>
              <a:ext uri="{FF2B5EF4-FFF2-40B4-BE49-F238E27FC236}">
                <a16:creationId xmlns:a16="http://schemas.microsoft.com/office/drawing/2014/main" id="{5A5BA7FC-074A-4DB0-88E2-8B0FA12DF6EA}"/>
              </a:ext>
            </a:extLst>
          </p:cNvPr>
          <p:cNvSpPr txBox="1"/>
          <p:nvPr/>
        </p:nvSpPr>
        <p:spPr>
          <a:xfrm>
            <a:off x="5371072" y="1659837"/>
            <a:ext cx="3636819" cy="3293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FF6600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Términos: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92D050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Frontend: </a:t>
            </a:r>
            <a:r>
              <a:rPr lang="es-ES" sz="1800" dirty="0">
                <a:solidFill>
                  <a:schemeClr val="lt1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Hace referencia a la parte visual de una pagina todo aquello que es accesible para el usuario de manera fácil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lt1"/>
              </a:solidFill>
              <a:latin typeface="Myanmar Text" panose="020B0502040204020203" pitchFamily="34" charset="0"/>
              <a:ea typeface="Open Sans Light"/>
              <a:cs typeface="Myanmar Text" panose="020B0502040204020203" pitchFamily="34" charset="0"/>
              <a:sym typeface="Open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92D050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Backend: </a:t>
            </a:r>
            <a:r>
              <a:rPr lang="es-ES" sz="1800" dirty="0">
                <a:solidFill>
                  <a:schemeClr val="lt1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Todo aquello relacionado con el funcionamiento que hay detrás de una página WEB, como el manejo de datos y credenciales.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lt1"/>
              </a:solidFill>
              <a:latin typeface="Myanmar Text" panose="020B0502040204020203" pitchFamily="34" charset="0"/>
              <a:ea typeface="Open Sans Light"/>
              <a:cs typeface="Myanmar Text" panose="020B0502040204020203" pitchFamily="34" charset="0"/>
              <a:sym typeface="Open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lt1"/>
              </a:solidFill>
              <a:latin typeface="Myanmar Text" panose="020B0502040204020203" pitchFamily="34" charset="0"/>
              <a:ea typeface="Open Sans Light"/>
              <a:cs typeface="Myanmar Text" panose="020B0502040204020203" pitchFamily="34" charset="0"/>
              <a:sym typeface="Open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>
            <a:spLocks noGrp="1"/>
          </p:cNvSpPr>
          <p:nvPr>
            <p:ph type="ctrTitle"/>
          </p:nvPr>
        </p:nvSpPr>
        <p:spPr>
          <a:xfrm>
            <a:off x="217714" y="192330"/>
            <a:ext cx="6865257" cy="5168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rgbClr val="F3F3F3"/>
                </a:solidFill>
              </a:rPr>
              <a:t>Elementos de los costos</a:t>
            </a:r>
            <a:endParaRPr lang="es-ES" sz="2400" dirty="0">
              <a:solidFill>
                <a:srgbClr val="00B050"/>
              </a:solidFill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4F73E360-A712-43BA-B943-CC215DAAE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146209"/>
              </p:ext>
            </p:extLst>
          </p:nvPr>
        </p:nvGraphicFramePr>
        <p:xfrm>
          <a:off x="1524000" y="88581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2489924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16680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Costos fijos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Costos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/>
                        <a:t>Dominio (Hosting)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Servidor Frotend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192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Servidor 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04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Base de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14380"/>
                  </a:ext>
                </a:extLst>
              </a:tr>
            </a:tbl>
          </a:graphicData>
        </a:graphic>
      </p:graphicFrame>
      <p:sp>
        <p:nvSpPr>
          <p:cNvPr id="7" name="Google Shape;593;p50">
            <a:extLst>
              <a:ext uri="{FF2B5EF4-FFF2-40B4-BE49-F238E27FC236}">
                <a16:creationId xmlns:a16="http://schemas.microsoft.com/office/drawing/2014/main" id="{95BCB42F-9568-451F-B342-29E87AFBF6FC}"/>
              </a:ext>
            </a:extLst>
          </p:cNvPr>
          <p:cNvSpPr txBox="1"/>
          <p:nvPr/>
        </p:nvSpPr>
        <p:spPr>
          <a:xfrm>
            <a:off x="437729" y="3062910"/>
            <a:ext cx="8268542" cy="516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El </a:t>
            </a:r>
            <a:r>
              <a:rPr lang="es-ES" sz="1600" dirty="0">
                <a:solidFill>
                  <a:srgbClr val="92D050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dominio</a:t>
            </a:r>
            <a:r>
              <a:rPr lang="es-ES" sz="1600" dirty="0">
                <a:solidFill>
                  <a:schemeClr val="lt1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 o </a:t>
            </a:r>
            <a:r>
              <a:rPr lang="es-ES" sz="1600" dirty="0">
                <a:solidFill>
                  <a:srgbClr val="92D050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Hosting</a:t>
            </a:r>
            <a:r>
              <a:rPr lang="es-ES" sz="1600" dirty="0">
                <a:solidFill>
                  <a:schemeClr val="lt1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, es el link con el cuál el cliente podrá acceder a la página web. Varios proveedores venden hostings. Encontrar un dominio que sea fácil de recordar hará que mas personas ingresen a la página.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19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>
            <a:spLocks noGrp="1"/>
          </p:cNvSpPr>
          <p:nvPr>
            <p:ph type="ctrTitle"/>
          </p:nvPr>
        </p:nvSpPr>
        <p:spPr>
          <a:xfrm>
            <a:off x="217714" y="192330"/>
            <a:ext cx="6865257" cy="5168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rgbClr val="F3F3F3"/>
                </a:solidFill>
              </a:rPr>
              <a:t>Elementos de los costos</a:t>
            </a:r>
            <a:endParaRPr lang="es-ES" sz="2400" dirty="0">
              <a:solidFill>
                <a:srgbClr val="00B050"/>
              </a:solidFill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4F73E360-A712-43BA-B943-CC215DAAE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237989"/>
              </p:ext>
            </p:extLst>
          </p:nvPr>
        </p:nvGraphicFramePr>
        <p:xfrm>
          <a:off x="1524000" y="88581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2489924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16680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Costos fijos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Costos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Dominio (Hosting)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Servidor Frotend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192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Servidor 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04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Base de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14380"/>
                  </a:ext>
                </a:extLst>
              </a:tr>
            </a:tbl>
          </a:graphicData>
        </a:graphic>
      </p:graphicFrame>
      <p:sp>
        <p:nvSpPr>
          <p:cNvPr id="7" name="Google Shape;593;p50">
            <a:extLst>
              <a:ext uri="{FF2B5EF4-FFF2-40B4-BE49-F238E27FC236}">
                <a16:creationId xmlns:a16="http://schemas.microsoft.com/office/drawing/2014/main" id="{95BCB42F-9568-451F-B342-29E87AFBF6FC}"/>
              </a:ext>
            </a:extLst>
          </p:cNvPr>
          <p:cNvSpPr txBox="1"/>
          <p:nvPr/>
        </p:nvSpPr>
        <p:spPr>
          <a:xfrm>
            <a:off x="437729" y="2851453"/>
            <a:ext cx="8268542" cy="516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Los</a:t>
            </a:r>
            <a:r>
              <a:rPr lang="es-ES" sz="1600" dirty="0">
                <a:solidFill>
                  <a:srgbClr val="92D050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 servidores </a:t>
            </a:r>
            <a:r>
              <a:rPr lang="es-ES" sz="1600" dirty="0">
                <a:solidFill>
                  <a:schemeClr val="lt1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serán esenciales para poner la página en funcionamiento, son variables debido a que si hay demanda en la página se necesitarán mas servidores para abastecer a mas usuarios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lt1"/>
              </a:solidFill>
              <a:latin typeface="Myanmar Text" panose="020B0502040204020203" pitchFamily="34" charset="0"/>
              <a:ea typeface="Open Sans Light"/>
              <a:cs typeface="Myanmar Text" panose="020B0502040204020203" pitchFamily="34" charset="0"/>
              <a:sym typeface="Open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En la </a:t>
            </a:r>
            <a:r>
              <a:rPr lang="es-ES" sz="1600" dirty="0">
                <a:solidFill>
                  <a:srgbClr val="92D050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base de datos</a:t>
            </a:r>
            <a:r>
              <a:rPr lang="es-ES" sz="1600" dirty="0">
                <a:solidFill>
                  <a:schemeClr val="lt1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, se guardará todos los datos de los usuarios, entre mas haya mayor será el espacio que se requerirá para mantener un funcionamiento en la pagina</a:t>
            </a:r>
          </a:p>
        </p:txBody>
      </p:sp>
    </p:spTree>
    <p:extLst>
      <p:ext uri="{BB962C8B-B14F-4D97-AF65-F5344CB8AC3E}">
        <p14:creationId xmlns:p14="http://schemas.microsoft.com/office/powerpoint/2010/main" val="237746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>
            <a:spLocks noGrp="1"/>
          </p:cNvSpPr>
          <p:nvPr>
            <p:ph type="ctrTitle"/>
          </p:nvPr>
        </p:nvSpPr>
        <p:spPr>
          <a:xfrm>
            <a:off x="217714" y="192330"/>
            <a:ext cx="6865257" cy="5168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rgbClr val="F3F3F3"/>
                </a:solidFill>
              </a:rPr>
              <a:t>Tablas de costos</a:t>
            </a:r>
            <a:endParaRPr lang="es-ES" sz="2400" dirty="0">
              <a:solidFill>
                <a:srgbClr val="00B050"/>
              </a:solidFill>
            </a:endParaRP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A0574985-7FC0-445A-8178-E40AD4563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302053"/>
              </p:ext>
            </p:extLst>
          </p:nvPr>
        </p:nvGraphicFramePr>
        <p:xfrm>
          <a:off x="1544615" y="1122220"/>
          <a:ext cx="5538357" cy="310549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846119">
                  <a:extLst>
                    <a:ext uri="{9D8B030D-6E8A-4147-A177-3AD203B41FA5}">
                      <a16:colId xmlns:a16="http://schemas.microsoft.com/office/drawing/2014/main" val="4124891471"/>
                    </a:ext>
                  </a:extLst>
                </a:gridCol>
                <a:gridCol w="1846119">
                  <a:extLst>
                    <a:ext uri="{9D8B030D-6E8A-4147-A177-3AD203B41FA5}">
                      <a16:colId xmlns:a16="http://schemas.microsoft.com/office/drawing/2014/main" val="159383048"/>
                    </a:ext>
                  </a:extLst>
                </a:gridCol>
                <a:gridCol w="1846119">
                  <a:extLst>
                    <a:ext uri="{9D8B030D-6E8A-4147-A177-3AD203B41FA5}">
                      <a16:colId xmlns:a16="http://schemas.microsoft.com/office/drawing/2014/main" val="778263561"/>
                    </a:ext>
                  </a:extLst>
                </a:gridCol>
              </a:tblGrid>
              <a:tr h="517467"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Primer 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Primer 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052820"/>
                  </a:ext>
                </a:extLst>
              </a:tr>
              <a:tr h="517467">
                <a:tc>
                  <a:txBody>
                    <a:bodyPr/>
                    <a:lstStyle/>
                    <a:p>
                      <a:r>
                        <a:rPr lang="es-EC" dirty="0"/>
                        <a:t>Servidor Frotend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5,76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398591"/>
                  </a:ext>
                </a:extLst>
              </a:tr>
              <a:tr h="517467">
                <a:tc>
                  <a:txBody>
                    <a:bodyPr/>
                    <a:lstStyle/>
                    <a:p>
                      <a:r>
                        <a:rPr lang="es-EC" dirty="0"/>
                        <a:t>Servidor 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C" dirty="0"/>
                        <a:t>7,48</a:t>
                      </a:r>
                    </a:p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89,76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994766"/>
                  </a:ext>
                </a:extLst>
              </a:tr>
              <a:tr h="517467">
                <a:tc>
                  <a:txBody>
                    <a:bodyPr/>
                    <a:lstStyle/>
                    <a:p>
                      <a:r>
                        <a:rPr lang="es-EC" dirty="0"/>
                        <a:t>Base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2,79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33,43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29962"/>
                  </a:ext>
                </a:extLst>
              </a:tr>
              <a:tr h="517467">
                <a:tc>
                  <a:txBody>
                    <a:bodyPr/>
                    <a:lstStyle/>
                    <a:p>
                      <a:r>
                        <a:rPr lang="es-EC" dirty="0"/>
                        <a:t>Hosting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13,44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660609"/>
                  </a:ext>
                </a:extLst>
              </a:tr>
              <a:tr h="517467">
                <a:tc>
                  <a:txBody>
                    <a:bodyPr/>
                    <a:lstStyle/>
                    <a:p>
                      <a:r>
                        <a:rPr lang="es-EC" dirty="0"/>
                        <a:t>Costo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11,87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142,39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158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36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>
            <a:spLocks noGrp="1"/>
          </p:cNvSpPr>
          <p:nvPr>
            <p:ph type="ctrTitle"/>
          </p:nvPr>
        </p:nvSpPr>
        <p:spPr>
          <a:xfrm>
            <a:off x="217714" y="192330"/>
            <a:ext cx="6865257" cy="5168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rgbClr val="F3F3F3"/>
                </a:solidFill>
              </a:rPr>
              <a:t>Gastos de operación</a:t>
            </a:r>
            <a:endParaRPr sz="2400" dirty="0">
              <a:solidFill>
                <a:srgbClr val="F3F3F3"/>
              </a:solidFill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CA6CEF40-9933-4B61-9A02-064950151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344105"/>
              </p:ext>
            </p:extLst>
          </p:nvPr>
        </p:nvGraphicFramePr>
        <p:xfrm>
          <a:off x="1524000" y="986691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86282553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92653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Gastos de administración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Gastos de venta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7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Carta de la luz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Dominio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705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Publicidad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76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Alquiler de computadora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97843"/>
                  </a:ext>
                </a:extLst>
              </a:tr>
            </a:tbl>
          </a:graphicData>
        </a:graphic>
      </p:graphicFrame>
      <p:sp>
        <p:nvSpPr>
          <p:cNvPr id="6" name="Google Shape;593;p50">
            <a:extLst>
              <a:ext uri="{FF2B5EF4-FFF2-40B4-BE49-F238E27FC236}">
                <a16:creationId xmlns:a16="http://schemas.microsoft.com/office/drawing/2014/main" id="{C743FC28-DC3C-4C57-8A62-A8174318EBA0}"/>
              </a:ext>
            </a:extLst>
          </p:cNvPr>
          <p:cNvSpPr txBox="1"/>
          <p:nvPr/>
        </p:nvSpPr>
        <p:spPr>
          <a:xfrm>
            <a:off x="437729" y="3077321"/>
            <a:ext cx="8268542" cy="516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La </a:t>
            </a:r>
            <a:r>
              <a:rPr lang="es-ES" sz="1600" dirty="0">
                <a:solidFill>
                  <a:srgbClr val="92D050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publicidad</a:t>
            </a:r>
            <a:r>
              <a:rPr lang="es-ES" sz="1600" dirty="0">
                <a:solidFill>
                  <a:schemeClr val="lt1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 será dependiente del </a:t>
            </a:r>
            <a:r>
              <a:rPr lang="es-ES" sz="1600" dirty="0">
                <a:solidFill>
                  <a:srgbClr val="92D050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nivel de demanda </a:t>
            </a:r>
            <a:r>
              <a:rPr lang="es-ES" sz="1600" dirty="0">
                <a:solidFill>
                  <a:schemeClr val="lt1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que exista en el servicio, en caso de no tener éxito cuando el servicio se ponga a producción se usará publicidad para dar a conocer a los </a:t>
            </a:r>
            <a:r>
              <a:rPr lang="es-ES" sz="1600" dirty="0">
                <a:solidFill>
                  <a:srgbClr val="92D050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estudiante y universitarios </a:t>
            </a:r>
            <a:r>
              <a:rPr lang="es-ES" sz="1600" dirty="0">
                <a:solidFill>
                  <a:schemeClr val="lt1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de la existencia de la misma.</a:t>
            </a:r>
          </a:p>
        </p:txBody>
      </p:sp>
    </p:spTree>
    <p:extLst>
      <p:ext uri="{BB962C8B-B14F-4D97-AF65-F5344CB8AC3E}">
        <p14:creationId xmlns:p14="http://schemas.microsoft.com/office/powerpoint/2010/main" val="56281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>
            <a:spLocks noGrp="1"/>
          </p:cNvSpPr>
          <p:nvPr>
            <p:ph type="ctrTitle"/>
          </p:nvPr>
        </p:nvSpPr>
        <p:spPr>
          <a:xfrm>
            <a:off x="217714" y="192330"/>
            <a:ext cx="6865257" cy="5168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rgbClr val="F3F3F3"/>
                </a:solidFill>
              </a:rPr>
              <a:t>Tablas de costos</a:t>
            </a:r>
            <a:endParaRPr sz="2400" dirty="0">
              <a:solidFill>
                <a:srgbClr val="00B050"/>
              </a:solidFill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7EE76FF-B846-4CB0-B28A-BACD01509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677413"/>
              </p:ext>
            </p:extLst>
          </p:nvPr>
        </p:nvGraphicFramePr>
        <p:xfrm>
          <a:off x="1524000" y="967629"/>
          <a:ext cx="6096000" cy="376936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100254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61270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3421717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C" dirty="0"/>
                        <a:t>Gastos de administración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1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Primer 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Primer 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48569"/>
                  </a:ext>
                </a:extLst>
              </a:tr>
              <a:tr h="462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C" dirty="0"/>
                        <a:t>Carta de la luz</a:t>
                      </a:r>
                    </a:p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6,00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72,00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917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C" dirty="0"/>
                        <a:t>Internet</a:t>
                      </a:r>
                    </a:p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35,00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420,00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C" dirty="0"/>
                        <a:t>Alquiler de computadora</a:t>
                      </a:r>
                    </a:p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15,65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187,80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5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C" dirty="0"/>
                        <a:t>Publicidad</a:t>
                      </a:r>
                    </a:p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2,99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35,88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51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59,64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715,00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28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b="1" dirty="0"/>
                        <a:t>Total gastos y costos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b="1" dirty="0"/>
                        <a:t>71,51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b="1" dirty="0"/>
                        <a:t>857,39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41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50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>
            <a:spLocks noGrp="1"/>
          </p:cNvSpPr>
          <p:nvPr>
            <p:ph type="ctrTitle"/>
          </p:nvPr>
        </p:nvSpPr>
        <p:spPr>
          <a:xfrm>
            <a:off x="141707" y="117334"/>
            <a:ext cx="7104481" cy="537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3200" dirty="0">
                <a:solidFill>
                  <a:srgbClr val="FFC000"/>
                </a:solidFill>
              </a:rPr>
              <a:t>Gracias por ver </a:t>
            </a:r>
            <a:endParaRPr sz="3200" dirty="0">
              <a:solidFill>
                <a:srgbClr val="FFC000"/>
              </a:solidFill>
            </a:endParaRPr>
          </a:p>
        </p:txBody>
      </p:sp>
      <p:sp>
        <p:nvSpPr>
          <p:cNvPr id="16" name="Google Shape;593;p50">
            <a:extLst>
              <a:ext uri="{FF2B5EF4-FFF2-40B4-BE49-F238E27FC236}">
                <a16:creationId xmlns:a16="http://schemas.microsoft.com/office/drawing/2014/main" id="{61B2C432-2AD7-48AC-8378-12B913198C69}"/>
              </a:ext>
            </a:extLst>
          </p:cNvPr>
          <p:cNvSpPr txBox="1"/>
          <p:nvPr/>
        </p:nvSpPr>
        <p:spPr>
          <a:xfrm>
            <a:off x="1123228" y="964558"/>
            <a:ext cx="8020772" cy="516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lt1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Diapostivas hechas por </a:t>
            </a:r>
            <a:r>
              <a:rPr lang="es" sz="2000" dirty="0">
                <a:solidFill>
                  <a:srgbClr val="FFFF00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Jorge Ortega </a:t>
            </a:r>
          </a:p>
        </p:txBody>
      </p:sp>
      <p:sp>
        <p:nvSpPr>
          <p:cNvPr id="4" name="Google Shape;593;p50">
            <a:extLst>
              <a:ext uri="{FF2B5EF4-FFF2-40B4-BE49-F238E27FC236}">
                <a16:creationId xmlns:a16="http://schemas.microsoft.com/office/drawing/2014/main" id="{656A782B-067C-4A9B-9FA0-3C8624096981}"/>
              </a:ext>
            </a:extLst>
          </p:cNvPr>
          <p:cNvSpPr txBox="1"/>
          <p:nvPr/>
        </p:nvSpPr>
        <p:spPr>
          <a:xfrm>
            <a:off x="561614" y="1791326"/>
            <a:ext cx="8020772" cy="516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rgbClr val="F187A0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Amazon Web Services (AWS)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lt1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 </a:t>
            </a:r>
            <a:r>
              <a:rPr lang="es" sz="2000" i="1" dirty="0">
                <a:solidFill>
                  <a:schemeClr val="lt1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Consulta de precios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lt1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   Frontend: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000" dirty="0">
                <a:solidFill>
                  <a:srgbClr val="434343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lang="es-EC" sz="2000" dirty="0">
                <a:solidFill>
                  <a:srgbClr val="FFFF00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ttps://aws.amazon.com/es/cloudfront/pricing/</a:t>
            </a:r>
            <a:endParaRPr lang="es" sz="2000" dirty="0">
              <a:solidFill>
                <a:srgbClr val="FFFF00"/>
              </a:solidFill>
              <a:latin typeface="Myanmar Text" panose="020B0502040204020203" pitchFamily="34" charset="0"/>
              <a:ea typeface="Open Sans Light"/>
              <a:cs typeface="Myanmar Text" panose="020B0502040204020203" pitchFamily="34" charset="0"/>
              <a:sym typeface="Open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lt1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   Backend: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FFFF00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https://aws.amazon.com/es/ec2/?did=ft_card&amp;trk=ft_card</a:t>
            </a:r>
            <a:endParaRPr lang="es-ES" sz="2000" dirty="0">
              <a:solidFill>
                <a:srgbClr val="FFFF00"/>
              </a:solidFill>
              <a:latin typeface="Myanmar Text" panose="020B0502040204020203" pitchFamily="34" charset="0"/>
              <a:ea typeface="Open Sans Light"/>
              <a:cs typeface="Myanmar Text" panose="020B0502040204020203" pitchFamily="34" charset="0"/>
              <a:sym typeface="Open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FFFF00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  </a:t>
            </a:r>
            <a:r>
              <a:rPr lang="es-ES" sz="2000" dirty="0">
                <a:solidFill>
                  <a:schemeClr val="bg1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Base de datos: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FFFF00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</a:rPr>
              <a:t> </a:t>
            </a:r>
            <a:r>
              <a:rPr lang="es-ES" sz="2000" dirty="0">
                <a:solidFill>
                  <a:srgbClr val="FFFF00"/>
                </a:solidFill>
                <a:latin typeface="Myanmar Text" panose="020B0502040204020203" pitchFamily="34" charset="0"/>
                <a:ea typeface="Open Sans Light"/>
                <a:cs typeface="Myanmar Text" panose="020B0502040204020203" pitchFamily="34" charset="0"/>
                <a:sym typeface="Open Sans Ligh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https://goo.su/a7XS</a:t>
            </a:r>
            <a:endParaRPr lang="es-ES" sz="2000" dirty="0">
              <a:solidFill>
                <a:srgbClr val="FFFF00"/>
              </a:solidFill>
              <a:latin typeface="Myanmar Text" panose="020B0502040204020203" pitchFamily="34" charset="0"/>
              <a:ea typeface="Open Sans Light"/>
              <a:cs typeface="Myanmar Text" panose="020B0502040204020203" pitchFamily="34" charset="0"/>
              <a:sym typeface="Open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FFFF00"/>
              </a:solidFill>
              <a:latin typeface="Myanmar Text" panose="020B0502040204020203" pitchFamily="34" charset="0"/>
              <a:ea typeface="Open Sans Light"/>
              <a:cs typeface="Myanmar Text" panose="020B0502040204020203" pitchFamily="34" charset="0"/>
              <a:sym typeface="Open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FFFF00"/>
              </a:solidFill>
              <a:latin typeface="Myanmar Text" panose="020B0502040204020203" pitchFamily="34" charset="0"/>
              <a:ea typeface="Open Sans Light"/>
              <a:cs typeface="Myanmar Text" panose="020B0502040204020203" pitchFamily="34" charset="0"/>
              <a:sym typeface="Open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" sz="2000" dirty="0">
              <a:solidFill>
                <a:srgbClr val="FFFF00"/>
              </a:solidFill>
              <a:latin typeface="Myanmar Text" panose="020B0502040204020203" pitchFamily="34" charset="0"/>
              <a:ea typeface="Open Sans Light"/>
              <a:cs typeface="Myanmar Text" panose="020B0502040204020203" pitchFamily="34" charset="0"/>
              <a:sym typeface="Open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bg1"/>
              </a:solidFill>
              <a:latin typeface="Myanmar Text" panose="020B0502040204020203" pitchFamily="34" charset="0"/>
              <a:ea typeface="Open Sans Light"/>
              <a:cs typeface="Myanmar Text" panose="020B0502040204020203" pitchFamily="34" charset="0"/>
              <a:sym typeface="Open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bg1"/>
              </a:solidFill>
              <a:latin typeface="Myanmar Text" panose="020B0502040204020203" pitchFamily="34" charset="0"/>
              <a:ea typeface="Open Sans Light"/>
              <a:cs typeface="Myanmar Text" panose="020B0502040204020203" pitchFamily="34" charset="0"/>
              <a:sym typeface="Open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bg1"/>
              </a:solidFill>
              <a:latin typeface="Myanmar Text" panose="020B0502040204020203" pitchFamily="34" charset="0"/>
              <a:ea typeface="Open Sans Light"/>
              <a:cs typeface="Myanmar Text" panose="020B0502040204020203" pitchFamily="34" charset="0"/>
              <a:sym typeface="Open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bg1"/>
              </a:solidFill>
              <a:latin typeface="Myanmar Text" panose="020B0502040204020203" pitchFamily="34" charset="0"/>
              <a:ea typeface="Open Sans Light"/>
              <a:cs typeface="Myanmar Text" panose="020B0502040204020203" pitchFamily="34" charset="0"/>
              <a:sym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210616906"/>
      </p:ext>
    </p:extLst>
  </p:cSld>
  <p:clrMapOvr>
    <a:masterClrMapping/>
  </p:clrMapOvr>
</p:sld>
</file>

<file path=ppt/theme/theme1.xml><?xml version="1.0" encoding="utf-8"?>
<a:theme xmlns:a="http://schemas.openxmlformats.org/drawingml/2006/main" name="Invesment Business Plan by Slidego">
  <a:themeElements>
    <a:clrScheme name="Simple Light">
      <a:dk1>
        <a:srgbClr val="434343"/>
      </a:dk1>
      <a:lt1>
        <a:srgbClr val="F3F3F3"/>
      </a:lt1>
      <a:dk2>
        <a:srgbClr val="3D4658"/>
      </a:dk2>
      <a:lt2>
        <a:srgbClr val="EEEEEE"/>
      </a:lt2>
      <a:accent1>
        <a:srgbClr val="434343"/>
      </a:accent1>
      <a:accent2>
        <a:srgbClr val="434343"/>
      </a:accent2>
      <a:accent3>
        <a:srgbClr val="434343"/>
      </a:accent3>
      <a:accent4>
        <a:srgbClr val="434343"/>
      </a:accent4>
      <a:accent5>
        <a:srgbClr val="43434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443</Words>
  <Application>Microsoft Office PowerPoint</Application>
  <PresentationFormat>Presentación en pantalla (16:9)</PresentationFormat>
  <Paragraphs>95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Open Sans Light</vt:lpstr>
      <vt:lpstr>Fira Sans Extra Condensed Medium</vt:lpstr>
      <vt:lpstr>DM Serif Display</vt:lpstr>
      <vt:lpstr>Arial</vt:lpstr>
      <vt:lpstr>Myanmar Text</vt:lpstr>
      <vt:lpstr>Invesment Business Plan by Slidego</vt:lpstr>
      <vt:lpstr>Elementos del costo y gastos operativos</vt:lpstr>
      <vt:lpstr>Costos del servicio</vt:lpstr>
      <vt:lpstr>Elementos de los costos</vt:lpstr>
      <vt:lpstr>Elementos de los costos</vt:lpstr>
      <vt:lpstr>Tablas de costos</vt:lpstr>
      <vt:lpstr>Gastos de operación</vt:lpstr>
      <vt:lpstr>Tablas de costos</vt:lpstr>
      <vt:lpstr>Gracias por ver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Esstudio de Mercado</dc:title>
  <cp:lastModifiedBy>Luis Garrido</cp:lastModifiedBy>
  <cp:revision>25</cp:revision>
  <dcterms:modified xsi:type="dcterms:W3CDTF">2022-01-05T03:46:36Z</dcterms:modified>
</cp:coreProperties>
</file>