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6" autoAdjust="0"/>
  </p:normalViewPr>
  <p:slideViewPr>
    <p:cSldViewPr snapToGrid="0">
      <p:cViewPr varScale="1">
        <p:scale>
          <a:sx n="86" d="100"/>
          <a:sy n="86" d="100"/>
        </p:scale>
        <p:origin x="786"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3/10/2022 7:29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3/10/2022 7:13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ailwindtraders.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a:t>
            </a:r>
            <a:r>
              <a:rPr lang="en-US"/>
              <a:t>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Learn learning path - Describe Azure cloud concepts  </a:t>
            </a:r>
            <a:r>
              <a:rPr lang="en-US" sz="1800" b="0" dirty="0">
                <a:solidFill>
                  <a:srgbClr val="2061BC"/>
                </a:solidFill>
                <a:effectLst/>
                <a:latin typeface="Segoe UI" panose="020B0502040204020203" pitchFamily="34" charset="0"/>
                <a:ea typeface="Segoe UI" panose="020B0502040204020203" pitchFamily="34" charset="0"/>
                <a:cs typeface="Segoe UI (Body)"/>
              </a:rPr>
              <a:t>https://docs.microsoft.com/en-us/learn/paths/az-900-describe-cloud-concepts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7524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p>
          <a:p>
            <a:endParaRPr lang="en-IE" sz="900" u="sng" dirty="0"/>
          </a:p>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a:p>
            <a:pPr algn="l">
              <a:buFont typeface="Arial" panose="020B0604020202020204" pitchFamily="34" charset="0"/>
              <a:buChar char="•"/>
            </a:pPr>
            <a:endParaRPr lang="en-US" sz="2000" b="0" i="0" dirty="0">
              <a:effectLst/>
              <a:latin typeface="Segoe UI" panose="020B0502040204020203" pitchFamily="34" charset="0"/>
            </a:endParaRPr>
          </a:p>
          <a:p>
            <a:r>
              <a:rPr lang="en-US" sz="2000" dirty="0"/>
              <a:t>Learn/SkillPipe content note: </a:t>
            </a:r>
          </a:p>
          <a:p>
            <a:pPr marL="171450" indent="-171450">
              <a:buFont typeface="Arial" panose="020B0604020202020204" pitchFamily="34" charset="0"/>
              <a:buChar char="•"/>
            </a:pPr>
            <a:r>
              <a:rPr lang="en-US" sz="2000" dirty="0"/>
              <a:t>Slides 11-15 https://docs.microsoft.com/en-us/learn/modules/fundamental-azure-concepts/benefits-of-cloud-computing</a:t>
            </a:r>
          </a:p>
          <a:p>
            <a:pPr algn="l">
              <a:buFont typeface="Arial" panose="020B0604020202020204" pitchFamily="34" charset="0"/>
              <a:buChar char="•"/>
            </a:pPr>
            <a:endParaRPr lang="en-US" sz="2000"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Learn/SkillPipe content note: </a:t>
            </a:r>
          </a:p>
          <a:p>
            <a:pPr marL="171450" indent="-171450">
              <a:buFont typeface="Arial" panose="020B0604020202020204" pitchFamily="34" charset="0"/>
              <a:buChar char="•"/>
            </a:pPr>
            <a:r>
              <a:rPr lang="en-US" dirty="0"/>
              <a:t>Slides 16-23 https://docs.microsoft.com/en-us/learn/modules/fundamental-azure-concepts/categories-of-cloud-services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Learn/SkillPipe content note: </a:t>
            </a:r>
          </a:p>
          <a:p>
            <a:pPr marL="171450" indent="-171450">
              <a:buFont typeface="Arial" panose="020B0604020202020204" pitchFamily="34" charset="0"/>
              <a:buChar char="•"/>
            </a:pPr>
            <a:r>
              <a:rPr lang="en-US" dirty="0"/>
              <a:t>Slides 16-23 https://docs.microsoft.com/en-us/learn/modules/fundamental-azure-concepts/categories-of-cloud-services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a:p>
            <a:r>
              <a:rPr lang="en-US" sz="900" b="1" dirty="0"/>
              <a:t>Learn and SkillPipe content order note: </a:t>
            </a:r>
          </a:p>
          <a:p>
            <a:pPr marL="171450" indent="-171450">
              <a:buFont typeface="Arial" panose="020B0604020202020204" pitchFamily="34" charset="0"/>
              <a:buChar char="•"/>
            </a:pPr>
            <a:r>
              <a:rPr lang="en-US" sz="900" dirty="0"/>
              <a:t>Slides 11-15 https://docs.microsoft.com/en-us/learn/modules/fundamental-azure-concepts/benefits-of-cloud-computing</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p>
          <a:p>
            <a:endParaRPr lang="en-IE" sz="900" u="sng" dirty="0">
              <a:latin typeface="Segoe UI Semilight" panose="020B0402040204020203" pitchFamily="34" charset="0"/>
              <a:cs typeface="Segoe UI Semilight" panose="020B0402040204020203" pitchFamily="34" charset="0"/>
            </a:endParaRPr>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a:t>
            </a:r>
          </a:p>
          <a:p>
            <a:endParaRPr lang="en-US" sz="900" dirty="0"/>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a:p>
            <a:endParaRPr lang="en-US" dirty="0"/>
          </a:p>
          <a:p>
            <a:r>
              <a:rPr lang="en-US" sz="800" b="1" dirty="0"/>
              <a:t>Learn and SkillPipe content order note: </a:t>
            </a:r>
          </a:p>
          <a:p>
            <a:pPr marL="171450" indent="-171450">
              <a:buFont typeface="Arial" panose="020B0604020202020204" pitchFamily="34" charset="0"/>
              <a:buChar char="•"/>
            </a:pPr>
            <a:r>
              <a:rPr lang="en-US" sz="800" dirty="0"/>
              <a:t>Slides 16-23 https://docs.microsoft.com/en-us/learn/modules/fundamental-azure-concepts/categories-of-cloud-services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a:p>
            <a:endParaRPr lang="en-IE" sz="900" b="0" i="0" u="sng" strike="noStrike" kern="1200" dirty="0">
              <a:solidFill>
                <a:schemeClr val="tx1"/>
              </a:solidFill>
              <a:effectLst/>
              <a:latin typeface="Segoe UI Light" pitchFamily="34" charset="0"/>
              <a:ea typeface="+mn-ea"/>
              <a:cs typeface="+mn-cs"/>
            </a:endParaRPr>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1 review questions slide, while Learn has Knowledge checks individually through the Learn modules that follow this first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https://docs.microsoft.com/en-us/learn/modules/intro-to-azure-fundamentals/knowledge-check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https://docs.microsoft.com/en-us/learn/modules/fundamental-azure-concepts/knowledge-check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1 review questions slide, while Learn has summary units individually through the Learn modules that follow this first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https://docs.microsoft.com/en-us/learn/modules/intro-to-azure-fundamentals/summary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https://docs.microsoft.com/en-us/learn/modules/fundamental-azure-concepts/summary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656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 </a:t>
            </a:r>
            <a:r>
              <a:rPr lang="en-US" sz="882" b="0" kern="1200" dirty="0">
                <a:solidFill>
                  <a:schemeClr val="tx1"/>
                </a:solidFill>
                <a:effectLst/>
                <a:latin typeface="Segoe UI Light" pitchFamily="34" charset="0"/>
                <a:ea typeface="+mn-ea"/>
                <a:cs typeface="+mn-cs"/>
              </a:rPr>
              <a:t>https://docs.microsoft.com/en-us/learn/modules/intro-to-azure-fundamentals/what-is-cloud-computing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There are 4 additional slides in Learn (and SkillPipe) that cover a high level introduction to 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What is Azure? https://docs.microsoft.com/en-us/learn/modules/intro-to-azure-fundamentals/what-is-microsoft-azure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Tour of Azure Services https://docs.microsoft.com/en-us/learn/modules/intro-to-azure-fundamentals/tour-of-azure-services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Get started with Azure accounts https://docs.microsoft.com/en-us/learn/modules/intro-to-azure-fundamentals/get-started-with-azure-accounts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Case study introduction (Tailwind Traders) https://docs.microsoft.com/en-us/learn/modules/intro-to-azure-fundamentals/case-study-introduction</a:t>
            </a:r>
            <a:br>
              <a:rPr lang="en-US" sz="882" b="0" kern="1200" dirty="0">
                <a:solidFill>
                  <a:schemeClr val="tx1"/>
                </a:solidFill>
                <a:effectLst/>
                <a:latin typeface="Segoe UI Light" pitchFamily="34" charset="0"/>
                <a:ea typeface="+mn-ea"/>
                <a:cs typeface="+mn-cs"/>
              </a:rPr>
            </a:br>
            <a:br>
              <a:rPr lang="en-US" sz="882" b="0" kern="1200" dirty="0">
                <a:solidFill>
                  <a:schemeClr val="tx1"/>
                </a:solidFill>
                <a:effectLst/>
                <a:latin typeface="Segoe UI Light" pitchFamily="34" charset="0"/>
                <a:ea typeface="+mn-ea"/>
                <a:cs typeface="+mn-cs"/>
              </a:rPr>
            </a:br>
            <a:r>
              <a:rPr lang="en-US" b="0" i="0" dirty="0">
                <a:solidFill>
                  <a:srgbClr val="171717"/>
                </a:solidFill>
                <a:effectLst/>
                <a:latin typeface="Segoe UI" panose="020B0502040204020203" pitchFamily="34" charset="0"/>
              </a:rPr>
              <a:t>Throughout the Azure Fundamentals learning paths, we'll work with </a:t>
            </a:r>
            <a:r>
              <a:rPr lang="en-US" b="0" i="0" u="none" strike="noStrike" dirty="0">
                <a:effectLst/>
                <a:latin typeface="Segoe UI" panose="020B0502040204020203" pitchFamily="34" charset="0"/>
                <a:hlinkClick r:id="rId4"/>
              </a:rPr>
              <a:t>Tailwind Traders</a:t>
            </a:r>
            <a:r>
              <a:rPr lang="en-US" b="0" i="0" dirty="0">
                <a:solidFill>
                  <a:srgbClr val="171717"/>
                </a:solidFill>
                <a:effectLst/>
                <a:latin typeface="Segoe UI" panose="020B0502040204020203" pitchFamily="34" charset="0"/>
              </a:rPr>
              <a:t>, a fictitious home improvement retailer. It operates retail hardware stores across the globe and online. The scenarios are in both the SkillPipe and Learn content.</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p>
          <a:p>
            <a:endParaRPr lang="en-US"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6.xml"/><Relationship Id="rId5" Type="http://schemas.openxmlformats.org/officeDocument/2006/relationships/image" Target="../media/image41.emf"/><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dirty="0">
                <a:cs typeface="Segoe UI"/>
              </a:rPr>
              <a:t>Cloud Benefits</a:t>
            </a:r>
            <a:endParaRPr lang="en-US" dirty="0"/>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dirty="0">
                <a:solidFill>
                  <a:srgbClr val="171717"/>
                </a:solidFill>
                <a:latin typeface="Segoe UI"/>
                <a:cs typeface="Segoe UI Semilight"/>
              </a:rPr>
              <a:t>Spend on products and services</a:t>
            </a:r>
            <a:r>
              <a:rPr lang="en-US" sz="2400" b="0" i="0" dirty="0">
                <a:solidFill>
                  <a:srgbClr val="171717"/>
                </a:solidFill>
                <a:effectLst/>
                <a:latin typeface="Segoe UI"/>
                <a:cs typeface="Segoe UI Semilight"/>
              </a:rPr>
              <a:t> as needed</a:t>
            </a:r>
            <a:r>
              <a:rPr lang="en-US" sz="2400" dirty="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ea typeface="Kozuka Gothic Pro R" pitchFamily="34" charset="-128"/>
                </a:rPr>
                <a:t>On-Premises</a:t>
              </a:r>
            </a:p>
            <a:p>
              <a:pPr marL="0" lvl="1" algn="ctr" defTabSz="1218836" fontAlgn="base">
                <a:spcAft>
                  <a:spcPct val="0"/>
                </a:spcAft>
                <a:defRPr/>
              </a:pPr>
              <a:r>
                <a:rPr lang="en-US" sz="1600" b="1" dirty="0">
                  <a:solidFill>
                    <a:schemeClr val="tx1">
                      <a:alpha val="99000"/>
                    </a:scheme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highlight>
                    <a:srgbClr val="FFFFFF"/>
                  </a:highlight>
                  <a:ea typeface="Kozuka Gothic Pro R" pitchFamily="34" charset="-128"/>
                </a:rPr>
                <a:t>Infrastructure</a:t>
              </a:r>
            </a:p>
            <a:p>
              <a:pPr algn="ctr" defTabSz="1218936">
                <a:defRPr/>
              </a:pPr>
              <a:r>
                <a:rPr lang="en-US" sz="2000" b="1" dirty="0">
                  <a:solidFill>
                    <a:schemeClr val="tx1">
                      <a:alpha val="99000"/>
                    </a:schemeClr>
                  </a:solidFill>
                  <a:highlight>
                    <a:srgbClr val="FFFFFF"/>
                  </a:highlight>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Platform</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Software</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highlight>
                  <a:srgbClr val="FFFFFF"/>
                </a:highligh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Serverless Computing</a:t>
            </a:r>
            <a:endParaRPr lang="en-US" dirty="0"/>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dirty="0">
                          <a:solidFill>
                            <a:schemeClr val="tx1"/>
                          </a:solidFill>
                        </a:rPr>
                        <a:t>Azure Functions </a:t>
                      </a:r>
                      <a:r>
                        <a:rPr lang="en-US" sz="2400" b="0" dirty="0">
                          <a:solidFill>
                            <a:schemeClr val="tx1"/>
                          </a:solidFill>
                        </a:rPr>
                        <a:t>is </a:t>
                      </a:r>
                      <a:r>
                        <a:rPr lang="en-IE" sz="2400" b="0" dirty="0">
                          <a:solidFill>
                            <a:schemeClr val="tx1"/>
                          </a:solidFill>
                        </a:rPr>
                        <a:t>code running your service and not the underlying platform or infrastructure. It c</a:t>
                      </a:r>
                      <a:r>
                        <a:rPr lang="en-US" sz="2400" b="0" dirty="0" err="1">
                          <a:solidFill>
                            <a:schemeClr val="tx1"/>
                          </a:solidFill>
                        </a:rPr>
                        <a:t>reates</a:t>
                      </a:r>
                      <a:r>
                        <a:rPr lang="en-US" sz="2400" b="0" dirty="0">
                          <a:solidFill>
                            <a:schemeClr val="tx1"/>
                          </a:solidFill>
                        </a:rPr>
                        <a:t> infrastructure based on an event</a:t>
                      </a:r>
                      <a:r>
                        <a:rPr lang="en-US" sz="2400" dirty="0">
                          <a:solidFill>
                            <a:schemeClr val="tx1"/>
                          </a:solidFill>
                        </a:rPr>
                        <a:t>.</a:t>
                      </a: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Module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dirty="0">
                <a:latin typeface="+mn-lt"/>
              </a:rPr>
              <a:t> clouds to allow applications to run in the</a:t>
            </a:r>
            <a:r>
              <a:rPr lang="en-US" dirty="0"/>
              <a:t> </a:t>
            </a:r>
            <a:r>
              <a:rPr lang="en-US" dirty="0">
                <a:latin typeface="+mn-lt"/>
              </a:rPr>
              <a:t> </a:t>
            </a:r>
            <a:br>
              <a:rPr lang="en-US" dirty="0"/>
            </a:br>
            <a:r>
              <a:rPr lang="en-US" dirty="0">
                <a:latin typeface="+mn-lt"/>
              </a:rPr>
              <a:t>most 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customXml/itemProps2.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064600-4854-4CD3-88DC-4DD71F11CFFE}">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3315</Words>
  <Application>Microsoft Office PowerPoint</Application>
  <PresentationFormat>Widescreen</PresentationFormat>
  <Paragraphs>374</Paragraphs>
  <Slides>25</Slides>
  <Notes>25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Knowledge Check</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2022-03-11T00:33:13Z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