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29"/>
  </p:notesMasterIdLst>
  <p:handoutMasterIdLst>
    <p:handoutMasterId r:id="rId30"/>
  </p:handoutMasterIdLst>
  <p:sldIdLst>
    <p:sldId id="1719" r:id="rId6"/>
    <p:sldId id="1856" r:id="rId7"/>
    <p:sldId id="1934" r:id="rId8"/>
    <p:sldId id="1870" r:id="rId9"/>
    <p:sldId id="1935" r:id="rId10"/>
    <p:sldId id="1950" r:id="rId11"/>
    <p:sldId id="1960" r:id="rId12"/>
    <p:sldId id="1955" r:id="rId13"/>
    <p:sldId id="1951" r:id="rId14"/>
    <p:sldId id="1952" r:id="rId15"/>
    <p:sldId id="1938" r:id="rId16"/>
    <p:sldId id="1954" r:id="rId17"/>
    <p:sldId id="1857" r:id="rId18"/>
    <p:sldId id="1931" r:id="rId19"/>
    <p:sldId id="1956" r:id="rId20"/>
    <p:sldId id="1863" r:id="rId21"/>
    <p:sldId id="1901" r:id="rId22"/>
    <p:sldId id="1899" r:id="rId23"/>
    <p:sldId id="1959" r:id="rId24"/>
    <p:sldId id="1902" r:id="rId25"/>
    <p:sldId id="1940" r:id="rId26"/>
    <p:sldId id="1953" r:id="rId27"/>
    <p:sldId id="1949"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934"/>
            <p14:sldId id="1870"/>
            <p14:sldId id="1935"/>
            <p14:sldId id="1950"/>
            <p14:sldId id="1960"/>
            <p14:sldId id="1955"/>
            <p14:sldId id="1951"/>
            <p14:sldId id="1952"/>
            <p14:sldId id="1938"/>
            <p14:sldId id="1954"/>
            <p14:sldId id="1857"/>
            <p14:sldId id="1931"/>
            <p14:sldId id="1956"/>
            <p14:sldId id="1863"/>
            <p14:sldId id="1901"/>
            <p14:sldId id="1899"/>
            <p14:sldId id="1959"/>
            <p14:sldId id="1902"/>
            <p14:sldId id="1940"/>
            <p14:sldId id="1953"/>
            <p14:sldId id="194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5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a:srgbClr val="0066FF"/>
    <a:srgbClr val="003399"/>
    <a:srgbClr val="DEEBF7"/>
    <a:srgbClr val="0078D4"/>
    <a:srgbClr val="1A1A1A"/>
    <a:srgbClr val="FFFFFF"/>
    <a:srgbClr val="00BCF2"/>
    <a:srgbClr val="40C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317A5-673D-4037-9BFB-81B3C5B2D080}" v="1" dt="2021-05-07T22:38:43.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69318" autoAdjust="0"/>
  </p:normalViewPr>
  <p:slideViewPr>
    <p:cSldViewPr snapToGrid="0">
      <p:cViewPr varScale="1">
        <p:scale>
          <a:sx n="76" d="100"/>
          <a:sy n="76" d="100"/>
        </p:scale>
        <p:origin x="1704" y="96"/>
      </p:cViewPr>
      <p:guideLst/>
    </p:cSldViewPr>
  </p:slideViewPr>
  <p:outlineViewPr>
    <p:cViewPr>
      <p:scale>
        <a:sx n="33" d="100"/>
        <a:sy n="33" d="100"/>
      </p:scale>
      <p:origin x="0" y="-6516"/>
    </p:cViewPr>
  </p:outlineViewPr>
  <p:notesTextViewPr>
    <p:cViewPr>
      <p:scale>
        <a:sx n="125" d="100"/>
        <a:sy n="125" d="100"/>
      </p:scale>
      <p:origin x="0" y="0"/>
    </p:cViewPr>
  </p:notesTextViewPr>
  <p:sorterViewPr>
    <p:cViewPr varScale="1">
      <p:scale>
        <a:sx n="1" d="1"/>
        <a:sy n="1" d="1"/>
      </p:scale>
      <p:origin x="0" y="-486"/>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3/10/2022 7:33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3/10/2022 7:31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pricing/hybrid-benefi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Adjust the cover for either AZ-900T00 or AZ-900T01.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content in SkillPipe is now aligned with the content in Learn. The notes section of the PPT will call out any free Learn sandbox exercises available and provide direct links that can be shared with students (if they are not able to create a free Azure account and/or are not following along in Learn).</a:t>
            </a:r>
          </a:p>
          <a:p>
            <a:endParaRPr lang="en-US" dirty="0"/>
          </a:p>
          <a:p>
            <a:r>
              <a:rPr lang="en-US" dirty="0"/>
              <a:t>https://docs.microsoft.com/en-us/learn/paths/az-900-describe-general-security-network-security-features/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baseline="0" dirty="0">
                <a:solidFill>
                  <a:schemeClr val="tx1"/>
                </a:solidFill>
                <a:effectLst/>
                <a:latin typeface="Segoe UI Light" pitchFamily="34" charset="0"/>
                <a:ea typeface="+mn-ea"/>
                <a:cs typeface="+mn-cs"/>
              </a:rPr>
              <a:t>Azure</a:t>
            </a:r>
            <a:r>
              <a:rPr lang="en-IE" sz="900" b="1" kern="1200" dirty="0">
                <a:solidFill>
                  <a:schemeClr val="tx1"/>
                </a:solidFill>
                <a:effectLst/>
                <a:latin typeface="Segoe UI Light" pitchFamily="34" charset="0"/>
                <a:ea typeface="+mn-ea"/>
                <a:cs typeface="+mn-cs"/>
              </a:rPr>
              <a:t> Key Vault </a:t>
            </a:r>
            <a:r>
              <a:rPr lang="en-IE" sz="900"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https://azure.microsoft.com/en-us/services/key-vault/</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https://docs.microsoft.com/en-us/learn/modules/protect-against-security-threats-azure/4-manage-secrets-key-vault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49879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b="1" i="0" u="none" strike="noStrike" kern="1200" dirty="0">
                <a:solidFill>
                  <a:schemeClr val="tx1"/>
                </a:solidFill>
                <a:effectLst/>
                <a:latin typeface="Segoe UI Light" pitchFamily="34" charset="0"/>
                <a:ea typeface="+mn-ea"/>
                <a:cs typeface="+mn-cs"/>
              </a:rPr>
              <a:t>Learn and SkillPipe content order note: </a:t>
            </a:r>
          </a:p>
          <a:p>
            <a:pPr algn="l"/>
            <a:r>
              <a:rPr lang="en-US" dirty="0"/>
              <a:t>Learn has a sandbox exercise - </a:t>
            </a:r>
            <a:r>
              <a:rPr lang="en-US" b="1" i="0" dirty="0">
                <a:solidFill>
                  <a:srgbClr val="171717"/>
                </a:solidFill>
                <a:effectLst/>
                <a:latin typeface="Segoe UI" panose="020B0502040204020203" pitchFamily="34" charset="0"/>
              </a:rPr>
              <a:t>Exercise - Manage a password in Azure Key Vault</a:t>
            </a:r>
          </a:p>
          <a:p>
            <a:r>
              <a:rPr lang="en-US" b="0" i="0" dirty="0">
                <a:solidFill>
                  <a:srgbClr val="171717"/>
                </a:solidFill>
                <a:effectLst/>
                <a:latin typeface="Segoe UI" panose="020B0502040204020203" pitchFamily="34" charset="0"/>
              </a:rPr>
              <a:t>https://docs.microsoft.com/en-us/learn/modules/protect-against-security-threats-azure/5-manage-password-key-vault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5816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https://docs.microsoft.com/en-us/azure/virtual-machines/windows/dedicated-hosts</a:t>
            </a:r>
          </a:p>
          <a:p>
            <a:endParaRPr lang="en-US" dirty="0"/>
          </a:p>
          <a:p>
            <a:pPr algn="l"/>
            <a:r>
              <a:rPr lang="en-US" b="0" i="0" dirty="0">
                <a:solidFill>
                  <a:srgbClr val="171717"/>
                </a:solidFill>
                <a:effectLst/>
                <a:latin typeface="Segoe UI" panose="020B0502040204020203" pitchFamily="34" charset="0"/>
              </a:rPr>
              <a:t>Azure Dedicated Host is a service that provides physical servers - able to host one or more virtual machines - dedicated to one Azure subscription. Dedicated hosts are the same physical servers used in our data centers, provided as a resource. You can provision dedicated hosts within a region, availability zone, and fault domain. Then, you can place VMs directly into your provisioned hosts, in whatever configuration best meets your needs.</a:t>
            </a:r>
          </a:p>
          <a:p>
            <a:pPr algn="l"/>
            <a:r>
              <a:rPr lang="en-US" b="1" i="0" dirty="0">
                <a:solidFill>
                  <a:srgbClr val="171717"/>
                </a:solidFill>
                <a:effectLst/>
                <a:latin typeface="Segoe UI" panose="020B0502040204020203" pitchFamily="34" charset="0"/>
              </a:rPr>
              <a:t>Limitations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machine scale sets are not currently supported on dedicated hosts.</a:t>
            </a:r>
          </a:p>
          <a:p>
            <a:pPr algn="l"/>
            <a:r>
              <a:rPr lang="en-US" b="1" i="0" dirty="0">
                <a:solidFill>
                  <a:srgbClr val="171717"/>
                </a:solidFill>
                <a:effectLst/>
                <a:latin typeface="Segoe UI" panose="020B0502040204020203" pitchFamily="34" charset="0"/>
              </a:rPr>
              <a:t>Benefits</a:t>
            </a:r>
          </a:p>
          <a:p>
            <a:pPr algn="l"/>
            <a:r>
              <a:rPr lang="en-US" b="0" i="0" dirty="0">
                <a:solidFill>
                  <a:srgbClr val="171717"/>
                </a:solidFill>
                <a:effectLst/>
                <a:latin typeface="Segoe UI" panose="020B0502040204020203" pitchFamily="34" charset="0"/>
              </a:rPr>
              <a:t>Reserving the entire host provides the following benefits:</a:t>
            </a:r>
          </a:p>
          <a:p>
            <a:pPr algn="l">
              <a:buFont typeface="Arial" panose="020B0604020202020204" pitchFamily="34" charset="0"/>
              <a:buChar char="•"/>
            </a:pPr>
            <a:r>
              <a:rPr lang="en-US" b="0" i="0" dirty="0">
                <a:solidFill>
                  <a:srgbClr val="171717"/>
                </a:solidFill>
                <a:effectLst/>
                <a:latin typeface="Segoe UI" panose="020B0502040204020203" pitchFamily="34" charset="0"/>
              </a:rPr>
              <a:t>Hardware isolation at the physical server level. No other VMs will be placed on your hosts. Dedicated hosts are deployed in the same data centers and share the same network and underlying storage infrastructure as other, non-isolated hosts.</a:t>
            </a:r>
          </a:p>
          <a:p>
            <a:pPr algn="l">
              <a:buFont typeface="Arial" panose="020B0604020202020204" pitchFamily="34" charset="0"/>
              <a:buChar char="•"/>
            </a:pPr>
            <a:r>
              <a:rPr lang="en-US" b="0" i="0" dirty="0">
                <a:solidFill>
                  <a:srgbClr val="171717"/>
                </a:solidFill>
                <a:effectLst/>
                <a:latin typeface="Segoe UI" panose="020B0502040204020203" pitchFamily="34" charset="0"/>
              </a:rPr>
              <a:t>Control over maintenance events initiated by the Azure platform. While the majority of maintenance events have little to no impact on your virtual machines, there are some sensitive workloads where each second of pause can have an impact. With dedicated hosts, you can opt-in to a maintenance window to reduce the impact to your service.</a:t>
            </a:r>
          </a:p>
          <a:p>
            <a:pPr algn="l">
              <a:buFont typeface="Arial" panose="020B0604020202020204" pitchFamily="34" charset="0"/>
              <a:buChar char="•"/>
            </a:pPr>
            <a:r>
              <a:rPr lang="en-US" b="0" i="0" dirty="0">
                <a:solidFill>
                  <a:srgbClr val="171717"/>
                </a:solidFill>
                <a:effectLst/>
                <a:latin typeface="Segoe UI" panose="020B0502040204020203" pitchFamily="34" charset="0"/>
              </a:rPr>
              <a:t>With the Azure hybrid benefit, you can bring your own licenses for Windows and SQL to Azure. Using the hybrid benefits provides you with additional benefits. For more information, see </a:t>
            </a:r>
            <a:r>
              <a:rPr lang="en-US" b="0" i="0" u="none" strike="noStrike" dirty="0">
                <a:solidFill>
                  <a:srgbClr val="171717"/>
                </a:solidFill>
                <a:effectLst/>
                <a:latin typeface="Segoe UI" panose="020B0502040204020203" pitchFamily="34" charset="0"/>
                <a:hlinkClick r:id="rId3"/>
              </a:rPr>
              <a:t>Azure Hybrid Benefit</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None/>
            </a:pPr>
            <a:r>
              <a:rPr lang="en-US" b="1" i="0" dirty="0">
                <a:solidFill>
                  <a:srgbClr val="171717"/>
                </a:solidFill>
                <a:effectLst/>
                <a:latin typeface="Segoe UI" panose="020B0502040204020203" pitchFamily="34" charset="0"/>
              </a:rPr>
              <a:t>Learn and SkillPipe content order note:</a:t>
            </a:r>
          </a:p>
          <a:p>
            <a:pPr algn="l">
              <a:buFont typeface="Arial" panose="020B0604020202020204" pitchFamily="34" charset="0"/>
              <a:buNone/>
            </a:pPr>
            <a:r>
              <a:rPr lang="en-US" b="0" i="0" dirty="0">
                <a:solidFill>
                  <a:srgbClr val="171717"/>
                </a:solidFill>
                <a:effectLst/>
                <a:latin typeface="Segoe UI" panose="020B0502040204020203" pitchFamily="34" charset="0"/>
              </a:rPr>
              <a:t>https://docs.microsoft.com/en-us/learn/modules/protect-against-security-threats-azure/6-host-virtual-machines-dedicated-hosts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87397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14-15</a:t>
            </a:r>
          </a:p>
          <a:p>
            <a:r>
              <a:rPr lang="en-US" b="0" dirty="0"/>
              <a:t>https://docs.microsoft.com/en-us/learn/modules/secure-network-connectivity-azure/1-introduction</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18380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14-15</a:t>
            </a:r>
          </a:p>
          <a:p>
            <a:r>
              <a:rPr lang="en-US" b="0" dirty="0"/>
              <a:t>https://docs.microsoft.com/en-us/learn/modules/secure-network-connectivity-azure/1-introduction</a:t>
            </a:r>
          </a:p>
          <a:p>
            <a:endParaRPr lang="en-US" b="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47551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dirty="0">
                <a:solidFill>
                  <a:schemeClr val="tx1"/>
                </a:solidFill>
                <a:effectLst/>
                <a:latin typeface="Segoe UI Light" pitchFamily="34" charset="0"/>
                <a:ea typeface="+mn-ea"/>
                <a:cs typeface="+mn-cs"/>
              </a:rPr>
              <a:t>This is conceptual, to be kept high level, explaining how security options can be targeted at each layer.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a:p>
            <a:r>
              <a:rPr lang="en-US" sz="900" b="1" dirty="0"/>
              <a:t>Learn and SkillPipe content order note:</a:t>
            </a:r>
          </a:p>
          <a:p>
            <a:r>
              <a:rPr lang="en-US" sz="900" b="0" dirty="0"/>
              <a:t>Slides 16-17</a:t>
            </a:r>
          </a:p>
          <a:p>
            <a:r>
              <a:rPr lang="en-US" sz="900" b="0" dirty="0"/>
              <a:t>https://docs.microsoft.com/en-us/learn/modules/secure-network-connectivity-azure/2-what-is-defense-in-depth</a:t>
            </a:r>
          </a:p>
          <a:p>
            <a:endParaRPr lang="en-US" sz="900" b="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01005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comparable to the Shared Responsibility slide, but specific to security. </a:t>
            </a:r>
          </a:p>
          <a:p>
            <a:endParaRPr lang="en-US" dirty="0"/>
          </a:p>
          <a:p>
            <a:r>
              <a:rPr lang="en-US" sz="800" b="1" dirty="0"/>
              <a:t>Learn and SkillPipe content order note:</a:t>
            </a:r>
          </a:p>
          <a:p>
            <a:r>
              <a:rPr lang="en-US" sz="800" b="0" dirty="0"/>
              <a:t>Slides 16-17</a:t>
            </a:r>
          </a:p>
          <a:p>
            <a:r>
              <a:rPr lang="en-US" sz="800" b="0" dirty="0"/>
              <a:t>https://docs.microsoft.com/en-us/learn/modules/secure-network-connectivity-azure/2-what-is-defense-in-depth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347001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NSG</a:t>
            </a:r>
            <a:r>
              <a:rPr lang="en-IE" sz="900" b="0" i="0" u="none" strike="noStrike" kern="1200" dirty="0">
                <a:solidFill>
                  <a:schemeClr val="tx1"/>
                </a:solidFill>
                <a:effectLst/>
                <a:latin typeface="Segoe UI Light" pitchFamily="34" charset="0"/>
                <a:ea typeface="+mn-ea"/>
                <a:cs typeface="+mn-cs"/>
              </a:rPr>
              <a:t> -https://docs.microsoft.com/en-us/azure/virtual-network/</a:t>
            </a:r>
            <a:r>
              <a:rPr lang="en-IE" sz="900" b="0" i="0" u="none" strike="noStrike" kern="1200" dirty="0" err="1">
                <a:solidFill>
                  <a:schemeClr val="tx1"/>
                </a:solidFill>
                <a:effectLst/>
                <a:latin typeface="Segoe UI Light" pitchFamily="34" charset="0"/>
                <a:ea typeface="+mn-ea"/>
                <a:cs typeface="+mn-cs"/>
              </a:rPr>
              <a:t>security-overview#network-security-groups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pPr marL="0" indent="0">
              <a:buNone/>
            </a:pPr>
            <a:r>
              <a:rPr lang="en-US" sz="2800" noProof="0" dirty="0"/>
              <a:t>Filters network traffic to, and from, Azure resources on Azure Virtual Networks.</a:t>
            </a:r>
          </a:p>
          <a:p>
            <a:pPr>
              <a:lnSpc>
                <a:spcPct val="114000"/>
              </a:lnSpc>
            </a:pPr>
            <a:r>
              <a:rPr lang="en-US" sz="2800" dirty="0"/>
              <a:t>Set inbound and outbound rules to filter by source and destination IP address, port, and protocol.</a:t>
            </a:r>
          </a:p>
          <a:p>
            <a:pPr>
              <a:lnSpc>
                <a:spcPct val="114000"/>
              </a:lnSpc>
            </a:pPr>
            <a:r>
              <a:rPr lang="en-US" sz="2800" dirty="0"/>
              <a:t>Add multiple rules, as needed, within subscription limits. </a:t>
            </a:r>
          </a:p>
          <a:p>
            <a:pPr>
              <a:lnSpc>
                <a:spcPct val="114000"/>
              </a:lnSpc>
            </a:pPr>
            <a:r>
              <a:rPr lang="en-US" sz="2800" dirty="0"/>
              <a:t>Azure applies default, baseline, security rules to new NSGs.</a:t>
            </a:r>
          </a:p>
          <a:p>
            <a:pPr>
              <a:lnSpc>
                <a:spcPct val="114000"/>
              </a:lnSpc>
            </a:pPr>
            <a:r>
              <a:rPr lang="en-US" sz="2800" dirty="0"/>
              <a:t>Override default rules with new, higher priority, rules.</a:t>
            </a:r>
          </a:p>
          <a:p>
            <a:pPr>
              <a:lnSpc>
                <a:spcPct val="114000"/>
              </a:lnSpc>
            </a:pPr>
            <a:endParaRPr lang="en-US" sz="2800" dirty="0"/>
          </a:p>
          <a:p>
            <a:pPr>
              <a:lnSpc>
                <a:spcPct val="114000"/>
              </a:lnSpc>
            </a:pPr>
            <a:r>
              <a:rPr lang="en-US" sz="2800" b="1" dirty="0"/>
              <a:t>Learn and SkillPipe content order note:</a:t>
            </a:r>
          </a:p>
          <a:p>
            <a:r>
              <a:rPr lang="en-IE" sz="900" b="0" i="0" u="none" strike="noStrike" kern="1200" dirty="0">
                <a:solidFill>
                  <a:schemeClr val="tx1"/>
                </a:solidFill>
                <a:effectLst/>
                <a:latin typeface="Segoe UI Light" pitchFamily="34" charset="0"/>
                <a:ea typeface="+mn-ea"/>
                <a:cs typeface="+mn-cs"/>
              </a:rPr>
              <a:t>https://docs.microsoft.com/en-us/learn/modules/secure-network-connectivity-azure/5-filter-traffic-network-security-groups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16989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 Azure Application Gateway  also provides a firewall, called the Web Application Firewall (WAF). WAF provides centralized, inbound protection for your web applications against common exploits and vulnerabilities.</a:t>
            </a:r>
          </a:p>
          <a:p>
            <a:pPr marL="457200" indent="-457200">
              <a:lnSpc>
                <a:spcPct val="114000"/>
              </a:lnSpc>
              <a:buFont typeface="Arial" panose="020B0604020202020204" pitchFamily="34" charset="0"/>
              <a:buChar char="•"/>
            </a:pPr>
            <a:r>
              <a:rPr lang="en-US" sz="2800" dirty="0"/>
              <a:t>Applies inbound and outbound traffic filtering rules.</a:t>
            </a:r>
          </a:p>
          <a:p>
            <a:pPr marL="457200" indent="-457200">
              <a:lnSpc>
                <a:spcPct val="114000"/>
              </a:lnSpc>
              <a:buFont typeface="Arial" panose="020B0604020202020204" pitchFamily="34" charset="0"/>
              <a:buChar char="•"/>
            </a:pPr>
            <a:r>
              <a:rPr lang="en-US" sz="2800" dirty="0"/>
              <a:t>Built-in high availability.</a:t>
            </a:r>
          </a:p>
          <a:p>
            <a:pPr marL="457200" indent="-457200">
              <a:lnSpc>
                <a:spcPct val="114000"/>
              </a:lnSpc>
              <a:buFont typeface="Arial" panose="020B0604020202020204" pitchFamily="34" charset="0"/>
              <a:buChar char="•"/>
            </a:pPr>
            <a:r>
              <a:rPr lang="en-US" sz="2800" dirty="0"/>
              <a:t>Unrestricted cloud scalability.</a:t>
            </a:r>
          </a:p>
          <a:p>
            <a:pPr marL="457200" indent="-457200">
              <a:lnSpc>
                <a:spcPct val="114000"/>
              </a:lnSpc>
              <a:buFont typeface="Arial" panose="020B0604020202020204" pitchFamily="34" charset="0"/>
              <a:buChar char="•"/>
            </a:pPr>
            <a:r>
              <a:rPr lang="en-US" sz="2800" dirty="0"/>
              <a:t>Uses Azure Monitor logging.</a:t>
            </a:r>
          </a:p>
          <a:p>
            <a:endParaRPr lang="en-US"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Firewall - https://azure.microsoft.com/en-us/services/azure-firewall/</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https://docs.microsoft.com/en-us/learn/modules/secure-network-connectivity-azure/3-protect-network-azure-firewall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DDoS Protection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https://azure.microsoft.com/en-us/services/ddos-protection/</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https://docs.microsoft.com/en-us/learn/modules/secure-network-connectivity-azure/4-protect-attacks-azure-ddos-protection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5463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a:t>
            </a:r>
            <a:r>
              <a:rPr lang="en-US" baseline="0" dirty="0"/>
              <a:t>slide uses</a:t>
            </a:r>
            <a:r>
              <a:rPr lang="en-US" dirty="0"/>
              <a:t> the Defense in Depth perimeter and networking</a:t>
            </a:r>
            <a:r>
              <a:rPr lang="en-US" baseline="0" dirty="0"/>
              <a:t> </a:t>
            </a:r>
            <a:r>
              <a:rPr lang="en-US" dirty="0"/>
              <a:t>layers as examples. Discussing Azure networking security solutions at each layer is beyond the</a:t>
            </a:r>
            <a:r>
              <a:rPr lang="en-US" baseline="0" dirty="0"/>
              <a:t> scope of this course</a:t>
            </a:r>
            <a:r>
              <a:rPr lang="en-US" dirty="0"/>
              <a: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u="none" strike="noStrike"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82" b="0" i="0" u="none" strike="noStrike" kern="1200" dirty="0">
                <a:solidFill>
                  <a:schemeClr val="tx1"/>
                </a:solidFill>
                <a:effectLst/>
                <a:latin typeface="Segoe UI Light" pitchFamily="34" charset="0"/>
                <a:ea typeface="+mn-ea"/>
                <a:cs typeface="+mn-cs"/>
              </a:rPr>
              <a:t>https://docs.microsoft.com/en-us/learn/modules/secure-network-connectivity-azure/7-combine-services-complete-solution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65072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300"/>
              </a:spcAft>
            </a:pPr>
            <a:r>
              <a:rPr lang="en-US" sz="1800" b="1" dirty="0">
                <a:solidFill>
                  <a:srgbClr val="000000"/>
                </a:solidFill>
                <a:effectLst/>
                <a:latin typeface="Segoe UI Light" panose="020B0502040204020203" pitchFamily="34" charset="0"/>
              </a:rPr>
              <a:t>Learn and SkillPipe content order note: </a:t>
            </a:r>
            <a:endParaRPr lang="en-US" sz="1800" dirty="0">
              <a:solidFill>
                <a:srgbClr val="000000"/>
              </a:solidFill>
              <a:effectLst/>
              <a:latin typeface="Segoe UI Light" panose="020B0502040204020203" pitchFamily="34" charset="0"/>
            </a:endParaRPr>
          </a:p>
          <a:p>
            <a:pPr algn="l"/>
            <a:r>
              <a:rPr lang="en-US" sz="1800" dirty="0">
                <a:solidFill>
                  <a:srgbClr val="000000"/>
                </a:solidFill>
                <a:effectLst/>
                <a:latin typeface="Segoe UI Light" panose="020B0502040204020203" pitchFamily="34" charset="0"/>
              </a:rPr>
              <a:t>Learn has a sandbox exercise - </a:t>
            </a:r>
            <a:r>
              <a:rPr lang="en-US" sz="4400" b="1" i="0" dirty="0">
                <a:solidFill>
                  <a:srgbClr val="171717"/>
                </a:solidFill>
                <a:effectLst/>
                <a:latin typeface="Segoe UI" panose="020B0502040204020203" pitchFamily="34" charset="0"/>
              </a:rPr>
              <a:t>Exercise - Configure network access to a VM by using a network security group</a:t>
            </a:r>
          </a:p>
          <a:p>
            <a:pPr>
              <a:spcBef>
                <a:spcPts val="0"/>
              </a:spcBef>
              <a:spcAft>
                <a:spcPts val="300"/>
              </a:spcAft>
            </a:pPr>
            <a:r>
              <a:rPr lang="en-US" sz="1800" dirty="0">
                <a:solidFill>
                  <a:srgbClr val="171717"/>
                </a:solidFill>
                <a:effectLst/>
                <a:latin typeface="Segoe UI" panose="020B0502040204020203" pitchFamily="34" charset="0"/>
              </a:rPr>
              <a:t>https://docs.microsoft.com/en-us/learn/modules/secure-network-connectivity-azure/6-configure-access-network-security-group</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05472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SkillPipe has a Module 4 review questions slide, while Learn has Knowledge checks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https://docs.microsoft.com/en-us/learn/modules/protect-against-security-threats-azure/7-knowledge-check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https://docs.microsoft.com/en-us/learn/modules/secure-network-connectivity-azure/8-knowledge-check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SkillPipe has a Module 3 summary slide, while Learn has summary units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https://docs.microsoft.com/en-us/learn/modules/protect-against-security-threats-azure/summary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t>
            </a:r>
            <a:r>
              <a:rPr lang="en-US" sz="800" b="0">
                <a:effectLst/>
                <a:latin typeface="Calibri" panose="020F0502020204030204" pitchFamily="34" charset="0"/>
                <a:ea typeface="Calibri" panose="020F0502020204030204" pitchFamily="34" charset="0"/>
              </a:rPr>
              <a:t>secure-network-connectivity-azure/summary</a:t>
            </a:r>
            <a:endParaRPr lang="en-US" sz="800" b="0" dirty="0">
              <a:effectLst/>
              <a:latin typeface="Calibri" panose="020F0502020204030204" pitchFamily="34" charset="0"/>
              <a:ea typeface="Calibri" panose="020F0502020204030204" pitchFamily="34" charset="0"/>
            </a:endParaRPr>
          </a:p>
          <a:p>
            <a:endParaRPr lang="en-US" sz="80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579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98846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dirty="0">
                <a:solidFill>
                  <a:srgbClr val="171717"/>
                </a:solidFill>
                <a:effectLst/>
                <a:latin typeface="Segoe UI" panose="020B0502040204020203" pitchFamily="34" charset="0"/>
              </a:rPr>
              <a:t>Microsoft Defender for Cloud is a unified infrastructure security management system that strengthens the security posture of your data centers and provides advanced threat protection across your hybrid workloads in the cloud - whether they're in Azure or not - as well as on premises.</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Strengthen security posture</a:t>
            </a:r>
            <a:r>
              <a:rPr lang="en-US" sz="2000" b="0" i="0" dirty="0">
                <a:solidFill>
                  <a:srgbClr val="171717"/>
                </a:solidFill>
                <a:effectLst/>
                <a:latin typeface="Segoe UI" panose="020B0502040204020203" pitchFamily="34" charset="0"/>
              </a:rPr>
              <a:t>: Defender for Cloud assesses your environment and enables you to understand the status of your resources, and whether they are secure.</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Protect against threats</a:t>
            </a:r>
            <a:r>
              <a:rPr lang="en-US" sz="2000" b="0" i="0" dirty="0">
                <a:solidFill>
                  <a:srgbClr val="171717"/>
                </a:solidFill>
                <a:effectLst/>
                <a:latin typeface="Segoe UI" panose="020B0502040204020203" pitchFamily="34" charset="0"/>
              </a:rPr>
              <a:t>: Defender for Cloud assesses your workloads and raises threat prevention recommendations and security alerts.</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Get secure faster</a:t>
            </a:r>
            <a:r>
              <a:rPr lang="en-US" sz="2000" b="0" i="0" dirty="0">
                <a:solidFill>
                  <a:srgbClr val="171717"/>
                </a:solidFill>
                <a:effectLst/>
                <a:latin typeface="Segoe UI" panose="020B0502040204020203" pitchFamily="34" charset="0"/>
              </a:rPr>
              <a:t>: In Defender for Cloud, everything is done in cloud speed. Because it is natively integrated, deployment is easy, providing you with auto-provisioning and protection with Azure services.</a:t>
            </a: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Policy compliance</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is built on top of Azure Policy controls so you can </a:t>
            </a: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set and monitor</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your policies to run on management groups, across subscriptions, and even for a whole tenant.</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Security alerts</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automatically collects, analyzes, and integrates log data from your Azure resources like firewall and endpoint protection to detect real threats. Then list of prioritized security alerts is shown in </a:t>
            </a:r>
            <a:r>
              <a:rPr lang="en-US" sz="1800" b="0" i="0" dirty="0">
                <a:solidFill>
                  <a:srgbClr val="171717"/>
                </a:solidFill>
                <a:effectLst/>
                <a:latin typeface="Segoe UI" panose="020B0502040204020203" pitchFamily="34" charset="0"/>
              </a:rPr>
              <a:t>Microsoft 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along with the information you need to quickly investigate and remediate an attack.</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Secure score</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dirty="0">
                <a:solidFill>
                  <a:srgbClr val="171717"/>
                </a:solidFill>
                <a:effectLst/>
                <a:latin typeface="Segoe UI" panose="020B0502040204020203" pitchFamily="34" charset="0"/>
              </a:rPr>
              <a:t>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continually assesses your resources for security issues; then aggregates all the findings into a single score so that you can tell your current security situation.</a:t>
            </a:r>
            <a:endParaRPr lang="en-US" sz="1800" b="0" i="0" u="none" strike="noStrike" dirty="0">
              <a:effectLst/>
              <a:latin typeface="Arial" panose="020B0604020202020204" pitchFamily="34" charset="0"/>
            </a:endParaRPr>
          </a:p>
          <a:p>
            <a:pPr algn="l">
              <a:buFont typeface="Arial" panose="020B0604020202020204" pitchFamily="34" charset="0"/>
              <a:buNone/>
            </a:pPr>
            <a:endParaRPr lang="en-US" sz="2000" b="0" i="0" dirty="0">
              <a:solidFill>
                <a:srgbClr val="171717"/>
              </a:solidFill>
              <a:effectLst/>
              <a:latin typeface="Segoe UI" panose="020B0502040204020203" pitchFamily="34" charset="0"/>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Microsoft Defender for Cloud </a:t>
            </a:r>
            <a:r>
              <a:rPr lang="en-IE" sz="900" b="0" i="0" u="none" strike="noStrike" kern="1200" dirty="0">
                <a:solidFill>
                  <a:schemeClr val="tx1"/>
                </a:solidFill>
                <a:effectLst/>
                <a:latin typeface="Segoe UI Light" pitchFamily="34" charset="0"/>
                <a:ea typeface="+mn-ea"/>
                <a:cs typeface="+mn-cs"/>
              </a:rPr>
              <a:t>- https://azure.microsoft.com/en-us/services/defender-for-cloud/</a:t>
            </a:r>
          </a:p>
          <a:p>
            <a:endParaRPr lang="en-IE" sz="900" b="0" i="0" u="none" strike="noStrike" kern="1200" dirty="0">
              <a:solidFill>
                <a:schemeClr val="tx1"/>
              </a:solidFill>
              <a:effectLst/>
              <a:latin typeface="Segoe UI Light" pitchFamily="34" charset="0"/>
              <a:ea typeface="+mn-ea"/>
              <a:cs typeface="+mn-cs"/>
            </a:endParaRPr>
          </a:p>
          <a:p>
            <a:r>
              <a:rPr lang="en-US" sz="1400" b="1" dirty="0"/>
              <a:t>Learn and SkillPipe content order note:</a:t>
            </a:r>
          </a:p>
          <a:p>
            <a:r>
              <a:rPr lang="en-US" sz="1400" b="0" dirty="0"/>
              <a:t>Slides 6 &amp; 8-9</a:t>
            </a:r>
          </a:p>
          <a:p>
            <a:r>
              <a:rPr lang="en-US" sz="1400" b="0" dirty="0"/>
              <a:t>https://docs.microsoft.com/en-us/learn/modules/protect-against-security-threats-azure/2-protect-threats-security-center</a:t>
            </a:r>
            <a:endParaRPr lang="en-US" sz="14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592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5626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Defender for Cloud </a:t>
            </a:r>
            <a:r>
              <a:rPr lang="en-IE" sz="900" b="0" i="0" u="none" strike="noStrike" kern="1200" dirty="0">
                <a:solidFill>
                  <a:schemeClr val="tx1"/>
                </a:solidFill>
                <a:effectLst/>
                <a:latin typeface="Segoe UI Light" pitchFamily="34" charset="0"/>
                <a:ea typeface="+mn-ea"/>
                <a:cs typeface="+mn-cs"/>
              </a:rPr>
              <a:t>- https://azure.microsoft.com/en-us/services/defender-for-cloud/</a:t>
            </a:r>
          </a:p>
          <a:p>
            <a:r>
              <a:rPr lang="en-IE" sz="900" b="0" i="0" u="none" strike="noStrike" kern="1200" dirty="0">
                <a:solidFill>
                  <a:schemeClr val="tx1"/>
                </a:solidFill>
                <a:effectLst/>
                <a:latin typeface="Segoe UI Light" pitchFamily="34" charset="0"/>
                <a:ea typeface="+mn-ea"/>
                <a:cs typeface="+mn-cs"/>
              </a:rPr>
              <a:t>https://docs.microsoft.com/en-us/azure/defender-for-cloud/managing-and-responding-alerts</a:t>
            </a:r>
          </a:p>
          <a:p>
            <a:r>
              <a:rPr lang="en-IE" sz="900" b="0" i="0" u="none" strike="noStrike" kern="1200" dirty="0">
                <a:solidFill>
                  <a:schemeClr val="tx1"/>
                </a:solidFill>
                <a:effectLst/>
                <a:latin typeface="Segoe UI Light" pitchFamily="34" charset="0"/>
                <a:ea typeface="+mn-ea"/>
                <a:cs typeface="+mn-cs"/>
              </a:rPr>
              <a:t>https://docs.microsoft.com/en-us/azure/defender-for-cloud/secure-score-security-controls</a:t>
            </a:r>
          </a:p>
          <a:p>
            <a:endParaRPr lang="en-IE"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Secure score – Defender for Cloud continually assesses your resources, subscriptions, and organization for security issues; then aggregates all the findings into a single score so that you can tell, at a glance, your current security situation: the higher the score, the lower the identified risk level</a:t>
            </a:r>
          </a:p>
          <a:p>
            <a:endParaRPr lang="en-IE" sz="900" b="0" i="0" u="none" strike="noStrike" kern="1200" dirty="0">
              <a:solidFill>
                <a:schemeClr val="tx1"/>
              </a:solidFill>
              <a:effectLst/>
              <a:latin typeface="Segoe UI Light" pitchFamily="34" charset="0"/>
              <a:ea typeface="+mn-ea"/>
              <a:cs typeface="+mn-cs"/>
            </a:endParaRPr>
          </a:p>
          <a:p>
            <a:r>
              <a:rPr lang="en-US" sz="900" b="1" dirty="0"/>
              <a:t>Learn and SkillPipe content order note:</a:t>
            </a:r>
          </a:p>
          <a:p>
            <a:r>
              <a:rPr lang="en-US" sz="900" b="0" dirty="0"/>
              <a:t>Slides 6 &amp; 8-9</a:t>
            </a:r>
          </a:p>
          <a:p>
            <a:r>
              <a:rPr lang="en-US" sz="900" b="0" dirty="0"/>
              <a:t>https://docs.microsoft.com/en-us/learn/modules/protect-against-security-threats-azure/2-protect-threats-security-center</a:t>
            </a:r>
            <a:endParaRPr lang="en-US" sz="9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3/10/2022 7:31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7070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Semilight"/>
                <a:cs typeface="Segoe UI Semilight"/>
              </a:rPr>
              <a:t>Collect - </a:t>
            </a:r>
            <a:r>
              <a:rPr lang="en-US" dirty="0">
                <a:latin typeface="Segoe UI Semilight"/>
                <a:cs typeface="Segoe UI Semilight"/>
              </a:rPr>
              <a:t> data across all users, devices, applications, and infrastructure, both on-premises and in multiple clouds.</a:t>
            </a:r>
          </a:p>
          <a:p>
            <a:r>
              <a:rPr lang="en-US" b="1" dirty="0">
                <a:latin typeface="Segoe UI Semilight"/>
                <a:cs typeface="Segoe UI Semilight"/>
              </a:rPr>
              <a:t>Detect</a:t>
            </a:r>
            <a:r>
              <a:rPr lang="en-US" dirty="0">
                <a:latin typeface="Segoe UI Semilight"/>
                <a:cs typeface="Segoe UI Semilight"/>
              </a:rPr>
              <a:t> threats and minimize false positives using analytics.</a:t>
            </a:r>
          </a:p>
          <a:p>
            <a:r>
              <a:rPr lang="en-US" b="1" dirty="0">
                <a:latin typeface="Segoe UI Semilight"/>
                <a:cs typeface="Segoe UI Semilight"/>
              </a:rPr>
              <a:t>Investigate</a:t>
            </a:r>
            <a:r>
              <a:rPr lang="en-US" dirty="0">
                <a:latin typeface="Segoe UI Semilight"/>
                <a:cs typeface="Segoe UI Semilight"/>
              </a:rPr>
              <a:t> threats with AI and hunt suspicious activities at scale.</a:t>
            </a:r>
          </a:p>
          <a:p>
            <a:r>
              <a:rPr lang="en-US" b="1" dirty="0">
                <a:latin typeface="Segoe UI Semilight"/>
                <a:cs typeface="Segoe UI Semilight"/>
              </a:rPr>
              <a:t>Respond</a:t>
            </a:r>
            <a:r>
              <a:rPr lang="en-US" dirty="0">
                <a:latin typeface="Segoe UI Semilight"/>
                <a:cs typeface="Segoe UI Semilight"/>
              </a:rPr>
              <a:t> to incidents with built-in orchestration and automation of common tasks.</a:t>
            </a:r>
            <a:endParaRPr lang="en-US" dirty="0"/>
          </a:p>
          <a:p>
            <a:endParaRPr lang="en-US" dirty="0"/>
          </a:p>
          <a:p>
            <a:r>
              <a:rPr lang="en-US" b="1" dirty="0"/>
              <a:t>Learn and SkillPipe content order note:</a:t>
            </a:r>
          </a:p>
          <a:p>
            <a:r>
              <a:rPr lang="en-US" b="0" dirty="0"/>
              <a:t>https://docs.microsoft.com/en-us/learn/modules/protect-against-security-threats-azure/3-detect-respond-threats-sentinel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96083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057299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7389935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9367975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4575535"/>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71058970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0310943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802923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buFont typeface="Arial" panose="020B0604020202020204" pitchFamily="34" charset="0"/>
              <a:buNone/>
              <a:defRPr sz="2400" b="0">
                <a:latin typeface="+mn-lt"/>
              </a:defRPr>
            </a:lvl1pPr>
            <a:lvl2pPr>
              <a:spcBef>
                <a:spcPts val="392"/>
              </a:spcBef>
              <a:spcAft>
                <a:spcPts val="588"/>
              </a:spcAft>
              <a:buFont typeface="Arial" panose="020B0604020202020204" pitchFamily="34" charset="0"/>
              <a:buNone/>
              <a:defRPr sz="2400" b="0">
                <a:latin typeface="+mn-lt"/>
              </a:defRPr>
            </a:lvl2pPr>
            <a:lvl3pPr>
              <a:spcBef>
                <a:spcPts val="392"/>
              </a:spcBef>
              <a:spcAft>
                <a:spcPts val="588"/>
              </a:spcAft>
              <a:buFont typeface="Arial" panose="020B0604020202020204" pitchFamily="34" charset="0"/>
              <a:buNone/>
              <a:defRPr sz="2400" b="0">
                <a:latin typeface="+mn-lt"/>
              </a:defRPr>
            </a:lvl3pPr>
            <a:lvl4pPr>
              <a:spcBef>
                <a:spcPts val="392"/>
              </a:spcBef>
              <a:spcAft>
                <a:spcPts val="588"/>
              </a:spcAft>
              <a:buFont typeface="Arial" panose="020B0604020202020204" pitchFamily="34" charset="0"/>
              <a:buNone/>
              <a:defRPr sz="2400" b="0">
                <a:latin typeface="+mn-lt"/>
              </a:defRPr>
            </a:lvl4pPr>
            <a:lvl5pPr>
              <a:spcBef>
                <a:spcPts val="392"/>
              </a:spcBef>
              <a:spcAft>
                <a:spcPts val="588"/>
              </a:spcAft>
              <a:buFont typeface="Arial" panose="020B0604020202020204" pitchFamily="34" charset="0"/>
              <a:buChar char="•"/>
              <a:defRPr sz="2400" b="0">
                <a:latin typeface="+mn-lt"/>
              </a:defRPr>
            </a:lvl5pPr>
          </a:lstStyle>
          <a:p>
            <a:pPr lvl="0"/>
            <a:r>
              <a:rPr lang="en-US" dirty="0"/>
              <a:t>Click to edit Master text styles</a:t>
            </a:r>
          </a:p>
          <a:p>
            <a:pPr lvl="0"/>
            <a:r>
              <a:rPr lang="en-US" dirty="0"/>
              <a:t>Second level</a:t>
            </a:r>
          </a:p>
          <a:p>
            <a:pPr lvl="1"/>
            <a:r>
              <a:rPr lang="en-US" dirty="0"/>
              <a:t>Third level</a:t>
            </a:r>
          </a:p>
          <a:p>
            <a:pPr lvl="2"/>
            <a:r>
              <a:rPr lang="en-US" dirty="0"/>
              <a:t>Fourth level</a:t>
            </a:r>
          </a:p>
          <a:p>
            <a:pPr lvl="3"/>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346480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8208505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7137958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0417933"/>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7068533"/>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437561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2643765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522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809217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336693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59505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01867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832646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8411706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461723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127584385"/>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1175082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870245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52006047"/>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32191127"/>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65909675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3902935"/>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86075199"/>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43670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192424"/>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2081325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9777126"/>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778800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8062922"/>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73894103"/>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45721402"/>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5086587"/>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0577646"/>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5510668"/>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23633177"/>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7473173"/>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9532407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71268992"/>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948924019"/>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36974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6417004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584" r:id="rId12"/>
    <p:sldLayoutId id="2147484583" r:id="rId13"/>
    <p:sldLayoutId id="2147484256"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9A657535-9DF8-40B0-8F9B-096D701BFFE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7102504A-5DF7-41D1-9F7B-89944D6DBFB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0" name="GRID" hidden="1">
            <a:extLst>
              <a:ext uri="{FF2B5EF4-FFF2-40B4-BE49-F238E27FC236}">
                <a16:creationId xmlns:a16="http://schemas.microsoft.com/office/drawing/2014/main" id="{6C8EB94D-BD4B-4709-BB2F-8D0486877F0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AACC76F5-6012-48E9-97F6-A14E727E7BBC}"/>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F443E46-DFC3-4CE3-8062-92812029F0F1}"/>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2A5CB8-BB73-4A14-9F56-2CB5A7E366D6}"/>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4D8F0-AEFA-4046-AAA0-406AD3389472}"/>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D37FF53-7E51-4213-B636-5A3B52F94078}"/>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0C425B-66CA-47C4-9F74-919653A10F47}"/>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0098AF-84C4-46AA-909A-1AC462685570}"/>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FFE7C8-68EB-469A-9CB4-C1F4A8E1806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8EB63D-8991-4767-A406-13720B87C42D}"/>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116E49-7F50-44D7-97F2-084C85A3162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DACB4D-652A-4382-9119-A1B15814C24B}"/>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41CC1A-FBAE-456B-92FB-0F2E7E38F5E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676DA3B-D4A2-42CE-A6A2-2550C9B7F40F}"/>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71749D-4E41-455C-8C4C-A9BD59AB6ACE}"/>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D4E459-9B64-4D1C-9C8A-CF23E6695CA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3A4246-EDE2-434E-A23A-2A23E374FCAF}"/>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A72456-BF8E-468A-9C8F-71B882936BD6}"/>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4709474-527D-4486-BC13-2E303D82D15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EFFFC27-46A7-4E8A-A0BC-4B87CD70FF9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825DC7-7E1E-4383-BB82-700D3D6DA99E}"/>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C3A088B-CA7F-4F5E-8045-D891C2F09A0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CEC195-4CE4-49E7-8727-B3C558FC369F}"/>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CE4A7D-2EC8-4DB8-ACE8-08318838591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3AFCE9-C15A-4224-81B9-FA6C9B4AFD5C}"/>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01EE91-8178-4D78-931B-0F33118078BE}"/>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4298AB-365B-47B0-81A6-496E7E5A1905}"/>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1D3A91-9D95-40C0-BD43-09173486D62C}"/>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21F226A-5497-4406-B00B-1ED06CF95FCC}"/>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7D07C4-BDCE-4ADF-AC32-3D791112376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90D82F-0E2D-4D28-91E6-72C6AA65EEE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92F0BE3-BB2A-46D1-81CD-02A155BD93D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D77E472-741B-4C44-989C-CC80B4FE05F9}"/>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3D0BD81-EDB0-4D41-AE2B-F9559B613D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926081D-A377-4386-89B0-B0AE40F43C0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F14B2F30-5CB6-4DB7-B39C-878CA739BEF1}"/>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C33370D5-A868-4264-A18C-34B60523C8B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8799290"/>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5.xml"/><Relationship Id="rId5" Type="http://schemas.openxmlformats.org/officeDocument/2006/relationships/image" Target="../media/image40.emf"/><Relationship Id="rId4" Type="http://schemas.openxmlformats.org/officeDocument/2006/relationships/image" Target="../media/image39.sv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4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04: </a:t>
            </a:r>
            <a:br>
              <a:rPr lang="en-US" dirty="0">
                <a:solidFill>
                  <a:schemeClr val="tx1"/>
                </a:solidFill>
                <a:latin typeface="Segoe UI Semibold (Headings)"/>
              </a:rPr>
            </a:br>
            <a:r>
              <a:rPr lang="en-US" dirty="0">
                <a:solidFill>
                  <a:schemeClr val="tx1"/>
                </a:solidFill>
                <a:latin typeface="Segoe UI Semibold (Headings)"/>
              </a:rPr>
              <a:t>Security</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Key Vault</a:t>
            </a:r>
          </a:p>
        </p:txBody>
      </p:sp>
      <p:sp>
        <p:nvSpPr>
          <p:cNvPr id="3" name="Text Placeholder 2">
            <a:extLst>
              <a:ext uri="{FF2B5EF4-FFF2-40B4-BE49-F238E27FC236}">
                <a16:creationId xmlns:a16="http://schemas.microsoft.com/office/drawing/2014/main" id="{E178A79C-9AAE-4B8D-AA74-7285B8DC1294}"/>
              </a:ext>
            </a:extLst>
          </p:cNvPr>
          <p:cNvSpPr>
            <a:spLocks noGrp="1"/>
          </p:cNvSpPr>
          <p:nvPr>
            <p:ph sz="quarter" idx="10"/>
          </p:nvPr>
        </p:nvSpPr>
        <p:spPr>
          <a:xfrm>
            <a:off x="419100" y="1456897"/>
            <a:ext cx="7315443" cy="3652282"/>
          </a:xfrm>
        </p:spPr>
        <p:txBody>
          <a:bodyPr/>
          <a:lstStyle/>
          <a:p>
            <a:r>
              <a:rPr lang="en-US" b="1" dirty="0"/>
              <a:t>Azure Key Vault </a:t>
            </a:r>
            <a:r>
              <a:rPr lang="en-US" dirty="0"/>
              <a:t>stores application secrets in a centralized cloud location in order to securely control access permissions and access logging.</a:t>
            </a:r>
            <a:endParaRPr lang="en-US" sz="800" dirty="0"/>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Secrets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Key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Certificate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Storing secrets backed by hardware security modules (HSMs).</a:t>
            </a:r>
          </a:p>
        </p:txBody>
      </p:sp>
      <p:pic>
        <p:nvPicPr>
          <p:cNvPr id="5" name="Graphic 4">
            <a:extLst>
              <a:ext uri="{FF2B5EF4-FFF2-40B4-BE49-F238E27FC236}">
                <a16:creationId xmlns:a16="http://schemas.microsoft.com/office/drawing/2014/main" id="{2A81C54A-C245-45C6-8754-9E31524A009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9379" y="1456897"/>
            <a:ext cx="3715842" cy="3715842"/>
          </a:xfrm>
          <a:prstGeom prst="rect">
            <a:avLst/>
          </a:prstGeom>
        </p:spPr>
      </p:pic>
    </p:spTree>
    <p:extLst>
      <p:ext uri="{BB962C8B-B14F-4D97-AF65-F5344CB8AC3E}">
        <p14:creationId xmlns:p14="http://schemas.microsoft.com/office/powerpoint/2010/main" val="211924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Walkthrough-Implement Azure Key Vault</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36859"/>
            <a:ext cx="5663533" cy="3093154"/>
          </a:xfrm>
        </p:spPr>
        <p:txBody>
          <a:bodyPr/>
          <a:lstStyle/>
          <a:p>
            <a:pPr marL="228600" lvl="1" indent="0">
              <a:buNone/>
            </a:pPr>
            <a:r>
              <a:rPr lang="en-US" sz="2400" dirty="0">
                <a:latin typeface="+mj-lt"/>
                <a:cs typeface="Segoe UI Semilight" panose="020B0402040204020203" pitchFamily="34" charset="0"/>
              </a:rPr>
              <a:t>Create an Azure Key vault and then create a password secret within the key vault.</a:t>
            </a:r>
          </a:p>
          <a:p>
            <a:pPr marL="228600" lvl="1" indent="0">
              <a:buNone/>
            </a:pPr>
            <a:endParaRPr lang="en-IE" b="1" dirty="0">
              <a:cs typeface="Segoe UI Semilight" panose="020B0402040204020203" pitchFamily="34" charset="0"/>
            </a:endParaRPr>
          </a:p>
          <a:p>
            <a:pPr marL="742950" lvl="1" indent="-514350">
              <a:buFont typeface="+mj-lt"/>
              <a:buAutoNum type="arabicPeriod"/>
            </a:pPr>
            <a:r>
              <a:rPr lang="en-IE" sz="2400" dirty="0">
                <a:cs typeface="Segoe UI Semilight" panose="020B0402040204020203" pitchFamily="34" charset="0"/>
              </a:rPr>
              <a:t>Create an Azure key vault.</a:t>
            </a:r>
          </a:p>
          <a:p>
            <a:pPr marL="742950" lvl="1" indent="-514350">
              <a:buFont typeface="+mj-lt"/>
              <a:buAutoNum type="arabicPeriod"/>
            </a:pPr>
            <a:r>
              <a:rPr lang="en-IE" sz="2400" dirty="0">
                <a:cs typeface="Segoe UI Semilight" panose="020B0402040204020203" pitchFamily="34" charset="0"/>
              </a:rPr>
              <a:t>Add a secret to the Azure key vault.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B865-4513-45EE-90E6-218E9DAB541F}"/>
              </a:ext>
            </a:extLst>
          </p:cNvPr>
          <p:cNvSpPr>
            <a:spLocks noGrp="1"/>
          </p:cNvSpPr>
          <p:nvPr>
            <p:ph type="title"/>
          </p:nvPr>
        </p:nvSpPr>
        <p:spPr/>
        <p:txBody>
          <a:bodyPr/>
          <a:lstStyle/>
          <a:p>
            <a:r>
              <a:rPr lang="en-US" dirty="0"/>
              <a:t>Azure Dedicated Host</a:t>
            </a:r>
          </a:p>
        </p:txBody>
      </p:sp>
      <p:sp>
        <p:nvSpPr>
          <p:cNvPr id="3" name="Content Placeholder 2">
            <a:extLst>
              <a:ext uri="{FF2B5EF4-FFF2-40B4-BE49-F238E27FC236}">
                <a16:creationId xmlns:a16="http://schemas.microsoft.com/office/drawing/2014/main" id="{C8F7BD72-C561-4FAA-BADB-079C2EFD7409}"/>
              </a:ext>
            </a:extLst>
          </p:cNvPr>
          <p:cNvSpPr>
            <a:spLocks noGrp="1"/>
          </p:cNvSpPr>
          <p:nvPr>
            <p:ph sz="quarter" idx="10"/>
          </p:nvPr>
        </p:nvSpPr>
        <p:spPr>
          <a:xfrm>
            <a:off x="419100" y="1456897"/>
            <a:ext cx="11340811" cy="923330"/>
          </a:xfrm>
        </p:spPr>
        <p:txBody>
          <a:bodyPr/>
          <a:lstStyle/>
          <a:p>
            <a:r>
              <a:rPr lang="en-US" b="1" dirty="0">
                <a:latin typeface="+mn-lt"/>
              </a:rPr>
              <a:t>Azure Dedicated Host </a:t>
            </a:r>
            <a:r>
              <a:rPr lang="en-US" dirty="0">
                <a:latin typeface="+mn-lt"/>
              </a:rPr>
              <a:t>provides physical servers that host one or more Azure virtual machines that is dedicated to a single organization’s workload.</a:t>
            </a:r>
          </a:p>
        </p:txBody>
      </p:sp>
      <p:grpSp>
        <p:nvGrpSpPr>
          <p:cNvPr id="9" name="Group 8" descr="Azure Dedicated Host icon - a key laid over the front of a cloud server.">
            <a:extLst>
              <a:ext uri="{FF2B5EF4-FFF2-40B4-BE49-F238E27FC236}">
                <a16:creationId xmlns:a16="http://schemas.microsoft.com/office/drawing/2014/main" id="{CB9E6AE9-55F1-48E0-88E6-39BF70B3D9CE}"/>
              </a:ext>
            </a:extLst>
          </p:cNvPr>
          <p:cNvGrpSpPr/>
          <p:nvPr/>
        </p:nvGrpSpPr>
        <p:grpSpPr>
          <a:xfrm>
            <a:off x="1419604" y="2518944"/>
            <a:ext cx="9352792" cy="2760831"/>
            <a:chOff x="1478957" y="2593895"/>
            <a:chExt cx="9352792" cy="2760831"/>
          </a:xfrm>
        </p:grpSpPr>
        <p:pic>
          <p:nvPicPr>
            <p:cNvPr id="7" name="Graphic 6">
              <a:extLst>
                <a:ext uri="{FF2B5EF4-FFF2-40B4-BE49-F238E27FC236}">
                  <a16:creationId xmlns:a16="http://schemas.microsoft.com/office/drawing/2014/main" id="{43DCD69C-4F21-4A4A-8DA8-71ACA213B4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8957" y="2593895"/>
              <a:ext cx="2760831" cy="2760831"/>
            </a:xfrm>
            <a:prstGeom prst="rect">
              <a:avLst/>
            </a:prstGeom>
          </p:spPr>
        </p:pic>
        <p:sp>
          <p:nvSpPr>
            <p:cNvPr id="8" name="TextBox 7">
              <a:extLst>
                <a:ext uri="{FF2B5EF4-FFF2-40B4-BE49-F238E27FC236}">
                  <a16:creationId xmlns:a16="http://schemas.microsoft.com/office/drawing/2014/main" id="{17F318FD-E0EA-42B9-8FD1-0D818DE44E09}"/>
                </a:ext>
              </a:extLst>
            </p:cNvPr>
            <p:cNvSpPr txBox="1"/>
            <p:nvPr/>
          </p:nvSpPr>
          <p:spPr>
            <a:xfrm>
              <a:off x="4888149" y="3087914"/>
              <a:ext cx="5943600" cy="1772793"/>
            </a:xfrm>
            <a:prstGeom prst="rect">
              <a:avLst/>
            </a:prstGeom>
            <a:noFill/>
          </p:spPr>
          <p:txBody>
            <a:bodyPr wrap="square" lIns="182880" tIns="146304" rIns="182880" bIns="146304" rtlCol="0">
              <a:spAutoFit/>
            </a:bodyPr>
            <a:lstStyle/>
            <a:p>
              <a:r>
                <a:rPr lang="en-US" sz="2400" dirty="0">
                  <a:latin typeface="+mj-lt"/>
                </a:rPr>
                <a:t>Benefits</a:t>
              </a:r>
            </a:p>
            <a:p>
              <a:pPr marL="285750" indent="-285750">
                <a:buFont typeface="Arial" panose="020B0604020202020204" pitchFamily="34" charset="0"/>
                <a:buChar char="•"/>
              </a:pPr>
              <a:r>
                <a:rPr lang="en-US" sz="2400" dirty="0"/>
                <a:t>Hardware isolation at the server level</a:t>
              </a:r>
            </a:p>
            <a:p>
              <a:pPr marL="285750" indent="-285750">
                <a:buFont typeface="Arial" panose="020B0604020202020204" pitchFamily="34" charset="0"/>
                <a:buChar char="•"/>
              </a:pPr>
              <a:r>
                <a:rPr lang="en-US" sz="2400" dirty="0"/>
                <a:t>Control over maintenance event timing</a:t>
              </a:r>
            </a:p>
            <a:p>
              <a:pPr marL="285750" indent="-285750">
                <a:buFont typeface="Arial" panose="020B0604020202020204" pitchFamily="34" charset="0"/>
                <a:buChar char="•"/>
              </a:pPr>
              <a:r>
                <a:rPr lang="en-US" sz="2400" dirty="0"/>
                <a:t>Aligned with Azure Hybrid Use Benefits</a:t>
              </a:r>
            </a:p>
          </p:txBody>
        </p:sp>
      </p:grpSp>
    </p:spTree>
    <p:extLst>
      <p:ext uri="{BB962C8B-B14F-4D97-AF65-F5344CB8AC3E}">
        <p14:creationId xmlns:p14="http://schemas.microsoft.com/office/powerpoint/2010/main" val="35184280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Secure network connectivity</a:t>
            </a:r>
          </a:p>
        </p:txBody>
      </p:sp>
      <p:pic>
        <p:nvPicPr>
          <p:cNvPr id="5" name="Graphic 4" descr="Server">
            <a:extLst>
              <a:ext uri="{FF2B5EF4-FFF2-40B4-BE49-F238E27FC236}">
                <a16:creationId xmlns:a16="http://schemas.microsoft.com/office/drawing/2014/main" id="{C73CA47A-986C-42B2-8A19-0B46A3390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76047" y="2764055"/>
            <a:ext cx="1329890" cy="1329890"/>
          </a:xfrm>
          <a:prstGeom prst="rect">
            <a:avLst/>
          </a:prstGeom>
        </p:spPr>
      </p:pic>
      <p:pic>
        <p:nvPicPr>
          <p:cNvPr id="7" name="Graphic 6" descr="Shield Tick">
            <a:extLst>
              <a:ext uri="{FF2B5EF4-FFF2-40B4-BE49-F238E27FC236}">
                <a16:creationId xmlns:a16="http://schemas.microsoft.com/office/drawing/2014/main" id="{51D96BD7-ACFB-44A2-91DE-90596E3B4B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0709" y="3418670"/>
            <a:ext cx="630455" cy="630455"/>
          </a:xfrm>
          <a:prstGeom prst="rect">
            <a:avLst/>
          </a:prstGeom>
        </p:spPr>
      </p:pic>
    </p:spTree>
    <p:extLst>
      <p:ext uri="{BB962C8B-B14F-4D97-AF65-F5344CB8AC3E}">
        <p14:creationId xmlns:p14="http://schemas.microsoft.com/office/powerpoint/2010/main" val="26057037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ABE8-A54C-4A99-8B25-C89526115079}"/>
              </a:ext>
            </a:extLst>
          </p:cNvPr>
          <p:cNvSpPr>
            <a:spLocks noGrp="1"/>
          </p:cNvSpPr>
          <p:nvPr>
            <p:ph type="title"/>
          </p:nvPr>
        </p:nvSpPr>
        <p:spPr/>
        <p:txBody>
          <a:bodyPr/>
          <a:lstStyle/>
          <a:p>
            <a:r>
              <a:rPr lang="en-US" dirty="0"/>
              <a:t>Secure Network Connectivity - Objective Domain</a:t>
            </a:r>
          </a:p>
        </p:txBody>
      </p:sp>
      <p:sp>
        <p:nvSpPr>
          <p:cNvPr id="3" name="Text Placeholder 2">
            <a:extLst>
              <a:ext uri="{FF2B5EF4-FFF2-40B4-BE49-F238E27FC236}">
                <a16:creationId xmlns:a16="http://schemas.microsoft.com/office/drawing/2014/main" id="{0EF6FD3D-313A-4CD1-B33E-B54FE36B1626}"/>
              </a:ext>
            </a:extLst>
          </p:cNvPr>
          <p:cNvSpPr>
            <a:spLocks noGrp="1"/>
          </p:cNvSpPr>
          <p:nvPr>
            <p:ph sz="quarter" idx="4294967295"/>
          </p:nvPr>
        </p:nvSpPr>
        <p:spPr>
          <a:xfrm>
            <a:off x="419100" y="1456897"/>
            <a:ext cx="11340811" cy="3439852"/>
          </a:xfrm>
        </p:spPr>
        <p:txBody>
          <a:bodyPr/>
          <a:lstStyle/>
          <a:p>
            <a:pPr lvl="0" fontAlgn="base">
              <a:lnSpc>
                <a:spcPct val="150000"/>
              </a:lnSpc>
            </a:pPr>
            <a:r>
              <a:rPr lang="en-US" sz="2400" dirty="0"/>
              <a:t>Describe the concept and functionality of:</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Defense in depth</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Network Security Groups (NSG)</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Azure Firewall</a:t>
            </a:r>
          </a:p>
          <a:p>
            <a:pPr marL="342900" lvl="0" indent="-342900" fontAlgn="base">
              <a:lnSpc>
                <a:spcPct val="150000"/>
              </a:lnSpc>
              <a:buFont typeface="Arial" panose="020B0604020202020204" pitchFamily="34" charset="0"/>
              <a:buChar char="•"/>
            </a:pPr>
            <a:r>
              <a:rPr lang="en-US" sz="2400" dirty="0">
                <a:latin typeface="Segoe UI" panose="020B0502040204020203" pitchFamily="34" charset="0"/>
                <a:cs typeface="Segoe UI" panose="020B0502040204020203" pitchFamily="34" charset="0"/>
              </a:rPr>
              <a:t>Azure DDoS protection </a:t>
            </a:r>
          </a:p>
          <a:p>
            <a:pPr>
              <a:lnSpc>
                <a:spcPct val="150000"/>
              </a:lnSpc>
            </a:pPr>
            <a:endParaRPr lang="en-US" sz="2400" dirty="0"/>
          </a:p>
        </p:txBody>
      </p:sp>
    </p:spTree>
    <p:extLst>
      <p:ext uri="{BB962C8B-B14F-4D97-AF65-F5344CB8AC3E}">
        <p14:creationId xmlns:p14="http://schemas.microsoft.com/office/powerpoint/2010/main" val="15761724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Defense in depth</a:t>
            </a:r>
          </a:p>
        </p:txBody>
      </p:sp>
      <p:sp>
        <p:nvSpPr>
          <p:cNvPr id="6" name="Text Placeholder 5"/>
          <p:cNvSpPr>
            <a:spLocks noGrp="1"/>
          </p:cNvSpPr>
          <p:nvPr>
            <p:ph sz="quarter" idx="10"/>
          </p:nvPr>
        </p:nvSpPr>
        <p:spPr>
          <a:xfrm>
            <a:off x="333867" y="1639288"/>
            <a:ext cx="6125194" cy="3880213"/>
          </a:xfrm>
        </p:spPr>
        <p:txBody>
          <a:bodyPr/>
          <a:lstStyle/>
          <a:p>
            <a:pPr marL="342900" indent="-342900">
              <a:buFont typeface="Arial" panose="020B0604020202020204" pitchFamily="34" charset="0"/>
              <a:buChar char="•"/>
            </a:pPr>
            <a:r>
              <a:rPr lang="en-US" sz="2400" dirty="0">
                <a:solidFill>
                  <a:schemeClr val="tx1"/>
                </a:solidFill>
                <a:latin typeface="+mn-lt"/>
              </a:rPr>
              <a:t>A layered approach to securing computer systems.</a:t>
            </a:r>
          </a:p>
          <a:p>
            <a:pPr marL="342900" indent="-342900">
              <a:lnSpc>
                <a:spcPct val="114000"/>
              </a:lnSpc>
              <a:buFont typeface="Arial" panose="020B0604020202020204" pitchFamily="34" charset="0"/>
              <a:buChar char="•"/>
            </a:pPr>
            <a:r>
              <a:rPr lang="en-US" sz="2400" dirty="0">
                <a:solidFill>
                  <a:schemeClr val="tx1"/>
                </a:solidFill>
                <a:latin typeface="+mn-lt"/>
              </a:rPr>
              <a:t>Provides multiple levels of protection. </a:t>
            </a:r>
          </a:p>
          <a:p>
            <a:pPr marL="342900" indent="-342900">
              <a:lnSpc>
                <a:spcPct val="114000"/>
              </a:lnSpc>
              <a:buFont typeface="Arial" panose="020B0604020202020204" pitchFamily="34" charset="0"/>
              <a:buChar char="•"/>
            </a:pPr>
            <a:r>
              <a:rPr lang="en-US" sz="2400" dirty="0">
                <a:solidFill>
                  <a:schemeClr val="tx1"/>
                </a:solidFill>
                <a:latin typeface="+mn-lt"/>
              </a:rPr>
              <a:t>Attacks against one layer are isolated from subsequent layers. </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4ABAE1CC-1670-41D7-8E1D-B479809CA2A0}"/>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E021DC50-183E-4228-9571-6552551463F8}"/>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A288C81-4E58-4574-9C32-E681CEF391EC}"/>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B13FFE2C-9D39-413C-95CA-C5754F20D5E1}"/>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CCABB243-6E30-45CE-A128-0A8CDCDF635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EBC38335-51D1-429D-8378-450D3F99D260}"/>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B0ABBDC1-E5FF-4478-9DB8-634C73006990}"/>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F0830FD7-83F2-4621-83EE-0A82ADCA2CC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267309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solidFill>
                  <a:schemeClr val="tx1"/>
                </a:solidFill>
                <a:cs typeface="Segoe UI"/>
              </a:rPr>
              <a:t>Shared Security</a:t>
            </a:r>
            <a:endParaRPr lang="en-US" b="1" dirty="0">
              <a:solidFill>
                <a:schemeClr val="tx1"/>
              </a:solidFill>
            </a:endParaRPr>
          </a:p>
        </p:txBody>
      </p:sp>
      <p:sp>
        <p:nvSpPr>
          <p:cNvPr id="6" name="Text Placeholder 5"/>
          <p:cNvSpPr>
            <a:spLocks noGrp="1"/>
          </p:cNvSpPr>
          <p:nvPr>
            <p:ph sz="quarter" idx="10"/>
          </p:nvPr>
        </p:nvSpPr>
        <p:spPr>
          <a:xfrm>
            <a:off x="419101" y="1456897"/>
            <a:ext cx="4333770" cy="2544286"/>
          </a:xfrm>
        </p:spPr>
        <p:txBody>
          <a:bodyPr/>
          <a:lstStyle/>
          <a:p>
            <a:pPr marL="342900" indent="-342900">
              <a:buFont typeface="Arial" panose="020B0604020202020204" pitchFamily="34" charset="0"/>
              <a:buChar char="•"/>
            </a:pPr>
            <a:r>
              <a:rPr lang="en-US" dirty="0">
                <a:solidFill>
                  <a:schemeClr val="tx1"/>
                </a:solidFill>
                <a:latin typeface="+mn-lt"/>
              </a:rPr>
              <a:t>Migrating from customer-controlled to cloud-based datacenters shifts the responsibility for security.</a:t>
            </a:r>
          </a:p>
          <a:p>
            <a:pPr marL="342900" indent="-342900">
              <a:buFont typeface="Arial" panose="020B0604020202020204" pitchFamily="34" charset="0"/>
              <a:buChar char="•"/>
            </a:pPr>
            <a:endParaRPr lang="en-US" dirty="0">
              <a:solidFill>
                <a:schemeClr val="tx1"/>
              </a:solidFill>
              <a:latin typeface="+mn-lt"/>
            </a:endParaRPr>
          </a:p>
          <a:p>
            <a:pPr marL="342900" indent="-342900">
              <a:buFont typeface="Arial" panose="020B0604020202020204" pitchFamily="34" charset="0"/>
              <a:buChar char="•"/>
            </a:pPr>
            <a:r>
              <a:rPr lang="en-US" dirty="0">
                <a:solidFill>
                  <a:schemeClr val="tx1"/>
                </a:solidFill>
                <a:latin typeface="+mn-lt"/>
              </a:rPr>
              <a:t>Security becomes a shared concern between cloud providers and customers.</a:t>
            </a:r>
            <a:endParaRPr lang="en-US" b="1" dirty="0">
              <a:solidFill>
                <a:schemeClr val="tx1"/>
              </a:solidFill>
              <a:latin typeface="+mn-lt"/>
            </a:endParaRPr>
          </a:p>
        </p:txBody>
      </p:sp>
      <p:graphicFrame>
        <p:nvGraphicFramePr>
          <p:cNvPr id="5" name="Table 3">
            <a:extLst>
              <a:ext uri="{FF2B5EF4-FFF2-40B4-BE49-F238E27FC236}">
                <a16:creationId xmlns:a16="http://schemas.microsoft.com/office/drawing/2014/main" id="{B52B1D42-FD12-4852-BCE3-48EA64F82FC8}"/>
              </a:ext>
            </a:extLst>
          </p:cNvPr>
          <p:cNvGraphicFramePr>
            <a:graphicFrameLocks noGrp="1"/>
          </p:cNvGraphicFramePr>
          <p:nvPr>
            <p:extLst>
              <p:ext uri="{D42A27DB-BD31-4B8C-83A1-F6EECF244321}">
                <p14:modId xmlns:p14="http://schemas.microsoft.com/office/powerpoint/2010/main" val="308363938"/>
              </p:ext>
            </p:extLst>
          </p:nvPr>
        </p:nvGraphicFramePr>
        <p:xfrm>
          <a:off x="4982038" y="440494"/>
          <a:ext cx="6777873" cy="4902282"/>
        </p:xfrm>
        <a:graphic>
          <a:graphicData uri="http://schemas.openxmlformats.org/drawingml/2006/table">
            <a:tbl>
              <a:tblPr firstRow="1" bandRow="1">
                <a:tableStyleId>{5C22544A-7EE6-4342-B048-85BDC9FD1C3A}</a:tableStyleId>
              </a:tblPr>
              <a:tblGrid>
                <a:gridCol w="2121031">
                  <a:extLst>
                    <a:ext uri="{9D8B030D-6E8A-4147-A177-3AD203B41FA5}">
                      <a16:colId xmlns:a16="http://schemas.microsoft.com/office/drawing/2014/main" val="2492553837"/>
                    </a:ext>
                  </a:extLst>
                </a:gridCol>
                <a:gridCol w="1244338">
                  <a:extLst>
                    <a:ext uri="{9D8B030D-6E8A-4147-A177-3AD203B41FA5}">
                      <a16:colId xmlns:a16="http://schemas.microsoft.com/office/drawing/2014/main" val="491487378"/>
                    </a:ext>
                  </a:extLst>
                </a:gridCol>
                <a:gridCol w="1055802">
                  <a:extLst>
                    <a:ext uri="{9D8B030D-6E8A-4147-A177-3AD203B41FA5}">
                      <a16:colId xmlns:a16="http://schemas.microsoft.com/office/drawing/2014/main" val="2169151038"/>
                    </a:ext>
                  </a:extLst>
                </a:gridCol>
                <a:gridCol w="1140643">
                  <a:extLst>
                    <a:ext uri="{9D8B030D-6E8A-4147-A177-3AD203B41FA5}">
                      <a16:colId xmlns:a16="http://schemas.microsoft.com/office/drawing/2014/main" val="2048577238"/>
                    </a:ext>
                  </a:extLst>
                </a:gridCol>
                <a:gridCol w="1216059">
                  <a:extLst>
                    <a:ext uri="{9D8B030D-6E8A-4147-A177-3AD203B41FA5}">
                      <a16:colId xmlns:a16="http://schemas.microsoft.com/office/drawing/2014/main" val="2063440402"/>
                    </a:ext>
                  </a:extLst>
                </a:gridCol>
              </a:tblGrid>
              <a:tr h="385247">
                <a:tc>
                  <a:txBody>
                    <a:bodyPr/>
                    <a:lstStyle/>
                    <a:p>
                      <a:pPr algn="ctr"/>
                      <a:r>
                        <a:rPr lang="de-DE" sz="1400" dirty="0">
                          <a:solidFill>
                            <a:schemeClr val="tx1"/>
                          </a:solidFill>
                          <a:latin typeface="+mj-lt"/>
                        </a:rPr>
                        <a:t>Responsibility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On-Premises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IaaS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PaaS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SaaS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566429"/>
                  </a:ext>
                </a:extLst>
              </a:tr>
              <a:tr h="474962">
                <a:tc>
                  <a:txBody>
                    <a:bodyPr/>
                    <a:lstStyle/>
                    <a:p>
                      <a:r>
                        <a:rPr lang="de-DE" sz="1400" dirty="0">
                          <a:solidFill>
                            <a:schemeClr val="tx1"/>
                          </a:solidFill>
                          <a:latin typeface="+mj-lt"/>
                        </a:rPr>
                        <a:t>Data governance and Rights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dirty="0">
                          <a:solidFill>
                            <a:schemeClr val="tx1"/>
                          </a:solidFill>
                          <a:latin typeface="+mj-lt"/>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863667499"/>
                  </a:ext>
                </a:extLst>
              </a:tr>
              <a:tr h="385247">
                <a:tc>
                  <a:txBody>
                    <a:bodyPr/>
                    <a:lstStyle/>
                    <a:p>
                      <a:r>
                        <a:rPr lang="de-DE" sz="1400" dirty="0">
                          <a:solidFill>
                            <a:schemeClr val="tx1"/>
                          </a:solidFill>
                          <a:latin typeface="+mj-lt"/>
                        </a:rPr>
                        <a:t>Client endpoints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4050954191"/>
                  </a:ext>
                </a:extLst>
              </a:tr>
              <a:tr h="474962">
                <a:tc>
                  <a:txBody>
                    <a:bodyPr/>
                    <a:lstStyle/>
                    <a:p>
                      <a:r>
                        <a:rPr lang="de-DE" sz="1400" dirty="0">
                          <a:solidFill>
                            <a:schemeClr val="tx1"/>
                          </a:solidFill>
                          <a:latin typeface="+mj-lt"/>
                        </a:rPr>
                        <a:t>Account and access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269630258"/>
                  </a:ext>
                </a:extLst>
              </a:tr>
              <a:tr h="474962">
                <a:tc>
                  <a:txBody>
                    <a:bodyPr/>
                    <a:lstStyle/>
                    <a:p>
                      <a:r>
                        <a:rPr lang="de-DE" sz="1400" dirty="0">
                          <a:solidFill>
                            <a:schemeClr val="tx1"/>
                          </a:solidFill>
                          <a:latin typeface="+mj-lt"/>
                        </a:rPr>
                        <a:t>Identity and directory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936489739"/>
                  </a:ext>
                </a:extLst>
              </a:tr>
              <a:tr h="474962">
                <a:tc>
                  <a:txBody>
                    <a:bodyPr/>
                    <a:lstStyle/>
                    <a:p>
                      <a:r>
                        <a:rPr lang="de-DE" sz="1400" dirty="0">
                          <a:solidFill>
                            <a:schemeClr val="tx1"/>
                          </a:solidFill>
                          <a:latin typeface="+mj-lt"/>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kumimoji="0" lang="de-DE" sz="1400" b="0" i="0" u="none" strike="noStrike" kern="1200" cap="none" spc="0" normalizeH="0" baseline="0" noProof="0" dirty="0">
                        <a:ln>
                          <a:noFill/>
                        </a:ln>
                        <a:solidFill>
                          <a:schemeClr val="tx1"/>
                        </a:solidFill>
                        <a:effectLst/>
                        <a:uLnTx/>
                        <a:uFillTx/>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859470329"/>
                  </a:ext>
                </a:extLst>
              </a:tr>
              <a:tr h="474962">
                <a:tc>
                  <a:txBody>
                    <a:bodyPr/>
                    <a:lstStyle/>
                    <a:p>
                      <a:r>
                        <a:rPr lang="de-DE" sz="1400" dirty="0">
                          <a:solidFill>
                            <a:schemeClr val="tx1"/>
                          </a:solidFill>
                          <a:latin typeface="+mj-lt"/>
                        </a:rPr>
                        <a:t>Network controls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724286487"/>
                  </a:ext>
                </a:extLst>
              </a:tr>
              <a:tr h="385247">
                <a:tc>
                  <a:txBody>
                    <a:bodyPr/>
                    <a:lstStyle/>
                    <a:p>
                      <a:r>
                        <a:rPr lang="de-DE" sz="1400" dirty="0">
                          <a:solidFill>
                            <a:schemeClr val="tx1"/>
                          </a:solidFill>
                          <a:latin typeface="+mj-lt"/>
                        </a:rPr>
                        <a:t>Operating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lang="de-DE" sz="1400" dirty="0">
                          <a:solidFill>
                            <a:schemeClr val="tx1"/>
                          </a:solidFill>
                          <a:latin typeface="+mj-lt"/>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53248286"/>
                  </a:ext>
                </a:extLst>
              </a:tr>
              <a:tr h="385247">
                <a:tc>
                  <a:txBody>
                    <a:bodyPr/>
                    <a:lstStyle/>
                    <a:p>
                      <a:r>
                        <a:rPr lang="de-DE" sz="1400" dirty="0">
                          <a:solidFill>
                            <a:schemeClr val="tx1"/>
                          </a:solidFill>
                          <a:latin typeface="+mj-lt"/>
                        </a:rPr>
                        <a:t>Physical hosts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38695883"/>
                  </a:ext>
                </a:extLst>
              </a:tr>
              <a:tr h="385247">
                <a:tc>
                  <a:txBody>
                    <a:bodyPr/>
                    <a:lstStyle/>
                    <a:p>
                      <a:r>
                        <a:rPr lang="de-DE" sz="1400" dirty="0">
                          <a:solidFill>
                            <a:schemeClr val="tx1"/>
                          </a:solidFill>
                          <a:latin typeface="+mj-lt"/>
                        </a:rPr>
                        <a:t>Physical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37528356"/>
                  </a:ext>
                </a:extLst>
              </a:tr>
              <a:tr h="385247">
                <a:tc>
                  <a:txBody>
                    <a:bodyPr/>
                    <a:lstStyle/>
                    <a:p>
                      <a:r>
                        <a:rPr lang="de-DE" sz="1400" dirty="0">
                          <a:solidFill>
                            <a:schemeClr val="tx1"/>
                          </a:solidFill>
                          <a:latin typeface="+mj-lt"/>
                        </a:rPr>
                        <a:t>Physical datacenter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09506587"/>
                  </a:ext>
                </a:extLst>
              </a:tr>
            </a:tbl>
          </a:graphicData>
        </a:graphic>
      </p:graphicFrame>
    </p:spTree>
    <p:extLst>
      <p:ext uri="{BB962C8B-B14F-4D97-AF65-F5344CB8AC3E}">
        <p14:creationId xmlns:p14="http://schemas.microsoft.com/office/powerpoint/2010/main" val="48216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Network Security Groups (NSGs)</a:t>
            </a:r>
          </a:p>
        </p:txBody>
      </p:sp>
      <p:sp>
        <p:nvSpPr>
          <p:cNvPr id="6" name="Text Placeholder 5"/>
          <p:cNvSpPr>
            <a:spLocks noGrp="1"/>
          </p:cNvSpPr>
          <p:nvPr>
            <p:ph sz="quarter" idx="4294967295"/>
          </p:nvPr>
        </p:nvSpPr>
        <p:spPr>
          <a:xfrm>
            <a:off x="419100" y="1456896"/>
            <a:ext cx="11340811" cy="3362202"/>
          </a:xfrm>
        </p:spPr>
        <p:txBody>
          <a:bodyPr/>
          <a:lstStyle/>
          <a:p>
            <a:pPr marL="0" indent="0">
              <a:buNone/>
            </a:pPr>
            <a:r>
              <a:rPr lang="en-US" sz="2400" b="1" dirty="0"/>
              <a:t>Network Security Groups (NSGs) </a:t>
            </a:r>
            <a:r>
              <a:rPr lang="en-US" sz="2400" dirty="0">
                <a:latin typeface="+mn-lt"/>
              </a:rPr>
              <a:t>f</a:t>
            </a:r>
            <a:r>
              <a:rPr lang="en-US" sz="2400" noProof="0" dirty="0" err="1">
                <a:latin typeface="+mn-lt"/>
              </a:rPr>
              <a:t>ilter</a:t>
            </a:r>
            <a:r>
              <a:rPr lang="en-US" sz="2400" noProof="0" dirty="0">
                <a:latin typeface="+mn-lt"/>
              </a:rPr>
              <a:t> network traffic to and from Azure resources on Azure Virtual Networks.</a:t>
            </a:r>
          </a:p>
          <a:p>
            <a:pPr marL="0" indent="0">
              <a:buNone/>
            </a:pPr>
            <a:endParaRPr lang="en-US" sz="2400" noProof="0" dirty="0">
              <a:latin typeface="+mn-lt"/>
            </a:endParaRPr>
          </a:p>
          <a:p>
            <a:pPr marL="285750" indent="-285750">
              <a:lnSpc>
                <a:spcPct val="114000"/>
              </a:lnSpc>
              <a:buFont typeface="Arial" panose="020B0604020202020204" pitchFamily="34" charset="0"/>
              <a:buChar char="•"/>
            </a:pPr>
            <a:r>
              <a:rPr lang="en-US" sz="2400" dirty="0">
                <a:latin typeface="+mn-lt"/>
              </a:rPr>
              <a:t>Set inbound and outbound rules to filter by source and destination IP address, port, and protocol.</a:t>
            </a:r>
          </a:p>
          <a:p>
            <a:pPr marL="285750" indent="-285750">
              <a:lnSpc>
                <a:spcPct val="114000"/>
              </a:lnSpc>
              <a:buFont typeface="Arial" panose="020B0604020202020204" pitchFamily="34" charset="0"/>
              <a:buChar char="•"/>
            </a:pPr>
            <a:r>
              <a:rPr lang="en-US" sz="2400" dirty="0">
                <a:latin typeface="+mn-lt"/>
              </a:rPr>
              <a:t>Add multiple rules, as needed, within subscription limits. </a:t>
            </a:r>
          </a:p>
          <a:p>
            <a:pPr marL="285750" indent="-285750">
              <a:lnSpc>
                <a:spcPct val="114000"/>
              </a:lnSpc>
              <a:buFont typeface="Arial" panose="020B0604020202020204" pitchFamily="34" charset="0"/>
              <a:buChar char="•"/>
            </a:pPr>
            <a:r>
              <a:rPr lang="en-US" sz="2400" dirty="0">
                <a:latin typeface="+mn-lt"/>
              </a:rPr>
              <a:t>Azure applies default, baseline security rules to new NSGs.</a:t>
            </a:r>
          </a:p>
          <a:p>
            <a:pPr marL="285750" indent="-285750">
              <a:lnSpc>
                <a:spcPct val="114000"/>
              </a:lnSpc>
              <a:buFont typeface="Arial" panose="020B0604020202020204" pitchFamily="34" charset="0"/>
              <a:buChar char="•"/>
            </a:pPr>
            <a:r>
              <a:rPr lang="en-US" sz="2400" dirty="0">
                <a:latin typeface="+mn-lt"/>
              </a:rPr>
              <a:t>Override default rules with new, higher priority rules.</a:t>
            </a:r>
            <a:endParaRPr lang="en-US" sz="2400" noProof="0" dirty="0">
              <a:latin typeface="+mn-lt"/>
              <a:cs typeface="Segoe UI Semilight" pitchFamily="34" charset="0"/>
            </a:endParaRPr>
          </a:p>
        </p:txBody>
      </p:sp>
      <p:pic>
        <p:nvPicPr>
          <p:cNvPr id="4" name="Picture 3" descr="Image representing Network Security Group (NSG)">
            <a:extLst>
              <a:ext uri="{FF2B5EF4-FFF2-40B4-BE49-F238E27FC236}">
                <a16:creationId xmlns:a16="http://schemas.microsoft.com/office/drawing/2014/main" id="{AB314C1E-84BC-469E-95BE-241BC8902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7302" y="3137997"/>
            <a:ext cx="2236064" cy="2142406"/>
          </a:xfrm>
          <a:prstGeom prst="rect">
            <a:avLst/>
          </a:prstGeom>
        </p:spPr>
      </p:pic>
    </p:spTree>
    <p:extLst>
      <p:ext uri="{BB962C8B-B14F-4D97-AF65-F5344CB8AC3E}">
        <p14:creationId xmlns:p14="http://schemas.microsoft.com/office/powerpoint/2010/main" val="29702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Firewall</a:t>
            </a:r>
          </a:p>
        </p:txBody>
      </p:sp>
      <p:sp>
        <p:nvSpPr>
          <p:cNvPr id="6" name="Text Placeholder 5"/>
          <p:cNvSpPr>
            <a:spLocks noGrp="1"/>
          </p:cNvSpPr>
          <p:nvPr>
            <p:ph sz="quarter" idx="10"/>
          </p:nvPr>
        </p:nvSpPr>
        <p:spPr>
          <a:xfrm>
            <a:off x="419100" y="1456897"/>
            <a:ext cx="11340811" cy="3188180"/>
          </a:xfrm>
        </p:spPr>
        <p:txBody>
          <a:bodyPr/>
          <a:lstStyle/>
          <a:p>
            <a:pPr marL="0" indent="0">
              <a:lnSpc>
                <a:spcPct val="114000"/>
              </a:lnSpc>
              <a:buNone/>
            </a:pPr>
            <a:r>
              <a:rPr lang="en-US" noProof="0" dirty="0"/>
              <a:t>A stateful, managed</a:t>
            </a:r>
            <a:r>
              <a:rPr lang="en-US" dirty="0"/>
              <a:t> </a:t>
            </a:r>
            <a:r>
              <a:rPr lang="en-US" noProof="0" dirty="0"/>
              <a:t>Firewall as a Service (</a:t>
            </a:r>
            <a:r>
              <a:rPr lang="en-US" noProof="0" dirty="0" err="1"/>
              <a:t>FaaS</a:t>
            </a:r>
            <a:r>
              <a:rPr lang="en-US" noProof="0" dirty="0"/>
              <a:t>) that grants/denies server access based on originating IP address,</a:t>
            </a:r>
            <a:r>
              <a:rPr lang="en-US" dirty="0"/>
              <a:t> in order </a:t>
            </a:r>
            <a:r>
              <a:rPr lang="en-US" noProof="0" dirty="0"/>
              <a:t>to protect network resources.</a:t>
            </a:r>
          </a:p>
          <a:p>
            <a:pPr marL="342900" indent="-342900">
              <a:lnSpc>
                <a:spcPct val="114000"/>
              </a:lnSpc>
              <a:buFont typeface="Arial" panose="020B0604020202020204" pitchFamily="34" charset="0"/>
              <a:buChar char="•"/>
            </a:pPr>
            <a:r>
              <a:rPr lang="en-US" dirty="0"/>
              <a:t>Applies inbound and outbound traffic filtering rules</a:t>
            </a:r>
          </a:p>
          <a:p>
            <a:pPr marL="342900" indent="-342900">
              <a:lnSpc>
                <a:spcPct val="114000"/>
              </a:lnSpc>
              <a:buFont typeface="Arial" panose="020B0604020202020204" pitchFamily="34" charset="0"/>
              <a:buChar char="•"/>
            </a:pPr>
            <a:r>
              <a:rPr lang="en-US" noProof="0" dirty="0"/>
              <a:t>Built-in high availability</a:t>
            </a:r>
          </a:p>
          <a:p>
            <a:pPr marL="342900" indent="-342900">
              <a:lnSpc>
                <a:spcPct val="114000"/>
              </a:lnSpc>
              <a:buFont typeface="Arial" panose="020B0604020202020204" pitchFamily="34" charset="0"/>
              <a:buChar char="•"/>
            </a:pPr>
            <a:r>
              <a:rPr lang="en-US" dirty="0"/>
              <a:t>Unrestricted cloud scalability</a:t>
            </a:r>
          </a:p>
          <a:p>
            <a:pPr marL="342900" indent="-342900">
              <a:lnSpc>
                <a:spcPct val="114000"/>
              </a:lnSpc>
              <a:buFont typeface="Arial" panose="020B0604020202020204" pitchFamily="34" charset="0"/>
              <a:buChar char="•"/>
            </a:pPr>
            <a:r>
              <a:rPr lang="en-US" dirty="0"/>
              <a:t>Uses Azure Monitor logging</a:t>
            </a:r>
            <a:endParaRPr lang="en-US" noProof="0" dirty="0"/>
          </a:p>
        </p:txBody>
      </p:sp>
      <p:pic>
        <p:nvPicPr>
          <p:cNvPr id="8" name="Graphic 7">
            <a:extLst>
              <a:ext uri="{FF2B5EF4-FFF2-40B4-BE49-F238E27FC236}">
                <a16:creationId xmlns:a16="http://schemas.microsoft.com/office/drawing/2014/main" id="{699A1371-042B-4BD4-A880-2D0C6A6512B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6896" y="2112459"/>
            <a:ext cx="2642478" cy="2642478"/>
          </a:xfrm>
          <a:prstGeom prst="rect">
            <a:avLst/>
          </a:prstGeom>
        </p:spPr>
      </p:pic>
      <p:grpSp>
        <p:nvGrpSpPr>
          <p:cNvPr id="3" name="Group 2" descr="Azure Application Gateway icon - brick wall in front of applications in the cloud.">
            <a:extLst>
              <a:ext uri="{FF2B5EF4-FFF2-40B4-BE49-F238E27FC236}">
                <a16:creationId xmlns:a16="http://schemas.microsoft.com/office/drawing/2014/main" id="{5CB9A4C7-ABA6-4B21-9F30-6312FFD3F391}"/>
              </a:ext>
            </a:extLst>
          </p:cNvPr>
          <p:cNvGrpSpPr/>
          <p:nvPr/>
        </p:nvGrpSpPr>
        <p:grpSpPr>
          <a:xfrm>
            <a:off x="418643" y="4823241"/>
            <a:ext cx="11354714" cy="646331"/>
            <a:chOff x="418643" y="4786537"/>
            <a:chExt cx="11354714" cy="646331"/>
          </a:xfrm>
        </p:grpSpPr>
        <p:sp>
          <p:nvSpPr>
            <p:cNvPr id="2" name="Rectangle 1">
              <a:extLst>
                <a:ext uri="{FF2B5EF4-FFF2-40B4-BE49-F238E27FC236}">
                  <a16:creationId xmlns:a16="http://schemas.microsoft.com/office/drawing/2014/main" id="{FC351924-337F-4BF9-AB0F-C284E0A75DDA}"/>
                </a:ext>
              </a:extLst>
            </p:cNvPr>
            <p:cNvSpPr/>
            <p:nvPr/>
          </p:nvSpPr>
          <p:spPr>
            <a:xfrm>
              <a:off x="1091270" y="4786537"/>
              <a:ext cx="10682087" cy="646331"/>
            </a:xfrm>
            <a:prstGeom prst="rect">
              <a:avLst/>
            </a:prstGeom>
          </p:spPr>
          <p:txBody>
            <a:bodyPr wrap="square">
              <a:spAutoFit/>
            </a:bodyPr>
            <a:lstStyle/>
            <a:p>
              <a:r>
                <a:rPr lang="en-US" sz="1800" b="1" dirty="0">
                  <a:gradFill>
                    <a:gsLst>
                      <a:gs pos="1250">
                        <a:schemeClr val="tx1"/>
                      </a:gs>
                      <a:gs pos="100000">
                        <a:schemeClr val="tx1"/>
                      </a:gs>
                    </a:gsLst>
                    <a:lin ang="5400000" scaled="0"/>
                  </a:gradFill>
                  <a:cs typeface="Segoe UI Semilight" panose="020B0402040204020203" pitchFamily="34" charset="0"/>
                </a:rPr>
                <a:t>Azure Application Gateway </a:t>
              </a:r>
              <a:r>
                <a:rPr lang="en-US" sz="1800" dirty="0">
                  <a:gradFill>
                    <a:gsLst>
                      <a:gs pos="1250">
                        <a:schemeClr val="tx1"/>
                      </a:gs>
                      <a:gs pos="100000">
                        <a:schemeClr val="tx1"/>
                      </a:gs>
                    </a:gsLst>
                    <a:lin ang="5400000" scaled="0"/>
                  </a:gradFill>
                  <a:cs typeface="Segoe UI Semilight" panose="020B0402040204020203" pitchFamily="34" charset="0"/>
                </a:rPr>
                <a:t>also provides a firewall, Web Application Firewall (WAF). WAF provides centralized, inbound protection for your web applications.</a:t>
              </a:r>
            </a:p>
          </p:txBody>
        </p:sp>
        <p:pic>
          <p:nvPicPr>
            <p:cNvPr id="5" name="Graphic 4">
              <a:extLst>
                <a:ext uri="{FF2B5EF4-FFF2-40B4-BE49-F238E27FC236}">
                  <a16:creationId xmlns:a16="http://schemas.microsoft.com/office/drawing/2014/main" id="{FEA8DE28-8815-46DB-9446-C230FB27D7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8643" y="4803459"/>
              <a:ext cx="612489" cy="612489"/>
            </a:xfrm>
            <a:prstGeom prst="rect">
              <a:avLst/>
            </a:prstGeom>
          </p:spPr>
        </p:pic>
      </p:grpSp>
    </p:spTree>
    <p:extLst>
      <p:ext uri="{BB962C8B-B14F-4D97-AF65-F5344CB8AC3E}">
        <p14:creationId xmlns:p14="http://schemas.microsoft.com/office/powerpoint/2010/main" val="425594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Distributed Denial of Service (</a:t>
            </a:r>
            <a:r>
              <a:rPr lang="en-US" noProof="0" dirty="0" err="1"/>
              <a:t>DDoS</a:t>
            </a:r>
            <a:r>
              <a:rPr lang="en-US" noProof="0" dirty="0"/>
              <a:t>) protection</a:t>
            </a:r>
          </a:p>
        </p:txBody>
      </p:sp>
      <p:sp>
        <p:nvSpPr>
          <p:cNvPr id="6" name="Text Placeholder 5"/>
          <p:cNvSpPr>
            <a:spLocks noGrp="1"/>
          </p:cNvSpPr>
          <p:nvPr>
            <p:ph sz="quarter" idx="10"/>
          </p:nvPr>
        </p:nvSpPr>
        <p:spPr>
          <a:xfrm>
            <a:off x="419100" y="1335517"/>
            <a:ext cx="11340811" cy="2956579"/>
          </a:xfrm>
        </p:spPr>
        <p:txBody>
          <a:bodyPr vert="horz" wrap="square" lIns="0" tIns="91440" rIns="146304" bIns="91440" rtlCol="0" anchor="t">
            <a:spAutoFit/>
          </a:bodyPr>
          <a:lstStyle/>
          <a:p>
            <a:r>
              <a:rPr lang="en-US" noProof="0" dirty="0">
                <a:latin typeface="+mn-lt"/>
              </a:rPr>
              <a:t>DDoS attacks overwhelm and exhaust network resources, making apps slow </a:t>
            </a:r>
            <a:br>
              <a:rPr lang="en-US" dirty="0"/>
            </a:br>
            <a:r>
              <a:rPr lang="en-US" noProof="0" dirty="0">
                <a:latin typeface="+mn-lt"/>
              </a:rPr>
              <a:t>or unresponsive.</a:t>
            </a:r>
            <a:endParaRPr lang="en-US" dirty="0">
              <a:latin typeface="+mn-lt"/>
            </a:endParaRPr>
          </a:p>
          <a:p>
            <a:pPr marL="342900" indent="-342900">
              <a:lnSpc>
                <a:spcPct val="114000"/>
              </a:lnSpc>
              <a:buFont typeface="Arial" panose="020B0604020202020204" pitchFamily="34" charset="0"/>
              <a:buChar char="•"/>
            </a:pPr>
            <a:r>
              <a:rPr lang="en-US" dirty="0">
                <a:latin typeface="+mn-lt"/>
              </a:rPr>
              <a:t>Sanitizes unwanted network traffic before it impacts service availability.</a:t>
            </a:r>
          </a:p>
          <a:p>
            <a:pPr marL="342900" indent="-342900">
              <a:lnSpc>
                <a:spcPct val="114000"/>
              </a:lnSpc>
              <a:buFont typeface="Arial" panose="020B0604020202020204" pitchFamily="34" charset="0"/>
              <a:buChar char="•"/>
            </a:pPr>
            <a:r>
              <a:rPr lang="en-US" dirty="0">
                <a:latin typeface="+mn-lt"/>
              </a:rPr>
              <a:t>Basic service tier is automatically enabled in Azure.</a:t>
            </a:r>
          </a:p>
          <a:p>
            <a:pPr marL="342900" indent="-342900">
              <a:lnSpc>
                <a:spcPct val="114000"/>
              </a:lnSpc>
              <a:buFont typeface="Arial" panose="020B0604020202020204" pitchFamily="34" charset="0"/>
              <a:buChar char="•"/>
            </a:pPr>
            <a:r>
              <a:rPr lang="en-US" dirty="0">
                <a:latin typeface="+mn-lt"/>
              </a:rPr>
              <a:t>Standard service tier</a:t>
            </a:r>
            <a:r>
              <a:rPr lang="en-US" i="1" dirty="0">
                <a:latin typeface="+mn-lt"/>
              </a:rPr>
              <a:t> </a:t>
            </a:r>
            <a:r>
              <a:rPr lang="en-US" dirty="0">
                <a:latin typeface="+mn-lt"/>
              </a:rPr>
              <a:t>adds mitigation capabilities</a:t>
            </a:r>
            <a:r>
              <a:rPr lang="en-US" dirty="0"/>
              <a:t> that are </a:t>
            </a:r>
            <a:r>
              <a:rPr lang="en-US" dirty="0">
                <a:latin typeface="+mn-lt"/>
              </a:rPr>
              <a:t>tuned to protect </a:t>
            </a:r>
            <a:br>
              <a:rPr lang="en-US" dirty="0"/>
            </a:br>
            <a:r>
              <a:rPr lang="en-US" dirty="0">
                <a:latin typeface="+mn-lt"/>
              </a:rPr>
              <a:t>Azure Virtual Network resources.</a:t>
            </a:r>
            <a:endParaRPr lang="en-US" noProof="0" dirty="0">
              <a:latin typeface="+mn-lt"/>
              <a:cs typeface="Segoe UI Semilight" pitchFamily="34" charset="0"/>
            </a:endParaRPr>
          </a:p>
        </p:txBody>
      </p:sp>
      <p:pic>
        <p:nvPicPr>
          <p:cNvPr id="5" name="Picture 4" descr="Picture of an attacker trying to do a denial of service attack on the cloud, and Azure DDoS Protection is blocking the attack.">
            <a:extLst>
              <a:ext uri="{FF2B5EF4-FFF2-40B4-BE49-F238E27FC236}">
                <a16:creationId xmlns:a16="http://schemas.microsoft.com/office/drawing/2014/main" id="{AD98E63B-39CC-4211-9726-13F2BF3357F7}"/>
              </a:ext>
            </a:extLst>
          </p:cNvPr>
          <p:cNvPicPr>
            <a:picLocks noChangeAspect="1"/>
          </p:cNvPicPr>
          <p:nvPr/>
        </p:nvPicPr>
        <p:blipFill>
          <a:blip r:embed="rId3"/>
          <a:stretch>
            <a:fillRect/>
          </a:stretch>
        </p:blipFill>
        <p:spPr>
          <a:xfrm>
            <a:off x="2157305" y="4132603"/>
            <a:ext cx="7509802" cy="1458851"/>
          </a:xfrm>
          <a:prstGeom prst="rect">
            <a:avLst/>
          </a:prstGeom>
        </p:spPr>
      </p:pic>
    </p:spTree>
    <p:extLst>
      <p:ext uri="{BB962C8B-B14F-4D97-AF65-F5344CB8AC3E}">
        <p14:creationId xmlns:p14="http://schemas.microsoft.com/office/powerpoint/2010/main" val="392357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p>
        </p:txBody>
      </p:sp>
      <p:pic>
        <p:nvPicPr>
          <p:cNvPr id="5" name="Graphic 4" descr="Scientific Thought">
            <a:extLst>
              <a:ext uri="{FF2B5EF4-FFF2-40B4-BE49-F238E27FC236}">
                <a16:creationId xmlns:a16="http://schemas.microsoft.com/office/drawing/2014/main" id="{8BDC60DA-415C-40BA-9147-C430D7066A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4364" y="2810069"/>
            <a:ext cx="1237861" cy="1237861"/>
          </a:xfrm>
          <a:prstGeom prst="rect">
            <a:avLst/>
          </a:prstGeom>
        </p:spPr>
      </p:pic>
    </p:spTree>
    <p:extLst>
      <p:ext uri="{BB962C8B-B14F-4D97-AF65-F5344CB8AC3E}">
        <p14:creationId xmlns:p14="http://schemas.microsoft.com/office/powerpoint/2010/main" val="34146142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Defense in Depth Reviewed</a:t>
            </a:r>
            <a:endParaRPr lang="en-US" noProof="0" dirty="0">
              <a:cs typeface="Segoe UI"/>
            </a:endParaRPr>
          </a:p>
        </p:txBody>
      </p:sp>
      <p:sp>
        <p:nvSpPr>
          <p:cNvPr id="6" name="Text Placeholder 5"/>
          <p:cNvSpPr>
            <a:spLocks noGrp="1"/>
          </p:cNvSpPr>
          <p:nvPr>
            <p:ph sz="quarter" idx="4294967295"/>
          </p:nvPr>
        </p:nvSpPr>
        <p:spPr>
          <a:xfrm>
            <a:off x="419101" y="1456897"/>
            <a:ext cx="6158008" cy="3877985"/>
          </a:xfrm>
        </p:spPr>
        <p:txBody>
          <a:bodyPr vert="horz" wrap="square" lIns="0" tIns="91440" rIns="146304" bIns="91440" rtlCol="0" anchor="t">
            <a:spAutoFit/>
          </a:bodyPr>
          <a:lstStyle/>
          <a:p>
            <a:r>
              <a:rPr lang="en-US" sz="2400" dirty="0"/>
              <a:t>Combining network security solutions</a:t>
            </a:r>
            <a:endParaRPr lang="en-US" sz="2400" dirty="0">
              <a:cs typeface="Segoe UI Semibold"/>
            </a:endParaRPr>
          </a:p>
          <a:p>
            <a:pPr marL="342900" indent="-342900">
              <a:buFont typeface="Arial" panose="020B0604020202020204" pitchFamily="34" charset="0"/>
              <a:buChar char="•"/>
            </a:pPr>
            <a:r>
              <a:rPr lang="en-US" sz="2400" b="1" dirty="0">
                <a:latin typeface="+mn-lt"/>
              </a:rPr>
              <a:t>NSGs </a:t>
            </a:r>
            <a:r>
              <a:rPr lang="en-US" sz="2400" dirty="0">
                <a:latin typeface="+mn-lt"/>
              </a:rPr>
              <a:t>with </a:t>
            </a:r>
            <a:r>
              <a:rPr lang="en-US" sz="2400" b="1" dirty="0">
                <a:latin typeface="+mn-lt"/>
              </a:rPr>
              <a:t>Azure Firewall</a:t>
            </a:r>
            <a:r>
              <a:rPr lang="en-US" sz="2400" dirty="0">
                <a:latin typeface="+mn-lt"/>
              </a:rPr>
              <a:t> </a:t>
            </a:r>
            <a:r>
              <a:rPr lang="en-US" sz="2400" dirty="0">
                <a:solidFill>
                  <a:schemeClr val="tx1"/>
                </a:solidFill>
                <a:latin typeface="+mn-lt"/>
              </a:rPr>
              <a:t>to achieve defense in depth. </a:t>
            </a:r>
            <a:endParaRPr lang="en-US" sz="2400" dirty="0">
              <a:solidFill>
                <a:schemeClr val="tx1"/>
              </a:solidFill>
              <a:latin typeface="+mn-lt"/>
              <a:cs typeface="Segoe UI"/>
            </a:endParaRPr>
          </a:p>
          <a:p>
            <a:pPr marL="342900" indent="-342900">
              <a:buFont typeface="Arial" panose="020B0604020202020204" pitchFamily="34" charset="0"/>
              <a:buChar char="•"/>
            </a:pPr>
            <a:r>
              <a:rPr lang="en-US" sz="2400" b="1" noProof="0" dirty="0">
                <a:latin typeface="+mn-lt"/>
              </a:rPr>
              <a:t>Perimeter layer </a:t>
            </a:r>
            <a:r>
              <a:rPr lang="en-US" sz="2400" noProof="0" dirty="0">
                <a:latin typeface="+mn-lt"/>
              </a:rPr>
              <a:t>protects your network boundaries with Azure DDoS Protection and Azure Firewall.</a:t>
            </a:r>
          </a:p>
          <a:p>
            <a:pPr marL="342900" indent="-342900">
              <a:buFont typeface="Arial" panose="020B0604020202020204" pitchFamily="34" charset="0"/>
              <a:buChar char="•"/>
            </a:pPr>
            <a:r>
              <a:rPr lang="en-US" sz="2400" b="1" noProof="0" dirty="0">
                <a:latin typeface="+mn-lt"/>
              </a:rPr>
              <a:t>Networking layer </a:t>
            </a:r>
            <a:r>
              <a:rPr lang="en-US" sz="2400" noProof="0" dirty="0">
                <a:latin typeface="+mn-lt"/>
              </a:rPr>
              <a:t>only permits traffic to pass between networked resources with Network Security Group (NSG) inbound and outbound rules.</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D844EFE4-F557-47FD-B48B-E92C88C692BB}"/>
              </a:ext>
            </a:extLst>
          </p:cNvPr>
          <p:cNvGrpSpPr/>
          <p:nvPr/>
        </p:nvGrpSpPr>
        <p:grpSpPr>
          <a:xfrm>
            <a:off x="6742377" y="1396403"/>
            <a:ext cx="5012801" cy="3754695"/>
            <a:chOff x="6366893" y="1369646"/>
            <a:chExt cx="2568045" cy="2816227"/>
          </a:xfrm>
        </p:grpSpPr>
        <p:sp>
          <p:nvSpPr>
            <p:cNvPr id="7" name="Rectangle 6">
              <a:extLst>
                <a:ext uri="{FF2B5EF4-FFF2-40B4-BE49-F238E27FC236}">
                  <a16:creationId xmlns:a16="http://schemas.microsoft.com/office/drawing/2014/main" id="{7C56C9B4-7FE3-4EC5-BF7C-FD47C08D7DEA}"/>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1F37FA4-52AD-4D14-91E2-7411A17FF5E2}"/>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F02755D6-CE95-41B4-AB29-F66E7FCB6E65}"/>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2B0C5988-5E19-44D0-BF7D-0F5693694A7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1F4352B3-7860-4327-A404-2E33A601A562}"/>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671DBBDC-E6B9-4B33-8C12-AB1CCFAE76BB}"/>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0D107C82-D597-4BED-9FBC-6CE7BF8594B2}"/>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402824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Secure network traffic</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4021614"/>
          </a:xfrm>
        </p:spPr>
        <p:txBody>
          <a:bodyPr vert="horz" wrap="square" lIns="0" tIns="91440" rIns="146304" bIns="91440" rtlCol="0" anchor="t">
            <a:spAutoFit/>
          </a:bodyPr>
          <a:lstStyle/>
          <a:p>
            <a:pPr marL="228600" lvl="1" indent="0">
              <a:buNone/>
            </a:pPr>
            <a:r>
              <a:rPr lang="en-US" sz="2400" dirty="0">
                <a:latin typeface="Segoe UI Semibold"/>
                <a:cs typeface="Segoe UI Semibold"/>
              </a:rPr>
              <a:t>Create and configure inbound &amp; outbound security port rules.</a:t>
            </a: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rPr>
              <a:t>Deploy a custom template to create a virtual machine.</a:t>
            </a:r>
            <a:endParaRPr lang="en-US" dirty="0">
              <a:gradFill>
                <a:gsLst>
                  <a:gs pos="1250">
                    <a:srgbClr val="1A1A1A"/>
                  </a:gs>
                  <a:gs pos="100000">
                    <a:srgbClr val="1A1A1A"/>
                  </a:gs>
                </a:gsLst>
                <a:lin ang="5400000" scaled="0"/>
              </a:gradFill>
              <a:latin typeface="+mn-lt"/>
              <a:cs typeface="Segoe UI"/>
            </a:endParaRP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rPr>
              <a:t>Create a network security group.</a:t>
            </a:r>
            <a:endParaRPr lang="en-US" dirty="0">
              <a:gradFill>
                <a:gsLst>
                  <a:gs pos="1250">
                    <a:srgbClr val="1A1A1A"/>
                  </a:gs>
                  <a:gs pos="100000">
                    <a:srgbClr val="1A1A1A"/>
                  </a:gs>
                </a:gsLst>
                <a:lin ang="5400000" scaled="0"/>
              </a:gradFill>
              <a:latin typeface="+mn-lt"/>
              <a:cs typeface="Segoe UI"/>
            </a:endParaRP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rPr>
              <a:t>Create an inbound security port rule to allow RDP.</a:t>
            </a:r>
            <a:endParaRPr lang="en-US" dirty="0">
              <a:gradFill>
                <a:gsLst>
                  <a:gs pos="1250">
                    <a:srgbClr val="1A1A1A"/>
                  </a:gs>
                  <a:gs pos="100000">
                    <a:srgbClr val="1A1A1A"/>
                  </a:gs>
                </a:gsLst>
                <a:lin ang="5400000" scaled="0"/>
              </a:gradFill>
              <a:latin typeface="+mn-lt"/>
              <a:cs typeface="Segoe UI"/>
            </a:endParaRPr>
          </a:p>
          <a:p>
            <a:pPr marL="747395" lvl="0" indent="-514350">
              <a:buFont typeface="+mj-lt"/>
              <a:buAutoNum type="arabicPeriod"/>
              <a:tabLst>
                <a:tab pos="515938" algn="l"/>
              </a:tabLst>
            </a:pPr>
            <a:r>
              <a:rPr lang="en-US" dirty="0">
                <a:gradFill>
                  <a:gsLst>
                    <a:gs pos="1250">
                      <a:srgbClr val="1A1A1A"/>
                    </a:gs>
                    <a:gs pos="100000">
                      <a:srgbClr val="1A1A1A"/>
                    </a:gs>
                  </a:gsLst>
                  <a:lin ang="5400000" scaled="0"/>
                </a:gradFill>
                <a:latin typeface="+mn-lt"/>
                <a:cs typeface="Segoe UI Semilight" panose="020B0402040204020203" pitchFamily="34" charset="0"/>
              </a:rPr>
              <a:t>Configure an outbound security port rule to deny Internet access.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7078530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4</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685367"/>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260667"/>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260667"/>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72614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a:cs typeface="Segoe UI"/>
              </a:rPr>
              <a:t>Module 4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377247" y="2148219"/>
            <a:ext cx="4320000" cy="2568297"/>
            <a:chOff x="1740971" y="3420820"/>
            <a:chExt cx="4320000" cy="256829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928971" y="3420820"/>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740971" y="5269117"/>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4294967295"/>
          </p:nvPr>
        </p:nvSpPr>
        <p:spPr>
          <a:xfrm>
            <a:off x="5084648" y="1486636"/>
            <a:ext cx="6385684" cy="2544286"/>
          </a:xfrm>
        </p:spPr>
        <p:txBody>
          <a:bodyPr vert="horz" wrap="square" lIns="0" tIns="91440" rIns="146304" bIns="91440" rtlCol="0" anchor="t">
            <a:spAutoFit/>
          </a:bodyPr>
          <a:lstStyle/>
          <a:p>
            <a:pPr marL="560070" lvl="1" indent="-335915">
              <a:buFont typeface="Arial" panose="020B0604020202020204" pitchFamily="34" charset="0"/>
              <a:buChar char="•"/>
            </a:pPr>
            <a:r>
              <a:rPr lang="en-US" sz="2400" dirty="0"/>
              <a:t>Microsoft Defender for Cloud</a:t>
            </a:r>
            <a:endParaRPr lang="en-US" dirty="0"/>
          </a:p>
          <a:p>
            <a:pPr marL="560070" lvl="1" indent="-335915">
              <a:buFont typeface="Arial" panose="020B0604020202020204" pitchFamily="34" charset="0"/>
              <a:buChar char="•"/>
            </a:pPr>
            <a:r>
              <a:rPr lang="en-US" sz="2400" dirty="0"/>
              <a:t>Key Vault, Sentinel, and Dedicated Hosts</a:t>
            </a:r>
            <a:endParaRPr lang="en-US" sz="2400" dirty="0">
              <a:cs typeface="Segoe UI"/>
            </a:endParaRPr>
          </a:p>
          <a:p>
            <a:pPr marL="560070" lvl="1" indent="-335915">
              <a:buFont typeface="Arial" panose="020B0604020202020204" pitchFamily="34" charset="0"/>
              <a:buChar char="•"/>
            </a:pPr>
            <a:r>
              <a:rPr lang="en-US" sz="2400" dirty="0"/>
              <a:t>Defense in depth</a:t>
            </a:r>
            <a:endParaRPr lang="en-US" sz="2400" dirty="0">
              <a:cs typeface="Segoe UI"/>
            </a:endParaRPr>
          </a:p>
          <a:p>
            <a:pPr marL="560070" lvl="1" indent="-335915">
              <a:buFont typeface="Arial" panose="020B0604020202020204" pitchFamily="34" charset="0"/>
              <a:buChar char="•"/>
            </a:pPr>
            <a:r>
              <a:rPr lang="en-US" sz="2400" dirty="0"/>
              <a:t>DDoS protection</a:t>
            </a:r>
          </a:p>
          <a:p>
            <a:pPr>
              <a:spcBef>
                <a:spcPts val="392"/>
              </a:spcBef>
              <a:spcAft>
                <a:spcPts val="588"/>
              </a:spcAft>
            </a:pPr>
            <a:endParaRPr lang="en-US" sz="2400" spc="0" dirty="0">
              <a:solidFill>
                <a:srgbClr val="171717"/>
              </a:solidFill>
              <a:latin typeface="Segoe UI"/>
              <a:cs typeface="Segoe UI"/>
            </a:endParaRP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04 – Outline</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562879"/>
            <a:ext cx="5394960" cy="2831544"/>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latin typeface="+mj-lt"/>
              </a:rPr>
              <a:t>You will learn the following concepts:</a:t>
            </a:r>
          </a:p>
          <a:p>
            <a:pPr marL="0" indent="0">
              <a:lnSpc>
                <a:spcPct val="100000"/>
              </a:lnSpc>
              <a:buNone/>
            </a:pPr>
            <a:endParaRPr lang="en-US" sz="2000" dirty="0"/>
          </a:p>
          <a:p>
            <a:pPr>
              <a:lnSpc>
                <a:spcPct val="100000"/>
              </a:lnSpc>
              <a:buFont typeface="Wingdings" panose="05000000000000000000" pitchFamily="2" charset="2"/>
              <a:buChar char="§"/>
            </a:pPr>
            <a:r>
              <a:rPr lang="en-US" sz="2000" b="1" dirty="0"/>
              <a:t>Azure Security features</a:t>
            </a:r>
          </a:p>
          <a:p>
            <a:pPr marL="560241" lvl="1" indent="-336145">
              <a:buFont typeface="Arial" panose="020B0604020202020204" pitchFamily="34" charset="0"/>
              <a:buChar char="•"/>
            </a:pPr>
            <a:r>
              <a:rPr lang="en-US" sz="2000" dirty="0"/>
              <a:t>Defender for Cloud and resource hygiene</a:t>
            </a:r>
          </a:p>
          <a:p>
            <a:pPr marL="560241" lvl="1" indent="-336145">
              <a:buFont typeface="Arial" panose="020B0604020202020204" pitchFamily="34" charset="0"/>
              <a:buChar char="•"/>
            </a:pPr>
            <a:r>
              <a:rPr lang="en-US" sz="2000" dirty="0"/>
              <a:t>Key Vault, Sentinel, and Dedicated Hosts</a:t>
            </a:r>
          </a:p>
          <a:p>
            <a:pPr>
              <a:lnSpc>
                <a:spcPct val="100000"/>
              </a:lnSpc>
              <a:buFont typeface="Wingdings" panose="05000000000000000000" pitchFamily="2" charset="2"/>
              <a:buChar char="§"/>
            </a:pPr>
            <a:r>
              <a:rPr lang="en-US" sz="2000" b="1" dirty="0"/>
              <a:t>Azure network security</a:t>
            </a:r>
          </a:p>
          <a:p>
            <a:pPr marL="560241" lvl="1" indent="-336145">
              <a:buFont typeface="Arial" panose="020B0604020202020204" pitchFamily="34" charset="0"/>
              <a:buChar char="•"/>
            </a:pPr>
            <a:r>
              <a:rPr lang="en-US" sz="2000" dirty="0"/>
              <a:t>Defense in depth</a:t>
            </a:r>
          </a:p>
          <a:p>
            <a:pPr marL="560241" lvl="1" indent="-336145">
              <a:buFont typeface="Arial" panose="020B0604020202020204" pitchFamily="34" charset="0"/>
              <a:buChar char="•"/>
            </a:pPr>
            <a:r>
              <a:rPr lang="en-US" sz="2000" dirty="0"/>
              <a:t>Network Security Groups and Firewalls</a:t>
            </a:r>
          </a:p>
          <a:p>
            <a:pPr marL="560241" lvl="1" indent="-336145">
              <a:buFont typeface="Arial" panose="020B0604020202020204" pitchFamily="34" charset="0"/>
              <a:buChar char="•"/>
            </a:pPr>
            <a:r>
              <a:rPr lang="en-US" sz="2000" dirty="0"/>
              <a:t>DDoS protection</a:t>
            </a:r>
          </a:p>
        </p:txBody>
      </p:sp>
      <p:pic>
        <p:nvPicPr>
          <p:cNvPr id="2" name="Graphic 3">
            <a:extLst>
              <a:ext uri="{FF2B5EF4-FFF2-40B4-BE49-F238E27FC236}">
                <a16:creationId xmlns:a16="http://schemas.microsoft.com/office/drawing/2014/main" id="{47115C3F-53E7-4BC3-8CF1-03F1E7A0B962}"/>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Security tools and features</a:t>
            </a:r>
          </a:p>
        </p:txBody>
      </p:sp>
      <p:pic>
        <p:nvPicPr>
          <p:cNvPr id="5" name="Graphic 4" descr="Shield Tick">
            <a:extLst>
              <a:ext uri="{FF2B5EF4-FFF2-40B4-BE49-F238E27FC236}">
                <a16:creationId xmlns:a16="http://schemas.microsoft.com/office/drawing/2014/main" id="{ED15557A-7D37-4374-A200-1D0CFE4EC5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804491"/>
            <a:ext cx="1249018" cy="1249018"/>
          </a:xfrm>
          <a:prstGeom prst="rect">
            <a:avLst/>
          </a:prstGeom>
        </p:spPr>
      </p:pic>
    </p:spTree>
    <p:extLst>
      <p:ext uri="{BB962C8B-B14F-4D97-AF65-F5344CB8AC3E}">
        <p14:creationId xmlns:p14="http://schemas.microsoft.com/office/powerpoint/2010/main" val="42478930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1F7-C138-4579-99AA-765A48F87567}"/>
              </a:ext>
            </a:extLst>
          </p:cNvPr>
          <p:cNvSpPr>
            <a:spLocks noGrp="1"/>
          </p:cNvSpPr>
          <p:nvPr>
            <p:ph type="title"/>
          </p:nvPr>
        </p:nvSpPr>
        <p:spPr/>
        <p:txBody>
          <a:bodyPr/>
          <a:lstStyle/>
          <a:p>
            <a:r>
              <a:rPr lang="en-US" dirty="0"/>
              <a:t>Security tools and features - Objective Domain</a:t>
            </a:r>
          </a:p>
        </p:txBody>
      </p:sp>
      <p:sp>
        <p:nvSpPr>
          <p:cNvPr id="3" name="Text Placeholder 2">
            <a:extLst>
              <a:ext uri="{FF2B5EF4-FFF2-40B4-BE49-F238E27FC236}">
                <a16:creationId xmlns:a16="http://schemas.microsoft.com/office/drawing/2014/main" id="{5F448C38-AE4B-4541-BB99-DFEA840E1802}"/>
              </a:ext>
            </a:extLst>
          </p:cNvPr>
          <p:cNvSpPr>
            <a:spLocks noGrp="1"/>
          </p:cNvSpPr>
          <p:nvPr>
            <p:ph sz="quarter" idx="4294967295"/>
          </p:nvPr>
        </p:nvSpPr>
        <p:spPr>
          <a:xfrm>
            <a:off x="419100" y="1456897"/>
            <a:ext cx="11340811" cy="3439852"/>
          </a:xfrm>
        </p:spPr>
        <p:txBody>
          <a:bodyPr/>
          <a:lstStyle/>
          <a:p>
            <a:pPr lvl="0" fontAlgn="base">
              <a:lnSpc>
                <a:spcPct val="150000"/>
              </a:lnSpc>
            </a:pPr>
            <a:r>
              <a:rPr lang="en-US" sz="2400" dirty="0"/>
              <a:t>Describe the features and the functionality of:</a:t>
            </a:r>
            <a:endParaRPr lang="en-US" sz="2400" dirty="0">
              <a:latin typeface="+mn-lt"/>
            </a:endParaRPr>
          </a:p>
          <a:p>
            <a:pPr marL="457200" lvl="0" indent="-457200" fontAlgn="base">
              <a:lnSpc>
                <a:spcPct val="150000"/>
              </a:lnSpc>
              <a:buFont typeface="Arial" panose="020B0604020202020204" pitchFamily="34" charset="0"/>
              <a:buChar char="•"/>
            </a:pPr>
            <a:r>
              <a:rPr lang="en-US" sz="2400" dirty="0">
                <a:latin typeface="+mn-lt"/>
              </a:rPr>
              <a:t>Microsoft Defender for Cloud, including policy compliance, security alerts, secure score, and resource hygiene</a:t>
            </a:r>
          </a:p>
          <a:p>
            <a:pPr marL="457200" indent="-457200" fontAlgn="base">
              <a:lnSpc>
                <a:spcPct val="150000"/>
              </a:lnSpc>
              <a:buFont typeface="Arial" panose="020B0604020202020204" pitchFamily="34" charset="0"/>
              <a:buChar char="•"/>
            </a:pPr>
            <a:r>
              <a:rPr lang="en-US" sz="2400" dirty="0">
                <a:latin typeface="+mn-lt"/>
              </a:rPr>
              <a:t>Microsoft Sentinel</a:t>
            </a:r>
          </a:p>
          <a:p>
            <a:pPr marL="457200" lvl="0" indent="-457200" fontAlgn="base">
              <a:lnSpc>
                <a:spcPct val="150000"/>
              </a:lnSpc>
              <a:buFont typeface="Arial" panose="020B0604020202020204" pitchFamily="34" charset="0"/>
              <a:buChar char="•"/>
            </a:pPr>
            <a:r>
              <a:rPr lang="en-US" sz="2400" dirty="0">
                <a:latin typeface="+mn-lt"/>
              </a:rPr>
              <a:t>Key Vault</a:t>
            </a:r>
          </a:p>
          <a:p>
            <a:pPr marL="457200" lvl="0" indent="-457200" fontAlgn="base">
              <a:lnSpc>
                <a:spcPct val="150000"/>
              </a:lnSpc>
              <a:buFont typeface="Arial" panose="020B0604020202020204" pitchFamily="34" charset="0"/>
              <a:buChar char="•"/>
            </a:pPr>
            <a:r>
              <a:rPr lang="en-US" sz="2400" dirty="0">
                <a:latin typeface="+mn-lt"/>
              </a:rPr>
              <a:t>Azure Dedicated Hosts</a:t>
            </a:r>
          </a:p>
        </p:txBody>
      </p:sp>
    </p:spTree>
    <p:extLst>
      <p:ext uri="{BB962C8B-B14F-4D97-AF65-F5344CB8AC3E}">
        <p14:creationId xmlns:p14="http://schemas.microsoft.com/office/powerpoint/2010/main" val="334401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Defender for Cloud</a:t>
            </a:r>
          </a:p>
        </p:txBody>
      </p:sp>
      <p:sp>
        <p:nvSpPr>
          <p:cNvPr id="6" name="Text Placeholder 5"/>
          <p:cNvSpPr>
            <a:spLocks noGrp="1"/>
          </p:cNvSpPr>
          <p:nvPr>
            <p:ph sz="quarter" idx="4294967295"/>
          </p:nvPr>
        </p:nvSpPr>
        <p:spPr>
          <a:xfrm>
            <a:off x="419100" y="1456897"/>
            <a:ext cx="11340811" cy="724173"/>
          </a:xfrm>
        </p:spPr>
        <p:txBody>
          <a:bodyPr vert="horz" wrap="square" lIns="0" tIns="0" rIns="0" bIns="0" rtlCol="0" anchor="t">
            <a:spAutoFit/>
          </a:bodyPr>
          <a:lstStyle/>
          <a:p>
            <a:r>
              <a:rPr lang="en-US" b="0" i="0" dirty="0">
                <a:solidFill>
                  <a:srgbClr val="171717"/>
                </a:solidFill>
                <a:effectLst/>
                <a:latin typeface="Segoe UI" panose="020B0502040204020203" pitchFamily="34" charset="0"/>
              </a:rPr>
              <a:t>Microsoft Defender for Cloud is a monitoring service that provides threat protection across both Azure and on-premises datacenters. </a:t>
            </a:r>
            <a:endParaRPr lang="en-US" dirty="0">
              <a:latin typeface="Segoe UI" panose="020B0502040204020203" pitchFamily="34" charset="0"/>
              <a:cs typeface="Segoe UI" panose="020B0502040204020203" pitchFamily="34" charset="0"/>
            </a:endParaRPr>
          </a:p>
        </p:txBody>
      </p:sp>
      <p:pic>
        <p:nvPicPr>
          <p:cNvPr id="5" name="Picture 4" descr="Screenshot of Microsoft Defender for Cloud with the Secure Score, and other basic security information about your Azure solutions.">
            <a:extLst>
              <a:ext uri="{FF2B5EF4-FFF2-40B4-BE49-F238E27FC236}">
                <a16:creationId xmlns:a16="http://schemas.microsoft.com/office/drawing/2014/main" id="{1E8D364E-AD64-454E-AC12-C221674BFFB8}"/>
              </a:ext>
            </a:extLst>
          </p:cNvPr>
          <p:cNvPicPr>
            <a:picLocks noChangeAspect="1"/>
          </p:cNvPicPr>
          <p:nvPr/>
        </p:nvPicPr>
        <p:blipFill rotWithShape="1">
          <a:blip r:embed="rId3"/>
          <a:srcRect r="15154" b="30285"/>
          <a:stretch/>
        </p:blipFill>
        <p:spPr>
          <a:xfrm>
            <a:off x="6155354" y="2310317"/>
            <a:ext cx="5418653" cy="3090785"/>
          </a:xfrm>
          <a:prstGeom prst="rect">
            <a:avLst/>
          </a:prstGeom>
          <a:ln>
            <a:solidFill>
              <a:schemeClr val="tx1"/>
            </a:solidFill>
          </a:ln>
        </p:spPr>
      </p:pic>
      <p:sp>
        <p:nvSpPr>
          <p:cNvPr id="2" name="TextBox 1">
            <a:extLst>
              <a:ext uri="{FF2B5EF4-FFF2-40B4-BE49-F238E27FC236}">
                <a16:creationId xmlns:a16="http://schemas.microsoft.com/office/drawing/2014/main" id="{7E6F8004-514A-4639-9F04-B80EC2085751}"/>
              </a:ext>
            </a:extLst>
          </p:cNvPr>
          <p:cNvSpPr txBox="1"/>
          <p:nvPr/>
        </p:nvSpPr>
        <p:spPr>
          <a:xfrm>
            <a:off x="418643" y="2310318"/>
            <a:ext cx="6123208" cy="1772793"/>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Provides security recommendations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Detect and block malware</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Analyze and identify potential attacks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Just-in-time access control for ports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977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Walkthrough-Defender for Cloud</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447034"/>
            <a:ext cx="5550358" cy="4088299"/>
          </a:xfrm>
        </p:spPr>
        <p:txBody>
          <a:bodyPr/>
          <a:lstStyle/>
          <a:p>
            <a:pPr marL="228600" lvl="1" indent="0">
              <a:buNone/>
            </a:pPr>
            <a:r>
              <a:rPr lang="en-US" sz="2400" dirty="0">
                <a:latin typeface="+mj-lt"/>
                <a:cs typeface="Segoe UI Semilight" panose="020B0402040204020203" pitchFamily="34" charset="0"/>
              </a:rPr>
              <a:t>Open Defender for Cloud and view some of the common features and configuration options.</a:t>
            </a:r>
          </a:p>
          <a:p>
            <a:pPr marL="228600" lvl="1" indent="0">
              <a:buNone/>
            </a:pPr>
            <a:endParaRPr lang="en-IE" b="1" dirty="0">
              <a:cs typeface="Segoe UI Semilight" panose="020B0402040204020203" pitchFamily="34" charset="0"/>
            </a:endParaRPr>
          </a:p>
          <a:p>
            <a:pPr marL="742950" lvl="1" indent="-514350">
              <a:buFont typeface="+mj-lt"/>
              <a:buAutoNum type="arabicPeriod"/>
            </a:pPr>
            <a:r>
              <a:rPr lang="en-IE" sz="2400" dirty="0">
                <a:cs typeface="Segoe UI Semilight" panose="020B0402040204020203" pitchFamily="34" charset="0"/>
              </a:rPr>
              <a:t>Launch Microsoft Defender for Cloud.</a:t>
            </a:r>
          </a:p>
          <a:p>
            <a:pPr marL="742950" lvl="1" indent="-514350">
              <a:buFont typeface="+mj-lt"/>
              <a:buAutoNum type="arabicPeriod"/>
            </a:pPr>
            <a:r>
              <a:rPr lang="en-IE" sz="2400" dirty="0">
                <a:cs typeface="Segoe UI Semilight" panose="020B0402040204020203" pitchFamily="34" charset="0"/>
              </a:rPr>
              <a:t>View Policy compliance options.</a:t>
            </a:r>
          </a:p>
          <a:p>
            <a:pPr marL="742950" lvl="1" indent="-514350">
              <a:buFont typeface="+mj-lt"/>
              <a:buAutoNum type="arabicPeriod"/>
            </a:pPr>
            <a:r>
              <a:rPr lang="en-IE" sz="2400" dirty="0">
                <a:cs typeface="Segoe UI Semilight" panose="020B0402040204020203" pitchFamily="34" charset="0"/>
              </a:rPr>
              <a:t>Review your Secure Score.</a:t>
            </a:r>
          </a:p>
          <a:p>
            <a:pPr marL="742950" lvl="1" indent="-514350">
              <a:buFont typeface="+mj-lt"/>
              <a:buAutoNum type="arabicPeriod"/>
            </a:pPr>
            <a:r>
              <a:rPr lang="en-IE" sz="2400" dirty="0">
                <a:cs typeface="Segoe UI Semilight" panose="020B0402040204020203" pitchFamily="34" charset="0"/>
              </a:rPr>
              <a:t>Set a Security Alert.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2865878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Defender for Cloud - capabilities</a:t>
            </a:r>
          </a:p>
        </p:txBody>
      </p:sp>
      <p:grpSp>
        <p:nvGrpSpPr>
          <p:cNvPr id="23" name="Group 22">
            <a:extLst>
              <a:ext uri="{FF2B5EF4-FFF2-40B4-BE49-F238E27FC236}">
                <a16:creationId xmlns:a16="http://schemas.microsoft.com/office/drawing/2014/main" id="{F9E1F50D-FBB4-496D-99D2-4A20CDB3E8B0}"/>
              </a:ext>
              <a:ext uri="{C183D7F6-B498-43B3-948B-1728B52AA6E4}">
                <adec:decorative xmlns:adec="http://schemas.microsoft.com/office/drawing/2017/decorative" val="1"/>
              </a:ext>
            </a:extLst>
          </p:cNvPr>
          <p:cNvGrpSpPr/>
          <p:nvPr/>
        </p:nvGrpSpPr>
        <p:grpSpPr>
          <a:xfrm>
            <a:off x="788632" y="1292896"/>
            <a:ext cx="10601289" cy="4146308"/>
            <a:chOff x="818745" y="1355846"/>
            <a:chExt cx="10601289" cy="4146308"/>
          </a:xfrm>
        </p:grpSpPr>
        <p:sp>
          <p:nvSpPr>
            <p:cNvPr id="6" name="Rectangle: Rounded Corners 5">
              <a:extLst>
                <a:ext uri="{FF2B5EF4-FFF2-40B4-BE49-F238E27FC236}">
                  <a16:creationId xmlns:a16="http://schemas.microsoft.com/office/drawing/2014/main" id="{CCA35B26-8640-4D2D-90E9-3B044C798C03}"/>
                </a:ext>
              </a:extLst>
            </p:cNvPr>
            <p:cNvSpPr/>
            <p:nvPr/>
          </p:nvSpPr>
          <p:spPr bwMode="auto">
            <a:xfrm>
              <a:off x="818745" y="1355846"/>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F39BE854-F13D-4CF3-8C77-2D9995611A3C}"/>
                </a:ext>
              </a:extLst>
            </p:cNvPr>
            <p:cNvSpPr/>
            <p:nvPr/>
          </p:nvSpPr>
          <p:spPr bwMode="auto">
            <a:xfrm>
              <a:off x="6142778" y="1355846"/>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C3334160-4241-4B1B-A944-0E77612D05CF}"/>
                </a:ext>
              </a:extLst>
            </p:cNvPr>
            <p:cNvSpPr/>
            <p:nvPr/>
          </p:nvSpPr>
          <p:spPr bwMode="auto">
            <a:xfrm>
              <a:off x="825468" y="3454482"/>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64863C7F-3945-478A-A1C0-4F8A48F5BB8B}"/>
                </a:ext>
              </a:extLst>
            </p:cNvPr>
            <p:cNvSpPr/>
            <p:nvPr/>
          </p:nvSpPr>
          <p:spPr bwMode="auto">
            <a:xfrm>
              <a:off x="6142779" y="3454482"/>
              <a:ext cx="5277255" cy="204767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A1DAD022-6BDC-4DCB-BD99-2B990DA75565}"/>
                </a:ext>
              </a:extLst>
            </p:cNvPr>
            <p:cNvSpPr/>
            <p:nvPr/>
          </p:nvSpPr>
          <p:spPr bwMode="auto">
            <a:xfrm>
              <a:off x="5428892" y="2745579"/>
              <a:ext cx="1427772" cy="1417806"/>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709FE9AD-B0A8-4201-90C7-7ED0BF9CAC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3291" y="2829315"/>
              <a:ext cx="1298974" cy="1298974"/>
            </a:xfrm>
            <a:prstGeom prst="rect">
              <a:avLst/>
            </a:prstGeom>
          </p:spPr>
        </p:pic>
        <p:sp>
          <p:nvSpPr>
            <p:cNvPr id="14" name="TextBox 13">
              <a:extLst>
                <a:ext uri="{FF2B5EF4-FFF2-40B4-BE49-F238E27FC236}">
                  <a16:creationId xmlns:a16="http://schemas.microsoft.com/office/drawing/2014/main" id="{F7BE81D1-C055-4E5F-BAD9-FB7BDC47C86A}"/>
                </a:ext>
              </a:extLst>
            </p:cNvPr>
            <p:cNvSpPr txBox="1"/>
            <p:nvPr/>
          </p:nvSpPr>
          <p:spPr>
            <a:xfrm>
              <a:off x="1230549" y="1468877"/>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Policy Compliance</a:t>
              </a:r>
            </a:p>
          </p:txBody>
        </p:sp>
        <p:sp>
          <p:nvSpPr>
            <p:cNvPr id="16" name="TextBox 15">
              <a:extLst>
                <a:ext uri="{FF2B5EF4-FFF2-40B4-BE49-F238E27FC236}">
                  <a16:creationId xmlns:a16="http://schemas.microsoft.com/office/drawing/2014/main" id="{005F4D8D-7E2A-49B2-A508-040F49B1014D}"/>
                </a:ext>
              </a:extLst>
            </p:cNvPr>
            <p:cNvSpPr txBox="1"/>
            <p:nvPr/>
          </p:nvSpPr>
          <p:spPr>
            <a:xfrm>
              <a:off x="6598596" y="1456622"/>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Continuous Assessments</a:t>
              </a:r>
            </a:p>
          </p:txBody>
        </p:sp>
        <p:sp>
          <p:nvSpPr>
            <p:cNvPr id="18" name="TextBox 17">
              <a:extLst>
                <a:ext uri="{FF2B5EF4-FFF2-40B4-BE49-F238E27FC236}">
                  <a16:creationId xmlns:a16="http://schemas.microsoft.com/office/drawing/2014/main" id="{4E23F94D-9D83-497B-BE50-032CE59899F4}"/>
                </a:ext>
              </a:extLst>
            </p:cNvPr>
            <p:cNvSpPr txBox="1"/>
            <p:nvPr/>
          </p:nvSpPr>
          <p:spPr>
            <a:xfrm>
              <a:off x="1230548" y="3564878"/>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Tailored Recommendations</a:t>
              </a:r>
            </a:p>
          </p:txBody>
        </p:sp>
        <p:sp>
          <p:nvSpPr>
            <p:cNvPr id="19" name="TextBox 18">
              <a:extLst>
                <a:ext uri="{FF2B5EF4-FFF2-40B4-BE49-F238E27FC236}">
                  <a16:creationId xmlns:a16="http://schemas.microsoft.com/office/drawing/2014/main" id="{4156FFA0-F7E7-430E-B6B9-094BD3C2C60D}"/>
                </a:ext>
              </a:extLst>
            </p:cNvPr>
            <p:cNvSpPr txBox="1"/>
            <p:nvPr/>
          </p:nvSpPr>
          <p:spPr>
            <a:xfrm>
              <a:off x="6598596" y="3535521"/>
              <a:ext cx="436285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latin typeface="+mj-lt"/>
                </a:rPr>
                <a:t>Threat Protection</a:t>
              </a:r>
            </a:p>
          </p:txBody>
        </p:sp>
        <p:sp>
          <p:nvSpPr>
            <p:cNvPr id="15" name="TextBox 14">
              <a:extLst>
                <a:ext uri="{FF2B5EF4-FFF2-40B4-BE49-F238E27FC236}">
                  <a16:creationId xmlns:a16="http://schemas.microsoft.com/office/drawing/2014/main" id="{C10100F7-E0F1-452B-B8AA-40A0492CB3E9}"/>
                </a:ext>
              </a:extLst>
            </p:cNvPr>
            <p:cNvSpPr txBox="1"/>
            <p:nvPr/>
          </p:nvSpPr>
          <p:spPr>
            <a:xfrm>
              <a:off x="825468" y="2001799"/>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Run policies across management groups, subscriptions, or tenants. </a:t>
              </a:r>
            </a:p>
          </p:txBody>
        </p:sp>
        <p:sp>
          <p:nvSpPr>
            <p:cNvPr id="20" name="TextBox 19">
              <a:extLst>
                <a:ext uri="{FF2B5EF4-FFF2-40B4-BE49-F238E27FC236}">
                  <a16:creationId xmlns:a16="http://schemas.microsoft.com/office/drawing/2014/main" id="{490D6176-2F78-4C28-A12A-0D194D8A6B85}"/>
                </a:ext>
              </a:extLst>
            </p:cNvPr>
            <p:cNvSpPr txBox="1"/>
            <p:nvPr/>
          </p:nvSpPr>
          <p:spPr>
            <a:xfrm>
              <a:off x="818745" y="4045602"/>
              <a:ext cx="5252911" cy="1126462"/>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Recommendations based on existing workload with instructions on how to implement them. </a:t>
              </a:r>
            </a:p>
          </p:txBody>
        </p:sp>
        <p:sp>
          <p:nvSpPr>
            <p:cNvPr id="21" name="TextBox 20">
              <a:extLst>
                <a:ext uri="{FF2B5EF4-FFF2-40B4-BE49-F238E27FC236}">
                  <a16:creationId xmlns:a16="http://schemas.microsoft.com/office/drawing/2014/main" id="{6896D8A2-05D5-40D2-8AEB-8532D490DE43}"/>
                </a:ext>
              </a:extLst>
            </p:cNvPr>
            <p:cNvSpPr txBox="1"/>
            <p:nvPr/>
          </p:nvSpPr>
          <p:spPr>
            <a:xfrm>
              <a:off x="6127067" y="2001799"/>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Assess new and deployed resources to ensure that they are configure properly.  </a:t>
              </a:r>
            </a:p>
          </p:txBody>
        </p:sp>
        <p:sp>
          <p:nvSpPr>
            <p:cNvPr id="22" name="TextBox 21">
              <a:extLst>
                <a:ext uri="{FF2B5EF4-FFF2-40B4-BE49-F238E27FC236}">
                  <a16:creationId xmlns:a16="http://schemas.microsoft.com/office/drawing/2014/main" id="{CBE922E9-C1E6-4F2B-87D5-59E512047ED6}"/>
                </a:ext>
              </a:extLst>
            </p:cNvPr>
            <p:cNvSpPr txBox="1"/>
            <p:nvPr/>
          </p:nvSpPr>
          <p:spPr>
            <a:xfrm>
              <a:off x="6120344" y="4045602"/>
              <a:ext cx="525291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Analyze attempted threats through alerts and impacted resource reports. </a:t>
              </a:r>
            </a:p>
          </p:txBody>
        </p:sp>
      </p:grpSp>
    </p:spTree>
    <p:extLst>
      <p:ext uri="{BB962C8B-B14F-4D97-AF65-F5344CB8AC3E}">
        <p14:creationId xmlns:p14="http://schemas.microsoft.com/office/powerpoint/2010/main" val="204515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11AA-28E3-4E52-A440-DF48E1ED17A0}"/>
              </a:ext>
            </a:extLst>
          </p:cNvPr>
          <p:cNvSpPr>
            <a:spLocks noGrp="1"/>
          </p:cNvSpPr>
          <p:nvPr>
            <p:ph type="title"/>
          </p:nvPr>
        </p:nvSpPr>
        <p:spPr>
          <a:xfrm>
            <a:off x="418643" y="147886"/>
            <a:ext cx="11341268" cy="680196"/>
          </a:xfrm>
        </p:spPr>
        <p:txBody>
          <a:bodyPr/>
          <a:lstStyle/>
          <a:p>
            <a:r>
              <a:rPr lang="en-US" dirty="0">
                <a:solidFill>
                  <a:schemeClr val="tx1"/>
                </a:solidFill>
              </a:rPr>
              <a:t>Microsoft Sentinel</a:t>
            </a:r>
          </a:p>
        </p:txBody>
      </p:sp>
      <p:sp>
        <p:nvSpPr>
          <p:cNvPr id="3" name="Content Placeholder 2">
            <a:extLst>
              <a:ext uri="{FF2B5EF4-FFF2-40B4-BE49-F238E27FC236}">
                <a16:creationId xmlns:a16="http://schemas.microsoft.com/office/drawing/2014/main" id="{421CC58C-FA06-4E18-BA7D-C933043EE2BC}"/>
              </a:ext>
            </a:extLst>
          </p:cNvPr>
          <p:cNvSpPr>
            <a:spLocks noGrp="1"/>
          </p:cNvSpPr>
          <p:nvPr>
            <p:ph sz="quarter" idx="4294967295"/>
          </p:nvPr>
        </p:nvSpPr>
        <p:spPr>
          <a:xfrm>
            <a:off x="419100" y="734225"/>
            <a:ext cx="11340811" cy="908839"/>
          </a:xfrm>
        </p:spPr>
        <p:txBody>
          <a:bodyPr/>
          <a:lstStyle/>
          <a:p>
            <a:r>
              <a:rPr lang="en-US" b="1" dirty="0">
                <a:latin typeface="+mn-lt"/>
              </a:rPr>
              <a:t>Microsoft Sentinel</a:t>
            </a:r>
            <a:r>
              <a:rPr lang="en-US" dirty="0">
                <a:latin typeface="+mn-lt"/>
              </a:rPr>
              <a:t> is a security information and event management (SIEM) solution that provides security analytics and threat intelligence across an enterprise. </a:t>
            </a:r>
            <a:endParaRPr lang="en-US" b="1" dirty="0">
              <a:latin typeface="+mn-lt"/>
            </a:endParaRPr>
          </a:p>
        </p:txBody>
      </p:sp>
      <p:sp>
        <p:nvSpPr>
          <p:cNvPr id="5" name="Content Placeholder 2">
            <a:extLst>
              <a:ext uri="{FF2B5EF4-FFF2-40B4-BE49-F238E27FC236}">
                <a16:creationId xmlns:a16="http://schemas.microsoft.com/office/drawing/2014/main" id="{30AD0195-8D8C-4ED2-86F4-F273A41F698F}"/>
              </a:ext>
            </a:extLst>
          </p:cNvPr>
          <p:cNvSpPr txBox="1">
            <a:spLocks/>
          </p:cNvSpPr>
          <p:nvPr/>
        </p:nvSpPr>
        <p:spPr>
          <a:xfrm>
            <a:off x="6326237" y="2498802"/>
            <a:ext cx="5333190" cy="2066015"/>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Connector and Integrations:</a:t>
            </a:r>
          </a:p>
          <a:p>
            <a:pPr marL="342900" indent="-342900">
              <a:buFont typeface="Arial" panose="020B0604020202020204" pitchFamily="34" charset="0"/>
              <a:buChar char="•"/>
            </a:pPr>
            <a:r>
              <a:rPr lang="en-US" dirty="0">
                <a:latin typeface="+mn-lt"/>
              </a:rPr>
              <a:t>Microsoft  365 Defender</a:t>
            </a:r>
          </a:p>
          <a:p>
            <a:pPr marL="342900" indent="-342900">
              <a:buFont typeface="Arial" panose="020B0604020202020204" pitchFamily="34" charset="0"/>
              <a:buChar char="•"/>
            </a:pPr>
            <a:r>
              <a:rPr lang="en-US" dirty="0">
                <a:latin typeface="+mn-lt"/>
              </a:rPr>
              <a:t>Azure Active Directory</a:t>
            </a:r>
          </a:p>
          <a:p>
            <a:pPr marL="342900" indent="-342900">
              <a:buFont typeface="Arial" panose="020B0604020202020204" pitchFamily="34" charset="0"/>
              <a:buChar char="•"/>
            </a:pPr>
            <a:r>
              <a:rPr lang="en-US" dirty="0">
                <a:latin typeface="+mn-lt"/>
              </a:rPr>
              <a:t>Azure Advanced Threat Protection</a:t>
            </a:r>
          </a:p>
          <a:p>
            <a:pPr marL="342900" indent="-342900">
              <a:buFont typeface="Arial" panose="020B0604020202020204" pitchFamily="34" charset="0"/>
              <a:buChar char="•"/>
            </a:pPr>
            <a:r>
              <a:rPr lang="en-US" dirty="0">
                <a:latin typeface="+mn-lt"/>
              </a:rPr>
              <a:t>Microsoft Cloud App Security</a:t>
            </a:r>
          </a:p>
        </p:txBody>
      </p:sp>
      <p:pic>
        <p:nvPicPr>
          <p:cNvPr id="10" name="Picture 9" descr="Microsoft Sentinel core capabilities of Collect, Detect, Investigate, and Respond.">
            <a:extLst>
              <a:ext uri="{FF2B5EF4-FFF2-40B4-BE49-F238E27FC236}">
                <a16:creationId xmlns:a16="http://schemas.microsoft.com/office/drawing/2014/main" id="{511BAAF8-0FC7-414D-871C-2CCB876F0695}"/>
              </a:ext>
            </a:extLst>
          </p:cNvPr>
          <p:cNvPicPr>
            <a:picLocks noChangeAspect="1"/>
          </p:cNvPicPr>
          <p:nvPr/>
        </p:nvPicPr>
        <p:blipFill rotWithShape="1">
          <a:blip r:embed="rId3"/>
          <a:srcRect l="23959" t="9074" r="31250" b="9259"/>
          <a:stretch/>
        </p:blipFill>
        <p:spPr>
          <a:xfrm>
            <a:off x="1568787" y="1884780"/>
            <a:ext cx="4296977" cy="4406900"/>
          </a:xfrm>
          <a:prstGeom prst="rect">
            <a:avLst/>
          </a:prstGeom>
        </p:spPr>
      </p:pic>
    </p:spTree>
    <p:extLst>
      <p:ext uri="{BB962C8B-B14F-4D97-AF65-F5344CB8AC3E}">
        <p14:creationId xmlns:p14="http://schemas.microsoft.com/office/powerpoint/2010/main" val="236458670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E4379D-1DA4-48E9-97B8-AFC19E7B5484}">
  <ds:schemaRefs>
    <ds:schemaRef ds:uri="6656ffad-92b0-4efb-bc78-5d5af2c7fd93"/>
    <ds:schemaRef ds:uri="http://purl.org/dc/terms/"/>
    <ds:schemaRef ds:uri="http://purl.org/dc/dcmitype/"/>
    <ds:schemaRef ds:uri="http://www.w3.org/XML/1998/namespace"/>
    <ds:schemaRef ds:uri="http://schemas.microsoft.com/office/2006/documentManagement/types"/>
    <ds:schemaRef ds:uri="http://purl.org/dc/elements/1.1/"/>
    <ds:schemaRef ds:uri="e7cc3f53-dbdf-4ffb-90f1-33d3d1806439"/>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8B920E3E-C9E4-4A6F-830C-975C78DCC90A}">
  <ds:schemaRefs>
    <ds:schemaRef ds:uri="http://schemas.microsoft.com/sharepoint/v3/contenttype/forms"/>
  </ds:schemaRefs>
</ds:datastoreItem>
</file>

<file path=customXml/itemProps3.xml><?xml version="1.0" encoding="utf-8"?>
<ds:datastoreItem xmlns:ds="http://schemas.openxmlformats.org/officeDocument/2006/customXml" ds:itemID="{922CA896-A39A-461B-B69C-2B9A24A337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0</TotalTime>
  <Words>3376</Words>
  <Application>Microsoft Office PowerPoint</Application>
  <PresentationFormat>Widescreen</PresentationFormat>
  <Paragraphs>401</Paragraphs>
  <Slides>23</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AZ-900T0x Module 04:  Security</vt:lpstr>
      <vt:lpstr>Module outline</vt:lpstr>
      <vt:lpstr>Module 04 – Outline</vt:lpstr>
      <vt:lpstr>Security tools and features</vt:lpstr>
      <vt:lpstr>Security tools and features - Objective Domain</vt:lpstr>
      <vt:lpstr>Microsoft Defender for Cloud</vt:lpstr>
      <vt:lpstr>Walkthrough-Defender for Cloud</vt:lpstr>
      <vt:lpstr>Defender for Cloud - capabilities</vt:lpstr>
      <vt:lpstr>Microsoft Sentinel</vt:lpstr>
      <vt:lpstr>Azure Key Vault</vt:lpstr>
      <vt:lpstr>Walkthrough-Implement Azure Key Vault</vt:lpstr>
      <vt:lpstr>Azure Dedicated Host</vt:lpstr>
      <vt:lpstr>Secure network connectivity</vt:lpstr>
      <vt:lpstr>Secure Network Connectivity - Objective Domain</vt:lpstr>
      <vt:lpstr>Defense in depth</vt:lpstr>
      <vt:lpstr>Shared Security</vt:lpstr>
      <vt:lpstr>Network Security Groups (NSGs)</vt:lpstr>
      <vt:lpstr>Azure Firewall</vt:lpstr>
      <vt:lpstr>Azure Distributed Denial of Service (DDoS) protection</vt:lpstr>
      <vt:lpstr>Defense in Depth Reviewed</vt:lpstr>
      <vt:lpstr>Walkthrough - Secure network traffic</vt:lpstr>
      <vt:lpstr>Knowledge Check</vt:lpstr>
      <vt:lpstr>Module 4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04:  Security</dc:title>
  <dc:subject/>
  <dc:creator/>
  <cp:keywords/>
  <dc:description/>
  <cp:lastModifiedBy/>
  <cp:revision>142</cp:revision>
  <dcterms:created xsi:type="dcterms:W3CDTF">2019-10-20T18:53:17Z</dcterms:created>
  <dcterms:modified xsi:type="dcterms:W3CDTF">2022-03-11T00:33:26Z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2020-08-18T21:14:07Z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448a4eda-7236-4b86-89d1-c2d8c5f6c365</vt:lpwstr>
  </property>
  <property fmtid="{D5CDD505-2E9C-101B-9397-08002B2CF9AE}" pid="9" name="MSIP_Label_f42aa342-8706-4288-bd11-ebb85995028c_ContentBits">
    <vt:lpwstr>0</vt:lpwstr>
  </property>
</Properties>
</file>