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742" r:id="rId5"/>
  </p:sldMasterIdLst>
  <p:notesMasterIdLst>
    <p:notesMasterId r:id="rId40"/>
  </p:notesMasterIdLst>
  <p:handoutMasterIdLst>
    <p:handoutMasterId r:id="rId41"/>
  </p:handoutMasterIdLst>
  <p:sldIdLst>
    <p:sldId id="1719" r:id="rId6"/>
    <p:sldId id="1856" r:id="rId7"/>
    <p:sldId id="1945" r:id="rId8"/>
    <p:sldId id="1864" r:id="rId9"/>
    <p:sldId id="1937" r:id="rId10"/>
    <p:sldId id="1946" r:id="rId11"/>
    <p:sldId id="1958" r:id="rId12"/>
    <p:sldId id="1904" r:id="rId13"/>
    <p:sldId id="1944" r:id="rId14"/>
    <p:sldId id="1933" r:id="rId15"/>
    <p:sldId id="1876" r:id="rId16"/>
    <p:sldId id="1938" r:id="rId17"/>
    <p:sldId id="1963" r:id="rId18"/>
    <p:sldId id="1964" r:id="rId19"/>
    <p:sldId id="1949" r:id="rId20"/>
    <p:sldId id="1965" r:id="rId21"/>
    <p:sldId id="1950" r:id="rId22"/>
    <p:sldId id="1966" r:id="rId23"/>
    <p:sldId id="1947" r:id="rId24"/>
    <p:sldId id="1967" r:id="rId25"/>
    <p:sldId id="1942" r:id="rId26"/>
    <p:sldId id="1888" r:id="rId27"/>
    <p:sldId id="1941" r:id="rId28"/>
    <p:sldId id="1972" r:id="rId29"/>
    <p:sldId id="1970" r:id="rId30"/>
    <p:sldId id="1969" r:id="rId31"/>
    <p:sldId id="1973" r:id="rId32"/>
    <p:sldId id="1974" r:id="rId33"/>
    <p:sldId id="1953" r:id="rId34"/>
    <p:sldId id="1975" r:id="rId35"/>
    <p:sldId id="1976" r:id="rId36"/>
    <p:sldId id="1925" r:id="rId37"/>
    <p:sldId id="1977" r:id="rId38"/>
    <p:sldId id="1957" r:id="rId3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1856"/>
            <p14:sldId id="1945"/>
            <p14:sldId id="1864"/>
            <p14:sldId id="1937"/>
            <p14:sldId id="1946"/>
            <p14:sldId id="1958"/>
            <p14:sldId id="1904"/>
            <p14:sldId id="1944"/>
            <p14:sldId id="1933"/>
            <p14:sldId id="1876"/>
            <p14:sldId id="1938"/>
            <p14:sldId id="1963"/>
            <p14:sldId id="1964"/>
            <p14:sldId id="1949"/>
            <p14:sldId id="1965"/>
            <p14:sldId id="1950"/>
            <p14:sldId id="1966"/>
            <p14:sldId id="1947"/>
            <p14:sldId id="1967"/>
            <p14:sldId id="1942"/>
            <p14:sldId id="1888"/>
            <p14:sldId id="1941"/>
            <p14:sldId id="1972"/>
            <p14:sldId id="1970"/>
            <p14:sldId id="1969"/>
            <p14:sldId id="1973"/>
            <p14:sldId id="1974"/>
            <p14:sldId id="1953"/>
            <p14:sldId id="1975"/>
            <p14:sldId id="1976"/>
            <p14:sldId id="1925"/>
            <p14:sldId id="1977"/>
            <p14:sldId id="195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14"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78D4"/>
    <a:srgbClr val="0079D6"/>
    <a:srgbClr val="75757A"/>
    <a:srgbClr val="FFFFFF"/>
    <a:srgbClr val="243A5E"/>
    <a:srgbClr val="E7ECF7"/>
    <a:srgbClr val="CBD6EF"/>
    <a:srgbClr val="0066FF"/>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94AD43-8212-46AA-BED1-A762917CA37F}" v="1" dt="2021-05-07T22:38:45.8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081" autoAdjust="0"/>
  </p:normalViewPr>
  <p:slideViewPr>
    <p:cSldViewPr snapToGrid="0">
      <p:cViewPr varScale="1">
        <p:scale>
          <a:sx n="89" d="100"/>
          <a:sy n="89" d="100"/>
        </p:scale>
        <p:origin x="666" y="96"/>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commentAuthors" Target="commentAuthors.xml"/><Relationship Id="rId47"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3/10/2022 7:33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3/10/2022 7:31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microsoft.com/en-us/trustcenter/compliance/complianceoffering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microsoft.com/privacystatement"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azure/active-directory/conditional-access/overview"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Adjust the cover for either AZ-900T00 or AZ-900T01.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content in SkillPipe is now aligned with the content in Learn. The notes section of the PPT will call out any free Learn sandbox exercises available and provide direct links that can be shared with students (if they are not able to create a free Azure account and/or are not following along in Learn).</a:t>
            </a:r>
          </a:p>
          <a:p>
            <a:endParaRPr lang="en-US" dirty="0"/>
          </a:p>
          <a:p>
            <a:r>
              <a:rPr lang="en-US" dirty="0"/>
              <a:t>https://docs.microsoft.com/en-us/learn/paths/az-900-describe-identity-governance-privacy-compliance-features/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dirty="0"/>
              <a:t>Slides 11-12 </a:t>
            </a:r>
          </a:p>
          <a:p>
            <a:r>
              <a:rPr lang="en-US" dirty="0"/>
              <a:t>https://docs.microsoft.com/en-us/learn/modules/build-cloud-governance-strategy-azure/1-introduction</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326038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dirty="0"/>
              <a:t>Slides 11-12 </a:t>
            </a:r>
          </a:p>
          <a:p>
            <a:r>
              <a:rPr lang="en-US" dirty="0"/>
              <a:t>https://docs.microsoft.com/en-us/learn/modules/build-cloud-governance-strategy-azure/1-introduction</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3/10/2022 7:31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756284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kern="1200" dirty="0">
                <a:solidFill>
                  <a:schemeClr val="tx1"/>
                </a:solidFill>
                <a:effectLst/>
                <a:latin typeface="Segoe UI Light" pitchFamily="34" charset="0"/>
                <a:ea typeface="+mn-ea"/>
                <a:cs typeface="+mn-cs"/>
              </a:rPr>
              <a:t>Azure RBAC </a:t>
            </a:r>
            <a:r>
              <a:rPr lang="en-IE" sz="900" b="0"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https://docs.microsoft.com/en-us/azure/role-based-access-control/overview</a:t>
            </a:r>
          </a:p>
          <a:p>
            <a:endParaRPr lang="en-IE" sz="900" b="0" i="0" u="none" strike="noStrike" kern="1200" dirty="0">
              <a:solidFill>
                <a:schemeClr val="tx1"/>
              </a:solidFill>
              <a:effectLst/>
              <a:latin typeface="Segoe UI Light" pitchFamily="34" charset="0"/>
              <a:ea typeface="+mn-ea"/>
              <a:cs typeface="+mn-cs"/>
            </a:endParaRPr>
          </a:p>
          <a:p>
            <a:r>
              <a:rPr lang="en-US" sz="900" b="1" dirty="0"/>
              <a:t>Learn and SkillPipe content order note:</a:t>
            </a:r>
          </a:p>
          <a:p>
            <a:r>
              <a:rPr lang="en-US" sz="900" dirty="0"/>
              <a:t>https://docs.microsoft.com/en-us/learn/modules/build-cloud-governance-strategy-azure/4-control-access-azure-rbac</a:t>
            </a:r>
            <a:endParaRPr lang="en-IE" sz="900"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3/10/2022 7:31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38757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kern="1200" dirty="0">
                <a:solidFill>
                  <a:schemeClr val="tx1"/>
                </a:solidFill>
                <a:effectLst/>
                <a:latin typeface="Segoe UI Light" pitchFamily="34" charset="0"/>
                <a:ea typeface="+mn-ea"/>
                <a:cs typeface="+mn-cs"/>
              </a:rPr>
              <a:t>Resource Locks </a:t>
            </a:r>
            <a:r>
              <a:rPr lang="en-IE" sz="900"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https://docs.microsoft.com/en-us/azure/azure-resource-manager/resource-group-lock-resources</a:t>
            </a:r>
          </a:p>
          <a:p>
            <a:endParaRPr lang="en-IE" sz="900" b="0" i="0" u="none" strike="noStrike" kern="1200" dirty="0">
              <a:solidFill>
                <a:schemeClr val="tx1"/>
              </a:solidFill>
              <a:effectLst/>
              <a:latin typeface="Segoe UI Light" pitchFamily="34" charset="0"/>
              <a:ea typeface="+mn-ea"/>
              <a:cs typeface="+mn-cs"/>
            </a:endParaRPr>
          </a:p>
          <a:p>
            <a:r>
              <a:rPr lang="en-US" sz="900" b="1" i="0" u="none" strike="noStrike" kern="1200" dirty="0">
                <a:solidFill>
                  <a:schemeClr val="tx1"/>
                </a:solidFill>
                <a:effectLst/>
                <a:latin typeface="Segoe UI Light" pitchFamily="34" charset="0"/>
                <a:ea typeface="+mn-ea"/>
                <a:cs typeface="+mn-cs"/>
              </a:rPr>
              <a:t>Learn and SkillPipe content order note:</a:t>
            </a:r>
            <a:endParaRPr lang="en-IE" sz="900" b="1" i="0" u="none" strike="noStrike" kern="1200" dirty="0">
              <a:solidFill>
                <a:schemeClr val="tx1"/>
              </a:solidFill>
              <a:effectLst/>
              <a:latin typeface="Segoe UI Light" pitchFamily="34" charset="0"/>
              <a:ea typeface="+mn-ea"/>
              <a:cs typeface="+mn-cs"/>
            </a:endParaRPr>
          </a:p>
          <a:p>
            <a:r>
              <a:rPr lang="en-IE" sz="900" kern="1200" dirty="0">
                <a:solidFill>
                  <a:schemeClr val="tx1"/>
                </a:solidFill>
                <a:effectLst/>
                <a:latin typeface="Segoe UI Light" pitchFamily="34" charset="0"/>
                <a:ea typeface="+mn-ea"/>
                <a:cs typeface="+mn-cs"/>
              </a:rPr>
              <a:t>https://docs.microsoft.com/en-us/learn/modules/build-cloud-governance-strategy-azure/5-prevent-changes-resource-locks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3/10/2022 7:31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dirty="0">
                <a:solidFill>
                  <a:srgbClr val="000000"/>
                </a:solidFill>
                <a:effectLst/>
                <a:latin typeface="Segoe UI Light" panose="020B0502040204020203" pitchFamily="34" charset="0"/>
              </a:rPr>
              <a:t>Learn has a sandbox exercise - </a:t>
            </a:r>
            <a:r>
              <a:rPr lang="en-US" sz="4400" b="1" i="0" dirty="0">
                <a:solidFill>
                  <a:srgbClr val="171717"/>
                </a:solidFill>
                <a:effectLst/>
                <a:latin typeface="Segoe UI" panose="020B0502040204020203" pitchFamily="34" charset="0"/>
              </a:rPr>
              <a:t>Exercise - Protect a storage account from accidental deletion by using a resource lock</a:t>
            </a:r>
          </a:p>
          <a:p>
            <a:pPr>
              <a:spcBef>
                <a:spcPts val="0"/>
              </a:spcBef>
              <a:spcAft>
                <a:spcPts val="300"/>
              </a:spcAft>
            </a:pPr>
            <a:r>
              <a:rPr lang="en-US" sz="1800" dirty="0">
                <a:solidFill>
                  <a:srgbClr val="171717"/>
                </a:solidFill>
                <a:effectLst/>
                <a:latin typeface="Segoe UI" panose="020B0502040204020203" pitchFamily="34" charset="0"/>
              </a:rPr>
              <a:t>https://docs.microsoft.com/en-us/learn/modules/build-cloud-governance-strategy-azure/6-protect-storage-account-resource-lock</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3/10/2022 7:31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693286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effectLst/>
                <a:latin typeface="Segoe UI Light" pitchFamily="34" charset="0"/>
                <a:ea typeface="+mn-ea"/>
                <a:cs typeface="+mn-cs"/>
              </a:rPr>
              <a:t>Tags - </a:t>
            </a:r>
            <a:r>
              <a:rPr lang="en-US" sz="882" b="0" kern="1200" dirty="0">
                <a:solidFill>
                  <a:schemeClr val="tx1"/>
                </a:solidFill>
                <a:effectLst/>
                <a:latin typeface="Segoe UI Light" pitchFamily="34" charset="0"/>
                <a:ea typeface="+mn-ea"/>
                <a:cs typeface="+mn-cs"/>
              </a:rPr>
              <a:t>https://docs.microsoft.com/en-us/azure/azure-resource-manager/resource-group-using-tags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effectLst/>
                <a:latin typeface="Segoe UI Light" pitchFamily="34" charset="0"/>
                <a:ea typeface="+mn-ea"/>
                <a:cs typeface="+mn-cs"/>
              </a:rPr>
              <a:t>Learn and SkillPipe content order note:</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kern="1200" dirty="0">
                <a:solidFill>
                  <a:schemeClr val="tx1"/>
                </a:solidFill>
                <a:effectLst/>
                <a:latin typeface="Segoe UI Light" pitchFamily="34" charset="0"/>
                <a:ea typeface="+mn-ea"/>
                <a:cs typeface="+mn-cs"/>
              </a:rPr>
              <a:t>https://docs.microsoft.com/en-us/learn/modules/build-cloud-governance-strategy-azure/7-organize-resource-tags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3/10/2022 7:31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86572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kern="1200" dirty="0">
                <a:solidFill>
                  <a:schemeClr val="tx1"/>
                </a:solidFill>
                <a:effectLst/>
                <a:latin typeface="Segoe UI Light" pitchFamily="34" charset="0"/>
                <a:ea typeface="+mn-ea"/>
                <a:cs typeface="+mn-cs"/>
              </a:rPr>
              <a:t>Azure Policy </a:t>
            </a:r>
            <a:r>
              <a:rPr lang="en-IE" sz="900"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https://azure.microsoft.com/en-us/services/azure-policy</a:t>
            </a:r>
          </a:p>
          <a:p>
            <a:endParaRPr lang="en-IE" sz="900" b="0" i="0" u="none" strike="noStrike" kern="1200" dirty="0">
              <a:solidFill>
                <a:schemeClr val="tx1"/>
              </a:solidFill>
              <a:effectLst/>
              <a:latin typeface="Segoe UI Light" pitchFamily="34" charset="0"/>
              <a:ea typeface="+mn-ea"/>
              <a:cs typeface="+mn-cs"/>
            </a:endParaRPr>
          </a:p>
          <a:p>
            <a:pPr marL="0" indent="0">
              <a:buNone/>
            </a:pPr>
            <a:r>
              <a:rPr lang="en-US" noProof="0" dirty="0"/>
              <a:t>Stay compliant with your corporate standards and service level agreements (SLAs) by using policy definitions to enforce rules and effects for your Azure resources.</a:t>
            </a:r>
          </a:p>
          <a:p>
            <a:pPr lvl="1">
              <a:lnSpc>
                <a:spcPct val="114000"/>
              </a:lnSpc>
            </a:pPr>
            <a:r>
              <a:rPr lang="en-US" sz="2800" dirty="0">
                <a:latin typeface="Segoe UI Semilight" panose="020B0402040204020203" pitchFamily="34" charset="0"/>
                <a:cs typeface="Segoe UI Semilight" panose="020B0402040204020203" pitchFamily="34" charset="0"/>
              </a:rPr>
              <a:t>Evaluates and identifies Azure resources that do not comply with your policies.</a:t>
            </a:r>
          </a:p>
          <a:p>
            <a:pPr lvl="1">
              <a:lnSpc>
                <a:spcPct val="114000"/>
              </a:lnSpc>
            </a:pPr>
            <a:r>
              <a:rPr lang="en-US" sz="2800" dirty="0">
                <a:latin typeface="Segoe UI Semilight" panose="020B0402040204020203" pitchFamily="34" charset="0"/>
                <a:cs typeface="Segoe UI Semilight" panose="020B0402040204020203" pitchFamily="34" charset="0"/>
              </a:rPr>
              <a:t>Provides built-in policy and initiative definitions, under categories such as Storage, Networking, Compute, Security Center, and Monitoring.</a:t>
            </a:r>
          </a:p>
          <a:p>
            <a:pPr marL="107153" lvl="1" indent="0">
              <a:lnSpc>
                <a:spcPct val="114000"/>
              </a:lnSpc>
              <a:buNone/>
            </a:pPr>
            <a:endParaRPr lang="en-US" sz="2800" dirty="0">
              <a:latin typeface="Segoe UI Semilight" panose="020B0402040204020203" pitchFamily="34" charset="0"/>
              <a:cs typeface="Segoe UI Semilight" panose="020B0402040204020203" pitchFamily="34" charset="0"/>
            </a:endParaRPr>
          </a:p>
          <a:p>
            <a:pPr marL="0" lvl="0" indent="-105829">
              <a:lnSpc>
                <a:spcPct val="114000"/>
              </a:lnSpc>
              <a:buNone/>
            </a:pPr>
            <a:r>
              <a:rPr lang="en-US" sz="2800" b="1" dirty="0">
                <a:latin typeface="Segoe UI Semilight" panose="020B0402040204020203" pitchFamily="34" charset="0"/>
                <a:cs typeface="Segoe UI Semilight" panose="020B0402040204020203" pitchFamily="34" charset="0"/>
              </a:rPr>
              <a:t>Learn content notes:</a:t>
            </a:r>
          </a:p>
          <a:p>
            <a:pPr marL="0" lvl="0" indent="-105829">
              <a:lnSpc>
                <a:spcPct val="114000"/>
              </a:lnSpc>
              <a:buNone/>
            </a:pPr>
            <a:r>
              <a:rPr lang="en-US" sz="2800" b="0" dirty="0">
                <a:latin typeface="Segoe UI Semilight" panose="020B0402040204020203" pitchFamily="34" charset="0"/>
                <a:cs typeface="Segoe UI Semilight" panose="020B0402040204020203" pitchFamily="34" charset="0"/>
              </a:rPr>
              <a:t>https://docs.microsoft.com/en-us/learn/modules/build-cloud-governance-strategy-azure/8-control-audit-resources-azure-policy</a:t>
            </a:r>
          </a:p>
          <a:p>
            <a:pPr marL="0" lvl="0" indent="-105829">
              <a:lnSpc>
                <a:spcPct val="114000"/>
              </a:lnSpc>
              <a:buNone/>
            </a:pPr>
            <a:endParaRPr lang="en-US" sz="2800" b="0" dirty="0">
              <a:latin typeface="Segoe UI Semilight" panose="020B0402040204020203" pitchFamily="34" charset="0"/>
              <a:cs typeface="Segoe UI Semilight" panose="020B0402040204020203" pitchFamily="34" charset="0"/>
            </a:endParaRPr>
          </a:p>
          <a:p>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7320715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dirty="0">
                <a:solidFill>
                  <a:srgbClr val="000000"/>
                </a:solidFill>
                <a:effectLst/>
                <a:latin typeface="Segoe UI Light" panose="020B0502040204020203" pitchFamily="34" charset="0"/>
              </a:rPr>
              <a:t>Learn has a sandbox exercise - </a:t>
            </a:r>
            <a:r>
              <a:rPr lang="en-US" sz="4400" b="1" i="0" dirty="0">
                <a:solidFill>
                  <a:srgbClr val="171717"/>
                </a:solidFill>
                <a:effectLst/>
                <a:latin typeface="Segoe UI" panose="020B0502040204020203" pitchFamily="34" charset="0"/>
              </a:rPr>
              <a:t>Exercise - Restrict deployments to a specific location by using Azure Policy</a:t>
            </a:r>
          </a:p>
          <a:p>
            <a:pPr>
              <a:spcBef>
                <a:spcPts val="0"/>
              </a:spcBef>
              <a:spcAft>
                <a:spcPts val="300"/>
              </a:spcAft>
            </a:pPr>
            <a:r>
              <a:rPr lang="en-US" sz="1800" dirty="0">
                <a:solidFill>
                  <a:srgbClr val="171717"/>
                </a:solidFill>
                <a:effectLst/>
                <a:latin typeface="Segoe UI" panose="020B0502040204020203" pitchFamily="34" charset="0"/>
              </a:rPr>
              <a:t>https://docs.microsoft.com/en-us/learn/modules/build-cloud-governance-strategy-azure/9-restrict-location-azure-policy</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3/10/2022 7:31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30902088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kern="1200" dirty="0">
                <a:solidFill>
                  <a:schemeClr val="tx1"/>
                </a:solidFill>
                <a:effectLst/>
                <a:latin typeface="Segoe UI Light" pitchFamily="34" charset="0"/>
                <a:ea typeface="+mn-ea"/>
                <a:cs typeface="+mn-cs"/>
              </a:rPr>
              <a:t>Azure Blueprints - </a:t>
            </a:r>
            <a:r>
              <a:rPr lang="en-IE" sz="900" b="0" i="0" u="none" strike="noStrike" kern="1200" dirty="0">
                <a:solidFill>
                  <a:schemeClr val="tx1"/>
                </a:solidFill>
                <a:effectLst/>
                <a:latin typeface="Segoe UI Light" pitchFamily="34" charset="0"/>
                <a:ea typeface="+mn-ea"/>
                <a:cs typeface="+mn-cs"/>
              </a:rPr>
              <a:t>https://azure.microsoft.com/en-us/services/blueprints/ </a:t>
            </a:r>
          </a:p>
          <a:p>
            <a:endParaRPr lang="en-IE" sz="900" b="0" i="0" u="none" strike="noStrike" kern="1200" dirty="0">
              <a:solidFill>
                <a:schemeClr val="tx1"/>
              </a:solidFill>
              <a:effectLst/>
              <a:latin typeface="Segoe UI Light" pitchFamily="34" charset="0"/>
              <a:ea typeface="+mn-ea"/>
              <a:cs typeface="+mn-cs"/>
            </a:endParaRPr>
          </a:p>
          <a:p>
            <a:r>
              <a:rPr lang="en-US" sz="900" b="1" i="0" u="none" strike="noStrike" kern="1200" dirty="0">
                <a:solidFill>
                  <a:schemeClr val="tx1"/>
                </a:solidFill>
                <a:effectLst/>
                <a:latin typeface="Segoe UI Light" pitchFamily="34" charset="0"/>
                <a:ea typeface="+mn-ea"/>
                <a:cs typeface="+mn-cs"/>
              </a:rPr>
              <a:t>Learn and SkillPipe content order note:</a:t>
            </a:r>
            <a:endParaRPr lang="en-IE" sz="900" b="1" i="0" u="none" strike="noStrike" kern="1200" dirty="0">
              <a:solidFill>
                <a:schemeClr val="tx1"/>
              </a:solidFill>
              <a:effectLst/>
              <a:latin typeface="Segoe UI Light" pitchFamily="34" charset="0"/>
              <a:ea typeface="+mn-ea"/>
              <a:cs typeface="+mn-cs"/>
            </a:endParaRPr>
          </a:p>
          <a:p>
            <a:r>
              <a:rPr lang="en-IE" sz="900" kern="1200" dirty="0">
                <a:solidFill>
                  <a:schemeClr val="tx1"/>
                </a:solidFill>
                <a:effectLst/>
                <a:latin typeface="Segoe UI Light" pitchFamily="34" charset="0"/>
                <a:ea typeface="+mn-ea"/>
                <a:cs typeface="+mn-cs"/>
              </a:rPr>
              <a:t>https://docs.microsoft.com/en-us/learn/modules/build-cloud-governance-strategy-azure/10-govern-subscriptions-azure-blueprints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20069988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dirty="0"/>
              <a:t>https://docs.microsoft.com/en-us/learn/modules/build-cloud-governance-strategy-azure/2-accelerate-cloud-adoption-framework</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3/10/2022 7:31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330649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dirty="0"/>
              <a:t>Slides 1-5</a:t>
            </a:r>
          </a:p>
          <a:p>
            <a:r>
              <a:rPr lang="en-US" dirty="0"/>
              <a:t>https://docs.microsoft.com/en-us/learn/modules/secure-access-azure-identity-services/1-introduction</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065685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b="0" dirty="0"/>
              <a:t>Slides 22-24</a:t>
            </a:r>
          </a:p>
          <a:p>
            <a:r>
              <a:rPr lang="en-US" b="0" dirty="0"/>
              <a:t>https://docs.microsoft.com/en-us/learn/modules/examine-privacy-compliance-data-protection-standards/1-introduction</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0763432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b="0" dirty="0"/>
              <a:t>Slides 22-24</a:t>
            </a:r>
          </a:p>
          <a:p>
            <a:r>
              <a:rPr lang="en-US" b="0" dirty="0"/>
              <a:t>https://docs.microsoft.com/en-us/learn/modules/examine-privacy-compliance-data-protection-standards/1-introduction</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3/10/2022 7:31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185430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b="0" dirty="0"/>
              <a:t>Slides 22-24</a:t>
            </a:r>
          </a:p>
          <a:p>
            <a:r>
              <a:rPr lang="en-US" b="0" dirty="0"/>
              <a:t>https://docs.microsoft.com/en-us/learn/modules/examine-privacy-compliance-data-protection-standards/1-introduction</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3/10/2022 7:31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39926018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Should discuss the questions below with students. When selecting a cloud provider to host your solutions, you should understand how that provider can help you comply with regulations and standards. Some questions to ask about a potential provider include:</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How compliant is the cloud provider when it comes to handling sensitive data?</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How compliant are the services offered by the cloud provider?</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How can I deploy my own cloud-based solutions to scenarios that have accreditation or compliance requirements?</a:t>
            </a:r>
          </a:p>
          <a:p>
            <a:pPr marL="171450" indent="-171450">
              <a:buFont typeface="Arial" panose="020B0604020202020204" pitchFamily="34" charset="0"/>
              <a:buChar char="•"/>
            </a:pPr>
            <a:endParaRPr lang="en-IE" sz="900" b="0" i="0" u="none" strike="noStrike" kern="1200" dirty="0">
              <a:solidFill>
                <a:schemeClr val="tx1"/>
              </a:solidFill>
              <a:effectLst/>
              <a:latin typeface="Segoe UI Light" pitchFamily="34" charset="0"/>
              <a:ea typeface="+mn-ea"/>
              <a:cs typeface="+mn-cs"/>
            </a:endParaRPr>
          </a:p>
          <a:p>
            <a:r>
              <a:rPr lang="en-IE" sz="900" dirty="0"/>
              <a:t>You can view all the Microsoft compliance offerings at </a:t>
            </a:r>
            <a:r>
              <a:rPr lang="en-IE" sz="900" dirty="0">
                <a:hlinkClick r:id="rId3"/>
              </a:rPr>
              <a:t>Microsoft Compliance Center - Compliance Offerings</a:t>
            </a:r>
            <a:endParaRPr lang="en-IE" sz="900" dirty="0"/>
          </a:p>
          <a:p>
            <a:endParaRPr lang="en-IE" sz="900" b="0" i="0" u="none" strike="noStrike" kern="1200" dirty="0">
              <a:solidFill>
                <a:schemeClr val="tx1"/>
              </a:solidFill>
              <a:effectLst/>
              <a:latin typeface="Segoe UI Light" pitchFamily="34" charset="0"/>
              <a:ea typeface="+mn-ea"/>
              <a:cs typeface="+mn-cs"/>
            </a:endParaRPr>
          </a:p>
          <a:p>
            <a:r>
              <a:rPr lang="en-US" sz="900" b="1" i="0" u="none" strike="noStrike" kern="1200" dirty="0">
                <a:solidFill>
                  <a:schemeClr val="tx1"/>
                </a:solidFill>
                <a:effectLst/>
                <a:latin typeface="Segoe UI Light" pitchFamily="34" charset="0"/>
                <a:ea typeface="+mn-ea"/>
                <a:cs typeface="+mn-cs"/>
              </a:rPr>
              <a:t>Learn and SkillPipe content order note:</a:t>
            </a:r>
            <a:endParaRPr lang="en-IE" sz="900" b="1"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https://docs.microsoft.com/en-us/learn/modules/examine-privacy-compliance-data-protection-standards/2-explore-compliance-terms-requirements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14713487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Microsoft's Privacy Statement at - </a:t>
            </a:r>
            <a:r>
              <a:rPr lang="en-US" dirty="0">
                <a:hlinkClick r:id="rId3"/>
              </a:rPr>
              <a:t>microsoft.com/</a:t>
            </a:r>
            <a:r>
              <a:rPr lang="en-US" dirty="0" err="1">
                <a:hlinkClick r:id="rId3"/>
              </a:rPr>
              <a:t>privacystatement</a:t>
            </a:r>
            <a:endParaRPr lang="en-US" dirty="0"/>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b="1" i="0" u="none" strike="noStrike" kern="1200" dirty="0">
                <a:solidFill>
                  <a:schemeClr val="tx1"/>
                </a:solidFill>
                <a:effectLst/>
                <a:latin typeface="Segoe UI Light" pitchFamily="34" charset="0"/>
                <a:ea typeface="+mn-ea"/>
                <a:cs typeface="+mn-cs"/>
              </a:rPr>
              <a:t>Learn and SkillPipe content order note:</a:t>
            </a:r>
            <a:endParaRPr lang="en-IE" sz="800" b="1" i="0" u="none" strike="noStrike" kern="1200" dirty="0">
              <a:solidFill>
                <a:schemeClr val="tx1"/>
              </a:solidFill>
              <a:effectLst/>
              <a:latin typeface="Segoe UI Light" pitchFamily="34" charset="0"/>
              <a:ea typeface="+mn-ea"/>
              <a:cs typeface="+mn-cs"/>
            </a:endParaRPr>
          </a:p>
          <a:p>
            <a:r>
              <a:rPr lang="en-US" dirty="0"/>
              <a:t>Slides 26-67</a:t>
            </a:r>
          </a:p>
          <a:p>
            <a:r>
              <a:rPr lang="en-US" dirty="0"/>
              <a:t>https://docs.microsoft.com/en-us/learn/modules/examine-privacy-compliance-data-protection-standards/3-access-microsoft-privacy-statement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3/10/2022 7:31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6869640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Online Services Term - https://www.microsoft.com/en-us/licensing/product-licensing/products</a:t>
            </a:r>
          </a:p>
          <a:p>
            <a:r>
              <a:rPr lang="en-US" dirty="0"/>
              <a:t>Data Protection Addendum -- https://www.microsoftvolumelicensing.com/DocumentSearch.aspx?Mode=3&amp;DocumentTypeId=67</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b="1" i="0" u="none" strike="noStrike" kern="1200" dirty="0">
                <a:solidFill>
                  <a:schemeClr val="tx1"/>
                </a:solidFill>
                <a:effectLst/>
                <a:latin typeface="Segoe UI Light" pitchFamily="34" charset="0"/>
                <a:ea typeface="+mn-ea"/>
                <a:cs typeface="+mn-cs"/>
              </a:rPr>
              <a:t>Learn and SkillPipe content order note:</a:t>
            </a:r>
            <a:endParaRPr lang="en-IE" sz="800" b="1" i="0" u="none" strike="noStrike" kern="1200" dirty="0">
              <a:solidFill>
                <a:schemeClr val="tx1"/>
              </a:solidFill>
              <a:effectLst/>
              <a:latin typeface="Segoe UI Light" pitchFamily="34" charset="0"/>
              <a:ea typeface="+mn-ea"/>
              <a:cs typeface="+mn-cs"/>
            </a:endParaRPr>
          </a:p>
          <a:p>
            <a:r>
              <a:rPr lang="en-US" dirty="0"/>
              <a:t>Slides 26-67</a:t>
            </a:r>
          </a:p>
          <a:p>
            <a:r>
              <a:rPr lang="en-US" dirty="0"/>
              <a:t>https://docs.microsoft.com/en-us/learn/modules/examine-privacy-compliance-data-protection-standards/3-access-microsoft-privacy-statement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3/10/2022 7:31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26268992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baseline="0" dirty="0">
                <a:solidFill>
                  <a:schemeClr val="tx1"/>
                </a:solidFill>
                <a:effectLst/>
                <a:latin typeface="Segoe UI Light" pitchFamily="34" charset="0"/>
                <a:ea typeface="+mn-ea"/>
                <a:cs typeface="+mn-cs"/>
              </a:rPr>
              <a:t>Trust Center </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 https://www.microsoft.com/trustcenter</a:t>
            </a:r>
          </a:p>
          <a:p>
            <a:endParaRPr lang="en-US" dirty="0"/>
          </a:p>
          <a:p>
            <a:r>
              <a:rPr lang="en-US" b="1" dirty="0"/>
              <a:t>Learn and SkillPipe content order note:</a:t>
            </a:r>
          </a:p>
          <a:p>
            <a:r>
              <a:rPr lang="en-US" dirty="0"/>
              <a:t>https://docs.microsoft.com/en-us/learn/modules/examine-privacy-compliance-data-protection-standards/4-explore-trust-center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3/10/2022 7:31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4911504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dirty="0">
                <a:solidFill>
                  <a:srgbClr val="000000"/>
                </a:solidFill>
                <a:effectLst/>
                <a:latin typeface="Segoe UI Light" panose="020B0502040204020203" pitchFamily="34" charset="0"/>
              </a:rPr>
              <a:t>Learn has a non-sandbox exercise - </a:t>
            </a:r>
            <a:r>
              <a:rPr lang="en-US" sz="4400" b="1" i="0" dirty="0">
                <a:solidFill>
                  <a:srgbClr val="171717"/>
                </a:solidFill>
                <a:effectLst/>
                <a:latin typeface="Segoe UI" panose="020B0502040204020203" pitchFamily="34" charset="0"/>
              </a:rPr>
              <a:t>Explore the Trust Center</a:t>
            </a:r>
          </a:p>
          <a:p>
            <a:pPr>
              <a:spcBef>
                <a:spcPts val="0"/>
              </a:spcBef>
              <a:spcAft>
                <a:spcPts val="300"/>
              </a:spcAft>
            </a:pPr>
            <a:r>
              <a:rPr lang="en-US" sz="1800" dirty="0">
                <a:solidFill>
                  <a:srgbClr val="171717"/>
                </a:solidFill>
                <a:effectLst/>
                <a:latin typeface="Segoe UI" panose="020B0502040204020203" pitchFamily="34" charset="0"/>
              </a:rPr>
              <a:t>https://docs.microsoft.com/en-us/learn/modules/examine-privacy-compliance-data-protection-standards/4-explore-trust-center</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3/10/2022 7:31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9200734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https://docs.microsoft.com/en-us/azure/compliance/</a:t>
            </a:r>
          </a:p>
          <a:p>
            <a:endParaRPr lang="en-US" dirty="0"/>
          </a:p>
          <a:p>
            <a:r>
              <a:rPr lang="en-US" dirty="0"/>
              <a:t>Broad range of compliance standards that Microsoft meets with its services and resources to support you and complying with regulations your business is subject to.</a:t>
            </a:r>
          </a:p>
          <a:p>
            <a:endParaRPr lang="en-US" dirty="0"/>
          </a:p>
          <a:p>
            <a:r>
              <a:rPr lang="en-US" b="1" dirty="0"/>
              <a:t>Learn and SkillPipe content order note:</a:t>
            </a:r>
          </a:p>
          <a:p>
            <a:r>
              <a:rPr lang="en-US" dirty="0"/>
              <a:t>https://docs.microsoft.com/en-us/learn/modules/examine-privacy-compliance-data-protection-standards/5-access-azure-compliance-documentation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3/10/2022 7:31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4573456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Azure Government - https://azure.microsoft.com/en-us/global-infrastructure/government/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b="1"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1" i="0" u="none" strike="noStrike" kern="1200" dirty="0">
                <a:solidFill>
                  <a:schemeClr val="tx1"/>
                </a:solidFill>
                <a:effectLst/>
                <a:latin typeface="Segoe UI Light" pitchFamily="34" charset="0"/>
                <a:ea typeface="+mn-ea"/>
                <a:cs typeface="+mn-cs"/>
              </a:rPr>
              <a:t>Acronym explanations</a:t>
            </a:r>
            <a:endParaRPr lang="en-IE" sz="900" b="0" i="0" u="none" strike="noStrike" kern="1200" dirty="0">
              <a:solidFill>
                <a:schemeClr val="tx1"/>
              </a:solidFill>
              <a:effectLst/>
              <a:latin typeface="Segoe UI Light" pitchFamily="34" charset="0"/>
              <a:ea typeface="+mn-ea"/>
              <a:cs typeface="+mn-cs"/>
            </a:endParaRP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b="1" dirty="0" err="1"/>
              <a:t>FedRAMP</a:t>
            </a:r>
            <a:r>
              <a:rPr lang="en-US" sz="900" baseline="0" dirty="0"/>
              <a:t> : US Federal Risk and Authorization Management Program (</a:t>
            </a:r>
            <a:r>
              <a:rPr lang="en-US" sz="900" dirty="0" err="1"/>
              <a:t>FedRAMP</a:t>
            </a:r>
            <a:r>
              <a:rPr lang="en-US" sz="900" baseline="0" dirty="0"/>
              <a:t>) is a standardized approach for assessing, monitoring, and authorizing cloud computing products and services under the US Federal Information Security Management Act (FISMA).</a:t>
            </a:r>
            <a:endParaRPr lang="en-US" sz="900" dirty="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b="1" dirty="0"/>
              <a:t>NIST 800.171 (DIB)</a:t>
            </a:r>
            <a:r>
              <a:rPr lang="en-US" sz="900" dirty="0"/>
              <a:t> : National Institute of Standards and Technology (NIST) 800.171 standardizes</a:t>
            </a:r>
            <a:r>
              <a:rPr lang="en-US" sz="900" baseline="0" dirty="0"/>
              <a:t> </a:t>
            </a:r>
            <a:r>
              <a:rPr lang="en-US" sz="900" dirty="0"/>
              <a:t>security requirements for handling US Federal controlled unclassified information. </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b="1" dirty="0"/>
              <a:t>ITAR</a:t>
            </a:r>
            <a:r>
              <a:rPr lang="en-US" sz="900" dirty="0"/>
              <a:t> : International Traffic in Arms Regulations (ITAR) relate</a:t>
            </a:r>
            <a:r>
              <a:rPr lang="en-US" sz="900" baseline="0" dirty="0"/>
              <a:t> to </a:t>
            </a:r>
            <a:r>
              <a:rPr lang="en-US" sz="900" dirty="0"/>
              <a:t>managing the export and import of defense articles</a:t>
            </a:r>
            <a:r>
              <a:rPr lang="en-US" sz="900" baseline="0" dirty="0"/>
              <a:t>.</a:t>
            </a:r>
            <a:endParaRPr lang="en-US" sz="900" dirty="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b="1" dirty="0"/>
              <a:t>IRS 1075</a:t>
            </a:r>
            <a:r>
              <a:rPr lang="en-US" sz="900" dirty="0"/>
              <a:t> : US Internal Revenue Service Publication 1075 contains guidelines for US government agencies to protect Federal tax information.</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b="1" dirty="0" err="1"/>
              <a:t>DoD</a:t>
            </a:r>
            <a:r>
              <a:rPr lang="en-US" sz="900" b="1" dirty="0"/>
              <a:t> L2, L4 &amp; L5</a:t>
            </a:r>
            <a:r>
              <a:rPr lang="en-US" sz="900" dirty="0"/>
              <a:t> : US Department of Defense (</a:t>
            </a:r>
            <a:r>
              <a:rPr lang="en-US" sz="900" dirty="0" err="1"/>
              <a:t>DoD</a:t>
            </a:r>
            <a:r>
              <a:rPr lang="en-US" sz="900" dirty="0"/>
              <a:t>) Levels 2, 4, and 5 are</a:t>
            </a:r>
            <a:r>
              <a:rPr lang="en-US" sz="900" baseline="0" dirty="0"/>
              <a:t> </a:t>
            </a:r>
            <a:r>
              <a:rPr lang="en-US" sz="900" dirty="0"/>
              <a:t>security authorization</a:t>
            </a:r>
            <a:r>
              <a:rPr lang="en-US" sz="900" baseline="0" dirty="0"/>
              <a:t> requirements </a:t>
            </a:r>
            <a:r>
              <a:rPr lang="en-US" sz="900" dirty="0"/>
              <a:t>for cloud service providers that host </a:t>
            </a:r>
            <a:r>
              <a:rPr lang="en-US" sz="900" dirty="0" err="1"/>
              <a:t>DoD</a:t>
            </a:r>
            <a:r>
              <a:rPr lang="en-US" sz="900" dirty="0"/>
              <a:t> information, systems, and applications.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b="1" dirty="0"/>
              <a:t>CJIS</a:t>
            </a:r>
            <a:r>
              <a:rPr lang="en-US" sz="900" baseline="0" dirty="0"/>
              <a:t> : US </a:t>
            </a:r>
            <a:r>
              <a:rPr lang="en-US" sz="900" b="0" dirty="0"/>
              <a:t>Criminal Justice Information Services’ (CJIS) policies establish security requirements and controls to safeguard criminal justice information.</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endParaRPr lang="en-US" sz="900" b="0" dirty="0"/>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900" b="1" dirty="0"/>
              <a:t>Learn and SkillPipe content order note:</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900" b="0" dirty="0"/>
              <a:t>https://docs.microsoft.com/en-us/learn/modules/examine-privacy-compliance-data-protection-standards/6-what-is-azure-government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3/10/2022 7:31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105982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dirty="0"/>
              <a:t>Slides 1-5</a:t>
            </a:r>
          </a:p>
          <a:p>
            <a:r>
              <a:rPr lang="en-US" dirty="0"/>
              <a:t>https://docs.microsoft.com/en-us/learn/modules/secure-access-azure-identity-services/1-introduction</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3/10/2022 7:33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Azure China 21Vianet </a:t>
            </a:r>
            <a:r>
              <a:rPr lang="en-IE" sz="900" b="0" i="0" u="none" strike="noStrike" kern="1200" dirty="0">
                <a:solidFill>
                  <a:schemeClr val="tx1"/>
                </a:solidFill>
                <a:effectLst/>
                <a:latin typeface="Segoe UI Light" pitchFamily="34" charset="0"/>
                <a:ea typeface="+mn-ea"/>
                <a:cs typeface="+mn-cs"/>
              </a:rPr>
              <a:t>- https://docs.microsoft.com/en-us/azure/china/</a:t>
            </a:r>
          </a:p>
          <a:p>
            <a:endParaRPr lang="en-IE" sz="900" b="0" i="0" u="none" strike="noStrike" kern="1200" dirty="0">
              <a:solidFill>
                <a:schemeClr val="tx1"/>
              </a:solidFill>
              <a:effectLst/>
              <a:latin typeface="Segoe UI Light" pitchFamily="34" charset="0"/>
              <a:ea typeface="+mn-ea"/>
              <a:cs typeface="+mn-cs"/>
            </a:endParaRPr>
          </a:p>
          <a:p>
            <a:r>
              <a:rPr lang="en-US" sz="900" b="1" i="0" u="none" strike="noStrike" kern="1200" dirty="0">
                <a:solidFill>
                  <a:schemeClr val="tx1"/>
                </a:solidFill>
                <a:effectLst/>
                <a:latin typeface="Segoe UI Light" pitchFamily="34" charset="0"/>
                <a:ea typeface="+mn-ea"/>
                <a:cs typeface="+mn-cs"/>
              </a:rPr>
              <a:t>Learn and SkillPipe content order note:</a:t>
            </a:r>
            <a:endParaRPr lang="en-IE" sz="900" b="1"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https://docs.microsoft.com/en-us/learn/modules/examine-privacy-compliance-data-protection-standards/7-what-is-azure-china-21vianet</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37295291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WWL recommends using polling to be completed for every 7 – 10 slides and preferably at the end of each section. This helps break classes up and adds more interactivity especially for remote classes.</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effectLst/>
                <a:latin typeface="Calibri" panose="020F0502020204030204" pitchFamily="34" charset="0"/>
                <a:ea typeface="Times New Roman" panose="02020603050405020304" pitchFamily="18" charset="0"/>
              </a:rPr>
              <a:t>In order to promote interactivity, WWL suggests the use of Mentimeter, Kahoot or a similar polling technology. Please feel free to adjust this slide as needed and populate with the instructions based on the polling tool of your choice.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effectLst/>
              <a:latin typeface="Calibri" panose="020F0502020204030204" pitchFamily="34" charset="0"/>
              <a:ea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1" dirty="0">
                <a:effectLst/>
                <a:latin typeface="Calibri" panose="020F0502020204030204" pitchFamily="34" charset="0"/>
                <a:ea typeface="Calibri" panose="020F0502020204030204" pitchFamily="34" charset="0"/>
              </a:rPr>
              <a:t>Learn/SkillPipe note: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0" dirty="0">
                <a:effectLst/>
                <a:latin typeface="Calibri" panose="020F0502020204030204" pitchFamily="34" charset="0"/>
                <a:ea typeface="Calibri" panose="020F0502020204030204" pitchFamily="34" charset="0"/>
              </a:rPr>
              <a:t>SkillPipe has a Module 3 review questions slide, while Learn has Knowledge checks individually through Learn modules that follow this PPT.</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effectLst/>
                <a:latin typeface="Calibri" panose="020F0502020204030204" pitchFamily="34" charset="0"/>
                <a:ea typeface="Calibri" panose="020F0502020204030204" pitchFamily="34" charset="0"/>
              </a:rPr>
              <a:t>https://docs.microsoft.com/en-us/learn/modules/secure-access-azure-identity-services/5-knowledge-check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effectLst/>
                <a:latin typeface="Calibri" panose="020F0502020204030204" pitchFamily="34" charset="0"/>
                <a:ea typeface="Calibri" panose="020F0502020204030204" pitchFamily="34" charset="0"/>
              </a:rPr>
              <a:t>https://docs.microsoft.com/en-us/learn/modules/build-cloud-governance-strategy-azure/11-knowledge-check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effectLst/>
                <a:latin typeface="Calibri" panose="020F0502020204030204" pitchFamily="34" charset="0"/>
                <a:ea typeface="Calibri" panose="020F0502020204030204" pitchFamily="34" charset="0"/>
              </a:rPr>
              <a:t>https://docs.microsoft.com/en-us/learn/modules/examine-privacy-compliance-data-protection-standards/8-knowledge-check</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effectLst/>
              <a:latin typeface="Calibri" panose="020F0502020204030204" pitchFamily="34" charset="0"/>
              <a:ea typeface="Calibri" panose="020F0502020204030204"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214777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800" b="1" dirty="0">
                <a:effectLst/>
                <a:latin typeface="Calibri" panose="020F0502020204030204" pitchFamily="34" charset="0"/>
                <a:ea typeface="Calibri" panose="020F0502020204030204" pitchFamily="34" charset="0"/>
              </a:rPr>
              <a:t>Learn/SkillPipe note: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0" dirty="0">
                <a:effectLst/>
                <a:latin typeface="Calibri" panose="020F0502020204030204" pitchFamily="34" charset="0"/>
                <a:ea typeface="Calibri" panose="020F0502020204030204" pitchFamily="34" charset="0"/>
              </a:rPr>
              <a:t>SkillPipe has a Module 3 summary slide, while Learn has summary units individually through Learn modules that follow this PPT.</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dirty="0">
                <a:effectLst/>
                <a:latin typeface="Calibri" panose="020F0502020204030204" pitchFamily="34" charset="0"/>
                <a:ea typeface="Calibri" panose="020F0502020204030204" pitchFamily="34" charset="0"/>
              </a:rPr>
              <a:t>https://docs.microsoft.com/en-us/learn/modules/secure-access-azure-identity-services/summary</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dirty="0">
                <a:effectLst/>
                <a:latin typeface="Calibri" panose="020F0502020204030204" pitchFamily="34" charset="0"/>
                <a:ea typeface="Calibri" panose="020F0502020204030204" pitchFamily="34" charset="0"/>
              </a:rPr>
              <a:t>https://docs.microsoft.com/en-us/learn/modules/build-cloud-governance-strategy-azure/summary</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dirty="0">
                <a:effectLst/>
                <a:latin typeface="Calibri" panose="020F0502020204030204" pitchFamily="34" charset="0"/>
                <a:ea typeface="Calibri" panose="020F0502020204030204" pitchFamily="34" charset="0"/>
              </a:rPr>
              <a:t>https://docs.microsoft.com/en-us/learn/modules/</a:t>
            </a:r>
            <a:r>
              <a:rPr lang="en-US" sz="800">
                <a:effectLst/>
                <a:latin typeface="Calibri" panose="020F0502020204030204" pitchFamily="34" charset="0"/>
                <a:ea typeface="Calibri" panose="020F0502020204030204" pitchFamily="34" charset="0"/>
              </a:rPr>
              <a:t>examine-privacy-compliance-data-protection-standards/summary</a:t>
            </a:r>
            <a:endParaRPr lang="en-US" sz="800" dirty="0">
              <a:effectLst/>
              <a:latin typeface="Calibri" panose="020F0502020204030204" pitchFamily="34" charset="0"/>
              <a:ea typeface="Calibri" panose="020F0502020204030204" pitchFamily="34" charset="0"/>
            </a:endParaRPr>
          </a:p>
          <a:p>
            <a:endParaRPr lang="en-US" sz="800" dirty="0">
              <a:latin typeface="Segoe UI Light"/>
              <a:cs typeface="Segoe UI Ligh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3/10/2022 7:31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780702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dirty="0"/>
              <a:t>Slides 1-5</a:t>
            </a:r>
          </a:p>
          <a:p>
            <a:r>
              <a:rPr lang="en-US" dirty="0"/>
              <a:t>https://docs.microsoft.com/en-us/learn/modules/secure-access-azure-identity-services/1-introduction</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980802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dirty="0"/>
              <a:t>Slides 1-5</a:t>
            </a:r>
          </a:p>
          <a:p>
            <a:r>
              <a:rPr lang="en-US" dirty="0"/>
              <a:t>https://docs.microsoft.com/en-us/learn/modules/secure-access-azure-identity-services/1-introduction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3/10/2022 7:31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779329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u="none" strike="noStrike" kern="1200" dirty="0">
                <a:solidFill>
                  <a:schemeClr val="tx1"/>
                </a:solidFill>
                <a:effectLst/>
                <a:latin typeface="Segoe UI Light" pitchFamily="34" charset="0"/>
                <a:ea typeface="+mn-ea"/>
                <a:cs typeface="+mn-cs"/>
              </a:rPr>
              <a:t>✔️</a:t>
            </a:r>
            <a:r>
              <a:rPr lang="en-IE" sz="900" b="0" i="0" u="none" strike="noStrike" kern="1200" dirty="0">
                <a:solidFill>
                  <a:schemeClr val="tx1"/>
                </a:solidFill>
                <a:effectLst/>
                <a:latin typeface="Segoe UI Light" pitchFamily="34" charset="0"/>
                <a:ea typeface="+mn-ea"/>
                <a:cs typeface="+mn-cs"/>
              </a:rPr>
              <a:t>Authentication is sometimes shortened to </a:t>
            </a:r>
            <a:r>
              <a:rPr lang="en-IE" sz="900" b="0" i="1" u="none" strike="noStrike" kern="1200" dirty="0" err="1">
                <a:solidFill>
                  <a:schemeClr val="tx1"/>
                </a:solidFill>
                <a:effectLst/>
                <a:latin typeface="Segoe UI Light" pitchFamily="34" charset="0"/>
                <a:ea typeface="+mn-ea"/>
                <a:cs typeface="+mn-cs"/>
              </a:rPr>
              <a:t>AuthN</a:t>
            </a:r>
            <a:r>
              <a:rPr lang="en-IE" sz="900" b="0" i="0" u="none" strike="noStrike" kern="1200" dirty="0">
                <a:solidFill>
                  <a:schemeClr val="tx1"/>
                </a:solidFill>
                <a:effectLst/>
                <a:latin typeface="Segoe UI Light" pitchFamily="34" charset="0"/>
                <a:ea typeface="+mn-ea"/>
                <a:cs typeface="+mn-cs"/>
              </a:rPr>
              <a:t>, and authorization is sometimes shortened to </a:t>
            </a:r>
            <a:r>
              <a:rPr lang="en-IE" sz="900" b="0" i="1" u="none" strike="noStrike" kern="1200" dirty="0" err="1">
                <a:solidFill>
                  <a:schemeClr val="tx1"/>
                </a:solidFill>
                <a:effectLst/>
                <a:latin typeface="Segoe UI Light" pitchFamily="34" charset="0"/>
                <a:ea typeface="+mn-ea"/>
                <a:cs typeface="+mn-cs"/>
              </a:rPr>
              <a:t>AuthZ</a:t>
            </a:r>
            <a:r>
              <a:rPr lang="en-IE" sz="900" b="0" i="0" u="none" strike="noStrike" kern="1200" dirty="0">
                <a:solidFill>
                  <a:schemeClr val="tx1"/>
                </a:solidFill>
                <a:effectLst/>
                <a:latin typeface="Segoe UI Light" pitchFamily="34" charset="0"/>
                <a:ea typeface="+mn-ea"/>
                <a:cs typeface="+mn-cs"/>
              </a:rPr>
              <a:t>.</a:t>
            </a:r>
            <a:endParaRPr lang="en-US" dirty="0"/>
          </a:p>
          <a:p>
            <a:endParaRPr lang="en-US" dirty="0"/>
          </a:p>
          <a:p>
            <a:pPr marL="0" indent="0">
              <a:buNone/>
            </a:pPr>
            <a:r>
              <a:rPr lang="en-US" b="1" dirty="0"/>
              <a:t>Authentication</a:t>
            </a:r>
          </a:p>
          <a:p>
            <a:pPr marL="171450" indent="-171450">
              <a:buFont typeface="Arial" panose="020B0604020202020204" pitchFamily="34" charset="0"/>
              <a:buChar char="•"/>
            </a:pPr>
            <a:r>
              <a:rPr lang="en-US" dirty="0"/>
              <a:t>Identifies the person or service seeking access to a resource. </a:t>
            </a:r>
          </a:p>
          <a:p>
            <a:pPr marL="171450" indent="-171450">
              <a:buFont typeface="Arial" panose="020B0604020202020204" pitchFamily="34" charset="0"/>
              <a:buChar char="•"/>
            </a:pPr>
            <a:r>
              <a:rPr lang="en-US" dirty="0"/>
              <a:t>Requests legitimate access credentials.</a:t>
            </a:r>
          </a:p>
          <a:p>
            <a:pPr marL="171450" indent="-171450">
              <a:buFont typeface="Arial" panose="020B0604020202020204" pitchFamily="34" charset="0"/>
              <a:buChar char="•"/>
            </a:pPr>
            <a:r>
              <a:rPr lang="en-US" dirty="0"/>
              <a:t>Basis for creating secure identity and access control principles.</a:t>
            </a:r>
          </a:p>
          <a:p>
            <a:pPr marL="0" indent="0">
              <a:buNone/>
            </a:pPr>
            <a:r>
              <a:rPr lang="en-US" b="1" dirty="0"/>
              <a:t>Authorization</a:t>
            </a:r>
          </a:p>
          <a:p>
            <a:pPr marL="171450" indent="-171450">
              <a:buFont typeface="Arial" panose="020B0604020202020204" pitchFamily="34" charset="0"/>
              <a:buChar char="•"/>
            </a:pPr>
            <a:r>
              <a:rPr lang="en-US" dirty="0"/>
              <a:t>Determines an authenticated person’s or service’s level of access.</a:t>
            </a:r>
          </a:p>
          <a:p>
            <a:pPr marL="171450" indent="-171450">
              <a:buFont typeface="Arial" panose="020B0604020202020204" pitchFamily="34" charset="0"/>
              <a:buChar char="•"/>
            </a:pPr>
            <a:r>
              <a:rPr lang="en-US" dirty="0"/>
              <a:t>Defines which data they can access, and what they can do with it.</a:t>
            </a:r>
          </a:p>
          <a:p>
            <a:pPr marL="0" indent="0">
              <a:buFont typeface="Arial" panose="020B0604020202020204" pitchFamily="34" charset="0"/>
              <a:buNone/>
            </a:pPr>
            <a:endParaRPr lang="en-US" dirty="0"/>
          </a:p>
          <a:p>
            <a:r>
              <a:rPr lang="en-US" b="1" dirty="0"/>
              <a:t>Learn and SkillPipe content order note:</a:t>
            </a:r>
          </a:p>
          <a:p>
            <a:r>
              <a:rPr lang="en-US" b="0" dirty="0"/>
              <a:t>https://docs.microsoft.com/en-us/learn/modules/secure-access-azure-identity-services/2-compare-authentication-authorization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3/10/2022 7:31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098066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IE" sz="900" b="0" i="1" dirty="0"/>
              <a:t>Discuss what could qualify for each of the items listed</a:t>
            </a:r>
          </a:p>
          <a:p>
            <a:pPr marL="171450" indent="-171450">
              <a:buFont typeface="Arial" panose="020B0604020202020204" pitchFamily="34" charset="0"/>
              <a:buChar char="•"/>
            </a:pPr>
            <a:r>
              <a:rPr lang="en-IE" sz="900" b="1" i="1" dirty="0"/>
              <a:t>Something you know</a:t>
            </a:r>
            <a:r>
              <a:rPr lang="en-IE" sz="900" i="1" dirty="0"/>
              <a:t>:</a:t>
            </a:r>
            <a:r>
              <a:rPr lang="en-IE" sz="900" dirty="0"/>
              <a:t> This could be a password or the answer to a security question.</a:t>
            </a:r>
          </a:p>
          <a:p>
            <a:pPr marL="171450" indent="-171450">
              <a:buFont typeface="Arial" panose="020B0604020202020204" pitchFamily="34" charset="0"/>
              <a:buChar char="•"/>
            </a:pPr>
            <a:r>
              <a:rPr lang="en-IE" sz="900" b="1" i="1" dirty="0"/>
              <a:t>Something you possess</a:t>
            </a:r>
            <a:r>
              <a:rPr lang="en-IE" sz="900" i="1" dirty="0"/>
              <a:t>:</a:t>
            </a:r>
            <a:r>
              <a:rPr lang="en-IE" sz="900" dirty="0"/>
              <a:t> This might be a mobile app that receives a notification, or a token-generating device.</a:t>
            </a:r>
          </a:p>
          <a:p>
            <a:pPr marL="171450" indent="-171450">
              <a:buFont typeface="Arial" panose="020B0604020202020204" pitchFamily="34" charset="0"/>
              <a:buChar char="•"/>
            </a:pPr>
            <a:r>
              <a:rPr lang="en-IE" sz="900" b="1" i="1" dirty="0"/>
              <a:t>Something you are</a:t>
            </a:r>
            <a:r>
              <a:rPr lang="en-IE" sz="900" i="1" dirty="0"/>
              <a:t>:</a:t>
            </a:r>
            <a:r>
              <a:rPr lang="en-IE" sz="900" dirty="0"/>
              <a:t> This is typically some sort of biometric property, such as a fingerprint or face scan used on many mobile devices.</a:t>
            </a:r>
          </a:p>
          <a:p>
            <a:endParaRPr lang="en-IE" sz="900" b="0" i="0" u="none" strike="noStrike"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MFA - </a:t>
            </a:r>
            <a:r>
              <a:rPr lang="en-IE" sz="900"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https://docs.microsoft.com/en-us/azure/active-directory/authentication/concept-mfa-howitworks</a:t>
            </a:r>
          </a:p>
          <a:p>
            <a:endParaRPr lang="en-IE" sz="900" b="0" i="0" u="none" strike="noStrike" kern="1200" dirty="0">
              <a:solidFill>
                <a:schemeClr val="tx1"/>
              </a:solidFill>
              <a:effectLst/>
              <a:latin typeface="Segoe UI Light" pitchFamily="34" charset="0"/>
              <a:ea typeface="+mn-ea"/>
              <a:cs typeface="+mn-cs"/>
            </a:endParaRPr>
          </a:p>
          <a:p>
            <a:r>
              <a:rPr lang="en-US" sz="900" b="1" i="0" u="none" strike="noStrike" kern="1200" dirty="0">
                <a:solidFill>
                  <a:schemeClr val="tx1"/>
                </a:solidFill>
                <a:effectLst/>
                <a:latin typeface="Segoe UI Light" pitchFamily="34" charset="0"/>
                <a:ea typeface="+mn-ea"/>
                <a:cs typeface="+mn-cs"/>
              </a:rPr>
              <a:t>Learn and SkillPipe content order note:</a:t>
            </a:r>
            <a:endParaRPr lang="en-IE" sz="900" b="1" i="0" u="none" strike="noStrike" kern="1200" dirty="0">
              <a:solidFill>
                <a:schemeClr val="tx1"/>
              </a:solidFill>
              <a:effectLst/>
              <a:latin typeface="Segoe UI Light" pitchFamily="34" charset="0"/>
              <a:ea typeface="+mn-ea"/>
              <a:cs typeface="+mn-cs"/>
            </a:endParaRPr>
          </a:p>
          <a:p>
            <a:r>
              <a:rPr lang="en-IE" sz="900" b="0" kern="1200" dirty="0">
                <a:solidFill>
                  <a:schemeClr val="tx1"/>
                </a:solidFill>
                <a:effectLst/>
                <a:latin typeface="Segoe UI Light" pitchFamily="34" charset="0"/>
                <a:ea typeface="+mn-ea"/>
                <a:cs typeface="+mn-cs"/>
              </a:rPr>
              <a:t>Slides 7 &amp; 9</a:t>
            </a:r>
          </a:p>
          <a:p>
            <a:r>
              <a:rPr lang="en-IE" sz="900" b="0" kern="1200" dirty="0">
                <a:solidFill>
                  <a:schemeClr val="tx1"/>
                </a:solidFill>
                <a:effectLst/>
                <a:latin typeface="Segoe UI Light" pitchFamily="34" charset="0"/>
                <a:ea typeface="+mn-ea"/>
                <a:cs typeface="+mn-cs"/>
              </a:rPr>
              <a:t>https://docs.microsoft.com/en-us/learn/modules/secure-access-azure-identity-services/2-compare-authentication-authorization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3/10/2022 7:31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960289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IE" sz="900" b="1" kern="1200" dirty="0">
                <a:solidFill>
                  <a:schemeClr val="tx1"/>
                </a:solidFill>
                <a:effectLst/>
                <a:latin typeface="Segoe UI Light" pitchFamily="34" charset="0"/>
                <a:ea typeface="+mn-ea"/>
                <a:cs typeface="+mn-cs"/>
              </a:rPr>
              <a:t>Azure AD </a:t>
            </a:r>
            <a:r>
              <a:rPr lang="en-IE" sz="900"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https://azure.microsoft.com/en-us/services/active-directory/</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US" sz="2800" b="1" dirty="0"/>
              <a:t>Azure tenant</a:t>
            </a:r>
          </a:p>
          <a:p>
            <a:r>
              <a:rPr lang="en-US" sz="2800" dirty="0">
                <a:latin typeface="+mn-lt"/>
              </a:rPr>
              <a:t>A dedicated and trusted instance of Azure AD that's automatically created when your organization signs up for a Microsoft cloud service subscription, such as Microsoft Azure, Microsoft Intune, or Office 365. An Azure tenant represents a single organization.</a:t>
            </a:r>
          </a:p>
          <a:p>
            <a:r>
              <a:rPr lang="en-US" sz="2800" b="1" dirty="0"/>
              <a:t>Azure AD directory</a:t>
            </a:r>
          </a:p>
          <a:p>
            <a:r>
              <a:rPr lang="en-US" sz="2800" dirty="0">
                <a:latin typeface="+mn-lt"/>
              </a:rPr>
              <a:t>Each Azure tenant has a dedicated and trusted Azure AD directory. The Azure AD directory includes the tenant's users, groups, and apps and is used to perform identity and access management functions for tenant resources.</a:t>
            </a:r>
          </a:p>
          <a:p>
            <a:endParaRPr lang="en-US" sz="2800" dirty="0">
              <a:latin typeface="+mn-lt"/>
            </a:endParaRPr>
          </a:p>
          <a:p>
            <a:r>
              <a:rPr lang="en-US" sz="2800" b="1" dirty="0">
                <a:latin typeface="+mn-lt"/>
              </a:rPr>
              <a:t>Learn and SkillPipe content order note: </a:t>
            </a:r>
          </a:p>
          <a:p>
            <a:r>
              <a:rPr lang="en-US" sz="2800" dirty="0">
                <a:latin typeface="+mn-lt"/>
              </a:rPr>
              <a:t>https://docs.microsoft.com/en-us/learn/modules/secure-access-azure-identity-services/3-what-is-azure-active-directory</a:t>
            </a:r>
          </a:p>
          <a:p>
            <a:pPr marL="0" indent="0">
              <a:buFont typeface="Arial" panose="020B0604020202020204" pitchFamily="34" charset="0"/>
              <a:buNone/>
            </a:pP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538158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https://docs.microsoft.com/en-us/azure/active-directory/conditional-access/overview</a:t>
            </a:r>
            <a:endParaRPr lang="en-US" dirty="0"/>
          </a:p>
          <a:p>
            <a:endParaRPr lang="en-US" dirty="0"/>
          </a:p>
          <a:p>
            <a:pPr algn="l"/>
            <a:r>
              <a:rPr lang="en-US" b="0" i="0" dirty="0">
                <a:solidFill>
                  <a:srgbClr val="171717"/>
                </a:solidFill>
                <a:effectLst/>
                <a:latin typeface="Segoe UI" panose="020B0502040204020203" pitchFamily="34" charset="0"/>
              </a:rPr>
              <a:t>The modern security perimeter now extends beyond an organization's network to include user and device identity. Organizations can utilize these identity signals as part of their access control decisions.</a:t>
            </a:r>
          </a:p>
          <a:p>
            <a:pPr algn="l"/>
            <a:r>
              <a:rPr lang="en-US" b="0" i="0" dirty="0">
                <a:solidFill>
                  <a:srgbClr val="171717"/>
                </a:solidFill>
                <a:effectLst/>
                <a:latin typeface="Segoe UI" panose="020B0502040204020203" pitchFamily="34" charset="0"/>
              </a:rPr>
              <a:t>Conditional Access is the tool used by Azure Active Directory to bring signals together, to make decisions, and enforce organizational policies. Conditional Access is at the heart of the new identity driven control plane.</a:t>
            </a:r>
          </a:p>
          <a:p>
            <a:pPr algn="l"/>
            <a:r>
              <a:rPr lang="en-US" b="0" i="0" dirty="0">
                <a:solidFill>
                  <a:srgbClr val="171717"/>
                </a:solidFill>
                <a:effectLst/>
                <a:latin typeface="Segoe UI" panose="020B0502040204020203" pitchFamily="34" charset="0"/>
              </a:rPr>
              <a:t>Conditional Access policies at their simplest are if-then statements, if a user wants to access a resource, then they must complete an action. Example: A payroll manager wants to access the payroll application and is required to perform multi-factor authentication to access it.</a:t>
            </a:r>
          </a:p>
          <a:p>
            <a:pPr algn="l"/>
            <a:r>
              <a:rPr lang="en-US" b="0" i="0" dirty="0">
                <a:solidFill>
                  <a:srgbClr val="171717"/>
                </a:solidFill>
                <a:effectLst/>
                <a:latin typeface="Segoe UI" panose="020B0502040204020203" pitchFamily="34" charset="0"/>
              </a:rPr>
              <a:t>Administrators are faced with two primary goals:</a:t>
            </a:r>
          </a:p>
          <a:p>
            <a:pPr algn="l">
              <a:buFont typeface="Arial" panose="020B0604020202020204" pitchFamily="34" charset="0"/>
              <a:buChar char="•"/>
            </a:pPr>
            <a:r>
              <a:rPr lang="en-US" b="0" i="0" dirty="0">
                <a:solidFill>
                  <a:srgbClr val="171717"/>
                </a:solidFill>
                <a:effectLst/>
                <a:latin typeface="Segoe UI" panose="020B0502040204020203" pitchFamily="34" charset="0"/>
              </a:rPr>
              <a:t>Empower users to be productive wherever and whenever</a:t>
            </a:r>
          </a:p>
          <a:p>
            <a:pPr algn="l">
              <a:buFont typeface="Arial" panose="020B0604020202020204" pitchFamily="34" charset="0"/>
              <a:buChar char="•"/>
            </a:pPr>
            <a:r>
              <a:rPr lang="en-US" b="0" i="0" dirty="0">
                <a:solidFill>
                  <a:srgbClr val="171717"/>
                </a:solidFill>
                <a:effectLst/>
                <a:latin typeface="Segoe UI" panose="020B0502040204020203" pitchFamily="34" charset="0"/>
              </a:rPr>
              <a:t>Protect the organization's assets</a:t>
            </a:r>
          </a:p>
          <a:p>
            <a:pPr algn="l"/>
            <a:r>
              <a:rPr lang="en-US" b="0" i="0" dirty="0">
                <a:solidFill>
                  <a:srgbClr val="171717"/>
                </a:solidFill>
                <a:effectLst/>
                <a:latin typeface="Segoe UI" panose="020B0502040204020203" pitchFamily="34" charset="0"/>
              </a:rPr>
              <a:t>By using Conditional Access policies, you can apply the right access controls when needed to keep your organization secure and stay out of your user's way when not needed.</a:t>
            </a:r>
          </a:p>
          <a:p>
            <a:endParaRPr lang="en-US" dirty="0"/>
          </a:p>
          <a:p>
            <a:r>
              <a:rPr lang="en-US" sz="800" b="1" i="0" u="none" strike="noStrike" kern="1200" dirty="0">
                <a:solidFill>
                  <a:schemeClr val="tx1"/>
                </a:solidFill>
                <a:effectLst/>
                <a:latin typeface="Segoe UI Light" pitchFamily="34" charset="0"/>
                <a:ea typeface="+mn-ea"/>
                <a:cs typeface="+mn-cs"/>
              </a:rPr>
              <a:t>Learn and SkillPipe content order note:</a:t>
            </a:r>
            <a:endParaRPr lang="en-IE" sz="800" b="1" i="0" u="none" strike="noStrike" kern="1200" dirty="0">
              <a:solidFill>
                <a:schemeClr val="tx1"/>
              </a:solidFill>
              <a:effectLst/>
              <a:latin typeface="Segoe UI Light" pitchFamily="34" charset="0"/>
              <a:ea typeface="+mn-ea"/>
              <a:cs typeface="+mn-cs"/>
            </a:endParaRPr>
          </a:p>
          <a:p>
            <a:r>
              <a:rPr lang="en-IE" sz="800" b="0" kern="1200" dirty="0">
                <a:solidFill>
                  <a:schemeClr val="tx1"/>
                </a:solidFill>
                <a:effectLst/>
                <a:latin typeface="Segoe UI Light" pitchFamily="34" charset="0"/>
                <a:ea typeface="+mn-ea"/>
                <a:cs typeface="+mn-cs"/>
              </a:rPr>
              <a:t>Slides 7 &amp; 9</a:t>
            </a:r>
          </a:p>
          <a:p>
            <a:r>
              <a:rPr lang="en-IE" sz="800" b="0" kern="1200" dirty="0">
                <a:solidFill>
                  <a:schemeClr val="tx1"/>
                </a:solidFill>
                <a:effectLst/>
                <a:latin typeface="Segoe UI Light" pitchFamily="34" charset="0"/>
                <a:ea typeface="+mn-ea"/>
                <a:cs typeface="+mn-cs"/>
              </a:rPr>
              <a:t>https://docs.microsoft.com/en-us/learn/modules/secure-access-azure-identity-services/2-compare-authentication-authorization</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3/10/2022 7:31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5862373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7868072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0550708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785611115"/>
      </p:ext>
    </p:extLst>
  </p:cSld>
  <p:clrMapOvr>
    <a:masterClrMapping/>
  </p:clrMapOvr>
  <p:transition>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574682271"/>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2141542450"/>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76752091"/>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048884094"/>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defRPr sz="2400" b="0">
                <a:latin typeface="+mn-lt"/>
              </a:defRPr>
            </a:lvl1pPr>
            <a:lvl2pPr>
              <a:spcBef>
                <a:spcPts val="392"/>
              </a:spcBef>
              <a:spcAft>
                <a:spcPts val="588"/>
              </a:spcAft>
              <a:defRPr sz="2400" b="0">
                <a:latin typeface="+mn-lt"/>
              </a:defRPr>
            </a:lvl2pPr>
            <a:lvl3pPr>
              <a:spcBef>
                <a:spcPts val="392"/>
              </a:spcBef>
              <a:spcAft>
                <a:spcPts val="588"/>
              </a:spcAft>
              <a:defRPr sz="2400" b="0">
                <a:latin typeface="+mn-lt"/>
              </a:defRPr>
            </a:lvl3pPr>
            <a:lvl4pPr>
              <a:spcBef>
                <a:spcPts val="392"/>
              </a:spcBef>
              <a:spcAft>
                <a:spcPts val="588"/>
              </a:spcAft>
              <a:defRPr sz="2400" b="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52473174"/>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26099930"/>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00770805"/>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61624081"/>
      </p:ext>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53346740"/>
      </p:ext>
    </p:extLst>
  </p:cSld>
  <p:clrMapOvr>
    <a:masterClrMapping/>
  </p:clrMapOvr>
  <p:transition>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93312492"/>
      </p:ext>
    </p:extLst>
  </p:cSld>
  <p:clrMapOvr>
    <a:masterClrMapping/>
  </p:clrMapOvr>
  <p:transition>
    <p:fade/>
  </p:transition>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9083783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8292701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2050551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86170519"/>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6914817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94369006"/>
      </p:ext>
    </p:extLst>
  </p:cSld>
  <p:clrMapOvr>
    <a:masterClrMapping/>
  </p:clrMapOvr>
  <p:transition>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26845756"/>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85052646"/>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64684556"/>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4013386064"/>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72843527"/>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57745376"/>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83676415"/>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9878733"/>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652621162"/>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52701743"/>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32485939"/>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9570536"/>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47277286"/>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03354916"/>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69884972"/>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35160821"/>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71621976"/>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28964631"/>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2465028"/>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29814797"/>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46412580"/>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77935363"/>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33505311"/>
      </p:ext>
    </p:extLst>
  </p:cSld>
  <p:clrMapOvr>
    <a:masterClrMapping/>
  </p:clrMapOvr>
  <p:transition>
    <p:fade/>
  </p:transition>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73535775"/>
      </p:ext>
    </p:extLst>
  </p:cSld>
  <p:clrMapOvr>
    <a:masterClrMapping/>
  </p:clrMapOvr>
  <p:transition>
    <p:fade/>
  </p:transition>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32802126"/>
      </p:ext>
    </p:extLst>
  </p:cSld>
  <p:clrMapOvr>
    <a:masterClrMapping/>
  </p:clrMapOvr>
  <p:transition>
    <p:fade/>
  </p:transition>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647890147"/>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1793051697"/>
      </p:ext>
    </p:extLst>
  </p:cSld>
  <p:clrMapOvr>
    <a:masterClrMapping/>
  </p:clrMapOvr>
  <p:transition>
    <p:fade/>
  </p:transition>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932139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504304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9" Type="http://schemas.openxmlformats.org/officeDocument/2006/relationships/slideLayout" Target="../slideLayouts/slideLayout53.xml"/><Relationship Id="rId21" Type="http://schemas.openxmlformats.org/officeDocument/2006/relationships/slideLayout" Target="../slideLayouts/slideLayout35.xml"/><Relationship Id="rId34" Type="http://schemas.openxmlformats.org/officeDocument/2006/relationships/slideLayout" Target="../slideLayouts/slideLayout48.xml"/><Relationship Id="rId42" Type="http://schemas.openxmlformats.org/officeDocument/2006/relationships/slideLayout" Target="../slideLayouts/slideLayout56.xml"/><Relationship Id="rId47" Type="http://schemas.openxmlformats.org/officeDocument/2006/relationships/slideLayout" Target="../slideLayouts/slideLayout61.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9" Type="http://schemas.openxmlformats.org/officeDocument/2006/relationships/slideLayout" Target="../slideLayouts/slideLayout43.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32" Type="http://schemas.openxmlformats.org/officeDocument/2006/relationships/slideLayout" Target="../slideLayouts/slideLayout46.xml"/><Relationship Id="rId37" Type="http://schemas.openxmlformats.org/officeDocument/2006/relationships/slideLayout" Target="../slideLayouts/slideLayout51.xml"/><Relationship Id="rId40" Type="http://schemas.openxmlformats.org/officeDocument/2006/relationships/slideLayout" Target="../slideLayouts/slideLayout54.xml"/><Relationship Id="rId45" Type="http://schemas.openxmlformats.org/officeDocument/2006/relationships/slideLayout" Target="../slideLayouts/slideLayout59.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36" Type="http://schemas.openxmlformats.org/officeDocument/2006/relationships/slideLayout" Target="../slideLayouts/slideLayout50.xml"/><Relationship Id="rId49" Type="http://schemas.openxmlformats.org/officeDocument/2006/relationships/theme" Target="../theme/theme2.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31" Type="http://schemas.openxmlformats.org/officeDocument/2006/relationships/slideLayout" Target="../slideLayouts/slideLayout45.xml"/><Relationship Id="rId44" Type="http://schemas.openxmlformats.org/officeDocument/2006/relationships/slideLayout" Target="../slideLayouts/slideLayout58.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30" Type="http://schemas.openxmlformats.org/officeDocument/2006/relationships/slideLayout" Target="../slideLayouts/slideLayout44.xml"/><Relationship Id="rId35" Type="http://schemas.openxmlformats.org/officeDocument/2006/relationships/slideLayout" Target="../slideLayouts/slideLayout49.xml"/><Relationship Id="rId43" Type="http://schemas.openxmlformats.org/officeDocument/2006/relationships/slideLayout" Target="../slideLayouts/slideLayout57.xml"/><Relationship Id="rId48" Type="http://schemas.openxmlformats.org/officeDocument/2006/relationships/slideLayout" Target="../slideLayouts/slideLayout62.xml"/><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33" Type="http://schemas.openxmlformats.org/officeDocument/2006/relationships/slideLayout" Target="../slideLayouts/slideLayout47.xml"/><Relationship Id="rId38" Type="http://schemas.openxmlformats.org/officeDocument/2006/relationships/slideLayout" Target="../slideLayouts/slideLayout52.xml"/><Relationship Id="rId46" Type="http://schemas.openxmlformats.org/officeDocument/2006/relationships/slideLayout" Target="../slideLayouts/slideLayout60.xml"/><Relationship Id="rId20" Type="http://schemas.openxmlformats.org/officeDocument/2006/relationships/slideLayout" Target="../slideLayouts/slideLayout34.xml"/><Relationship Id="rId41" Type="http://schemas.openxmlformats.org/officeDocument/2006/relationships/slideLayout" Target="../slideLayouts/slideLayout55.xml"/><Relationship Id="rId1" Type="http://schemas.openxmlformats.org/officeDocument/2006/relationships/slideLayout" Target="../slideLayouts/slideLayout15.xml"/><Relationship Id="rId6"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584" r:id="rId12"/>
    <p:sldLayoutId id="2147484583" r:id="rId13"/>
    <p:sldLayoutId id="2147484256" r:id="rId1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CEF2ED8F-31D4-420F-9D61-704FD8E7C843}"/>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0111FADA-DE23-4B5F-B22E-47972D70E50F}"/>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7A2BBA0C-6C26-4E6D-944B-9C840495A1DF}"/>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94748521-AF25-4BBB-B5EC-07C69C341EEE}"/>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C2535EB-364E-4841-89B5-DBBC279633C2}"/>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759B9E6-A9AF-4F3C-B49F-1E9F98990082}"/>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A5535C-A479-4959-8AE9-738E82B46CED}"/>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6EFCF61-FF6B-4713-A6EB-9182548234E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F13E9D4-7FC7-4D73-87B1-B739D3DC22CD}"/>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5BA2563-1DE5-437B-AEB0-FB25DEBE3A20}"/>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838C6FC-53FE-4764-9DBB-C3D63575B776}"/>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59490E-98FA-4FA1-AB99-0CCAEC1B2C1E}"/>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FCD70E6-A660-414E-9CF6-21452B8B4B1B}"/>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E21A0ED-044E-41CE-B599-F93A6C068200}"/>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87280A4-5041-47DB-A5DB-01F1C7CD802D}"/>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0208A3C-0C9C-4C37-9A8D-FD90E96B511B}"/>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55CC399-5BB5-40AD-802C-00200021594C}"/>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4CB6D16-7D1D-48C9-A4D0-462AB09A0C2D}"/>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40E8F40-A56F-45A7-BC61-134F5B97AD2D}"/>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6FA1E2D-9F48-4C34-A9DE-E754F4F4F7F4}"/>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F2B8F84-0A44-403A-A7AA-5B7AF89465EC}"/>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C1E80A8-DDFC-454B-973F-5DC6DB899150}"/>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009BBD5-8310-413C-8BF0-4920E9727963}"/>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951FF44-679E-41C4-AB59-9A8B24B7B591}"/>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35199FB-1BCF-47B6-8A59-EC19E369A90A}"/>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36C202E-09B2-4F4C-AF2D-14A6CFD09AD1}"/>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CACFD4E-6DB9-4A1A-A800-DBB6D47C820D}"/>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594A019-34AD-463A-BD44-90161B846D83}"/>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150D4C3-A648-4D19-94CB-11C056D1BADA}"/>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7C94FAE-607C-4274-BE62-8082CD36D8C9}"/>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4E46433-83E8-4352-9553-3F295D51CBFF}"/>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1C79139-AC94-4DE7-8B8C-EB7A00D8B8F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7FE188E-2ED6-4DA4-9846-AE77F5E3D5BB}"/>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58F675F-0C91-4552-8ECB-FB3D640AFC0B}"/>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6A4CE6-A0C6-45A1-81D9-994937FDD1F3}"/>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4B62C0-555B-4723-838B-FEA337A87A4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2814037-12AC-4AF7-9846-3729EA7E74B1}"/>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301479B6-D5C0-4FB6-89A6-EFFD72D53823}"/>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27B7F857-C180-4EBB-85E4-596D6E286755}"/>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55392230"/>
      </p:ext>
    </p:extLst>
  </p:cSld>
  <p:clrMap bg1="lt1" tx1="dk1" bg2="lt2" tx2="dk2" accent1="accent1" accent2="accent2" accent3="accent3" accent4="accent4" accent5="accent5" accent6="accent6" hlink="hlink" folHlink="folHlink"/>
  <p:sldLayoutIdLst>
    <p:sldLayoutId id="2147484743" r:id="rId1"/>
    <p:sldLayoutId id="2147484744" r:id="rId2"/>
    <p:sldLayoutId id="2147484745" r:id="rId3"/>
    <p:sldLayoutId id="2147484746" r:id="rId4"/>
    <p:sldLayoutId id="2147484747" r:id="rId5"/>
    <p:sldLayoutId id="2147484748" r:id="rId6"/>
    <p:sldLayoutId id="2147484749" r:id="rId7"/>
    <p:sldLayoutId id="2147484750" r:id="rId8"/>
    <p:sldLayoutId id="2147484751" r:id="rId9"/>
    <p:sldLayoutId id="2147484752" r:id="rId10"/>
    <p:sldLayoutId id="2147484753" r:id="rId11"/>
    <p:sldLayoutId id="2147484754" r:id="rId12"/>
    <p:sldLayoutId id="2147484755" r:id="rId13"/>
    <p:sldLayoutId id="2147484756" r:id="rId14"/>
    <p:sldLayoutId id="2147484757" r:id="rId15"/>
    <p:sldLayoutId id="2147484758" r:id="rId16"/>
    <p:sldLayoutId id="2147484759" r:id="rId17"/>
    <p:sldLayoutId id="2147484760" r:id="rId18"/>
    <p:sldLayoutId id="2147484761" r:id="rId19"/>
    <p:sldLayoutId id="2147484762" r:id="rId20"/>
    <p:sldLayoutId id="2147484763" r:id="rId21"/>
    <p:sldLayoutId id="2147484764" r:id="rId22"/>
    <p:sldLayoutId id="2147484765" r:id="rId23"/>
    <p:sldLayoutId id="2147484766" r:id="rId24"/>
    <p:sldLayoutId id="2147484767" r:id="rId25"/>
    <p:sldLayoutId id="2147484768" r:id="rId26"/>
    <p:sldLayoutId id="2147484769" r:id="rId27"/>
    <p:sldLayoutId id="2147484770" r:id="rId28"/>
    <p:sldLayoutId id="2147484771" r:id="rId29"/>
    <p:sldLayoutId id="2147484772" r:id="rId30"/>
    <p:sldLayoutId id="2147484773" r:id="rId31"/>
    <p:sldLayoutId id="2147484774" r:id="rId32"/>
    <p:sldLayoutId id="2147484775" r:id="rId33"/>
    <p:sldLayoutId id="2147484776" r:id="rId34"/>
    <p:sldLayoutId id="2147484777" r:id="rId35"/>
    <p:sldLayoutId id="2147484778" r:id="rId36"/>
    <p:sldLayoutId id="2147484779" r:id="rId37"/>
    <p:sldLayoutId id="2147484780" r:id="rId38"/>
    <p:sldLayoutId id="2147484781" r:id="rId39"/>
    <p:sldLayoutId id="2147484782" r:id="rId40"/>
    <p:sldLayoutId id="2147484783" r:id="rId41"/>
    <p:sldLayoutId id="2147484784" r:id="rId42"/>
    <p:sldLayoutId id="2147484785" r:id="rId43"/>
    <p:sldLayoutId id="2147484786" r:id="rId44"/>
    <p:sldLayoutId id="2147484787" r:id="rId45"/>
    <p:sldLayoutId id="2147484788" r:id="rId46"/>
    <p:sldLayoutId id="2147484789" r:id="rId47"/>
    <p:sldLayoutId id="2147484790" r:id="rId48"/>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34.xml"/><Relationship Id="rId4" Type="http://schemas.openxmlformats.org/officeDocument/2006/relationships/image" Target="../media/image42.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8" Type="http://schemas.openxmlformats.org/officeDocument/2006/relationships/image" Target="../media/image48.jpe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12.xml"/><Relationship Id="rId1" Type="http://schemas.openxmlformats.org/officeDocument/2006/relationships/slideLayout" Target="../slideLayouts/slideLayout2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22.xml"/><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6.xml"/><Relationship Id="rId1" Type="http://schemas.openxmlformats.org/officeDocument/2006/relationships/slideLayout" Target="../slideLayouts/slideLayout22.xml"/><Relationship Id="rId4" Type="http://schemas.openxmlformats.org/officeDocument/2006/relationships/image" Target="../media/image50.sv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4.xml"/><Relationship Id="rId4" Type="http://schemas.openxmlformats.org/officeDocument/2006/relationships/image" Target="../media/image14.svg"/></Relationships>
</file>

<file path=ppt/slides/_rels/slide2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8.xml"/><Relationship Id="rId1" Type="http://schemas.openxmlformats.org/officeDocument/2006/relationships/slideLayout" Target="../slideLayouts/slideLayout22.xml"/><Relationship Id="rId4" Type="http://schemas.openxmlformats.org/officeDocument/2006/relationships/image" Target="../media/image52.svg"/></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0.xml"/><Relationship Id="rId1" Type="http://schemas.openxmlformats.org/officeDocument/2006/relationships/slideLayout" Target="../slideLayouts/slideLayout34.xml"/><Relationship Id="rId4" Type="http://schemas.openxmlformats.org/officeDocument/2006/relationships/image" Target="../media/image55.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22.xml"/><Relationship Id="rId1" Type="http://schemas.openxmlformats.org/officeDocument/2006/relationships/slideLayout" Target="../slideLayouts/slideLayout22.xml"/><Relationship Id="rId6" Type="http://schemas.openxmlformats.org/officeDocument/2006/relationships/image" Target="../media/image58.emf"/><Relationship Id="rId5" Type="http://schemas.microsoft.com/office/2007/relationships/hdphoto" Target="../media/hdphoto1.wdp"/><Relationship Id="rId4" Type="http://schemas.openxmlformats.org/officeDocument/2006/relationships/image" Target="../media/image5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25.xml"/><Relationship Id="rId1" Type="http://schemas.openxmlformats.org/officeDocument/2006/relationships/slideLayout" Target="../slideLayouts/slideLayout20.xml"/><Relationship Id="rId4" Type="http://schemas.openxmlformats.org/officeDocument/2006/relationships/image" Target="../media/image61.emf"/></Relationships>
</file>

<file path=ppt/slides/_rels/slide2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image" Target="../media/image16.svg"/></Relationships>
</file>

<file path=ppt/slides/_rels/slide30.xml.rels><?xml version="1.0" encoding="UTF-8" standalone="yes"?>
<Relationships xmlns="http://schemas.openxmlformats.org/package/2006/relationships"><Relationship Id="rId8" Type="http://schemas.openxmlformats.org/officeDocument/2006/relationships/image" Target="../media/image68.sv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notesSlide" Target="../notesSlides/notesSlide28.xml"/><Relationship Id="rId1" Type="http://schemas.openxmlformats.org/officeDocument/2006/relationships/slideLayout" Target="../slideLayouts/slideLayout22.xml"/><Relationship Id="rId6" Type="http://schemas.openxmlformats.org/officeDocument/2006/relationships/image" Target="../media/image66.svg"/><Relationship Id="rId5" Type="http://schemas.openxmlformats.org/officeDocument/2006/relationships/image" Target="../media/image65.png"/><Relationship Id="rId10" Type="http://schemas.openxmlformats.org/officeDocument/2006/relationships/image" Target="../media/image70.svg"/><Relationship Id="rId4" Type="http://schemas.openxmlformats.org/officeDocument/2006/relationships/image" Target="../media/image64.svg"/><Relationship Id="rId9" Type="http://schemas.openxmlformats.org/officeDocument/2006/relationships/image" Target="../media/image6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1.xml"/><Relationship Id="rId1" Type="http://schemas.openxmlformats.org/officeDocument/2006/relationships/slideLayout" Target="../slideLayouts/slideLayout25.xml"/><Relationship Id="rId5" Type="http://schemas.openxmlformats.org/officeDocument/2006/relationships/image" Target="../media/image73.emf"/><Relationship Id="rId4" Type="http://schemas.openxmlformats.org/officeDocument/2006/relationships/image" Target="../media/image72.svg"/></Relationships>
</file>

<file path=ppt/slides/_rels/slide3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2.xml"/><Relationship Id="rId1" Type="http://schemas.openxmlformats.org/officeDocument/2006/relationships/slideLayout" Target="../slideLayouts/slideLayout22.xml"/><Relationship Id="rId4" Type="http://schemas.openxmlformats.org/officeDocument/2006/relationships/image" Target="../media/image75.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4.xml"/><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svg"/><Relationship Id="rId18" Type="http://schemas.openxmlformats.org/officeDocument/2006/relationships/image" Target="../media/image34.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svg"/><Relationship Id="rId2" Type="http://schemas.openxmlformats.org/officeDocument/2006/relationships/notesSlide" Target="../notesSlides/notesSlide6.xml"/><Relationship Id="rId16" Type="http://schemas.openxmlformats.org/officeDocument/2006/relationships/image" Target="../media/image32.png"/><Relationship Id="rId1" Type="http://schemas.openxmlformats.org/officeDocument/2006/relationships/slideLayout" Target="../slideLayouts/slideLayout22.xml"/><Relationship Id="rId6" Type="http://schemas.openxmlformats.org/officeDocument/2006/relationships/image" Target="../media/image22.svg"/><Relationship Id="rId11" Type="http://schemas.openxmlformats.org/officeDocument/2006/relationships/image" Target="../media/image27.svg"/><Relationship Id="rId5" Type="http://schemas.openxmlformats.org/officeDocument/2006/relationships/image" Target="../media/image21.png"/><Relationship Id="rId15" Type="http://schemas.openxmlformats.org/officeDocument/2006/relationships/image" Target="../media/image31.svg"/><Relationship Id="rId10" Type="http://schemas.openxmlformats.org/officeDocument/2006/relationships/image" Target="../media/image26.png"/><Relationship Id="rId19" Type="http://schemas.openxmlformats.org/officeDocument/2006/relationships/image" Target="../media/image35.svg"/><Relationship Id="rId4" Type="http://schemas.openxmlformats.org/officeDocument/2006/relationships/image" Target="../media/image20.svg"/><Relationship Id="rId9" Type="http://schemas.openxmlformats.org/officeDocument/2006/relationships/image" Target="../media/image25.svg"/><Relationship Id="rId14"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22.xml"/><Relationship Id="rId4" Type="http://schemas.openxmlformats.org/officeDocument/2006/relationships/image" Target="../media/image38.svg"/></Relationships>
</file>

<file path=ppt/slides/_rels/slide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dirty="0">
                <a:solidFill>
                  <a:schemeClr val="tx1"/>
                </a:solidFill>
                <a:latin typeface="Segoe UI Semibold (Headings)"/>
              </a:rPr>
              <a:t>AZ-900T0x</a:t>
            </a:r>
            <a:br>
              <a:rPr lang="en-US" sz="4400" dirty="0">
                <a:solidFill>
                  <a:schemeClr val="tx1"/>
                </a:solidFill>
                <a:latin typeface="Segoe UI Semibold (Headings)"/>
              </a:rPr>
            </a:br>
            <a:r>
              <a:rPr lang="en-US" sz="4400" dirty="0">
                <a:solidFill>
                  <a:schemeClr val="tx1"/>
                </a:solidFill>
                <a:latin typeface="Segoe UI Semibold (Headings)"/>
              </a:rPr>
              <a:t>Module 05: </a:t>
            </a:r>
            <a:br>
              <a:rPr lang="en-US" sz="4400" dirty="0">
                <a:solidFill>
                  <a:schemeClr val="tx1"/>
                </a:solidFill>
                <a:latin typeface="Segoe UI Semibold (Headings)"/>
              </a:rPr>
            </a:br>
            <a:r>
              <a:rPr lang="en-US" sz="4400" dirty="0">
                <a:solidFill>
                  <a:schemeClr val="tx1"/>
                </a:solidFill>
                <a:latin typeface="Segoe UI Semibold (Headings)"/>
              </a:rPr>
              <a:t>Identity, governance, privacy, and compliance</a:t>
            </a:r>
            <a:endParaRPr lang="en-US" sz="4400" dirty="0"/>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Walkthrough - Manage access with RBAC</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617923"/>
            <a:ext cx="5394960" cy="2354491"/>
          </a:xfrm>
        </p:spPr>
        <p:txBody>
          <a:bodyPr/>
          <a:lstStyle/>
          <a:p>
            <a:pPr marL="228600" lvl="1" indent="0">
              <a:buNone/>
            </a:pPr>
            <a:r>
              <a:rPr lang="en-US" sz="2400" dirty="0">
                <a:latin typeface="+mj-lt"/>
                <a:cs typeface="Segoe UI Semibold" panose="020B0702040204020203" pitchFamily="34" charset="0"/>
              </a:rPr>
              <a:t>Assign roles and view activity logs.</a:t>
            </a:r>
          </a:p>
          <a:p>
            <a:pPr marL="228600" lvl="1" indent="0">
              <a:buNone/>
            </a:pPr>
            <a:endParaRPr lang="en-US" dirty="0">
              <a:cs typeface="Segoe UI Semilight" panose="020B0402040204020203" pitchFamily="34" charset="0"/>
            </a:endParaRPr>
          </a:p>
          <a:p>
            <a:pPr marL="742950" lvl="1" indent="-514350">
              <a:buFont typeface="+mj-lt"/>
              <a:buAutoNum type="arabicPeriod"/>
            </a:pPr>
            <a:r>
              <a:rPr lang="en-US" sz="2400" dirty="0">
                <a:cs typeface="Segoe UI" panose="020B0502040204020203" pitchFamily="34" charset="0"/>
              </a:rPr>
              <a:t>View and assign roles.</a:t>
            </a:r>
          </a:p>
          <a:p>
            <a:pPr marL="742950" lvl="1" indent="-514350">
              <a:buFont typeface="+mj-lt"/>
              <a:buAutoNum type="arabicPeriod"/>
            </a:pPr>
            <a:r>
              <a:rPr lang="en-US" sz="2400" dirty="0">
                <a:cs typeface="Segoe UI" panose="020B0502040204020203" pitchFamily="34" charset="0"/>
              </a:rPr>
              <a:t>View the activity log and remove a role assignment.</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88043615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Semibold (Headings)"/>
              </a:rPr>
              <a:t>Azure Governance Methodologies</a:t>
            </a:r>
          </a:p>
        </p:txBody>
      </p:sp>
      <p:pic>
        <p:nvPicPr>
          <p:cNvPr id="5" name="Graphic 4" descr="Circles with arrows">
            <a:extLst>
              <a:ext uri="{FF2B5EF4-FFF2-40B4-BE49-F238E27FC236}">
                <a16:creationId xmlns:a16="http://schemas.microsoft.com/office/drawing/2014/main" id="{EC9D315F-83DF-43F5-9E3F-F21AE7D13B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10438" y="2769219"/>
            <a:ext cx="1319561" cy="1319561"/>
          </a:xfrm>
          <a:prstGeom prst="rect">
            <a:avLst/>
          </a:prstGeom>
        </p:spPr>
      </p:pic>
    </p:spTree>
    <p:extLst>
      <p:ext uri="{BB962C8B-B14F-4D97-AF65-F5344CB8AC3E}">
        <p14:creationId xmlns:p14="http://schemas.microsoft.com/office/powerpoint/2010/main" val="44235424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D33B6-509E-41FA-8FD5-CB89A9E4996E}"/>
              </a:ext>
            </a:extLst>
          </p:cNvPr>
          <p:cNvSpPr>
            <a:spLocks noGrp="1"/>
          </p:cNvSpPr>
          <p:nvPr>
            <p:ph type="title"/>
          </p:nvPr>
        </p:nvSpPr>
        <p:spPr/>
        <p:txBody>
          <a:bodyPr/>
          <a:lstStyle/>
          <a:p>
            <a:r>
              <a:rPr lang="en-US" dirty="0"/>
              <a:t>Azure Governance Methodologies - Objective Domain</a:t>
            </a:r>
          </a:p>
        </p:txBody>
      </p:sp>
      <p:sp>
        <p:nvSpPr>
          <p:cNvPr id="3" name="Text Placeholder 2">
            <a:extLst>
              <a:ext uri="{FF2B5EF4-FFF2-40B4-BE49-F238E27FC236}">
                <a16:creationId xmlns:a16="http://schemas.microsoft.com/office/drawing/2014/main" id="{CD8780B6-9273-411A-9536-09DE1D036BDE}"/>
              </a:ext>
            </a:extLst>
          </p:cNvPr>
          <p:cNvSpPr>
            <a:spLocks noGrp="1"/>
          </p:cNvSpPr>
          <p:nvPr>
            <p:ph sz="quarter" idx="10"/>
          </p:nvPr>
        </p:nvSpPr>
        <p:spPr>
          <a:xfrm>
            <a:off x="419100" y="1456897"/>
            <a:ext cx="11340811" cy="3539430"/>
          </a:xfrm>
        </p:spPr>
        <p:txBody>
          <a:bodyPr/>
          <a:lstStyle/>
          <a:p>
            <a:pPr lvl="0" fontAlgn="base"/>
            <a:r>
              <a:rPr lang="en-US" dirty="0">
                <a:latin typeface="+mj-lt"/>
              </a:rPr>
              <a:t>Describe the functionality and the usage of:</a:t>
            </a:r>
            <a:endParaRPr lang="en-US" sz="800" dirty="0">
              <a:latin typeface="+mj-lt"/>
            </a:endParaRPr>
          </a:p>
          <a:p>
            <a:pPr marL="342900" lvl="0" indent="-342900" fontAlgn="base">
              <a:buFont typeface="Arial" panose="020B0604020202020204" pitchFamily="34" charset="0"/>
              <a:buChar char="•"/>
            </a:pPr>
            <a:r>
              <a:rPr lang="en-US" dirty="0">
                <a:latin typeface="+mn-lt"/>
              </a:rPr>
              <a:t>Role-Based Access Control (RBAC)</a:t>
            </a:r>
          </a:p>
          <a:p>
            <a:pPr marL="342900" lvl="0" indent="-342900" fontAlgn="base">
              <a:buFont typeface="Arial" panose="020B0604020202020204" pitchFamily="34" charset="0"/>
              <a:buChar char="•"/>
            </a:pPr>
            <a:r>
              <a:rPr lang="en-US" dirty="0">
                <a:latin typeface="+mn-lt"/>
              </a:rPr>
              <a:t>Resource locks</a:t>
            </a:r>
          </a:p>
          <a:p>
            <a:pPr marL="342900" lvl="0" indent="-342900" fontAlgn="base">
              <a:buFont typeface="Arial" panose="020B0604020202020204" pitchFamily="34" charset="0"/>
              <a:buChar char="•"/>
            </a:pPr>
            <a:r>
              <a:rPr lang="en-US" dirty="0">
                <a:latin typeface="+mn-lt"/>
              </a:rPr>
              <a:t>Tags</a:t>
            </a:r>
          </a:p>
          <a:p>
            <a:pPr marL="342900" lvl="0" indent="-342900" fontAlgn="base">
              <a:buFont typeface="Arial" panose="020B0604020202020204" pitchFamily="34" charset="0"/>
              <a:buChar char="•"/>
            </a:pPr>
            <a:r>
              <a:rPr lang="en-US" dirty="0">
                <a:latin typeface="+mn-lt"/>
              </a:rPr>
              <a:t>Azure Policy</a:t>
            </a:r>
          </a:p>
          <a:p>
            <a:pPr marL="342900" lvl="0" indent="-342900" fontAlgn="base">
              <a:buFont typeface="Arial" panose="020B0604020202020204" pitchFamily="34" charset="0"/>
              <a:buChar char="•"/>
            </a:pPr>
            <a:r>
              <a:rPr lang="en-US" dirty="0">
                <a:latin typeface="+mn-lt"/>
              </a:rPr>
              <a:t>Azure Blueprints</a:t>
            </a:r>
          </a:p>
          <a:p>
            <a:pPr marL="342900" lvl="0" indent="-342900" fontAlgn="base">
              <a:buFont typeface="Arial" panose="020B0604020202020204" pitchFamily="34" charset="0"/>
              <a:buChar char="•"/>
            </a:pPr>
            <a:r>
              <a:rPr lang="en-US" dirty="0">
                <a:latin typeface="+mn-lt"/>
              </a:rPr>
              <a:t>Cloud Adoption Framework for Azure</a:t>
            </a:r>
          </a:p>
        </p:txBody>
      </p:sp>
    </p:spTree>
    <p:extLst>
      <p:ext uri="{BB962C8B-B14F-4D97-AF65-F5344CB8AC3E}">
        <p14:creationId xmlns:p14="http://schemas.microsoft.com/office/powerpoint/2010/main" val="152889868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Explore Role-based access control (RBAC)</a:t>
            </a:r>
          </a:p>
        </p:txBody>
      </p:sp>
      <p:grpSp>
        <p:nvGrpSpPr>
          <p:cNvPr id="7" name="Group 6" descr="Users, apps, and user groups are shown using Azure Active Directory to access an Azure subscription with resource groups. ">
            <a:extLst>
              <a:ext uri="{FF2B5EF4-FFF2-40B4-BE49-F238E27FC236}">
                <a16:creationId xmlns:a16="http://schemas.microsoft.com/office/drawing/2014/main" id="{70B0E3CB-0EC7-411F-8A0B-4DAAECFD6F02}"/>
              </a:ext>
            </a:extLst>
          </p:cNvPr>
          <p:cNvGrpSpPr/>
          <p:nvPr/>
        </p:nvGrpSpPr>
        <p:grpSpPr>
          <a:xfrm>
            <a:off x="456040" y="1449975"/>
            <a:ext cx="5174793" cy="3572969"/>
            <a:chOff x="6145148" y="1188720"/>
            <a:chExt cx="5705453" cy="4261150"/>
          </a:xfrm>
        </p:grpSpPr>
        <p:pic>
          <p:nvPicPr>
            <p:cNvPr id="8" name="Picture 7">
              <a:extLst>
                <a:ext uri="{FF2B5EF4-FFF2-40B4-BE49-F238E27FC236}">
                  <a16:creationId xmlns:a16="http://schemas.microsoft.com/office/drawing/2014/main" id="{B2A2A828-8E9B-40C6-B14E-6C4A454706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5901" y="3638169"/>
              <a:ext cx="542676" cy="542676"/>
            </a:xfrm>
            <a:prstGeom prst="rect">
              <a:avLst/>
            </a:prstGeom>
          </p:spPr>
        </p:pic>
        <p:pic>
          <p:nvPicPr>
            <p:cNvPr id="9" name="Picture 8">
              <a:extLst>
                <a:ext uri="{FF2B5EF4-FFF2-40B4-BE49-F238E27FC236}">
                  <a16:creationId xmlns:a16="http://schemas.microsoft.com/office/drawing/2014/main" id="{313A3BAA-233D-47EE-AFBA-254E9911713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45148" y="3638169"/>
              <a:ext cx="542676" cy="542676"/>
            </a:xfrm>
            <a:prstGeom prst="rect">
              <a:avLst/>
            </a:prstGeom>
          </p:spPr>
        </p:pic>
        <p:sp>
          <p:nvSpPr>
            <p:cNvPr id="10" name="Freeform 30">
              <a:extLst>
                <a:ext uri="{FF2B5EF4-FFF2-40B4-BE49-F238E27FC236}">
                  <a16:creationId xmlns:a16="http://schemas.microsoft.com/office/drawing/2014/main" id="{DC23977A-8C5E-4ECD-A1D0-62EE1BF9FAF3}"/>
                </a:ext>
              </a:extLst>
            </p:cNvPr>
            <p:cNvSpPr/>
            <p:nvPr/>
          </p:nvSpPr>
          <p:spPr>
            <a:xfrm>
              <a:off x="7206998" y="1739900"/>
              <a:ext cx="3022600" cy="1892300"/>
            </a:xfrm>
            <a:custGeom>
              <a:avLst/>
              <a:gdLst>
                <a:gd name="connsiteX0" fmla="*/ 0 w 3022600"/>
                <a:gd name="connsiteY0" fmla="*/ 1892300 h 1892300"/>
                <a:gd name="connsiteX1" fmla="*/ 0 w 3022600"/>
                <a:gd name="connsiteY1" fmla="*/ 0 h 1892300"/>
                <a:gd name="connsiteX2" fmla="*/ 3022600 w 3022600"/>
                <a:gd name="connsiteY2" fmla="*/ 0 h 1892300"/>
                <a:gd name="connsiteX3" fmla="*/ 3022600 w 3022600"/>
                <a:gd name="connsiteY3" fmla="*/ 1562100 h 1892300"/>
              </a:gdLst>
              <a:ahLst/>
              <a:cxnLst>
                <a:cxn ang="0">
                  <a:pos x="connsiteX0" y="connsiteY0"/>
                </a:cxn>
                <a:cxn ang="0">
                  <a:pos x="connsiteX1" y="connsiteY1"/>
                </a:cxn>
                <a:cxn ang="0">
                  <a:pos x="connsiteX2" y="connsiteY2"/>
                </a:cxn>
                <a:cxn ang="0">
                  <a:pos x="connsiteX3" y="connsiteY3"/>
                </a:cxn>
              </a:cxnLst>
              <a:rect l="l" t="t" r="r" b="b"/>
              <a:pathLst>
                <a:path w="3022600" h="1892300">
                  <a:moveTo>
                    <a:pt x="0" y="1892300"/>
                  </a:moveTo>
                  <a:lnTo>
                    <a:pt x="0" y="0"/>
                  </a:lnTo>
                  <a:lnTo>
                    <a:pt x="3022600" y="0"/>
                  </a:lnTo>
                  <a:lnTo>
                    <a:pt x="3022600" y="1562100"/>
                  </a:lnTo>
                </a:path>
              </a:pathLst>
            </a:custGeom>
            <a:noFill/>
            <a:ln w="3175">
              <a:solidFill>
                <a:schemeClr val="bg1">
                  <a:lumMod val="75000"/>
                </a:schemeClr>
              </a:solid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 name="Freeform 31">
              <a:extLst>
                <a:ext uri="{FF2B5EF4-FFF2-40B4-BE49-F238E27FC236}">
                  <a16:creationId xmlns:a16="http://schemas.microsoft.com/office/drawing/2014/main" id="{80D6E929-CA03-4664-9537-A06A9D35863F}"/>
                </a:ext>
              </a:extLst>
            </p:cNvPr>
            <p:cNvSpPr/>
            <p:nvPr/>
          </p:nvSpPr>
          <p:spPr>
            <a:xfrm>
              <a:off x="6414998" y="3224213"/>
              <a:ext cx="1583022" cy="419100"/>
            </a:xfrm>
            <a:custGeom>
              <a:avLst/>
              <a:gdLst>
                <a:gd name="connsiteX0" fmla="*/ 0 w 1628775"/>
                <a:gd name="connsiteY0" fmla="*/ 404812 h 419100"/>
                <a:gd name="connsiteX1" fmla="*/ 0 w 1628775"/>
                <a:gd name="connsiteY1" fmla="*/ 0 h 419100"/>
                <a:gd name="connsiteX2" fmla="*/ 1628775 w 1628775"/>
                <a:gd name="connsiteY2" fmla="*/ 0 h 419100"/>
                <a:gd name="connsiteX3" fmla="*/ 1628775 w 1628775"/>
                <a:gd name="connsiteY3" fmla="*/ 419100 h 419100"/>
              </a:gdLst>
              <a:ahLst/>
              <a:cxnLst>
                <a:cxn ang="0">
                  <a:pos x="connsiteX0" y="connsiteY0"/>
                </a:cxn>
                <a:cxn ang="0">
                  <a:pos x="connsiteX1" y="connsiteY1"/>
                </a:cxn>
                <a:cxn ang="0">
                  <a:pos x="connsiteX2" y="connsiteY2"/>
                </a:cxn>
                <a:cxn ang="0">
                  <a:pos x="connsiteX3" y="connsiteY3"/>
                </a:cxn>
              </a:cxnLst>
              <a:rect l="l" t="t" r="r" b="b"/>
              <a:pathLst>
                <a:path w="1628775" h="419100">
                  <a:moveTo>
                    <a:pt x="0" y="404812"/>
                  </a:moveTo>
                  <a:lnTo>
                    <a:pt x="0" y="0"/>
                  </a:lnTo>
                  <a:lnTo>
                    <a:pt x="1628775" y="0"/>
                  </a:lnTo>
                  <a:lnTo>
                    <a:pt x="1628775" y="419100"/>
                  </a:lnTo>
                </a:path>
              </a:pathLst>
            </a:custGeom>
            <a:noFill/>
            <a:ln w="3175">
              <a:solidFill>
                <a:schemeClr val="bg1">
                  <a:lumMod val="75000"/>
                </a:schemeClr>
              </a:solid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 name="Freeform 32">
              <a:extLst>
                <a:ext uri="{FF2B5EF4-FFF2-40B4-BE49-F238E27FC236}">
                  <a16:creationId xmlns:a16="http://schemas.microsoft.com/office/drawing/2014/main" id="{8342C213-7970-481F-81D3-AD56ABF607AF}"/>
                </a:ext>
              </a:extLst>
            </p:cNvPr>
            <p:cNvSpPr/>
            <p:nvPr/>
          </p:nvSpPr>
          <p:spPr>
            <a:xfrm>
              <a:off x="10496460" y="3454400"/>
              <a:ext cx="376238" cy="1558777"/>
            </a:xfrm>
            <a:custGeom>
              <a:avLst/>
              <a:gdLst>
                <a:gd name="connsiteX0" fmla="*/ 0 w 466725"/>
                <a:gd name="connsiteY0" fmla="*/ 0 h 1481137"/>
                <a:gd name="connsiteX1" fmla="*/ 309563 w 466725"/>
                <a:gd name="connsiteY1" fmla="*/ 0 h 1481137"/>
                <a:gd name="connsiteX2" fmla="*/ 309563 w 466725"/>
                <a:gd name="connsiteY2" fmla="*/ 1481137 h 1481137"/>
                <a:gd name="connsiteX3" fmla="*/ 466725 w 466725"/>
                <a:gd name="connsiteY3" fmla="*/ 1481137 h 1481137"/>
              </a:gdLst>
              <a:ahLst/>
              <a:cxnLst>
                <a:cxn ang="0">
                  <a:pos x="connsiteX0" y="connsiteY0"/>
                </a:cxn>
                <a:cxn ang="0">
                  <a:pos x="connsiteX1" y="connsiteY1"/>
                </a:cxn>
                <a:cxn ang="0">
                  <a:pos x="connsiteX2" y="connsiteY2"/>
                </a:cxn>
                <a:cxn ang="0">
                  <a:pos x="connsiteX3" y="connsiteY3"/>
                </a:cxn>
              </a:cxnLst>
              <a:rect l="l" t="t" r="r" b="b"/>
              <a:pathLst>
                <a:path w="466725" h="1481137">
                  <a:moveTo>
                    <a:pt x="0" y="0"/>
                  </a:moveTo>
                  <a:lnTo>
                    <a:pt x="309563" y="0"/>
                  </a:lnTo>
                  <a:lnTo>
                    <a:pt x="309563" y="1481137"/>
                  </a:lnTo>
                  <a:lnTo>
                    <a:pt x="466725" y="1481137"/>
                  </a:lnTo>
                </a:path>
              </a:pathLst>
            </a:custGeom>
            <a:noFill/>
            <a:ln w="3175">
              <a:solidFill>
                <a:schemeClr val="bg1">
                  <a:lumMod val="75000"/>
                </a:schemeClr>
              </a:solid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pic>
          <p:nvPicPr>
            <p:cNvPr id="13" name="Picture 12">
              <a:extLst>
                <a:ext uri="{FF2B5EF4-FFF2-40B4-BE49-F238E27FC236}">
                  <a16:creationId xmlns:a16="http://schemas.microsoft.com/office/drawing/2014/main" id="{D908310F-B467-40E9-9339-679122D9A46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50445" y="1188720"/>
              <a:ext cx="935706" cy="935706"/>
            </a:xfrm>
            <a:prstGeom prst="rect">
              <a:avLst/>
            </a:prstGeom>
            <a:solidFill>
              <a:schemeClr val="bg1"/>
            </a:solidFill>
          </p:spPr>
        </p:pic>
        <p:sp>
          <p:nvSpPr>
            <p:cNvPr id="14" name="Rectangle 13">
              <a:extLst>
                <a:ext uri="{FF2B5EF4-FFF2-40B4-BE49-F238E27FC236}">
                  <a16:creationId xmlns:a16="http://schemas.microsoft.com/office/drawing/2014/main" id="{68F6E8E7-BA73-4283-97BD-088BE833DC6B}"/>
                </a:ext>
              </a:extLst>
            </p:cNvPr>
            <p:cNvSpPr/>
            <p:nvPr/>
          </p:nvSpPr>
          <p:spPr>
            <a:xfrm>
              <a:off x="8088770" y="2132856"/>
              <a:ext cx="1259063"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2C6"/>
                  </a:solidFill>
                  <a:effectLst/>
                  <a:uLnTx/>
                  <a:uFillTx/>
                  <a:latin typeface="Segoe UI"/>
                  <a:ea typeface="+mn-ea"/>
                  <a:cs typeface="+mn-cs"/>
                </a:rPr>
                <a:t>Azure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2C6"/>
                  </a:solidFill>
                  <a:effectLst/>
                  <a:uLnTx/>
                  <a:uFillTx/>
                  <a:latin typeface="Segoe UI"/>
                  <a:ea typeface="+mn-ea"/>
                  <a:cs typeface="+mn-cs"/>
                </a:rPr>
                <a:t>Active Directory</a:t>
              </a:r>
              <a:endParaRPr kumimoji="0" lang="en-US" sz="12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5" name="Rectangle 14">
              <a:extLst>
                <a:ext uri="{FF2B5EF4-FFF2-40B4-BE49-F238E27FC236}">
                  <a16:creationId xmlns:a16="http://schemas.microsoft.com/office/drawing/2014/main" id="{9A8FAB1A-CB69-44FD-BD1F-AB9A21BEABC6}"/>
                </a:ext>
              </a:extLst>
            </p:cNvPr>
            <p:cNvSpPr/>
            <p:nvPr/>
          </p:nvSpPr>
          <p:spPr>
            <a:xfrm>
              <a:off x="10789798" y="4473116"/>
              <a:ext cx="1060803" cy="184666"/>
            </a:xfrm>
            <a:prstGeom prst="rect">
              <a:avLst/>
            </a:prstGeom>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Resource group</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16" name="Rectangle 15">
              <a:extLst>
                <a:ext uri="{FF2B5EF4-FFF2-40B4-BE49-F238E27FC236}">
                  <a16:creationId xmlns:a16="http://schemas.microsoft.com/office/drawing/2014/main" id="{AE22B93B-6D97-4A44-A4D2-2BDDA3BA6CAF}"/>
                </a:ext>
              </a:extLst>
            </p:cNvPr>
            <p:cNvSpPr/>
            <p:nvPr/>
          </p:nvSpPr>
          <p:spPr>
            <a:xfrm>
              <a:off x="10786821" y="5265204"/>
              <a:ext cx="1060803" cy="184666"/>
            </a:xfrm>
            <a:prstGeom prst="rect">
              <a:avLst/>
            </a:prstGeom>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Resource group</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cxnSp>
          <p:nvCxnSpPr>
            <p:cNvPr id="18" name="Straight Connector 17">
              <a:extLst>
                <a:ext uri="{FF2B5EF4-FFF2-40B4-BE49-F238E27FC236}">
                  <a16:creationId xmlns:a16="http://schemas.microsoft.com/office/drawing/2014/main" id="{4CF370D2-2F9F-4F15-9627-0090613B419A}"/>
                </a:ext>
              </a:extLst>
            </p:cNvPr>
            <p:cNvCxnSpPr/>
            <p:nvPr/>
          </p:nvCxnSpPr>
          <p:spPr>
            <a:xfrm>
              <a:off x="10744892" y="4287091"/>
              <a:ext cx="305078" cy="0"/>
            </a:xfrm>
            <a:prstGeom prst="line">
              <a:avLst/>
            </a:prstGeom>
            <a:noFill/>
            <a:ln w="3175">
              <a:solidFill>
                <a:schemeClr val="bg1">
                  <a:lumMod val="75000"/>
                </a:schemeClr>
              </a:solidFill>
            </a:ln>
          </p:spPr>
        </p:cxnSp>
        <p:cxnSp>
          <p:nvCxnSpPr>
            <p:cNvPr id="19" name="Straight Connector 18">
              <a:extLst>
                <a:ext uri="{FF2B5EF4-FFF2-40B4-BE49-F238E27FC236}">
                  <a16:creationId xmlns:a16="http://schemas.microsoft.com/office/drawing/2014/main" id="{B09FFB16-77FF-4057-9334-C2964659033C}"/>
                </a:ext>
              </a:extLst>
            </p:cNvPr>
            <p:cNvCxnSpPr/>
            <p:nvPr/>
          </p:nvCxnSpPr>
          <p:spPr>
            <a:xfrm>
              <a:off x="10744892" y="5013177"/>
              <a:ext cx="305078" cy="0"/>
            </a:xfrm>
            <a:prstGeom prst="line">
              <a:avLst/>
            </a:prstGeom>
            <a:noFill/>
            <a:ln w="3175">
              <a:solidFill>
                <a:schemeClr val="bg1">
                  <a:lumMod val="75000"/>
                </a:schemeClr>
              </a:solidFill>
            </a:ln>
          </p:spPr>
        </p:cxnSp>
        <p:pic>
          <p:nvPicPr>
            <p:cNvPr id="20" name="Picture 19">
              <a:extLst>
                <a:ext uri="{FF2B5EF4-FFF2-40B4-BE49-F238E27FC236}">
                  <a16:creationId xmlns:a16="http://schemas.microsoft.com/office/drawing/2014/main" id="{97B9F2D5-B926-4EA2-953E-B2DC019EEE9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49970" y="4016862"/>
              <a:ext cx="540458" cy="540458"/>
            </a:xfrm>
            <a:prstGeom prst="rect">
              <a:avLst/>
            </a:prstGeom>
          </p:spPr>
        </p:pic>
        <p:pic>
          <p:nvPicPr>
            <p:cNvPr id="21" name="Picture 20">
              <a:extLst>
                <a:ext uri="{FF2B5EF4-FFF2-40B4-BE49-F238E27FC236}">
                  <a16:creationId xmlns:a16="http://schemas.microsoft.com/office/drawing/2014/main" id="{09DE48B0-0F00-40BA-9B90-FAF7F39A49A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49970" y="4725144"/>
              <a:ext cx="540458" cy="540458"/>
            </a:xfrm>
            <a:prstGeom prst="rect">
              <a:avLst/>
            </a:prstGeom>
          </p:spPr>
        </p:pic>
        <p:pic>
          <p:nvPicPr>
            <p:cNvPr id="22" name="Picture 21">
              <a:extLst>
                <a:ext uri="{FF2B5EF4-FFF2-40B4-BE49-F238E27FC236}">
                  <a16:creationId xmlns:a16="http://schemas.microsoft.com/office/drawing/2014/main" id="{D1883536-C726-4036-A727-AD9988E40CA8}"/>
                </a:ext>
              </a:extLst>
            </p:cNvPr>
            <p:cNvPicPr>
              <a:picLocks noChangeAspect="1"/>
            </p:cNvPicPr>
            <p:nvPr/>
          </p:nvPicPr>
          <p:blipFill>
            <a:blip r:embed="rId7"/>
            <a:stretch>
              <a:fillRect/>
            </a:stretch>
          </p:blipFill>
          <p:spPr>
            <a:xfrm>
              <a:off x="7691267" y="3675774"/>
              <a:ext cx="621846" cy="469433"/>
            </a:xfrm>
            <a:prstGeom prst="rect">
              <a:avLst/>
            </a:prstGeom>
          </p:spPr>
        </p:pic>
        <p:sp>
          <p:nvSpPr>
            <p:cNvPr id="23" name="Rectangle 22">
              <a:extLst>
                <a:ext uri="{FF2B5EF4-FFF2-40B4-BE49-F238E27FC236}">
                  <a16:creationId xmlns:a16="http://schemas.microsoft.com/office/drawing/2014/main" id="{F2E1E3C6-BA28-4271-BD12-98D00B8ED4F3}"/>
                </a:ext>
              </a:extLst>
            </p:cNvPr>
            <p:cNvSpPr/>
            <p:nvPr/>
          </p:nvSpPr>
          <p:spPr>
            <a:xfrm>
              <a:off x="6172138" y="4159746"/>
              <a:ext cx="489236"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User</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24" name="Rectangle 23">
              <a:extLst>
                <a:ext uri="{FF2B5EF4-FFF2-40B4-BE49-F238E27FC236}">
                  <a16:creationId xmlns:a16="http://schemas.microsoft.com/office/drawing/2014/main" id="{9F0C9A37-CE2E-420A-8392-953A2123CCAD}"/>
                </a:ext>
              </a:extLst>
            </p:cNvPr>
            <p:cNvSpPr/>
            <p:nvPr/>
          </p:nvSpPr>
          <p:spPr>
            <a:xfrm>
              <a:off x="6924311" y="4159746"/>
              <a:ext cx="5293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Apps</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25" name="Rectangle 24">
              <a:extLst>
                <a:ext uri="{FF2B5EF4-FFF2-40B4-BE49-F238E27FC236}">
                  <a16:creationId xmlns:a16="http://schemas.microsoft.com/office/drawing/2014/main" id="{628F00B6-1F4B-478F-A8D4-525A7666CBD4}"/>
                </a:ext>
              </a:extLst>
            </p:cNvPr>
            <p:cNvSpPr/>
            <p:nvPr/>
          </p:nvSpPr>
          <p:spPr>
            <a:xfrm>
              <a:off x="7501824" y="4159746"/>
              <a:ext cx="1004954"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User groups</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26" name="Rectangle 25">
              <a:extLst>
                <a:ext uri="{FF2B5EF4-FFF2-40B4-BE49-F238E27FC236}">
                  <a16:creationId xmlns:a16="http://schemas.microsoft.com/office/drawing/2014/main" id="{044FD503-0CA6-4162-9BA8-3DEA6F1034B1}"/>
                </a:ext>
              </a:extLst>
            </p:cNvPr>
            <p:cNvSpPr/>
            <p:nvPr/>
          </p:nvSpPr>
          <p:spPr>
            <a:xfrm>
              <a:off x="9469108" y="3643313"/>
              <a:ext cx="100860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Azure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subscription</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pic>
          <p:nvPicPr>
            <p:cNvPr id="27" name="Picture 26">
              <a:extLst>
                <a:ext uri="{FF2B5EF4-FFF2-40B4-BE49-F238E27FC236}">
                  <a16:creationId xmlns:a16="http://schemas.microsoft.com/office/drawing/2014/main" id="{C0EBD996-9BCE-428C-86F7-E60671ED93A0}"/>
                </a:ext>
              </a:extLst>
            </p:cNvPr>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65155" y="3213636"/>
              <a:ext cx="1361218" cy="476496"/>
            </a:xfrm>
            <a:prstGeom prst="rect">
              <a:avLst/>
            </a:prstGeom>
          </p:spPr>
        </p:pic>
      </p:grpSp>
      <p:sp>
        <p:nvSpPr>
          <p:cNvPr id="6" name="Text Placeholder 5"/>
          <p:cNvSpPr>
            <a:spLocks noGrp="1"/>
          </p:cNvSpPr>
          <p:nvPr>
            <p:ph sz="quarter" idx="10"/>
          </p:nvPr>
        </p:nvSpPr>
        <p:spPr>
          <a:xfrm>
            <a:off x="6050107" y="1669141"/>
            <a:ext cx="5959326" cy="2657138"/>
          </a:xfrm>
        </p:spPr>
        <p:txBody>
          <a:bodyPr vert="horz" wrap="square" lIns="0" tIns="91440" rIns="146304" bIns="91440" rtlCol="0" anchor="t">
            <a:spAutoFit/>
          </a:bodyPr>
          <a:lstStyle/>
          <a:p>
            <a:pPr marL="285750" indent="-285750">
              <a:buFont typeface="Arial" panose="020B0604020202020204" pitchFamily="34" charset="0"/>
              <a:buChar char="•"/>
            </a:pPr>
            <a:r>
              <a:rPr lang="en-US" noProof="0" dirty="0">
                <a:latin typeface="+mn-lt"/>
              </a:rPr>
              <a:t>Fine-grained access management.</a:t>
            </a:r>
            <a:endParaRPr lang="en-US" dirty="0">
              <a:cs typeface="Segoe UI"/>
            </a:endParaRPr>
          </a:p>
          <a:p>
            <a:pPr marL="285750" indent="-285750">
              <a:buFont typeface="Arial" panose="020B0604020202020204" pitchFamily="34" charset="0"/>
              <a:buChar char="•"/>
            </a:pPr>
            <a:r>
              <a:rPr lang="en-US" dirty="0">
                <a:latin typeface="+mn-lt"/>
              </a:rPr>
              <a:t>Segregate duties within the team and grant only the amount of access to users that they need to perform their jobs.</a:t>
            </a:r>
            <a:endParaRPr lang="en-US" dirty="0">
              <a:latin typeface="+mn-lt"/>
              <a:cs typeface="Segoe UI"/>
            </a:endParaRPr>
          </a:p>
          <a:p>
            <a:pPr marL="285750" indent="-285750">
              <a:buFont typeface="Arial" panose="020B0604020202020204" pitchFamily="34" charset="0"/>
              <a:buChar char="•"/>
            </a:pPr>
            <a:r>
              <a:rPr lang="en-US" dirty="0">
                <a:latin typeface="+mn-lt"/>
              </a:rPr>
              <a:t>Enables access to the Azure portal and controlling access to resources.</a:t>
            </a:r>
            <a:endParaRPr lang="en-US" dirty="0">
              <a:latin typeface="+mn-lt"/>
              <a:cs typeface="Segoe UI"/>
            </a:endParaRPr>
          </a:p>
        </p:txBody>
      </p:sp>
    </p:spTree>
    <p:extLst>
      <p:ext uri="{BB962C8B-B14F-4D97-AF65-F5344CB8AC3E}">
        <p14:creationId xmlns:p14="http://schemas.microsoft.com/office/powerpoint/2010/main" val="1361837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Resource locks</a:t>
            </a:r>
          </a:p>
        </p:txBody>
      </p:sp>
      <p:sp>
        <p:nvSpPr>
          <p:cNvPr id="6" name="Text Placeholder 5"/>
          <p:cNvSpPr>
            <a:spLocks noGrp="1"/>
          </p:cNvSpPr>
          <p:nvPr>
            <p:ph sz="quarter" idx="10"/>
          </p:nvPr>
        </p:nvSpPr>
        <p:spPr>
          <a:xfrm>
            <a:off x="419100" y="1456897"/>
            <a:ext cx="11340811" cy="1420902"/>
          </a:xfrm>
        </p:spPr>
        <p:txBody>
          <a:bodyPr/>
          <a:lstStyle/>
          <a:p>
            <a:pPr marL="457200" indent="-457200">
              <a:buFont typeface="Arial" panose="020B0604020202020204" pitchFamily="34" charset="0"/>
              <a:buChar char="•"/>
            </a:pPr>
            <a:r>
              <a:rPr lang="en-US" noProof="0" dirty="0">
                <a:latin typeface="+mn-lt"/>
              </a:rPr>
              <a:t>Protect your Azure resources from accidental deletion or modification. </a:t>
            </a:r>
          </a:p>
          <a:p>
            <a:pPr marL="457200" indent="-457200">
              <a:buFont typeface="Arial" panose="020B0604020202020204" pitchFamily="34" charset="0"/>
              <a:buChar char="•"/>
            </a:pPr>
            <a:r>
              <a:rPr lang="en-US" noProof="0" dirty="0">
                <a:latin typeface="+mn-lt"/>
              </a:rPr>
              <a:t>Manage locks at subscription, resource group, or individual resource levels within Azure Portal.</a:t>
            </a:r>
          </a:p>
        </p:txBody>
      </p:sp>
      <p:graphicFrame>
        <p:nvGraphicFramePr>
          <p:cNvPr id="2" name="Table 1"/>
          <p:cNvGraphicFramePr>
            <a:graphicFrameLocks noGrp="1"/>
          </p:cNvGraphicFramePr>
          <p:nvPr>
            <p:extLst>
              <p:ext uri="{D42A27DB-BD31-4B8C-83A1-F6EECF244321}">
                <p14:modId xmlns:p14="http://schemas.microsoft.com/office/powerpoint/2010/main" val="2883580604"/>
              </p:ext>
            </p:extLst>
          </p:nvPr>
        </p:nvGraphicFramePr>
        <p:xfrm>
          <a:off x="1115161" y="3371581"/>
          <a:ext cx="9948232" cy="1645920"/>
        </p:xfrm>
        <a:graphic>
          <a:graphicData uri="http://schemas.openxmlformats.org/drawingml/2006/table">
            <a:tbl>
              <a:tblPr firstRow="1" firstCol="1" bandRow="1">
                <a:tableStyleId>{5C22544A-7EE6-4342-B048-85BDC9FD1C3A}</a:tableStyleId>
              </a:tblPr>
              <a:tblGrid>
                <a:gridCol w="3295352">
                  <a:extLst>
                    <a:ext uri="{9D8B030D-6E8A-4147-A177-3AD203B41FA5}">
                      <a16:colId xmlns:a16="http://schemas.microsoft.com/office/drawing/2014/main" val="20000"/>
                    </a:ext>
                  </a:extLst>
                </a:gridCol>
                <a:gridCol w="1994056">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gridCol w="2296624">
                  <a:extLst>
                    <a:ext uri="{9D8B030D-6E8A-4147-A177-3AD203B41FA5}">
                      <a16:colId xmlns:a16="http://schemas.microsoft.com/office/drawing/2014/main" val="20003"/>
                    </a:ext>
                  </a:extLst>
                </a:gridCol>
              </a:tblGrid>
              <a:tr h="548640">
                <a:tc>
                  <a:txBody>
                    <a:bodyPr/>
                    <a:lstStyle/>
                    <a:p>
                      <a:pPr algn="ctr"/>
                      <a:r>
                        <a:rPr lang="en-US" sz="2400" b="0" dirty="0">
                          <a:latin typeface="+mj-lt"/>
                        </a:rPr>
                        <a:t>Lock Types</a:t>
                      </a:r>
                      <a:endParaRPr lang="en-US" sz="2400" b="0" dirty="0">
                        <a:solidFill>
                          <a:schemeClr val="bg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Read</a:t>
                      </a:r>
                      <a:endParaRPr lang="en-US" sz="2400" b="0" dirty="0">
                        <a:solidFill>
                          <a:schemeClr val="bg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Update</a:t>
                      </a:r>
                      <a:endParaRPr lang="en-US" sz="2400" b="0" dirty="0">
                        <a:solidFill>
                          <a:schemeClr val="bg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Delete</a:t>
                      </a:r>
                      <a:endParaRPr lang="en-US" sz="2400" b="0" dirty="0">
                        <a:solidFill>
                          <a:schemeClr val="bg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48640">
                <a:tc>
                  <a:txBody>
                    <a:bodyPr/>
                    <a:lstStyle/>
                    <a:p>
                      <a:pPr algn="ctr"/>
                      <a:r>
                        <a:rPr lang="en-US" sz="2400" b="0" dirty="0" err="1"/>
                        <a:t>CanNotDelete</a:t>
                      </a:r>
                      <a:endParaRPr lang="en-US" sz="2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48640">
                <a:tc>
                  <a:txBody>
                    <a:bodyPr/>
                    <a:lstStyle/>
                    <a:p>
                      <a:pPr algn="ctr"/>
                      <a:r>
                        <a:rPr lang="en-US" sz="2400" b="0" dirty="0" err="1"/>
                        <a:t>ReadOnly</a:t>
                      </a:r>
                      <a:endParaRPr lang="en-US" sz="2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0927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Walkthrough - Manage Resource Locks</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1919" y="1525707"/>
            <a:ext cx="5677358" cy="4021614"/>
          </a:xfrm>
        </p:spPr>
        <p:txBody>
          <a:bodyPr/>
          <a:lstStyle/>
          <a:p>
            <a:pPr marL="228600" lvl="1" indent="0">
              <a:buNone/>
            </a:pPr>
            <a:r>
              <a:rPr lang="en-US" sz="2400" dirty="0">
                <a:latin typeface="+mj-lt"/>
                <a:cs typeface="Segoe UI Semibold" panose="020B0702040204020203" pitchFamily="34" charset="0"/>
              </a:rPr>
              <a:t>Create a resource group add a lock and test deletion, test deleting a resource in the resource group.</a:t>
            </a:r>
          </a:p>
          <a:p>
            <a:pPr marL="685800" lvl="1" indent="-457200">
              <a:buFont typeface="+mj-lt"/>
              <a:buAutoNum type="arabicPeriod"/>
            </a:pPr>
            <a:r>
              <a:rPr lang="en-US" sz="2400" dirty="0">
                <a:cs typeface="Segoe UI" panose="020B0502040204020203" pitchFamily="34" charset="0"/>
              </a:rPr>
              <a:t>Create a resource group.</a:t>
            </a:r>
          </a:p>
          <a:p>
            <a:pPr marL="685800" lvl="1" indent="-457200">
              <a:buFont typeface="+mj-lt"/>
              <a:buAutoNum type="arabicPeriod"/>
            </a:pPr>
            <a:r>
              <a:rPr lang="en-US" sz="2400" dirty="0">
                <a:cs typeface="Segoe UI" panose="020B0502040204020203" pitchFamily="34" charset="0"/>
              </a:rPr>
              <a:t>Add a resource lock to prevent deletion of a resource group.</a:t>
            </a:r>
          </a:p>
          <a:p>
            <a:pPr marL="685800" lvl="1" indent="-457200">
              <a:buFont typeface="+mj-lt"/>
              <a:buAutoNum type="arabicPeriod"/>
            </a:pPr>
            <a:r>
              <a:rPr lang="en-US" sz="2400" dirty="0">
                <a:cs typeface="Segoe UI" panose="020B0502040204020203" pitchFamily="34" charset="0"/>
              </a:rPr>
              <a:t>Test deleting a member of the resource group.</a:t>
            </a:r>
          </a:p>
          <a:p>
            <a:pPr marL="685800" lvl="1" indent="-457200">
              <a:buFont typeface="+mj-lt"/>
              <a:buAutoNum type="arabicPeriod"/>
            </a:pPr>
            <a:r>
              <a:rPr lang="en-US" sz="2400" dirty="0">
                <a:cs typeface="Segoe UI" panose="020B0502040204020203" pitchFamily="34" charset="0"/>
              </a:rPr>
              <a:t>Remove the resource lock.</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69278017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a:t>
            </a:r>
            <a:r>
              <a:rPr lang="en-US" noProof="0" dirty="0" err="1"/>
              <a:t>ags</a:t>
            </a:r>
            <a:endParaRPr lang="en-US" noProof="0" dirty="0"/>
          </a:p>
        </p:txBody>
      </p:sp>
      <p:sp>
        <p:nvSpPr>
          <p:cNvPr id="2" name="Content Placeholder 1">
            <a:extLst>
              <a:ext uri="{FF2B5EF4-FFF2-40B4-BE49-F238E27FC236}">
                <a16:creationId xmlns:a16="http://schemas.microsoft.com/office/drawing/2014/main" id="{C167F9FB-F2C5-4D64-A5CF-249374BD8B9F}"/>
              </a:ext>
            </a:extLst>
          </p:cNvPr>
          <p:cNvSpPr>
            <a:spLocks noGrp="1"/>
          </p:cNvSpPr>
          <p:nvPr>
            <p:ph sz="quarter" idx="10"/>
          </p:nvPr>
        </p:nvSpPr>
        <p:spPr>
          <a:xfrm>
            <a:off x="419101" y="1456896"/>
            <a:ext cx="5958580" cy="3932983"/>
          </a:xfrm>
        </p:spPr>
        <p:txBody>
          <a:bodyPr/>
          <a:lstStyle/>
          <a:p>
            <a:pPr marL="282575" indent="-282575">
              <a:buFont typeface="Arial" panose="020B0604020202020204" pitchFamily="34" charset="0"/>
              <a:buChar char="•"/>
            </a:pPr>
            <a:r>
              <a:rPr lang="en-IE" dirty="0">
                <a:latin typeface="+mn-lt"/>
              </a:rPr>
              <a:t>Provides metadata for your Azure resources. </a:t>
            </a:r>
          </a:p>
          <a:p>
            <a:pPr marL="282575" indent="-282575">
              <a:buFont typeface="Arial" panose="020B0604020202020204" pitchFamily="34" charset="0"/>
              <a:buChar char="•"/>
            </a:pPr>
            <a:r>
              <a:rPr lang="en-IE" dirty="0">
                <a:latin typeface="+mn-lt"/>
              </a:rPr>
              <a:t>Logically organizes resources into a taxonomy. </a:t>
            </a:r>
          </a:p>
          <a:p>
            <a:pPr marL="282575" indent="-282575">
              <a:buFont typeface="Arial" panose="020B0604020202020204" pitchFamily="34" charset="0"/>
              <a:buChar char="•"/>
            </a:pPr>
            <a:r>
              <a:rPr lang="en-IE" dirty="0">
                <a:latin typeface="+mn-lt"/>
              </a:rPr>
              <a:t>Consists of a name-value pair.</a:t>
            </a:r>
          </a:p>
          <a:p>
            <a:pPr marL="282575" indent="-282575">
              <a:buFont typeface="Arial" panose="020B0604020202020204" pitchFamily="34" charset="0"/>
              <a:buChar char="•"/>
            </a:pPr>
            <a:r>
              <a:rPr lang="en-IE" dirty="0">
                <a:latin typeface="+mn-lt"/>
              </a:rPr>
              <a:t>Very useful for rolling up billing information.</a:t>
            </a:r>
          </a:p>
        </p:txBody>
      </p:sp>
      <p:grpSp>
        <p:nvGrpSpPr>
          <p:cNvPr id="3" name="Group 2" descr="Package with a tag on it that shows the Owner is Joe in marketing with another tag showing the cost-center of the package is marketing.">
            <a:extLst>
              <a:ext uri="{FF2B5EF4-FFF2-40B4-BE49-F238E27FC236}">
                <a16:creationId xmlns:a16="http://schemas.microsoft.com/office/drawing/2014/main" id="{0C0164D0-C180-419A-8A84-F5C1135AC719}"/>
              </a:ext>
            </a:extLst>
          </p:cNvPr>
          <p:cNvGrpSpPr/>
          <p:nvPr/>
        </p:nvGrpSpPr>
        <p:grpSpPr>
          <a:xfrm>
            <a:off x="5908564" y="695033"/>
            <a:ext cx="5628116" cy="4658360"/>
            <a:chOff x="6389914" y="1189038"/>
            <a:chExt cx="5698039" cy="4718086"/>
          </a:xfrm>
        </p:grpSpPr>
        <p:grpSp>
          <p:nvGrpSpPr>
            <p:cNvPr id="10" name="Group 9" descr="Several tags are shown: owner:joe, department:marketing,environment:production, and cost-center:marketing. ">
              <a:extLst>
                <a:ext uri="{FF2B5EF4-FFF2-40B4-BE49-F238E27FC236}">
                  <a16:creationId xmlns:a16="http://schemas.microsoft.com/office/drawing/2014/main" id="{82F74496-61E1-477D-9885-26F1AA54C56E}"/>
                </a:ext>
              </a:extLst>
            </p:cNvPr>
            <p:cNvGrpSpPr/>
            <p:nvPr/>
          </p:nvGrpSpPr>
          <p:grpSpPr>
            <a:xfrm>
              <a:off x="6389914" y="4791210"/>
              <a:ext cx="5698039" cy="1115914"/>
              <a:chOff x="5085557" y="5445224"/>
              <a:chExt cx="7400359" cy="1115914"/>
            </a:xfrm>
          </p:grpSpPr>
          <p:sp>
            <p:nvSpPr>
              <p:cNvPr id="11" name="Rectangle 10">
                <a:extLst>
                  <a:ext uri="{FF2B5EF4-FFF2-40B4-BE49-F238E27FC236}">
                    <a16:creationId xmlns:a16="http://schemas.microsoft.com/office/drawing/2014/main" id="{4E66ACC0-1EC6-4F42-9FE9-36D4490E359F}"/>
                  </a:ext>
                </a:extLst>
              </p:cNvPr>
              <p:cNvSpPr>
                <a:spLocks/>
              </p:cNvSpPr>
              <p:nvPr/>
            </p:nvSpPr>
            <p:spPr>
              <a:xfrm>
                <a:off x="5085557" y="5445224"/>
                <a:ext cx="3661436" cy="1115914"/>
              </a:xfrm>
              <a:prstGeom prst="rect">
                <a:avLst/>
              </a:prstGeom>
              <a:solidFill>
                <a:schemeClr val="bg1">
                  <a:lumMod val="95000"/>
                </a:schemeClr>
              </a:solidFill>
              <a:ln>
                <a:solidFill>
                  <a:schemeClr val="bg1">
                    <a:lumMod val="75000"/>
                  </a:schemeClr>
                </a:solidFill>
              </a:ln>
            </p:spPr>
            <p:txBody>
              <a:bodyPr wrap="none" lIns="146304"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owner: joe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department: marketing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environment: production	</a:t>
                </a:r>
              </a:p>
            </p:txBody>
          </p:sp>
          <p:sp>
            <p:nvSpPr>
              <p:cNvPr id="12" name="Rectangle 11">
                <a:extLst>
                  <a:ext uri="{FF2B5EF4-FFF2-40B4-BE49-F238E27FC236}">
                    <a16:creationId xmlns:a16="http://schemas.microsoft.com/office/drawing/2014/main" id="{3A82C1E5-5C94-4E3C-ACE3-6FB07AB3A6F7}"/>
                  </a:ext>
                </a:extLst>
              </p:cNvPr>
              <p:cNvSpPr>
                <a:spLocks/>
              </p:cNvSpPr>
              <p:nvPr/>
            </p:nvSpPr>
            <p:spPr>
              <a:xfrm>
                <a:off x="8918109" y="5445224"/>
                <a:ext cx="3567807" cy="1115914"/>
              </a:xfrm>
              <a:prstGeom prst="rect">
                <a:avLst/>
              </a:prstGeom>
              <a:solidFill>
                <a:schemeClr val="bg1">
                  <a:lumMod val="95000"/>
                </a:schemeClr>
              </a:solidFill>
              <a:ln>
                <a:solidFill>
                  <a:schemeClr val="bg1">
                    <a:lumMod val="75000"/>
                  </a:schemeClr>
                </a:solidFill>
              </a:ln>
            </p:spPr>
            <p:txBody>
              <a:bodyPr wrap="none" lIns="146304"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cost-center: marketing</a:t>
                </a:r>
              </a:p>
            </p:txBody>
          </p:sp>
        </p:grpSp>
        <p:grpSp>
          <p:nvGrpSpPr>
            <p:cNvPr id="13" name="Group 12" descr="A tag is associated with a resource or a resource group. ">
              <a:extLst>
                <a:ext uri="{FF2B5EF4-FFF2-40B4-BE49-F238E27FC236}">
                  <a16:creationId xmlns:a16="http://schemas.microsoft.com/office/drawing/2014/main" id="{59658300-E451-4B82-B3CC-5FDFB528B92B}"/>
                </a:ext>
              </a:extLst>
            </p:cNvPr>
            <p:cNvGrpSpPr/>
            <p:nvPr/>
          </p:nvGrpSpPr>
          <p:grpSpPr>
            <a:xfrm>
              <a:off x="7399446" y="1189038"/>
              <a:ext cx="3678974" cy="3176133"/>
              <a:chOff x="6121227" y="1189038"/>
              <a:chExt cx="4698776" cy="3830684"/>
            </a:xfrm>
          </p:grpSpPr>
          <p:sp>
            <p:nvSpPr>
              <p:cNvPr id="14" name="Freeform 25">
                <a:extLst>
                  <a:ext uri="{FF2B5EF4-FFF2-40B4-BE49-F238E27FC236}">
                    <a16:creationId xmlns:a16="http://schemas.microsoft.com/office/drawing/2014/main" id="{8B49AC04-3C49-4563-8FD2-DFADD8091D24}"/>
                  </a:ext>
                </a:extLst>
              </p:cNvPr>
              <p:cNvSpPr>
                <a:spLocks/>
              </p:cNvSpPr>
              <p:nvPr/>
            </p:nvSpPr>
            <p:spPr bwMode="auto">
              <a:xfrm>
                <a:off x="6734879" y="2979738"/>
                <a:ext cx="3548515" cy="577850"/>
              </a:xfrm>
              <a:custGeom>
                <a:avLst/>
                <a:gdLst>
                  <a:gd name="T0" fmla="*/ 1315 w 1315"/>
                  <a:gd name="T1" fmla="*/ 283 h 283"/>
                  <a:gd name="T2" fmla="*/ 1315 w 1315"/>
                  <a:gd name="T3" fmla="*/ 46 h 283"/>
                  <a:gd name="T4" fmla="*/ 1268 w 1315"/>
                  <a:gd name="T5" fmla="*/ 0 h 283"/>
                  <a:gd name="T6" fmla="*/ 46 w 1315"/>
                  <a:gd name="T7" fmla="*/ 0 h 283"/>
                  <a:gd name="T8" fmla="*/ 0 w 1315"/>
                  <a:gd name="T9" fmla="*/ 46 h 283"/>
                  <a:gd name="T10" fmla="*/ 0 w 1315"/>
                  <a:gd name="T11" fmla="*/ 283 h 283"/>
                </a:gdLst>
                <a:ahLst/>
                <a:cxnLst>
                  <a:cxn ang="0">
                    <a:pos x="T0" y="T1"/>
                  </a:cxn>
                  <a:cxn ang="0">
                    <a:pos x="T2" y="T3"/>
                  </a:cxn>
                  <a:cxn ang="0">
                    <a:pos x="T4" y="T5"/>
                  </a:cxn>
                  <a:cxn ang="0">
                    <a:pos x="T6" y="T7"/>
                  </a:cxn>
                  <a:cxn ang="0">
                    <a:pos x="T8" y="T9"/>
                  </a:cxn>
                  <a:cxn ang="0">
                    <a:pos x="T10" y="T11"/>
                  </a:cxn>
                </a:cxnLst>
                <a:rect l="0" t="0" r="r" b="b"/>
                <a:pathLst>
                  <a:path w="1315" h="283">
                    <a:moveTo>
                      <a:pt x="1315" y="283"/>
                    </a:moveTo>
                    <a:cubicBezTo>
                      <a:pt x="1315" y="46"/>
                      <a:pt x="1315" y="46"/>
                      <a:pt x="1315" y="46"/>
                    </a:cubicBezTo>
                    <a:cubicBezTo>
                      <a:pt x="1315" y="21"/>
                      <a:pt x="1294" y="0"/>
                      <a:pt x="1268" y="0"/>
                    </a:cubicBezTo>
                    <a:cubicBezTo>
                      <a:pt x="46" y="0"/>
                      <a:pt x="46" y="0"/>
                      <a:pt x="46" y="0"/>
                    </a:cubicBezTo>
                    <a:cubicBezTo>
                      <a:pt x="21" y="0"/>
                      <a:pt x="0" y="21"/>
                      <a:pt x="0" y="46"/>
                    </a:cubicBezTo>
                    <a:cubicBezTo>
                      <a:pt x="0" y="283"/>
                      <a:pt x="0" y="283"/>
                      <a:pt x="0" y="283"/>
                    </a:cubicBezTo>
                  </a:path>
                </a:pathLst>
              </a:custGeom>
              <a:noFill/>
              <a:ln w="3175" cap="flat">
                <a:solidFill>
                  <a:schemeClr val="bg1">
                    <a:lumMod val="75000"/>
                  </a:schemeClr>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grpSp>
            <p:nvGrpSpPr>
              <p:cNvPr id="16" name="Group 15">
                <a:extLst>
                  <a:ext uri="{FF2B5EF4-FFF2-40B4-BE49-F238E27FC236}">
                    <a16:creationId xmlns:a16="http://schemas.microsoft.com/office/drawing/2014/main" id="{C18B0276-A4BC-4219-B3D8-D10F861742E2}"/>
                  </a:ext>
                </a:extLst>
              </p:cNvPr>
              <p:cNvGrpSpPr/>
              <p:nvPr/>
            </p:nvGrpSpPr>
            <p:grpSpPr>
              <a:xfrm>
                <a:off x="7514568" y="1189038"/>
                <a:ext cx="2005012" cy="1966912"/>
                <a:chOff x="7797800" y="1189038"/>
                <a:chExt cx="2005012" cy="1966912"/>
              </a:xfrm>
            </p:grpSpPr>
            <p:sp>
              <p:nvSpPr>
                <p:cNvPr id="47" name="Freeform 28">
                  <a:extLst>
                    <a:ext uri="{FF2B5EF4-FFF2-40B4-BE49-F238E27FC236}">
                      <a16:creationId xmlns:a16="http://schemas.microsoft.com/office/drawing/2014/main" id="{FF302027-7202-4EA6-9A1B-EC7798282C37}"/>
                    </a:ext>
                  </a:extLst>
                </p:cNvPr>
                <p:cNvSpPr>
                  <a:spLocks noEditPoints="1"/>
                </p:cNvSpPr>
                <p:nvPr/>
              </p:nvSpPr>
              <p:spPr bwMode="auto">
                <a:xfrm>
                  <a:off x="7797800" y="1189038"/>
                  <a:ext cx="2005012" cy="1963737"/>
                </a:xfrm>
                <a:custGeom>
                  <a:avLst/>
                  <a:gdLst>
                    <a:gd name="T0" fmla="*/ 0 w 982"/>
                    <a:gd name="T1" fmla="*/ 89 h 963"/>
                    <a:gd name="T2" fmla="*/ 6 w 982"/>
                    <a:gd name="T3" fmla="*/ 396 h 963"/>
                    <a:gd name="T4" fmla="*/ 590 w 982"/>
                    <a:gd name="T5" fmla="*/ 963 h 963"/>
                    <a:gd name="T6" fmla="*/ 982 w 982"/>
                    <a:gd name="T7" fmla="*/ 557 h 963"/>
                    <a:gd name="T8" fmla="*/ 404 w 982"/>
                    <a:gd name="T9" fmla="*/ 0 h 963"/>
                    <a:gd name="T10" fmla="*/ 80 w 982"/>
                    <a:gd name="T11" fmla="*/ 5 h 963"/>
                    <a:gd name="T12" fmla="*/ 0 w 982"/>
                    <a:gd name="T13" fmla="*/ 89 h 963"/>
                    <a:gd name="T14" fmla="*/ 221 w 982"/>
                    <a:gd name="T15" fmla="*/ 100 h 963"/>
                    <a:gd name="T16" fmla="*/ 223 w 982"/>
                    <a:gd name="T17" fmla="*/ 217 h 963"/>
                    <a:gd name="T18" fmla="*/ 106 w 982"/>
                    <a:gd name="T19" fmla="*/ 219 h 963"/>
                    <a:gd name="T20" fmla="*/ 104 w 982"/>
                    <a:gd name="T21" fmla="*/ 103 h 963"/>
                    <a:gd name="T22" fmla="*/ 221 w 982"/>
                    <a:gd name="T23" fmla="*/ 100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2" h="963">
                      <a:moveTo>
                        <a:pt x="0" y="89"/>
                      </a:moveTo>
                      <a:cubicBezTo>
                        <a:pt x="6" y="396"/>
                        <a:pt x="6" y="396"/>
                        <a:pt x="6" y="396"/>
                      </a:cubicBezTo>
                      <a:cubicBezTo>
                        <a:pt x="590" y="963"/>
                        <a:pt x="590" y="963"/>
                        <a:pt x="590" y="963"/>
                      </a:cubicBezTo>
                      <a:cubicBezTo>
                        <a:pt x="982" y="557"/>
                        <a:pt x="982" y="557"/>
                        <a:pt x="982" y="557"/>
                      </a:cubicBezTo>
                      <a:cubicBezTo>
                        <a:pt x="404" y="0"/>
                        <a:pt x="404" y="0"/>
                        <a:pt x="404" y="0"/>
                      </a:cubicBezTo>
                      <a:cubicBezTo>
                        <a:pt x="80" y="5"/>
                        <a:pt x="80" y="5"/>
                        <a:pt x="80" y="5"/>
                      </a:cubicBezTo>
                      <a:lnTo>
                        <a:pt x="0" y="89"/>
                      </a:lnTo>
                      <a:close/>
                      <a:moveTo>
                        <a:pt x="221" y="100"/>
                      </a:moveTo>
                      <a:cubicBezTo>
                        <a:pt x="254" y="132"/>
                        <a:pt x="255" y="184"/>
                        <a:pt x="223" y="217"/>
                      </a:cubicBezTo>
                      <a:cubicBezTo>
                        <a:pt x="191" y="250"/>
                        <a:pt x="139" y="251"/>
                        <a:pt x="106" y="219"/>
                      </a:cubicBezTo>
                      <a:cubicBezTo>
                        <a:pt x="74" y="187"/>
                        <a:pt x="73" y="135"/>
                        <a:pt x="104" y="103"/>
                      </a:cubicBezTo>
                      <a:cubicBezTo>
                        <a:pt x="136" y="70"/>
                        <a:pt x="188" y="69"/>
                        <a:pt x="221" y="10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8" name="Freeform 32">
                  <a:extLst>
                    <a:ext uri="{FF2B5EF4-FFF2-40B4-BE49-F238E27FC236}">
                      <a16:creationId xmlns:a16="http://schemas.microsoft.com/office/drawing/2014/main" id="{C2698FF6-5B0F-452D-B799-0C4CE5E474BD}"/>
                    </a:ext>
                  </a:extLst>
                </p:cNvPr>
                <p:cNvSpPr>
                  <a:spLocks/>
                </p:cNvSpPr>
                <p:nvPr/>
              </p:nvSpPr>
              <p:spPr bwMode="auto">
                <a:xfrm>
                  <a:off x="9559924" y="2514600"/>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9" name="Freeform 33">
                  <a:extLst>
                    <a:ext uri="{FF2B5EF4-FFF2-40B4-BE49-F238E27FC236}">
                      <a16:creationId xmlns:a16="http://schemas.microsoft.com/office/drawing/2014/main" id="{B1508F63-FF60-41F2-A34A-D4F4276B54DB}"/>
                    </a:ext>
                  </a:extLst>
                </p:cNvPr>
                <p:cNvSpPr>
                  <a:spLocks/>
                </p:cNvSpPr>
                <p:nvPr/>
              </p:nvSpPr>
              <p:spPr bwMode="auto">
                <a:xfrm>
                  <a:off x="9502774" y="2573338"/>
                  <a:ext cx="50800" cy="57150"/>
                </a:xfrm>
                <a:custGeom>
                  <a:avLst/>
                  <a:gdLst>
                    <a:gd name="T0" fmla="*/ 25 w 25"/>
                    <a:gd name="T1" fmla="*/ 0 h 28"/>
                    <a:gd name="T2" fmla="*/ 24 w 25"/>
                    <a:gd name="T3" fmla="*/ 21 h 28"/>
                    <a:gd name="T4" fmla="*/ 17 w 25"/>
                    <a:gd name="T5" fmla="*/ 28 h 28"/>
                    <a:gd name="T6" fmla="*/ 5 w 25"/>
                    <a:gd name="T7" fmla="*/ 28 h 28"/>
                    <a:gd name="T8" fmla="*/ 3 w 25"/>
                    <a:gd name="T9" fmla="*/ 22 h 28"/>
                    <a:gd name="T10" fmla="*/ 25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25" y="0"/>
                      </a:moveTo>
                      <a:cubicBezTo>
                        <a:pt x="24" y="21"/>
                        <a:pt x="24" y="21"/>
                        <a:pt x="24" y="21"/>
                      </a:cubicBezTo>
                      <a:cubicBezTo>
                        <a:pt x="24" y="25"/>
                        <a:pt x="21" y="28"/>
                        <a:pt x="17" y="28"/>
                      </a:cubicBezTo>
                      <a:cubicBezTo>
                        <a:pt x="5" y="28"/>
                        <a:pt x="5" y="28"/>
                        <a:pt x="5" y="28"/>
                      </a:cubicBezTo>
                      <a:cubicBezTo>
                        <a:pt x="1" y="28"/>
                        <a:pt x="0" y="25"/>
                        <a:pt x="3" y="22"/>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0" name="Freeform 34">
                  <a:extLst>
                    <a:ext uri="{FF2B5EF4-FFF2-40B4-BE49-F238E27FC236}">
                      <a16:creationId xmlns:a16="http://schemas.microsoft.com/office/drawing/2014/main" id="{7A0B0400-6089-48B8-91E7-AA19B9AFCD6C}"/>
                    </a:ext>
                  </a:extLst>
                </p:cNvPr>
                <p:cNvSpPr>
                  <a:spLocks/>
                </p:cNvSpPr>
                <p:nvPr/>
              </p:nvSpPr>
              <p:spPr bwMode="auto">
                <a:xfrm>
                  <a:off x="9447212" y="2630488"/>
                  <a:ext cx="49212" cy="60325"/>
                </a:xfrm>
                <a:custGeom>
                  <a:avLst/>
                  <a:gdLst>
                    <a:gd name="T0" fmla="*/ 24 w 24"/>
                    <a:gd name="T1" fmla="*/ 0 h 29"/>
                    <a:gd name="T2" fmla="*/ 24 w 24"/>
                    <a:gd name="T3" fmla="*/ 22 h 29"/>
                    <a:gd name="T4" fmla="*/ 16 w 24"/>
                    <a:gd name="T5" fmla="*/ 29 h 29"/>
                    <a:gd name="T6" fmla="*/ 5 w 24"/>
                    <a:gd name="T7" fmla="*/ 28 h 29"/>
                    <a:gd name="T8" fmla="*/ 3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1" name="Freeform 35">
                  <a:extLst>
                    <a:ext uri="{FF2B5EF4-FFF2-40B4-BE49-F238E27FC236}">
                      <a16:creationId xmlns:a16="http://schemas.microsoft.com/office/drawing/2014/main" id="{134B0F4D-1665-4347-8A0A-928841D6D083}"/>
                    </a:ext>
                  </a:extLst>
                </p:cNvPr>
                <p:cNvSpPr>
                  <a:spLocks/>
                </p:cNvSpPr>
                <p:nvPr/>
              </p:nvSpPr>
              <p:spPr bwMode="auto">
                <a:xfrm>
                  <a:off x="9390062" y="2690813"/>
                  <a:ext cx="50800" cy="57150"/>
                </a:xfrm>
                <a:custGeom>
                  <a:avLst/>
                  <a:gdLst>
                    <a:gd name="T0" fmla="*/ 25 w 25"/>
                    <a:gd name="T1" fmla="*/ 0 h 28"/>
                    <a:gd name="T2" fmla="*/ 24 w 25"/>
                    <a:gd name="T3" fmla="*/ 21 h 28"/>
                    <a:gd name="T4" fmla="*/ 17 w 25"/>
                    <a:gd name="T5" fmla="*/ 28 h 28"/>
                    <a:gd name="T6" fmla="*/ 5 w 25"/>
                    <a:gd name="T7" fmla="*/ 28 h 28"/>
                    <a:gd name="T8" fmla="*/ 3 w 25"/>
                    <a:gd name="T9" fmla="*/ 22 h 28"/>
                    <a:gd name="T10" fmla="*/ 25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25" y="0"/>
                      </a:moveTo>
                      <a:cubicBezTo>
                        <a:pt x="24" y="21"/>
                        <a:pt x="24" y="21"/>
                        <a:pt x="24" y="21"/>
                      </a:cubicBezTo>
                      <a:cubicBezTo>
                        <a:pt x="24" y="25"/>
                        <a:pt x="21" y="28"/>
                        <a:pt x="17" y="28"/>
                      </a:cubicBezTo>
                      <a:cubicBezTo>
                        <a:pt x="5" y="28"/>
                        <a:pt x="5" y="28"/>
                        <a:pt x="5" y="28"/>
                      </a:cubicBezTo>
                      <a:cubicBezTo>
                        <a:pt x="1" y="28"/>
                        <a:pt x="0" y="25"/>
                        <a:pt x="3" y="22"/>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2" name="Freeform 36">
                  <a:extLst>
                    <a:ext uri="{FF2B5EF4-FFF2-40B4-BE49-F238E27FC236}">
                      <a16:creationId xmlns:a16="http://schemas.microsoft.com/office/drawing/2014/main" id="{E197AEC4-6270-4F3E-859F-A780CAB80402}"/>
                    </a:ext>
                  </a:extLst>
                </p:cNvPr>
                <p:cNvSpPr>
                  <a:spLocks/>
                </p:cNvSpPr>
                <p:nvPr/>
              </p:nvSpPr>
              <p:spPr bwMode="auto">
                <a:xfrm>
                  <a:off x="9334499" y="2747963"/>
                  <a:ext cx="49212" cy="58737"/>
                </a:xfrm>
                <a:custGeom>
                  <a:avLst/>
                  <a:gdLst>
                    <a:gd name="T0" fmla="*/ 24 w 24"/>
                    <a:gd name="T1" fmla="*/ 0 h 29"/>
                    <a:gd name="T2" fmla="*/ 24 w 24"/>
                    <a:gd name="T3" fmla="*/ 22 h 29"/>
                    <a:gd name="T4" fmla="*/ 16 w 24"/>
                    <a:gd name="T5" fmla="*/ 29 h 29"/>
                    <a:gd name="T6" fmla="*/ 5 w 24"/>
                    <a:gd name="T7" fmla="*/ 28 h 29"/>
                    <a:gd name="T8" fmla="*/ 3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4" y="26"/>
                        <a:pt x="20" y="29"/>
                        <a:pt x="16" y="29"/>
                      </a:cubicBezTo>
                      <a:cubicBezTo>
                        <a:pt x="5" y="28"/>
                        <a:pt x="5" y="28"/>
                        <a:pt x="5" y="28"/>
                      </a:cubicBezTo>
                      <a:cubicBezTo>
                        <a:pt x="1" y="28"/>
                        <a:pt x="0" y="25"/>
                        <a:pt x="3" y="23"/>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3" name="Freeform 37">
                  <a:extLst>
                    <a:ext uri="{FF2B5EF4-FFF2-40B4-BE49-F238E27FC236}">
                      <a16:creationId xmlns:a16="http://schemas.microsoft.com/office/drawing/2014/main" id="{82C08D6B-80DE-4E97-8AD4-B37615508754}"/>
                    </a:ext>
                  </a:extLst>
                </p:cNvPr>
                <p:cNvSpPr>
                  <a:spLocks/>
                </p:cNvSpPr>
                <p:nvPr/>
              </p:nvSpPr>
              <p:spPr bwMode="auto">
                <a:xfrm>
                  <a:off x="9277349" y="2805113"/>
                  <a:ext cx="50800" cy="58737"/>
                </a:xfrm>
                <a:custGeom>
                  <a:avLst/>
                  <a:gdLst>
                    <a:gd name="T0" fmla="*/ 25 w 25"/>
                    <a:gd name="T1" fmla="*/ 1 h 29"/>
                    <a:gd name="T2" fmla="*/ 24 w 25"/>
                    <a:gd name="T3" fmla="*/ 22 h 29"/>
                    <a:gd name="T4" fmla="*/ 17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5" y="1"/>
                      </a:moveTo>
                      <a:cubicBezTo>
                        <a:pt x="24" y="22"/>
                        <a:pt x="24" y="22"/>
                        <a:pt x="24" y="22"/>
                      </a:cubicBezTo>
                      <a:cubicBezTo>
                        <a:pt x="24" y="26"/>
                        <a:pt x="21" y="29"/>
                        <a:pt x="17" y="29"/>
                      </a:cubicBezTo>
                      <a:cubicBezTo>
                        <a:pt x="5" y="29"/>
                        <a:pt x="5" y="29"/>
                        <a:pt x="5" y="29"/>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4" name="Freeform 38">
                  <a:extLst>
                    <a:ext uri="{FF2B5EF4-FFF2-40B4-BE49-F238E27FC236}">
                      <a16:creationId xmlns:a16="http://schemas.microsoft.com/office/drawing/2014/main" id="{7C7E0EC0-162E-466E-BED2-2E156ED91B6C}"/>
                    </a:ext>
                  </a:extLst>
                </p:cNvPr>
                <p:cNvSpPr>
                  <a:spLocks/>
                </p:cNvSpPr>
                <p:nvPr/>
              </p:nvSpPr>
              <p:spPr bwMode="auto">
                <a:xfrm>
                  <a:off x="9221787" y="2863850"/>
                  <a:ext cx="49212" cy="58737"/>
                </a:xfrm>
                <a:custGeom>
                  <a:avLst/>
                  <a:gdLst>
                    <a:gd name="T0" fmla="*/ 24 w 24"/>
                    <a:gd name="T1" fmla="*/ 0 h 29"/>
                    <a:gd name="T2" fmla="*/ 24 w 24"/>
                    <a:gd name="T3" fmla="*/ 22 h 29"/>
                    <a:gd name="T4" fmla="*/ 16 w 24"/>
                    <a:gd name="T5" fmla="*/ 29 h 29"/>
                    <a:gd name="T6" fmla="*/ 5 w 24"/>
                    <a:gd name="T7" fmla="*/ 28 h 29"/>
                    <a:gd name="T8" fmla="*/ 2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3" y="26"/>
                        <a:pt x="20" y="29"/>
                        <a:pt x="16" y="29"/>
                      </a:cubicBezTo>
                      <a:cubicBezTo>
                        <a:pt x="5" y="28"/>
                        <a:pt x="5" y="28"/>
                        <a:pt x="5" y="28"/>
                      </a:cubicBezTo>
                      <a:cubicBezTo>
                        <a:pt x="1" y="28"/>
                        <a:pt x="0" y="25"/>
                        <a:pt x="2" y="23"/>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5" name="Freeform 39">
                  <a:extLst>
                    <a:ext uri="{FF2B5EF4-FFF2-40B4-BE49-F238E27FC236}">
                      <a16:creationId xmlns:a16="http://schemas.microsoft.com/office/drawing/2014/main" id="{E505EF47-FA28-4D5A-A8BE-304F9990DC41}"/>
                    </a:ext>
                  </a:extLst>
                </p:cNvPr>
                <p:cNvSpPr>
                  <a:spLocks/>
                </p:cNvSpPr>
                <p:nvPr/>
              </p:nvSpPr>
              <p:spPr bwMode="auto">
                <a:xfrm>
                  <a:off x="9164637" y="2921000"/>
                  <a:ext cx="50800" cy="58737"/>
                </a:xfrm>
                <a:custGeom>
                  <a:avLst/>
                  <a:gdLst>
                    <a:gd name="T0" fmla="*/ 24 w 25"/>
                    <a:gd name="T1" fmla="*/ 1 h 29"/>
                    <a:gd name="T2" fmla="*/ 24 w 25"/>
                    <a:gd name="T3" fmla="*/ 22 h 29"/>
                    <a:gd name="T4" fmla="*/ 17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1"/>
                      </a:moveTo>
                      <a:cubicBezTo>
                        <a:pt x="24" y="22"/>
                        <a:pt x="24" y="22"/>
                        <a:pt x="24" y="22"/>
                      </a:cubicBezTo>
                      <a:cubicBezTo>
                        <a:pt x="24" y="26"/>
                        <a:pt x="21" y="29"/>
                        <a:pt x="17" y="29"/>
                      </a:cubicBezTo>
                      <a:cubicBezTo>
                        <a:pt x="5" y="29"/>
                        <a:pt x="5" y="29"/>
                        <a:pt x="5" y="29"/>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6" name="Freeform 40">
                  <a:extLst>
                    <a:ext uri="{FF2B5EF4-FFF2-40B4-BE49-F238E27FC236}">
                      <a16:creationId xmlns:a16="http://schemas.microsoft.com/office/drawing/2014/main" id="{1E2891A6-C9E4-414C-9FBD-EAB36A287B05}"/>
                    </a:ext>
                  </a:extLst>
                </p:cNvPr>
                <p:cNvSpPr>
                  <a:spLocks/>
                </p:cNvSpPr>
                <p:nvPr/>
              </p:nvSpPr>
              <p:spPr bwMode="auto">
                <a:xfrm>
                  <a:off x="9110662" y="2979738"/>
                  <a:ext cx="47625" cy="58737"/>
                </a:xfrm>
                <a:custGeom>
                  <a:avLst/>
                  <a:gdLst>
                    <a:gd name="T0" fmla="*/ 24 w 24"/>
                    <a:gd name="T1" fmla="*/ 0 h 29"/>
                    <a:gd name="T2" fmla="*/ 23 w 24"/>
                    <a:gd name="T3" fmla="*/ 22 h 29"/>
                    <a:gd name="T4" fmla="*/ 16 w 24"/>
                    <a:gd name="T5" fmla="*/ 29 h 29"/>
                    <a:gd name="T6" fmla="*/ 5 w 24"/>
                    <a:gd name="T7" fmla="*/ 28 h 29"/>
                    <a:gd name="T8" fmla="*/ 2 w 24"/>
                    <a:gd name="T9" fmla="*/ 22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3" y="22"/>
                        <a:pt x="23" y="22"/>
                        <a:pt x="23" y="22"/>
                      </a:cubicBezTo>
                      <a:cubicBezTo>
                        <a:pt x="23" y="26"/>
                        <a:pt x="20" y="29"/>
                        <a:pt x="16" y="29"/>
                      </a:cubicBezTo>
                      <a:cubicBezTo>
                        <a:pt x="5" y="28"/>
                        <a:pt x="5" y="28"/>
                        <a:pt x="5" y="28"/>
                      </a:cubicBezTo>
                      <a:cubicBezTo>
                        <a:pt x="1" y="28"/>
                        <a:pt x="0" y="25"/>
                        <a:pt x="2" y="22"/>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7" name="Freeform 41">
                  <a:extLst>
                    <a:ext uri="{FF2B5EF4-FFF2-40B4-BE49-F238E27FC236}">
                      <a16:creationId xmlns:a16="http://schemas.microsoft.com/office/drawing/2014/main" id="{5FC767D9-7555-4ADE-B08A-F49E1A35CA18}"/>
                    </a:ext>
                  </a:extLst>
                </p:cNvPr>
                <p:cNvSpPr>
                  <a:spLocks/>
                </p:cNvSpPr>
                <p:nvPr/>
              </p:nvSpPr>
              <p:spPr bwMode="auto">
                <a:xfrm>
                  <a:off x="9053512" y="3036888"/>
                  <a:ext cx="50800" cy="58737"/>
                </a:xfrm>
                <a:custGeom>
                  <a:avLst/>
                  <a:gdLst>
                    <a:gd name="T0" fmla="*/ 24 w 25"/>
                    <a:gd name="T1" fmla="*/ 1 h 29"/>
                    <a:gd name="T2" fmla="*/ 24 w 25"/>
                    <a:gd name="T3" fmla="*/ 22 h 29"/>
                    <a:gd name="T4" fmla="*/ 16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1"/>
                      </a:moveTo>
                      <a:cubicBezTo>
                        <a:pt x="24" y="22"/>
                        <a:pt x="24" y="22"/>
                        <a:pt x="24" y="22"/>
                      </a:cubicBezTo>
                      <a:cubicBezTo>
                        <a:pt x="24" y="26"/>
                        <a:pt x="21" y="29"/>
                        <a:pt x="16" y="29"/>
                      </a:cubicBezTo>
                      <a:cubicBezTo>
                        <a:pt x="5" y="29"/>
                        <a:pt x="5" y="29"/>
                        <a:pt x="5" y="29"/>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8" name="Freeform 42">
                  <a:extLst>
                    <a:ext uri="{FF2B5EF4-FFF2-40B4-BE49-F238E27FC236}">
                      <a16:creationId xmlns:a16="http://schemas.microsoft.com/office/drawing/2014/main" id="{E69394FA-0B27-4020-93A7-8BEE13501179}"/>
                    </a:ext>
                  </a:extLst>
                </p:cNvPr>
                <p:cNvSpPr>
                  <a:spLocks/>
                </p:cNvSpPr>
                <p:nvPr/>
              </p:nvSpPr>
              <p:spPr bwMode="auto">
                <a:xfrm>
                  <a:off x="8997949" y="3095625"/>
                  <a:ext cx="49212" cy="60325"/>
                </a:xfrm>
                <a:custGeom>
                  <a:avLst/>
                  <a:gdLst>
                    <a:gd name="T0" fmla="*/ 24 w 24"/>
                    <a:gd name="T1" fmla="*/ 0 h 29"/>
                    <a:gd name="T2" fmla="*/ 23 w 24"/>
                    <a:gd name="T3" fmla="*/ 22 h 29"/>
                    <a:gd name="T4" fmla="*/ 16 w 24"/>
                    <a:gd name="T5" fmla="*/ 29 h 29"/>
                    <a:gd name="T6" fmla="*/ 5 w 24"/>
                    <a:gd name="T7" fmla="*/ 28 h 29"/>
                    <a:gd name="T8" fmla="*/ 2 w 24"/>
                    <a:gd name="T9" fmla="*/ 22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3" y="22"/>
                        <a:pt x="23" y="22"/>
                        <a:pt x="23" y="22"/>
                      </a:cubicBezTo>
                      <a:cubicBezTo>
                        <a:pt x="23" y="26"/>
                        <a:pt x="20" y="29"/>
                        <a:pt x="16" y="29"/>
                      </a:cubicBezTo>
                      <a:cubicBezTo>
                        <a:pt x="5" y="28"/>
                        <a:pt x="5" y="28"/>
                        <a:pt x="5" y="28"/>
                      </a:cubicBezTo>
                      <a:cubicBezTo>
                        <a:pt x="1" y="28"/>
                        <a:pt x="0" y="25"/>
                        <a:pt x="2" y="22"/>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9" name="Freeform 43">
                  <a:extLst>
                    <a:ext uri="{FF2B5EF4-FFF2-40B4-BE49-F238E27FC236}">
                      <a16:creationId xmlns:a16="http://schemas.microsoft.com/office/drawing/2014/main" id="{AC2175C8-906D-467E-B7AF-86B9700DD88E}"/>
                    </a:ext>
                  </a:extLst>
                </p:cNvPr>
                <p:cNvSpPr>
                  <a:spLocks noEditPoints="1"/>
                </p:cNvSpPr>
                <p:nvPr/>
              </p:nvSpPr>
              <p:spPr bwMode="auto">
                <a:xfrm>
                  <a:off x="7907337" y="1290638"/>
                  <a:ext cx="449262" cy="449262"/>
                </a:xfrm>
                <a:custGeom>
                  <a:avLst/>
                  <a:gdLst>
                    <a:gd name="T0" fmla="*/ 108 w 220"/>
                    <a:gd name="T1" fmla="*/ 1 h 220"/>
                    <a:gd name="T2" fmla="*/ 1 w 220"/>
                    <a:gd name="T3" fmla="*/ 112 h 220"/>
                    <a:gd name="T4" fmla="*/ 112 w 220"/>
                    <a:gd name="T5" fmla="*/ 219 h 220"/>
                    <a:gd name="T6" fmla="*/ 219 w 220"/>
                    <a:gd name="T7" fmla="*/ 108 h 220"/>
                    <a:gd name="T8" fmla="*/ 108 w 220"/>
                    <a:gd name="T9" fmla="*/ 1 h 220"/>
                    <a:gd name="T10" fmla="*/ 112 w 220"/>
                    <a:gd name="T11" fmla="*/ 191 h 220"/>
                    <a:gd name="T12" fmla="*/ 29 w 220"/>
                    <a:gd name="T13" fmla="*/ 111 h 220"/>
                    <a:gd name="T14" fmla="*/ 109 w 220"/>
                    <a:gd name="T15" fmla="*/ 29 h 220"/>
                    <a:gd name="T16" fmla="*/ 191 w 220"/>
                    <a:gd name="T17" fmla="*/ 108 h 220"/>
                    <a:gd name="T18" fmla="*/ 112 w 220"/>
                    <a:gd name="T19" fmla="*/ 191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220">
                      <a:moveTo>
                        <a:pt x="108" y="1"/>
                      </a:moveTo>
                      <a:cubicBezTo>
                        <a:pt x="48" y="2"/>
                        <a:pt x="0" y="52"/>
                        <a:pt x="1" y="112"/>
                      </a:cubicBezTo>
                      <a:cubicBezTo>
                        <a:pt x="2" y="172"/>
                        <a:pt x="52" y="220"/>
                        <a:pt x="112" y="219"/>
                      </a:cubicBezTo>
                      <a:cubicBezTo>
                        <a:pt x="172" y="218"/>
                        <a:pt x="220" y="168"/>
                        <a:pt x="219" y="108"/>
                      </a:cubicBezTo>
                      <a:cubicBezTo>
                        <a:pt x="218" y="48"/>
                        <a:pt x="168" y="0"/>
                        <a:pt x="108" y="1"/>
                      </a:cubicBezTo>
                      <a:close/>
                      <a:moveTo>
                        <a:pt x="112" y="191"/>
                      </a:moveTo>
                      <a:cubicBezTo>
                        <a:pt x="67" y="192"/>
                        <a:pt x="30" y="156"/>
                        <a:pt x="29" y="111"/>
                      </a:cubicBezTo>
                      <a:cubicBezTo>
                        <a:pt x="28" y="66"/>
                        <a:pt x="64" y="29"/>
                        <a:pt x="109" y="29"/>
                      </a:cubicBezTo>
                      <a:cubicBezTo>
                        <a:pt x="153" y="28"/>
                        <a:pt x="190" y="63"/>
                        <a:pt x="191" y="108"/>
                      </a:cubicBezTo>
                      <a:cubicBezTo>
                        <a:pt x="192" y="153"/>
                        <a:pt x="156" y="190"/>
                        <a:pt x="112" y="191"/>
                      </a:cubicBezTo>
                      <a:close/>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60" name="Freeform 50">
                  <a:extLst>
                    <a:ext uri="{FF2B5EF4-FFF2-40B4-BE49-F238E27FC236}">
                      <a16:creationId xmlns:a16="http://schemas.microsoft.com/office/drawing/2014/main" id="{75DF35FD-7D24-44CD-A22A-35A1DD9BC402}"/>
                    </a:ext>
                  </a:extLst>
                </p:cNvPr>
                <p:cNvSpPr>
                  <a:spLocks/>
                </p:cNvSpPr>
                <p:nvPr/>
              </p:nvSpPr>
              <p:spPr bwMode="auto">
                <a:xfrm>
                  <a:off x="8351837" y="1630363"/>
                  <a:ext cx="374650" cy="373062"/>
                </a:xfrm>
                <a:custGeom>
                  <a:avLst/>
                  <a:gdLst>
                    <a:gd name="T0" fmla="*/ 175 w 236"/>
                    <a:gd name="T1" fmla="*/ 73 h 235"/>
                    <a:gd name="T2" fmla="*/ 12 w 236"/>
                    <a:gd name="T3" fmla="*/ 235 h 235"/>
                    <a:gd name="T4" fmla="*/ 0 w 236"/>
                    <a:gd name="T5" fmla="*/ 223 h 235"/>
                    <a:gd name="T6" fmla="*/ 163 w 236"/>
                    <a:gd name="T7" fmla="*/ 61 h 235"/>
                    <a:gd name="T8" fmla="*/ 114 w 236"/>
                    <a:gd name="T9" fmla="*/ 11 h 235"/>
                    <a:gd name="T10" fmla="*/ 124 w 236"/>
                    <a:gd name="T11" fmla="*/ 0 h 235"/>
                    <a:gd name="T12" fmla="*/ 236 w 236"/>
                    <a:gd name="T13" fmla="*/ 111 h 235"/>
                    <a:gd name="T14" fmla="*/ 224 w 236"/>
                    <a:gd name="T15" fmla="*/ 123 h 235"/>
                    <a:gd name="T16" fmla="*/ 175 w 236"/>
                    <a:gd name="T17" fmla="*/ 7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235">
                      <a:moveTo>
                        <a:pt x="175" y="73"/>
                      </a:moveTo>
                      <a:lnTo>
                        <a:pt x="12" y="235"/>
                      </a:lnTo>
                      <a:lnTo>
                        <a:pt x="0" y="223"/>
                      </a:lnTo>
                      <a:lnTo>
                        <a:pt x="163" y="61"/>
                      </a:lnTo>
                      <a:lnTo>
                        <a:pt x="114" y="11"/>
                      </a:lnTo>
                      <a:lnTo>
                        <a:pt x="124" y="0"/>
                      </a:lnTo>
                      <a:lnTo>
                        <a:pt x="236" y="111"/>
                      </a:lnTo>
                      <a:lnTo>
                        <a:pt x="224" y="123"/>
                      </a:lnTo>
                      <a:lnTo>
                        <a:pt x="175"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61" name="Freeform 51">
                  <a:extLst>
                    <a:ext uri="{FF2B5EF4-FFF2-40B4-BE49-F238E27FC236}">
                      <a16:creationId xmlns:a16="http://schemas.microsoft.com/office/drawing/2014/main" id="{8AF74771-722E-41B9-9A63-D57073D2D196}"/>
                    </a:ext>
                  </a:extLst>
                </p:cNvPr>
                <p:cNvSpPr>
                  <a:spLocks noEditPoints="1"/>
                </p:cNvSpPr>
                <p:nvPr/>
              </p:nvSpPr>
              <p:spPr bwMode="auto">
                <a:xfrm>
                  <a:off x="8429625" y="1889125"/>
                  <a:ext cx="396875" cy="395287"/>
                </a:xfrm>
                <a:custGeom>
                  <a:avLst/>
                  <a:gdLst>
                    <a:gd name="T0" fmla="*/ 99 w 194"/>
                    <a:gd name="T1" fmla="*/ 184 h 194"/>
                    <a:gd name="T2" fmla="*/ 125 w 194"/>
                    <a:gd name="T3" fmla="*/ 126 h 194"/>
                    <a:gd name="T4" fmla="*/ 67 w 194"/>
                    <a:gd name="T5" fmla="*/ 68 h 194"/>
                    <a:gd name="T6" fmla="*/ 10 w 194"/>
                    <a:gd name="T7" fmla="*/ 94 h 194"/>
                    <a:gd name="T8" fmla="*/ 0 w 194"/>
                    <a:gd name="T9" fmla="*/ 84 h 194"/>
                    <a:gd name="T10" fmla="*/ 185 w 194"/>
                    <a:gd name="T11" fmla="*/ 0 h 194"/>
                    <a:gd name="T12" fmla="*/ 194 w 194"/>
                    <a:gd name="T13" fmla="*/ 9 h 194"/>
                    <a:gd name="T14" fmla="*/ 109 w 194"/>
                    <a:gd name="T15" fmla="*/ 194 h 194"/>
                    <a:gd name="T16" fmla="*/ 99 w 194"/>
                    <a:gd name="T17" fmla="*/ 184 h 194"/>
                    <a:gd name="T18" fmla="*/ 170 w 194"/>
                    <a:gd name="T19" fmla="*/ 30 h 194"/>
                    <a:gd name="T20" fmla="*/ 174 w 194"/>
                    <a:gd name="T21" fmla="*/ 22 h 194"/>
                    <a:gd name="T22" fmla="*/ 177 w 194"/>
                    <a:gd name="T23" fmla="*/ 16 h 194"/>
                    <a:gd name="T24" fmla="*/ 177 w 194"/>
                    <a:gd name="T25" fmla="*/ 16 h 194"/>
                    <a:gd name="T26" fmla="*/ 164 w 194"/>
                    <a:gd name="T27" fmla="*/ 23 h 194"/>
                    <a:gd name="T28" fmla="*/ 79 w 194"/>
                    <a:gd name="T29" fmla="*/ 63 h 194"/>
                    <a:gd name="T30" fmla="*/ 131 w 194"/>
                    <a:gd name="T31" fmla="*/ 115 h 194"/>
                    <a:gd name="T32" fmla="*/ 170 w 194"/>
                    <a:gd name="T33" fmla="*/ 3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4" h="194">
                      <a:moveTo>
                        <a:pt x="99" y="184"/>
                      </a:moveTo>
                      <a:cubicBezTo>
                        <a:pt x="125" y="126"/>
                        <a:pt x="125" y="126"/>
                        <a:pt x="125" y="126"/>
                      </a:cubicBezTo>
                      <a:cubicBezTo>
                        <a:pt x="67" y="68"/>
                        <a:pt x="67" y="68"/>
                        <a:pt x="67" y="68"/>
                      </a:cubicBezTo>
                      <a:cubicBezTo>
                        <a:pt x="10" y="94"/>
                        <a:pt x="10" y="94"/>
                        <a:pt x="10" y="94"/>
                      </a:cubicBezTo>
                      <a:cubicBezTo>
                        <a:pt x="0" y="84"/>
                        <a:pt x="0" y="84"/>
                        <a:pt x="0" y="84"/>
                      </a:cubicBezTo>
                      <a:cubicBezTo>
                        <a:pt x="185" y="0"/>
                        <a:pt x="185" y="0"/>
                        <a:pt x="185" y="0"/>
                      </a:cubicBezTo>
                      <a:cubicBezTo>
                        <a:pt x="194" y="9"/>
                        <a:pt x="194" y="9"/>
                        <a:pt x="194" y="9"/>
                      </a:cubicBezTo>
                      <a:cubicBezTo>
                        <a:pt x="109" y="194"/>
                        <a:pt x="109" y="194"/>
                        <a:pt x="109" y="194"/>
                      </a:cubicBezTo>
                      <a:lnTo>
                        <a:pt x="99" y="184"/>
                      </a:lnTo>
                      <a:close/>
                      <a:moveTo>
                        <a:pt x="170" y="30"/>
                      </a:moveTo>
                      <a:cubicBezTo>
                        <a:pt x="171" y="27"/>
                        <a:pt x="173" y="25"/>
                        <a:pt x="174" y="22"/>
                      </a:cubicBezTo>
                      <a:cubicBezTo>
                        <a:pt x="175" y="20"/>
                        <a:pt x="176" y="18"/>
                        <a:pt x="177" y="16"/>
                      </a:cubicBezTo>
                      <a:cubicBezTo>
                        <a:pt x="177" y="16"/>
                        <a:pt x="177" y="16"/>
                        <a:pt x="177" y="16"/>
                      </a:cubicBezTo>
                      <a:cubicBezTo>
                        <a:pt x="172" y="19"/>
                        <a:pt x="167" y="21"/>
                        <a:pt x="164" y="23"/>
                      </a:cubicBezTo>
                      <a:cubicBezTo>
                        <a:pt x="79" y="63"/>
                        <a:pt x="79" y="63"/>
                        <a:pt x="79" y="63"/>
                      </a:cubicBezTo>
                      <a:cubicBezTo>
                        <a:pt x="131" y="115"/>
                        <a:pt x="131" y="115"/>
                        <a:pt x="131" y="115"/>
                      </a:cubicBezTo>
                      <a:lnTo>
                        <a:pt x="170"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62" name="Freeform 52">
                  <a:extLst>
                    <a:ext uri="{FF2B5EF4-FFF2-40B4-BE49-F238E27FC236}">
                      <a16:creationId xmlns:a16="http://schemas.microsoft.com/office/drawing/2014/main" id="{6093D0D4-E881-4126-8B8B-B679A8C143EA}"/>
                    </a:ext>
                  </a:extLst>
                </p:cNvPr>
                <p:cNvSpPr>
                  <a:spLocks/>
                </p:cNvSpPr>
                <p:nvPr/>
              </p:nvSpPr>
              <p:spPr bwMode="auto">
                <a:xfrm>
                  <a:off x="8742362" y="2105025"/>
                  <a:ext cx="406400" cy="396875"/>
                </a:xfrm>
                <a:custGeom>
                  <a:avLst/>
                  <a:gdLst>
                    <a:gd name="T0" fmla="*/ 82 w 199"/>
                    <a:gd name="T1" fmla="*/ 195 h 195"/>
                    <a:gd name="T2" fmla="*/ 27 w 199"/>
                    <a:gd name="T3" fmla="*/ 164 h 195"/>
                    <a:gd name="T4" fmla="*/ 1 w 199"/>
                    <a:gd name="T5" fmla="*/ 101 h 195"/>
                    <a:gd name="T6" fmla="*/ 34 w 199"/>
                    <a:gd name="T7" fmla="*/ 35 h 195"/>
                    <a:gd name="T8" fmla="*/ 103 w 199"/>
                    <a:gd name="T9" fmla="*/ 2 h 195"/>
                    <a:gd name="T10" fmla="*/ 172 w 199"/>
                    <a:gd name="T11" fmla="*/ 30 h 195"/>
                    <a:gd name="T12" fmla="*/ 199 w 199"/>
                    <a:gd name="T13" fmla="*/ 72 h 195"/>
                    <a:gd name="T14" fmla="*/ 189 w 199"/>
                    <a:gd name="T15" fmla="*/ 82 h 195"/>
                    <a:gd name="T16" fmla="*/ 162 w 199"/>
                    <a:gd name="T17" fmla="*/ 38 h 195"/>
                    <a:gd name="T18" fmla="*/ 104 w 199"/>
                    <a:gd name="T19" fmla="*/ 14 h 195"/>
                    <a:gd name="T20" fmla="*/ 44 w 199"/>
                    <a:gd name="T21" fmla="*/ 43 h 195"/>
                    <a:gd name="T22" fmla="*/ 14 w 199"/>
                    <a:gd name="T23" fmla="*/ 102 h 195"/>
                    <a:gd name="T24" fmla="*/ 37 w 199"/>
                    <a:gd name="T25" fmla="*/ 157 h 195"/>
                    <a:gd name="T26" fmla="*/ 77 w 199"/>
                    <a:gd name="T27" fmla="*/ 181 h 195"/>
                    <a:gd name="T28" fmla="*/ 122 w 199"/>
                    <a:gd name="T29" fmla="*/ 137 h 195"/>
                    <a:gd name="T30" fmla="*/ 90 w 199"/>
                    <a:gd name="T31" fmla="*/ 105 h 195"/>
                    <a:gd name="T32" fmla="*/ 98 w 199"/>
                    <a:gd name="T33" fmla="*/ 96 h 195"/>
                    <a:gd name="T34" fmla="*/ 139 w 199"/>
                    <a:gd name="T35" fmla="*/ 137 h 195"/>
                    <a:gd name="T36" fmla="*/ 82 w 199"/>
                    <a:gd name="T3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9" h="195">
                      <a:moveTo>
                        <a:pt x="82" y="195"/>
                      </a:moveTo>
                      <a:cubicBezTo>
                        <a:pt x="60" y="189"/>
                        <a:pt x="42" y="178"/>
                        <a:pt x="27" y="164"/>
                      </a:cubicBezTo>
                      <a:cubicBezTo>
                        <a:pt x="9" y="145"/>
                        <a:pt x="0" y="124"/>
                        <a:pt x="1" y="101"/>
                      </a:cubicBezTo>
                      <a:cubicBezTo>
                        <a:pt x="3" y="77"/>
                        <a:pt x="13" y="55"/>
                        <a:pt x="34" y="35"/>
                      </a:cubicBezTo>
                      <a:cubicBezTo>
                        <a:pt x="54" y="14"/>
                        <a:pt x="77" y="3"/>
                        <a:pt x="103" y="2"/>
                      </a:cubicBezTo>
                      <a:cubicBezTo>
                        <a:pt x="129" y="0"/>
                        <a:pt x="152" y="10"/>
                        <a:pt x="172" y="30"/>
                      </a:cubicBezTo>
                      <a:cubicBezTo>
                        <a:pt x="184" y="42"/>
                        <a:pt x="193" y="56"/>
                        <a:pt x="199" y="72"/>
                      </a:cubicBezTo>
                      <a:cubicBezTo>
                        <a:pt x="189" y="82"/>
                        <a:pt x="189" y="82"/>
                        <a:pt x="189" y="82"/>
                      </a:cubicBezTo>
                      <a:cubicBezTo>
                        <a:pt x="183" y="64"/>
                        <a:pt x="174" y="49"/>
                        <a:pt x="162" y="38"/>
                      </a:cubicBezTo>
                      <a:cubicBezTo>
                        <a:pt x="146" y="21"/>
                        <a:pt x="126" y="13"/>
                        <a:pt x="104" y="14"/>
                      </a:cubicBezTo>
                      <a:cubicBezTo>
                        <a:pt x="82" y="15"/>
                        <a:pt x="62" y="25"/>
                        <a:pt x="44" y="43"/>
                      </a:cubicBezTo>
                      <a:cubicBezTo>
                        <a:pt x="26" y="62"/>
                        <a:pt x="16" y="81"/>
                        <a:pt x="14" y="102"/>
                      </a:cubicBezTo>
                      <a:cubicBezTo>
                        <a:pt x="13" y="122"/>
                        <a:pt x="21" y="140"/>
                        <a:pt x="37" y="157"/>
                      </a:cubicBezTo>
                      <a:cubicBezTo>
                        <a:pt x="50" y="169"/>
                        <a:pt x="63" y="177"/>
                        <a:pt x="77" y="181"/>
                      </a:cubicBezTo>
                      <a:cubicBezTo>
                        <a:pt x="122" y="137"/>
                        <a:pt x="122" y="137"/>
                        <a:pt x="122" y="137"/>
                      </a:cubicBezTo>
                      <a:cubicBezTo>
                        <a:pt x="90" y="105"/>
                        <a:pt x="90" y="105"/>
                        <a:pt x="90" y="105"/>
                      </a:cubicBezTo>
                      <a:cubicBezTo>
                        <a:pt x="98" y="96"/>
                        <a:pt x="98" y="96"/>
                        <a:pt x="98" y="96"/>
                      </a:cubicBezTo>
                      <a:cubicBezTo>
                        <a:pt x="139" y="137"/>
                        <a:pt x="139" y="137"/>
                        <a:pt x="139" y="137"/>
                      </a:cubicBezTo>
                      <a:lnTo>
                        <a:pt x="82" y="1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63" name="Freeform 53">
                  <a:extLst>
                    <a:ext uri="{FF2B5EF4-FFF2-40B4-BE49-F238E27FC236}">
                      <a16:creationId xmlns:a16="http://schemas.microsoft.com/office/drawing/2014/main" id="{28506E58-DE53-4C84-980E-352CDA1E0E01}"/>
                    </a:ext>
                  </a:extLst>
                </p:cNvPr>
                <p:cNvSpPr>
                  <a:spLocks/>
                </p:cNvSpPr>
                <p:nvPr/>
              </p:nvSpPr>
              <p:spPr bwMode="auto">
                <a:xfrm>
                  <a:off x="8955087" y="2339975"/>
                  <a:ext cx="393700" cy="346075"/>
                </a:xfrm>
                <a:custGeom>
                  <a:avLst/>
                  <a:gdLst>
                    <a:gd name="T0" fmla="*/ 0 w 193"/>
                    <a:gd name="T1" fmla="*/ 111 h 170"/>
                    <a:gd name="T2" fmla="*/ 11 w 193"/>
                    <a:gd name="T3" fmla="*/ 101 h 170"/>
                    <a:gd name="T4" fmla="*/ 31 w 193"/>
                    <a:gd name="T5" fmla="*/ 139 h 170"/>
                    <a:gd name="T6" fmla="*/ 61 w 193"/>
                    <a:gd name="T7" fmla="*/ 157 h 170"/>
                    <a:gd name="T8" fmla="*/ 88 w 193"/>
                    <a:gd name="T9" fmla="*/ 147 h 170"/>
                    <a:gd name="T10" fmla="*/ 99 w 193"/>
                    <a:gd name="T11" fmla="*/ 125 h 170"/>
                    <a:gd name="T12" fmla="*/ 92 w 193"/>
                    <a:gd name="T13" fmla="*/ 84 h 170"/>
                    <a:gd name="T14" fmla="*/ 86 w 193"/>
                    <a:gd name="T15" fmla="*/ 38 h 170"/>
                    <a:gd name="T16" fmla="*/ 99 w 193"/>
                    <a:gd name="T17" fmla="*/ 14 h 170"/>
                    <a:gd name="T18" fmla="*/ 134 w 193"/>
                    <a:gd name="T19" fmla="*/ 1 h 170"/>
                    <a:gd name="T20" fmla="*/ 174 w 193"/>
                    <a:gd name="T21" fmla="*/ 21 h 170"/>
                    <a:gd name="T22" fmla="*/ 193 w 193"/>
                    <a:gd name="T23" fmla="*/ 49 h 170"/>
                    <a:gd name="T24" fmla="*/ 184 w 193"/>
                    <a:gd name="T25" fmla="*/ 59 h 170"/>
                    <a:gd name="T26" fmla="*/ 164 w 193"/>
                    <a:gd name="T27" fmla="*/ 28 h 170"/>
                    <a:gd name="T28" fmla="*/ 135 w 193"/>
                    <a:gd name="T29" fmla="*/ 13 h 170"/>
                    <a:gd name="T30" fmla="*/ 110 w 193"/>
                    <a:gd name="T31" fmla="*/ 23 h 170"/>
                    <a:gd name="T32" fmla="*/ 99 w 193"/>
                    <a:gd name="T33" fmla="*/ 45 h 170"/>
                    <a:gd name="T34" fmla="*/ 106 w 193"/>
                    <a:gd name="T35" fmla="*/ 85 h 170"/>
                    <a:gd name="T36" fmla="*/ 112 w 193"/>
                    <a:gd name="T37" fmla="*/ 129 h 170"/>
                    <a:gd name="T38" fmla="*/ 99 w 193"/>
                    <a:gd name="T39" fmla="*/ 155 h 170"/>
                    <a:gd name="T40" fmla="*/ 63 w 193"/>
                    <a:gd name="T41" fmla="*/ 169 h 170"/>
                    <a:gd name="T42" fmla="*/ 23 w 193"/>
                    <a:gd name="T43" fmla="*/ 148 h 170"/>
                    <a:gd name="T44" fmla="*/ 9 w 193"/>
                    <a:gd name="T45" fmla="*/ 130 h 170"/>
                    <a:gd name="T46" fmla="*/ 0 w 193"/>
                    <a:gd name="T47" fmla="*/ 11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3" h="170">
                      <a:moveTo>
                        <a:pt x="0" y="111"/>
                      </a:moveTo>
                      <a:cubicBezTo>
                        <a:pt x="11" y="101"/>
                        <a:pt x="11" y="101"/>
                        <a:pt x="11" y="101"/>
                      </a:cubicBezTo>
                      <a:cubicBezTo>
                        <a:pt x="14" y="117"/>
                        <a:pt x="21" y="129"/>
                        <a:pt x="31" y="139"/>
                      </a:cubicBezTo>
                      <a:cubicBezTo>
                        <a:pt x="41" y="150"/>
                        <a:pt x="51" y="156"/>
                        <a:pt x="61" y="157"/>
                      </a:cubicBezTo>
                      <a:cubicBezTo>
                        <a:pt x="71" y="158"/>
                        <a:pt x="80" y="154"/>
                        <a:pt x="88" y="147"/>
                      </a:cubicBezTo>
                      <a:cubicBezTo>
                        <a:pt x="94" y="140"/>
                        <a:pt x="98" y="132"/>
                        <a:pt x="99" y="125"/>
                      </a:cubicBezTo>
                      <a:cubicBezTo>
                        <a:pt x="99" y="117"/>
                        <a:pt x="97" y="103"/>
                        <a:pt x="92" y="84"/>
                      </a:cubicBezTo>
                      <a:cubicBezTo>
                        <a:pt x="86" y="63"/>
                        <a:pt x="84" y="47"/>
                        <a:pt x="86" y="38"/>
                      </a:cubicBezTo>
                      <a:cubicBezTo>
                        <a:pt x="87" y="29"/>
                        <a:pt x="92" y="21"/>
                        <a:pt x="99" y="14"/>
                      </a:cubicBezTo>
                      <a:cubicBezTo>
                        <a:pt x="108" y="5"/>
                        <a:pt x="120" y="0"/>
                        <a:pt x="134" y="1"/>
                      </a:cubicBezTo>
                      <a:cubicBezTo>
                        <a:pt x="148" y="2"/>
                        <a:pt x="161" y="9"/>
                        <a:pt x="174" y="21"/>
                      </a:cubicBezTo>
                      <a:cubicBezTo>
                        <a:pt x="182" y="29"/>
                        <a:pt x="188" y="38"/>
                        <a:pt x="193" y="49"/>
                      </a:cubicBezTo>
                      <a:cubicBezTo>
                        <a:pt x="184" y="59"/>
                        <a:pt x="184" y="59"/>
                        <a:pt x="184" y="59"/>
                      </a:cubicBezTo>
                      <a:cubicBezTo>
                        <a:pt x="179" y="47"/>
                        <a:pt x="173" y="37"/>
                        <a:pt x="164" y="28"/>
                      </a:cubicBezTo>
                      <a:cubicBezTo>
                        <a:pt x="155" y="19"/>
                        <a:pt x="145" y="14"/>
                        <a:pt x="135" y="13"/>
                      </a:cubicBezTo>
                      <a:cubicBezTo>
                        <a:pt x="125" y="13"/>
                        <a:pt x="117" y="16"/>
                        <a:pt x="110" y="23"/>
                      </a:cubicBezTo>
                      <a:cubicBezTo>
                        <a:pt x="103" y="30"/>
                        <a:pt x="99" y="37"/>
                        <a:pt x="99" y="45"/>
                      </a:cubicBezTo>
                      <a:cubicBezTo>
                        <a:pt x="98" y="53"/>
                        <a:pt x="100" y="66"/>
                        <a:pt x="106" y="85"/>
                      </a:cubicBezTo>
                      <a:cubicBezTo>
                        <a:pt x="111" y="105"/>
                        <a:pt x="113" y="120"/>
                        <a:pt x="112" y="129"/>
                      </a:cubicBezTo>
                      <a:cubicBezTo>
                        <a:pt x="110" y="139"/>
                        <a:pt x="106" y="147"/>
                        <a:pt x="99" y="155"/>
                      </a:cubicBezTo>
                      <a:cubicBezTo>
                        <a:pt x="88" y="165"/>
                        <a:pt x="76" y="170"/>
                        <a:pt x="63" y="169"/>
                      </a:cubicBezTo>
                      <a:cubicBezTo>
                        <a:pt x="49" y="168"/>
                        <a:pt x="36" y="161"/>
                        <a:pt x="23" y="148"/>
                      </a:cubicBezTo>
                      <a:cubicBezTo>
                        <a:pt x="18" y="144"/>
                        <a:pt x="13" y="138"/>
                        <a:pt x="9" y="130"/>
                      </a:cubicBezTo>
                      <a:cubicBezTo>
                        <a:pt x="4" y="123"/>
                        <a:pt x="1" y="116"/>
                        <a:pt x="0" y="1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64" name="Freeform 32">
                  <a:extLst>
                    <a:ext uri="{FF2B5EF4-FFF2-40B4-BE49-F238E27FC236}">
                      <a16:creationId xmlns:a16="http://schemas.microsoft.com/office/drawing/2014/main" id="{D8EC597D-81D0-4A66-B4DF-3421CCBE9F6C}"/>
                    </a:ext>
                  </a:extLst>
                </p:cNvPr>
                <p:cNvSpPr>
                  <a:spLocks/>
                </p:cNvSpPr>
                <p:nvPr/>
              </p:nvSpPr>
              <p:spPr bwMode="auto">
                <a:xfrm>
                  <a:off x="9612449" y="2462704"/>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65" name="Freeform 32">
                  <a:extLst>
                    <a:ext uri="{FF2B5EF4-FFF2-40B4-BE49-F238E27FC236}">
                      <a16:creationId xmlns:a16="http://schemas.microsoft.com/office/drawing/2014/main" id="{F06A88D8-7755-4F98-8CB7-604839C02A72}"/>
                    </a:ext>
                  </a:extLst>
                </p:cNvPr>
                <p:cNvSpPr>
                  <a:spLocks/>
                </p:cNvSpPr>
                <p:nvPr/>
              </p:nvSpPr>
              <p:spPr bwMode="auto">
                <a:xfrm>
                  <a:off x="9661637" y="2411907"/>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66" name="Freeform 32">
                  <a:extLst>
                    <a:ext uri="{FF2B5EF4-FFF2-40B4-BE49-F238E27FC236}">
                      <a16:creationId xmlns:a16="http://schemas.microsoft.com/office/drawing/2014/main" id="{A909E0FB-245F-4471-BFBA-096D9F4D7C99}"/>
                    </a:ext>
                  </a:extLst>
                </p:cNvPr>
                <p:cNvSpPr>
                  <a:spLocks/>
                </p:cNvSpPr>
                <p:nvPr/>
              </p:nvSpPr>
              <p:spPr bwMode="auto">
                <a:xfrm>
                  <a:off x="9707675" y="2360508"/>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grpSp>
          <p:pic>
            <p:nvPicPr>
              <p:cNvPr id="18" name="Picture 17">
                <a:extLst>
                  <a:ext uri="{FF2B5EF4-FFF2-40B4-BE49-F238E27FC236}">
                    <a16:creationId xmlns:a16="http://schemas.microsoft.com/office/drawing/2014/main" id="{7C0B5572-BE63-4086-A4CB-1BE6917608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75887" y="3879050"/>
                <a:ext cx="1044116" cy="1044116"/>
              </a:xfrm>
              <a:prstGeom prst="rect">
                <a:avLst/>
              </a:prstGeom>
            </p:spPr>
          </p:pic>
          <p:pic>
            <p:nvPicPr>
              <p:cNvPr id="19" name="Picture 18">
                <a:extLst>
                  <a:ext uri="{FF2B5EF4-FFF2-40B4-BE49-F238E27FC236}">
                    <a16:creationId xmlns:a16="http://schemas.microsoft.com/office/drawing/2014/main" id="{BFEAA2E9-5C4B-4D35-AD9E-D6D811F366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22591" y="3782494"/>
                <a:ext cx="1237228" cy="1237228"/>
              </a:xfrm>
              <a:prstGeom prst="rect">
                <a:avLst/>
              </a:prstGeom>
            </p:spPr>
          </p:pic>
          <p:grpSp>
            <p:nvGrpSpPr>
              <p:cNvPr id="20" name="Group 19">
                <a:extLst>
                  <a:ext uri="{FF2B5EF4-FFF2-40B4-BE49-F238E27FC236}">
                    <a16:creationId xmlns:a16="http://schemas.microsoft.com/office/drawing/2014/main" id="{D0920D28-8152-460D-824D-884074BF9C09}"/>
                  </a:ext>
                </a:extLst>
              </p:cNvPr>
              <p:cNvGrpSpPr/>
              <p:nvPr/>
            </p:nvGrpSpPr>
            <p:grpSpPr>
              <a:xfrm>
                <a:off x="6121227" y="1189038"/>
                <a:ext cx="4697412" cy="3830684"/>
                <a:chOff x="6057900" y="1189038"/>
                <a:chExt cx="4697412" cy="3830684"/>
              </a:xfrm>
            </p:grpSpPr>
            <p:sp>
              <p:nvSpPr>
                <p:cNvPr id="21" name="Freeform 25">
                  <a:extLst>
                    <a:ext uri="{FF2B5EF4-FFF2-40B4-BE49-F238E27FC236}">
                      <a16:creationId xmlns:a16="http://schemas.microsoft.com/office/drawing/2014/main" id="{792C681A-E5A7-405B-9ECD-A970BACD3BCA}"/>
                    </a:ext>
                  </a:extLst>
                </p:cNvPr>
                <p:cNvSpPr>
                  <a:spLocks/>
                </p:cNvSpPr>
                <p:nvPr/>
              </p:nvSpPr>
              <p:spPr bwMode="auto">
                <a:xfrm>
                  <a:off x="6670188" y="2979738"/>
                  <a:ext cx="3548515" cy="577850"/>
                </a:xfrm>
                <a:custGeom>
                  <a:avLst/>
                  <a:gdLst>
                    <a:gd name="T0" fmla="*/ 1315 w 1315"/>
                    <a:gd name="T1" fmla="*/ 283 h 283"/>
                    <a:gd name="T2" fmla="*/ 1315 w 1315"/>
                    <a:gd name="T3" fmla="*/ 46 h 283"/>
                    <a:gd name="T4" fmla="*/ 1268 w 1315"/>
                    <a:gd name="T5" fmla="*/ 0 h 283"/>
                    <a:gd name="T6" fmla="*/ 46 w 1315"/>
                    <a:gd name="T7" fmla="*/ 0 h 283"/>
                    <a:gd name="T8" fmla="*/ 0 w 1315"/>
                    <a:gd name="T9" fmla="*/ 46 h 283"/>
                    <a:gd name="T10" fmla="*/ 0 w 1315"/>
                    <a:gd name="T11" fmla="*/ 283 h 283"/>
                  </a:gdLst>
                  <a:ahLst/>
                  <a:cxnLst>
                    <a:cxn ang="0">
                      <a:pos x="T0" y="T1"/>
                    </a:cxn>
                    <a:cxn ang="0">
                      <a:pos x="T2" y="T3"/>
                    </a:cxn>
                    <a:cxn ang="0">
                      <a:pos x="T4" y="T5"/>
                    </a:cxn>
                    <a:cxn ang="0">
                      <a:pos x="T6" y="T7"/>
                    </a:cxn>
                    <a:cxn ang="0">
                      <a:pos x="T8" y="T9"/>
                    </a:cxn>
                    <a:cxn ang="0">
                      <a:pos x="T10" y="T11"/>
                    </a:cxn>
                  </a:cxnLst>
                  <a:rect l="0" t="0" r="r" b="b"/>
                  <a:pathLst>
                    <a:path w="1315" h="283">
                      <a:moveTo>
                        <a:pt x="1315" y="283"/>
                      </a:moveTo>
                      <a:cubicBezTo>
                        <a:pt x="1315" y="46"/>
                        <a:pt x="1315" y="46"/>
                        <a:pt x="1315" y="46"/>
                      </a:cubicBezTo>
                      <a:cubicBezTo>
                        <a:pt x="1315" y="21"/>
                        <a:pt x="1294" y="0"/>
                        <a:pt x="1268" y="0"/>
                      </a:cubicBezTo>
                      <a:cubicBezTo>
                        <a:pt x="46" y="0"/>
                        <a:pt x="46" y="0"/>
                        <a:pt x="46" y="0"/>
                      </a:cubicBezTo>
                      <a:cubicBezTo>
                        <a:pt x="21" y="0"/>
                        <a:pt x="0" y="21"/>
                        <a:pt x="0" y="46"/>
                      </a:cubicBezTo>
                      <a:cubicBezTo>
                        <a:pt x="0" y="283"/>
                        <a:pt x="0" y="283"/>
                        <a:pt x="0" y="283"/>
                      </a:cubicBezTo>
                    </a:path>
                  </a:pathLst>
                </a:custGeom>
                <a:noFill/>
                <a:ln w="3175" cap="flat">
                  <a:solidFill>
                    <a:schemeClr val="bg1">
                      <a:lumMod val="75000"/>
                    </a:schemeClr>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22" name="Oval 44">
                  <a:extLst>
                    <a:ext uri="{FF2B5EF4-FFF2-40B4-BE49-F238E27FC236}">
                      <a16:creationId xmlns:a16="http://schemas.microsoft.com/office/drawing/2014/main" id="{100A4611-0E91-4C91-8A73-6D06CD8360E3}"/>
                    </a:ext>
                  </a:extLst>
                </p:cNvPr>
                <p:cNvSpPr>
                  <a:spLocks noChangeArrowheads="1"/>
                </p:cNvSpPr>
                <p:nvPr/>
              </p:nvSpPr>
              <p:spPr bwMode="auto">
                <a:xfrm>
                  <a:off x="8081701" y="4035425"/>
                  <a:ext cx="646419" cy="598809"/>
                </a:xfrm>
                <a:prstGeom prst="ellipse">
                  <a:avLst/>
                </a:prstGeom>
                <a:solidFill>
                  <a:schemeClr val="bg1">
                    <a:lumMod val="95000"/>
                  </a:schemeClr>
                </a:solidFill>
                <a:ln w="9525">
                  <a:solidFill>
                    <a:srgbClr val="000000"/>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Segoe UI"/>
                      <a:ea typeface="+mn-ea"/>
                      <a:cs typeface="+mn-cs"/>
                    </a:rPr>
                    <a:t>OR</a:t>
                  </a:r>
                </a:p>
              </p:txBody>
            </p:sp>
            <p:grpSp>
              <p:nvGrpSpPr>
                <p:cNvPr id="23" name="Group 22">
                  <a:extLst>
                    <a:ext uri="{FF2B5EF4-FFF2-40B4-BE49-F238E27FC236}">
                      <a16:creationId xmlns:a16="http://schemas.microsoft.com/office/drawing/2014/main" id="{709C7BFF-75AA-493F-ABB5-232DCEDAEAF0}"/>
                    </a:ext>
                  </a:extLst>
                </p:cNvPr>
                <p:cNvGrpSpPr/>
                <p:nvPr/>
              </p:nvGrpSpPr>
              <p:grpSpPr>
                <a:xfrm>
                  <a:off x="7449877" y="1189038"/>
                  <a:ext cx="2008926" cy="1966912"/>
                  <a:chOff x="7797800" y="1189038"/>
                  <a:chExt cx="2008926" cy="1966912"/>
                </a:xfrm>
              </p:grpSpPr>
              <p:sp>
                <p:nvSpPr>
                  <p:cNvPr id="26" name="Freeform 28">
                    <a:extLst>
                      <a:ext uri="{FF2B5EF4-FFF2-40B4-BE49-F238E27FC236}">
                        <a16:creationId xmlns:a16="http://schemas.microsoft.com/office/drawing/2014/main" id="{449E695B-A334-4A97-9DF9-2D0F58AD8443}"/>
                      </a:ext>
                    </a:extLst>
                  </p:cNvPr>
                  <p:cNvSpPr>
                    <a:spLocks noEditPoints="1"/>
                  </p:cNvSpPr>
                  <p:nvPr/>
                </p:nvSpPr>
                <p:spPr bwMode="auto">
                  <a:xfrm>
                    <a:off x="7797800" y="1189038"/>
                    <a:ext cx="2005012" cy="1963737"/>
                  </a:xfrm>
                  <a:custGeom>
                    <a:avLst/>
                    <a:gdLst>
                      <a:gd name="T0" fmla="*/ 0 w 982"/>
                      <a:gd name="T1" fmla="*/ 89 h 963"/>
                      <a:gd name="T2" fmla="*/ 6 w 982"/>
                      <a:gd name="T3" fmla="*/ 396 h 963"/>
                      <a:gd name="T4" fmla="*/ 590 w 982"/>
                      <a:gd name="T5" fmla="*/ 963 h 963"/>
                      <a:gd name="T6" fmla="*/ 982 w 982"/>
                      <a:gd name="T7" fmla="*/ 557 h 963"/>
                      <a:gd name="T8" fmla="*/ 404 w 982"/>
                      <a:gd name="T9" fmla="*/ 0 h 963"/>
                      <a:gd name="T10" fmla="*/ 80 w 982"/>
                      <a:gd name="T11" fmla="*/ 5 h 963"/>
                      <a:gd name="T12" fmla="*/ 0 w 982"/>
                      <a:gd name="T13" fmla="*/ 89 h 963"/>
                      <a:gd name="T14" fmla="*/ 221 w 982"/>
                      <a:gd name="T15" fmla="*/ 100 h 963"/>
                      <a:gd name="T16" fmla="*/ 223 w 982"/>
                      <a:gd name="T17" fmla="*/ 217 h 963"/>
                      <a:gd name="T18" fmla="*/ 106 w 982"/>
                      <a:gd name="T19" fmla="*/ 219 h 963"/>
                      <a:gd name="T20" fmla="*/ 104 w 982"/>
                      <a:gd name="T21" fmla="*/ 103 h 963"/>
                      <a:gd name="T22" fmla="*/ 221 w 982"/>
                      <a:gd name="T23" fmla="*/ 100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2" h="963">
                        <a:moveTo>
                          <a:pt x="0" y="89"/>
                        </a:moveTo>
                        <a:cubicBezTo>
                          <a:pt x="6" y="396"/>
                          <a:pt x="6" y="396"/>
                          <a:pt x="6" y="396"/>
                        </a:cubicBezTo>
                        <a:cubicBezTo>
                          <a:pt x="590" y="963"/>
                          <a:pt x="590" y="963"/>
                          <a:pt x="590" y="963"/>
                        </a:cubicBezTo>
                        <a:cubicBezTo>
                          <a:pt x="982" y="557"/>
                          <a:pt x="982" y="557"/>
                          <a:pt x="982" y="557"/>
                        </a:cubicBezTo>
                        <a:cubicBezTo>
                          <a:pt x="404" y="0"/>
                          <a:pt x="404" y="0"/>
                          <a:pt x="404" y="0"/>
                        </a:cubicBezTo>
                        <a:cubicBezTo>
                          <a:pt x="80" y="5"/>
                          <a:pt x="80" y="5"/>
                          <a:pt x="80" y="5"/>
                        </a:cubicBezTo>
                        <a:lnTo>
                          <a:pt x="0" y="89"/>
                        </a:lnTo>
                        <a:close/>
                        <a:moveTo>
                          <a:pt x="221" y="100"/>
                        </a:moveTo>
                        <a:cubicBezTo>
                          <a:pt x="254" y="132"/>
                          <a:pt x="255" y="184"/>
                          <a:pt x="223" y="217"/>
                        </a:cubicBezTo>
                        <a:cubicBezTo>
                          <a:pt x="191" y="250"/>
                          <a:pt x="139" y="251"/>
                          <a:pt x="106" y="219"/>
                        </a:cubicBezTo>
                        <a:cubicBezTo>
                          <a:pt x="74" y="187"/>
                          <a:pt x="73" y="135"/>
                          <a:pt x="104" y="103"/>
                        </a:cubicBezTo>
                        <a:cubicBezTo>
                          <a:pt x="136" y="70"/>
                          <a:pt x="188" y="69"/>
                          <a:pt x="221" y="100"/>
                        </a:cubicBezTo>
                        <a:close/>
                      </a:path>
                    </a:pathLst>
                  </a:custGeom>
                  <a:solidFill>
                    <a:srgbClr val="0079D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27" name="Freeform 32">
                    <a:extLst>
                      <a:ext uri="{FF2B5EF4-FFF2-40B4-BE49-F238E27FC236}">
                        <a16:creationId xmlns:a16="http://schemas.microsoft.com/office/drawing/2014/main" id="{942B7E81-56BA-4DE3-A7B7-92279C74F009}"/>
                      </a:ext>
                    </a:extLst>
                  </p:cNvPr>
                  <p:cNvSpPr>
                    <a:spLocks/>
                  </p:cNvSpPr>
                  <p:nvPr/>
                </p:nvSpPr>
                <p:spPr bwMode="auto">
                  <a:xfrm>
                    <a:off x="9559924" y="2514600"/>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28" name="Freeform 33">
                    <a:extLst>
                      <a:ext uri="{FF2B5EF4-FFF2-40B4-BE49-F238E27FC236}">
                        <a16:creationId xmlns:a16="http://schemas.microsoft.com/office/drawing/2014/main" id="{95503E1B-7C39-4B28-A4A5-D501E3C8EF7F}"/>
                      </a:ext>
                    </a:extLst>
                  </p:cNvPr>
                  <p:cNvSpPr>
                    <a:spLocks/>
                  </p:cNvSpPr>
                  <p:nvPr/>
                </p:nvSpPr>
                <p:spPr bwMode="auto">
                  <a:xfrm>
                    <a:off x="9502774" y="2573338"/>
                    <a:ext cx="50800" cy="57150"/>
                  </a:xfrm>
                  <a:custGeom>
                    <a:avLst/>
                    <a:gdLst>
                      <a:gd name="T0" fmla="*/ 25 w 25"/>
                      <a:gd name="T1" fmla="*/ 0 h 28"/>
                      <a:gd name="T2" fmla="*/ 24 w 25"/>
                      <a:gd name="T3" fmla="*/ 21 h 28"/>
                      <a:gd name="T4" fmla="*/ 17 w 25"/>
                      <a:gd name="T5" fmla="*/ 28 h 28"/>
                      <a:gd name="T6" fmla="*/ 5 w 25"/>
                      <a:gd name="T7" fmla="*/ 28 h 28"/>
                      <a:gd name="T8" fmla="*/ 3 w 25"/>
                      <a:gd name="T9" fmla="*/ 22 h 28"/>
                      <a:gd name="T10" fmla="*/ 25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25" y="0"/>
                        </a:moveTo>
                        <a:cubicBezTo>
                          <a:pt x="24" y="21"/>
                          <a:pt x="24" y="21"/>
                          <a:pt x="24" y="21"/>
                        </a:cubicBezTo>
                        <a:cubicBezTo>
                          <a:pt x="24" y="25"/>
                          <a:pt x="21" y="28"/>
                          <a:pt x="17" y="28"/>
                        </a:cubicBezTo>
                        <a:cubicBezTo>
                          <a:pt x="5" y="28"/>
                          <a:pt x="5" y="28"/>
                          <a:pt x="5" y="28"/>
                        </a:cubicBezTo>
                        <a:cubicBezTo>
                          <a:pt x="1" y="28"/>
                          <a:pt x="0" y="25"/>
                          <a:pt x="3" y="22"/>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29" name="Freeform 34">
                    <a:extLst>
                      <a:ext uri="{FF2B5EF4-FFF2-40B4-BE49-F238E27FC236}">
                        <a16:creationId xmlns:a16="http://schemas.microsoft.com/office/drawing/2014/main" id="{0D308289-2A5A-4539-98C3-E22924805A66}"/>
                      </a:ext>
                    </a:extLst>
                  </p:cNvPr>
                  <p:cNvSpPr>
                    <a:spLocks/>
                  </p:cNvSpPr>
                  <p:nvPr/>
                </p:nvSpPr>
                <p:spPr bwMode="auto">
                  <a:xfrm>
                    <a:off x="9447212" y="2630488"/>
                    <a:ext cx="49212" cy="60325"/>
                  </a:xfrm>
                  <a:custGeom>
                    <a:avLst/>
                    <a:gdLst>
                      <a:gd name="T0" fmla="*/ 24 w 24"/>
                      <a:gd name="T1" fmla="*/ 0 h 29"/>
                      <a:gd name="T2" fmla="*/ 24 w 24"/>
                      <a:gd name="T3" fmla="*/ 22 h 29"/>
                      <a:gd name="T4" fmla="*/ 16 w 24"/>
                      <a:gd name="T5" fmla="*/ 29 h 29"/>
                      <a:gd name="T6" fmla="*/ 5 w 24"/>
                      <a:gd name="T7" fmla="*/ 28 h 29"/>
                      <a:gd name="T8" fmla="*/ 3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0" name="Freeform 35">
                    <a:extLst>
                      <a:ext uri="{FF2B5EF4-FFF2-40B4-BE49-F238E27FC236}">
                        <a16:creationId xmlns:a16="http://schemas.microsoft.com/office/drawing/2014/main" id="{C4E3A0C6-5FDD-4540-B98E-519EA1126500}"/>
                      </a:ext>
                    </a:extLst>
                  </p:cNvPr>
                  <p:cNvSpPr>
                    <a:spLocks/>
                  </p:cNvSpPr>
                  <p:nvPr/>
                </p:nvSpPr>
                <p:spPr bwMode="auto">
                  <a:xfrm>
                    <a:off x="9390062" y="2690813"/>
                    <a:ext cx="50800" cy="57150"/>
                  </a:xfrm>
                  <a:custGeom>
                    <a:avLst/>
                    <a:gdLst>
                      <a:gd name="T0" fmla="*/ 25 w 25"/>
                      <a:gd name="T1" fmla="*/ 0 h 28"/>
                      <a:gd name="T2" fmla="*/ 24 w 25"/>
                      <a:gd name="T3" fmla="*/ 21 h 28"/>
                      <a:gd name="T4" fmla="*/ 17 w 25"/>
                      <a:gd name="T5" fmla="*/ 28 h 28"/>
                      <a:gd name="T6" fmla="*/ 5 w 25"/>
                      <a:gd name="T7" fmla="*/ 28 h 28"/>
                      <a:gd name="T8" fmla="*/ 3 w 25"/>
                      <a:gd name="T9" fmla="*/ 22 h 28"/>
                      <a:gd name="T10" fmla="*/ 25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25" y="0"/>
                        </a:moveTo>
                        <a:cubicBezTo>
                          <a:pt x="24" y="21"/>
                          <a:pt x="24" y="21"/>
                          <a:pt x="24" y="21"/>
                        </a:cubicBezTo>
                        <a:cubicBezTo>
                          <a:pt x="24" y="25"/>
                          <a:pt x="21" y="28"/>
                          <a:pt x="17" y="28"/>
                        </a:cubicBezTo>
                        <a:cubicBezTo>
                          <a:pt x="5" y="28"/>
                          <a:pt x="5" y="28"/>
                          <a:pt x="5" y="28"/>
                        </a:cubicBezTo>
                        <a:cubicBezTo>
                          <a:pt x="1" y="28"/>
                          <a:pt x="0" y="25"/>
                          <a:pt x="3" y="22"/>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1" name="Freeform 36">
                    <a:extLst>
                      <a:ext uri="{FF2B5EF4-FFF2-40B4-BE49-F238E27FC236}">
                        <a16:creationId xmlns:a16="http://schemas.microsoft.com/office/drawing/2014/main" id="{D7A453D6-77A7-46EE-A388-92967543456E}"/>
                      </a:ext>
                    </a:extLst>
                  </p:cNvPr>
                  <p:cNvSpPr>
                    <a:spLocks/>
                  </p:cNvSpPr>
                  <p:nvPr/>
                </p:nvSpPr>
                <p:spPr bwMode="auto">
                  <a:xfrm>
                    <a:off x="9334499" y="2747963"/>
                    <a:ext cx="49212" cy="58737"/>
                  </a:xfrm>
                  <a:custGeom>
                    <a:avLst/>
                    <a:gdLst>
                      <a:gd name="T0" fmla="*/ 24 w 24"/>
                      <a:gd name="T1" fmla="*/ 0 h 29"/>
                      <a:gd name="T2" fmla="*/ 24 w 24"/>
                      <a:gd name="T3" fmla="*/ 22 h 29"/>
                      <a:gd name="T4" fmla="*/ 16 w 24"/>
                      <a:gd name="T5" fmla="*/ 29 h 29"/>
                      <a:gd name="T6" fmla="*/ 5 w 24"/>
                      <a:gd name="T7" fmla="*/ 28 h 29"/>
                      <a:gd name="T8" fmla="*/ 3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4" y="26"/>
                          <a:pt x="20" y="29"/>
                          <a:pt x="16" y="29"/>
                        </a:cubicBezTo>
                        <a:cubicBezTo>
                          <a:pt x="5" y="28"/>
                          <a:pt x="5" y="28"/>
                          <a:pt x="5" y="28"/>
                        </a:cubicBezTo>
                        <a:cubicBezTo>
                          <a:pt x="1" y="28"/>
                          <a:pt x="0" y="25"/>
                          <a:pt x="3" y="23"/>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2" name="Freeform 37">
                    <a:extLst>
                      <a:ext uri="{FF2B5EF4-FFF2-40B4-BE49-F238E27FC236}">
                        <a16:creationId xmlns:a16="http://schemas.microsoft.com/office/drawing/2014/main" id="{DDE1199B-C941-4A9B-9452-1120C9FC47BA}"/>
                      </a:ext>
                    </a:extLst>
                  </p:cNvPr>
                  <p:cNvSpPr>
                    <a:spLocks/>
                  </p:cNvSpPr>
                  <p:nvPr/>
                </p:nvSpPr>
                <p:spPr bwMode="auto">
                  <a:xfrm>
                    <a:off x="9277349" y="2805113"/>
                    <a:ext cx="50800" cy="58737"/>
                  </a:xfrm>
                  <a:custGeom>
                    <a:avLst/>
                    <a:gdLst>
                      <a:gd name="T0" fmla="*/ 25 w 25"/>
                      <a:gd name="T1" fmla="*/ 1 h 29"/>
                      <a:gd name="T2" fmla="*/ 24 w 25"/>
                      <a:gd name="T3" fmla="*/ 22 h 29"/>
                      <a:gd name="T4" fmla="*/ 17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5" y="1"/>
                        </a:moveTo>
                        <a:cubicBezTo>
                          <a:pt x="24" y="22"/>
                          <a:pt x="24" y="22"/>
                          <a:pt x="24" y="22"/>
                        </a:cubicBezTo>
                        <a:cubicBezTo>
                          <a:pt x="24" y="26"/>
                          <a:pt x="21" y="29"/>
                          <a:pt x="17" y="29"/>
                        </a:cubicBezTo>
                        <a:cubicBezTo>
                          <a:pt x="5" y="29"/>
                          <a:pt x="5" y="29"/>
                          <a:pt x="5" y="29"/>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3" name="Freeform 38">
                    <a:extLst>
                      <a:ext uri="{FF2B5EF4-FFF2-40B4-BE49-F238E27FC236}">
                        <a16:creationId xmlns:a16="http://schemas.microsoft.com/office/drawing/2014/main" id="{DDB589C2-9D39-48F0-B106-BFA9C0CE7BE2}"/>
                      </a:ext>
                    </a:extLst>
                  </p:cNvPr>
                  <p:cNvSpPr>
                    <a:spLocks/>
                  </p:cNvSpPr>
                  <p:nvPr/>
                </p:nvSpPr>
                <p:spPr bwMode="auto">
                  <a:xfrm>
                    <a:off x="9221787" y="2863850"/>
                    <a:ext cx="49212" cy="58737"/>
                  </a:xfrm>
                  <a:custGeom>
                    <a:avLst/>
                    <a:gdLst>
                      <a:gd name="T0" fmla="*/ 24 w 24"/>
                      <a:gd name="T1" fmla="*/ 0 h 29"/>
                      <a:gd name="T2" fmla="*/ 24 w 24"/>
                      <a:gd name="T3" fmla="*/ 22 h 29"/>
                      <a:gd name="T4" fmla="*/ 16 w 24"/>
                      <a:gd name="T5" fmla="*/ 29 h 29"/>
                      <a:gd name="T6" fmla="*/ 5 w 24"/>
                      <a:gd name="T7" fmla="*/ 28 h 29"/>
                      <a:gd name="T8" fmla="*/ 2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3" y="26"/>
                          <a:pt x="20" y="29"/>
                          <a:pt x="16" y="29"/>
                        </a:cubicBezTo>
                        <a:cubicBezTo>
                          <a:pt x="5" y="28"/>
                          <a:pt x="5" y="28"/>
                          <a:pt x="5" y="28"/>
                        </a:cubicBezTo>
                        <a:cubicBezTo>
                          <a:pt x="1" y="28"/>
                          <a:pt x="0" y="25"/>
                          <a:pt x="2" y="23"/>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4" name="Freeform 39">
                    <a:extLst>
                      <a:ext uri="{FF2B5EF4-FFF2-40B4-BE49-F238E27FC236}">
                        <a16:creationId xmlns:a16="http://schemas.microsoft.com/office/drawing/2014/main" id="{456FAE57-DE36-45A4-B553-E6CF8599815D}"/>
                      </a:ext>
                    </a:extLst>
                  </p:cNvPr>
                  <p:cNvSpPr>
                    <a:spLocks/>
                  </p:cNvSpPr>
                  <p:nvPr/>
                </p:nvSpPr>
                <p:spPr bwMode="auto">
                  <a:xfrm>
                    <a:off x="9164637" y="2921000"/>
                    <a:ext cx="50800" cy="58737"/>
                  </a:xfrm>
                  <a:custGeom>
                    <a:avLst/>
                    <a:gdLst>
                      <a:gd name="T0" fmla="*/ 24 w 25"/>
                      <a:gd name="T1" fmla="*/ 1 h 29"/>
                      <a:gd name="T2" fmla="*/ 24 w 25"/>
                      <a:gd name="T3" fmla="*/ 22 h 29"/>
                      <a:gd name="T4" fmla="*/ 17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1"/>
                        </a:moveTo>
                        <a:cubicBezTo>
                          <a:pt x="24" y="22"/>
                          <a:pt x="24" y="22"/>
                          <a:pt x="24" y="22"/>
                        </a:cubicBezTo>
                        <a:cubicBezTo>
                          <a:pt x="24" y="26"/>
                          <a:pt x="21" y="29"/>
                          <a:pt x="17" y="29"/>
                        </a:cubicBezTo>
                        <a:cubicBezTo>
                          <a:pt x="5" y="29"/>
                          <a:pt x="5" y="29"/>
                          <a:pt x="5" y="29"/>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5" name="Freeform 40">
                    <a:extLst>
                      <a:ext uri="{FF2B5EF4-FFF2-40B4-BE49-F238E27FC236}">
                        <a16:creationId xmlns:a16="http://schemas.microsoft.com/office/drawing/2014/main" id="{0DA46099-900D-42BB-8875-7E5DC4B45172}"/>
                      </a:ext>
                    </a:extLst>
                  </p:cNvPr>
                  <p:cNvSpPr>
                    <a:spLocks/>
                  </p:cNvSpPr>
                  <p:nvPr/>
                </p:nvSpPr>
                <p:spPr bwMode="auto">
                  <a:xfrm>
                    <a:off x="9110662" y="2979738"/>
                    <a:ext cx="47625" cy="58737"/>
                  </a:xfrm>
                  <a:custGeom>
                    <a:avLst/>
                    <a:gdLst>
                      <a:gd name="T0" fmla="*/ 24 w 24"/>
                      <a:gd name="T1" fmla="*/ 0 h 29"/>
                      <a:gd name="T2" fmla="*/ 23 w 24"/>
                      <a:gd name="T3" fmla="*/ 22 h 29"/>
                      <a:gd name="T4" fmla="*/ 16 w 24"/>
                      <a:gd name="T5" fmla="*/ 29 h 29"/>
                      <a:gd name="T6" fmla="*/ 5 w 24"/>
                      <a:gd name="T7" fmla="*/ 28 h 29"/>
                      <a:gd name="T8" fmla="*/ 2 w 24"/>
                      <a:gd name="T9" fmla="*/ 22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3" y="22"/>
                          <a:pt x="23" y="22"/>
                          <a:pt x="23" y="22"/>
                        </a:cubicBezTo>
                        <a:cubicBezTo>
                          <a:pt x="23" y="26"/>
                          <a:pt x="20" y="29"/>
                          <a:pt x="16" y="29"/>
                        </a:cubicBezTo>
                        <a:cubicBezTo>
                          <a:pt x="5" y="28"/>
                          <a:pt x="5" y="28"/>
                          <a:pt x="5" y="28"/>
                        </a:cubicBezTo>
                        <a:cubicBezTo>
                          <a:pt x="1" y="28"/>
                          <a:pt x="0" y="25"/>
                          <a:pt x="2" y="22"/>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6" name="Freeform 41">
                    <a:extLst>
                      <a:ext uri="{FF2B5EF4-FFF2-40B4-BE49-F238E27FC236}">
                        <a16:creationId xmlns:a16="http://schemas.microsoft.com/office/drawing/2014/main" id="{35143DF3-FC49-4422-A22C-3A14D4510BB4}"/>
                      </a:ext>
                    </a:extLst>
                  </p:cNvPr>
                  <p:cNvSpPr>
                    <a:spLocks/>
                  </p:cNvSpPr>
                  <p:nvPr/>
                </p:nvSpPr>
                <p:spPr bwMode="auto">
                  <a:xfrm>
                    <a:off x="9053512" y="3036888"/>
                    <a:ext cx="50800" cy="58737"/>
                  </a:xfrm>
                  <a:custGeom>
                    <a:avLst/>
                    <a:gdLst>
                      <a:gd name="T0" fmla="*/ 24 w 25"/>
                      <a:gd name="T1" fmla="*/ 1 h 29"/>
                      <a:gd name="T2" fmla="*/ 24 w 25"/>
                      <a:gd name="T3" fmla="*/ 22 h 29"/>
                      <a:gd name="T4" fmla="*/ 16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1"/>
                        </a:moveTo>
                        <a:cubicBezTo>
                          <a:pt x="24" y="22"/>
                          <a:pt x="24" y="22"/>
                          <a:pt x="24" y="22"/>
                        </a:cubicBezTo>
                        <a:cubicBezTo>
                          <a:pt x="24" y="26"/>
                          <a:pt x="21" y="29"/>
                          <a:pt x="16" y="29"/>
                        </a:cubicBezTo>
                        <a:cubicBezTo>
                          <a:pt x="5" y="29"/>
                          <a:pt x="5" y="29"/>
                          <a:pt x="5" y="29"/>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7" name="Freeform 42">
                    <a:extLst>
                      <a:ext uri="{FF2B5EF4-FFF2-40B4-BE49-F238E27FC236}">
                        <a16:creationId xmlns:a16="http://schemas.microsoft.com/office/drawing/2014/main" id="{7A7C1CEE-BD1B-43AC-96C5-E41A1B232006}"/>
                      </a:ext>
                    </a:extLst>
                  </p:cNvPr>
                  <p:cNvSpPr>
                    <a:spLocks/>
                  </p:cNvSpPr>
                  <p:nvPr/>
                </p:nvSpPr>
                <p:spPr bwMode="auto">
                  <a:xfrm>
                    <a:off x="8997949" y="3095625"/>
                    <a:ext cx="49212" cy="60325"/>
                  </a:xfrm>
                  <a:custGeom>
                    <a:avLst/>
                    <a:gdLst>
                      <a:gd name="T0" fmla="*/ 24 w 24"/>
                      <a:gd name="T1" fmla="*/ 0 h 29"/>
                      <a:gd name="T2" fmla="*/ 23 w 24"/>
                      <a:gd name="T3" fmla="*/ 22 h 29"/>
                      <a:gd name="T4" fmla="*/ 16 w 24"/>
                      <a:gd name="T5" fmla="*/ 29 h 29"/>
                      <a:gd name="T6" fmla="*/ 5 w 24"/>
                      <a:gd name="T7" fmla="*/ 28 h 29"/>
                      <a:gd name="T8" fmla="*/ 2 w 24"/>
                      <a:gd name="T9" fmla="*/ 22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3" y="22"/>
                          <a:pt x="23" y="22"/>
                          <a:pt x="23" y="22"/>
                        </a:cubicBezTo>
                        <a:cubicBezTo>
                          <a:pt x="23" y="26"/>
                          <a:pt x="20" y="29"/>
                          <a:pt x="16" y="29"/>
                        </a:cubicBezTo>
                        <a:cubicBezTo>
                          <a:pt x="5" y="28"/>
                          <a:pt x="5" y="28"/>
                          <a:pt x="5" y="28"/>
                        </a:cubicBezTo>
                        <a:cubicBezTo>
                          <a:pt x="1" y="28"/>
                          <a:pt x="0" y="25"/>
                          <a:pt x="2" y="22"/>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8" name="Freeform 43">
                    <a:extLst>
                      <a:ext uri="{FF2B5EF4-FFF2-40B4-BE49-F238E27FC236}">
                        <a16:creationId xmlns:a16="http://schemas.microsoft.com/office/drawing/2014/main" id="{F32DFD0D-6536-43F6-AE48-242C9CEABC18}"/>
                      </a:ext>
                    </a:extLst>
                  </p:cNvPr>
                  <p:cNvSpPr>
                    <a:spLocks noEditPoints="1"/>
                  </p:cNvSpPr>
                  <p:nvPr/>
                </p:nvSpPr>
                <p:spPr bwMode="auto">
                  <a:xfrm>
                    <a:off x="7907337" y="1290638"/>
                    <a:ext cx="449262" cy="449262"/>
                  </a:xfrm>
                  <a:custGeom>
                    <a:avLst/>
                    <a:gdLst>
                      <a:gd name="T0" fmla="*/ 108 w 220"/>
                      <a:gd name="T1" fmla="*/ 1 h 220"/>
                      <a:gd name="T2" fmla="*/ 1 w 220"/>
                      <a:gd name="T3" fmla="*/ 112 h 220"/>
                      <a:gd name="T4" fmla="*/ 112 w 220"/>
                      <a:gd name="T5" fmla="*/ 219 h 220"/>
                      <a:gd name="T6" fmla="*/ 219 w 220"/>
                      <a:gd name="T7" fmla="*/ 108 h 220"/>
                      <a:gd name="T8" fmla="*/ 108 w 220"/>
                      <a:gd name="T9" fmla="*/ 1 h 220"/>
                      <a:gd name="T10" fmla="*/ 112 w 220"/>
                      <a:gd name="T11" fmla="*/ 191 h 220"/>
                      <a:gd name="T12" fmla="*/ 29 w 220"/>
                      <a:gd name="T13" fmla="*/ 111 h 220"/>
                      <a:gd name="T14" fmla="*/ 109 w 220"/>
                      <a:gd name="T15" fmla="*/ 29 h 220"/>
                      <a:gd name="T16" fmla="*/ 191 w 220"/>
                      <a:gd name="T17" fmla="*/ 108 h 220"/>
                      <a:gd name="T18" fmla="*/ 112 w 220"/>
                      <a:gd name="T19" fmla="*/ 191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220">
                        <a:moveTo>
                          <a:pt x="108" y="1"/>
                        </a:moveTo>
                        <a:cubicBezTo>
                          <a:pt x="48" y="2"/>
                          <a:pt x="0" y="52"/>
                          <a:pt x="1" y="112"/>
                        </a:cubicBezTo>
                        <a:cubicBezTo>
                          <a:pt x="2" y="172"/>
                          <a:pt x="52" y="220"/>
                          <a:pt x="112" y="219"/>
                        </a:cubicBezTo>
                        <a:cubicBezTo>
                          <a:pt x="172" y="218"/>
                          <a:pt x="220" y="168"/>
                          <a:pt x="219" y="108"/>
                        </a:cubicBezTo>
                        <a:cubicBezTo>
                          <a:pt x="218" y="48"/>
                          <a:pt x="168" y="0"/>
                          <a:pt x="108" y="1"/>
                        </a:cubicBezTo>
                        <a:close/>
                        <a:moveTo>
                          <a:pt x="112" y="191"/>
                        </a:moveTo>
                        <a:cubicBezTo>
                          <a:pt x="67" y="192"/>
                          <a:pt x="30" y="156"/>
                          <a:pt x="29" y="111"/>
                        </a:cubicBezTo>
                        <a:cubicBezTo>
                          <a:pt x="28" y="66"/>
                          <a:pt x="64" y="29"/>
                          <a:pt x="109" y="29"/>
                        </a:cubicBezTo>
                        <a:cubicBezTo>
                          <a:pt x="153" y="28"/>
                          <a:pt x="190" y="63"/>
                          <a:pt x="191" y="108"/>
                        </a:cubicBezTo>
                        <a:cubicBezTo>
                          <a:pt x="192" y="153"/>
                          <a:pt x="156" y="190"/>
                          <a:pt x="112" y="191"/>
                        </a:cubicBezTo>
                        <a:close/>
                      </a:path>
                    </a:pathLst>
                  </a:custGeom>
                  <a:solidFill>
                    <a:srgbClr val="F2F2F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9" name="Freeform 50">
                    <a:extLst>
                      <a:ext uri="{FF2B5EF4-FFF2-40B4-BE49-F238E27FC236}">
                        <a16:creationId xmlns:a16="http://schemas.microsoft.com/office/drawing/2014/main" id="{4D44A2C1-811E-400D-ABD8-6C864CA35B8D}"/>
                      </a:ext>
                    </a:extLst>
                  </p:cNvPr>
                  <p:cNvSpPr>
                    <a:spLocks/>
                  </p:cNvSpPr>
                  <p:nvPr/>
                </p:nvSpPr>
                <p:spPr bwMode="auto">
                  <a:xfrm>
                    <a:off x="8351837" y="1630363"/>
                    <a:ext cx="374650" cy="373062"/>
                  </a:xfrm>
                  <a:custGeom>
                    <a:avLst/>
                    <a:gdLst>
                      <a:gd name="T0" fmla="*/ 175 w 236"/>
                      <a:gd name="T1" fmla="*/ 73 h 235"/>
                      <a:gd name="T2" fmla="*/ 12 w 236"/>
                      <a:gd name="T3" fmla="*/ 235 h 235"/>
                      <a:gd name="T4" fmla="*/ 0 w 236"/>
                      <a:gd name="T5" fmla="*/ 223 h 235"/>
                      <a:gd name="T6" fmla="*/ 163 w 236"/>
                      <a:gd name="T7" fmla="*/ 61 h 235"/>
                      <a:gd name="T8" fmla="*/ 114 w 236"/>
                      <a:gd name="T9" fmla="*/ 11 h 235"/>
                      <a:gd name="T10" fmla="*/ 124 w 236"/>
                      <a:gd name="T11" fmla="*/ 0 h 235"/>
                      <a:gd name="T12" fmla="*/ 236 w 236"/>
                      <a:gd name="T13" fmla="*/ 111 h 235"/>
                      <a:gd name="T14" fmla="*/ 224 w 236"/>
                      <a:gd name="T15" fmla="*/ 123 h 235"/>
                      <a:gd name="T16" fmla="*/ 175 w 236"/>
                      <a:gd name="T17" fmla="*/ 7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235">
                        <a:moveTo>
                          <a:pt x="175" y="73"/>
                        </a:moveTo>
                        <a:lnTo>
                          <a:pt x="12" y="235"/>
                        </a:lnTo>
                        <a:lnTo>
                          <a:pt x="0" y="223"/>
                        </a:lnTo>
                        <a:lnTo>
                          <a:pt x="163" y="61"/>
                        </a:lnTo>
                        <a:lnTo>
                          <a:pt x="114" y="11"/>
                        </a:lnTo>
                        <a:lnTo>
                          <a:pt x="124" y="0"/>
                        </a:lnTo>
                        <a:lnTo>
                          <a:pt x="236" y="111"/>
                        </a:lnTo>
                        <a:lnTo>
                          <a:pt x="224" y="123"/>
                        </a:lnTo>
                        <a:lnTo>
                          <a:pt x="175"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0" name="Freeform 51">
                    <a:extLst>
                      <a:ext uri="{FF2B5EF4-FFF2-40B4-BE49-F238E27FC236}">
                        <a16:creationId xmlns:a16="http://schemas.microsoft.com/office/drawing/2014/main" id="{C614D8E9-16D3-44C8-93D6-B66E86A70506}"/>
                      </a:ext>
                    </a:extLst>
                  </p:cNvPr>
                  <p:cNvSpPr>
                    <a:spLocks noEditPoints="1"/>
                  </p:cNvSpPr>
                  <p:nvPr/>
                </p:nvSpPr>
                <p:spPr bwMode="auto">
                  <a:xfrm>
                    <a:off x="8429625" y="1889125"/>
                    <a:ext cx="396875" cy="395287"/>
                  </a:xfrm>
                  <a:custGeom>
                    <a:avLst/>
                    <a:gdLst>
                      <a:gd name="T0" fmla="*/ 99 w 194"/>
                      <a:gd name="T1" fmla="*/ 184 h 194"/>
                      <a:gd name="T2" fmla="*/ 125 w 194"/>
                      <a:gd name="T3" fmla="*/ 126 h 194"/>
                      <a:gd name="T4" fmla="*/ 67 w 194"/>
                      <a:gd name="T5" fmla="*/ 68 h 194"/>
                      <a:gd name="T6" fmla="*/ 10 w 194"/>
                      <a:gd name="T7" fmla="*/ 94 h 194"/>
                      <a:gd name="T8" fmla="*/ 0 w 194"/>
                      <a:gd name="T9" fmla="*/ 84 h 194"/>
                      <a:gd name="T10" fmla="*/ 185 w 194"/>
                      <a:gd name="T11" fmla="*/ 0 h 194"/>
                      <a:gd name="T12" fmla="*/ 194 w 194"/>
                      <a:gd name="T13" fmla="*/ 9 h 194"/>
                      <a:gd name="T14" fmla="*/ 109 w 194"/>
                      <a:gd name="T15" fmla="*/ 194 h 194"/>
                      <a:gd name="T16" fmla="*/ 99 w 194"/>
                      <a:gd name="T17" fmla="*/ 184 h 194"/>
                      <a:gd name="T18" fmla="*/ 170 w 194"/>
                      <a:gd name="T19" fmla="*/ 30 h 194"/>
                      <a:gd name="T20" fmla="*/ 174 w 194"/>
                      <a:gd name="T21" fmla="*/ 22 h 194"/>
                      <a:gd name="T22" fmla="*/ 177 w 194"/>
                      <a:gd name="T23" fmla="*/ 16 h 194"/>
                      <a:gd name="T24" fmla="*/ 177 w 194"/>
                      <a:gd name="T25" fmla="*/ 16 h 194"/>
                      <a:gd name="T26" fmla="*/ 164 w 194"/>
                      <a:gd name="T27" fmla="*/ 23 h 194"/>
                      <a:gd name="T28" fmla="*/ 79 w 194"/>
                      <a:gd name="T29" fmla="*/ 63 h 194"/>
                      <a:gd name="T30" fmla="*/ 131 w 194"/>
                      <a:gd name="T31" fmla="*/ 115 h 194"/>
                      <a:gd name="T32" fmla="*/ 170 w 194"/>
                      <a:gd name="T33" fmla="*/ 3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4" h="194">
                        <a:moveTo>
                          <a:pt x="99" y="184"/>
                        </a:moveTo>
                        <a:cubicBezTo>
                          <a:pt x="125" y="126"/>
                          <a:pt x="125" y="126"/>
                          <a:pt x="125" y="126"/>
                        </a:cubicBezTo>
                        <a:cubicBezTo>
                          <a:pt x="67" y="68"/>
                          <a:pt x="67" y="68"/>
                          <a:pt x="67" y="68"/>
                        </a:cubicBezTo>
                        <a:cubicBezTo>
                          <a:pt x="10" y="94"/>
                          <a:pt x="10" y="94"/>
                          <a:pt x="10" y="94"/>
                        </a:cubicBezTo>
                        <a:cubicBezTo>
                          <a:pt x="0" y="84"/>
                          <a:pt x="0" y="84"/>
                          <a:pt x="0" y="84"/>
                        </a:cubicBezTo>
                        <a:cubicBezTo>
                          <a:pt x="185" y="0"/>
                          <a:pt x="185" y="0"/>
                          <a:pt x="185" y="0"/>
                        </a:cubicBezTo>
                        <a:cubicBezTo>
                          <a:pt x="194" y="9"/>
                          <a:pt x="194" y="9"/>
                          <a:pt x="194" y="9"/>
                        </a:cubicBezTo>
                        <a:cubicBezTo>
                          <a:pt x="109" y="194"/>
                          <a:pt x="109" y="194"/>
                          <a:pt x="109" y="194"/>
                        </a:cubicBezTo>
                        <a:lnTo>
                          <a:pt x="99" y="184"/>
                        </a:lnTo>
                        <a:close/>
                        <a:moveTo>
                          <a:pt x="170" y="30"/>
                        </a:moveTo>
                        <a:cubicBezTo>
                          <a:pt x="171" y="27"/>
                          <a:pt x="173" y="25"/>
                          <a:pt x="174" y="22"/>
                        </a:cubicBezTo>
                        <a:cubicBezTo>
                          <a:pt x="175" y="20"/>
                          <a:pt x="176" y="18"/>
                          <a:pt x="177" y="16"/>
                        </a:cubicBezTo>
                        <a:cubicBezTo>
                          <a:pt x="177" y="16"/>
                          <a:pt x="177" y="16"/>
                          <a:pt x="177" y="16"/>
                        </a:cubicBezTo>
                        <a:cubicBezTo>
                          <a:pt x="172" y="19"/>
                          <a:pt x="167" y="21"/>
                          <a:pt x="164" y="23"/>
                        </a:cubicBezTo>
                        <a:cubicBezTo>
                          <a:pt x="79" y="63"/>
                          <a:pt x="79" y="63"/>
                          <a:pt x="79" y="63"/>
                        </a:cubicBezTo>
                        <a:cubicBezTo>
                          <a:pt x="131" y="115"/>
                          <a:pt x="131" y="115"/>
                          <a:pt x="131" y="115"/>
                        </a:cubicBezTo>
                        <a:lnTo>
                          <a:pt x="170"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1" name="Freeform 52">
                    <a:extLst>
                      <a:ext uri="{FF2B5EF4-FFF2-40B4-BE49-F238E27FC236}">
                        <a16:creationId xmlns:a16="http://schemas.microsoft.com/office/drawing/2014/main" id="{3D3FA5C4-9A77-4100-9A53-443D29C5193E}"/>
                      </a:ext>
                    </a:extLst>
                  </p:cNvPr>
                  <p:cNvSpPr>
                    <a:spLocks/>
                  </p:cNvSpPr>
                  <p:nvPr/>
                </p:nvSpPr>
                <p:spPr bwMode="auto">
                  <a:xfrm>
                    <a:off x="8742362" y="2105025"/>
                    <a:ext cx="406400" cy="396875"/>
                  </a:xfrm>
                  <a:custGeom>
                    <a:avLst/>
                    <a:gdLst>
                      <a:gd name="T0" fmla="*/ 82 w 199"/>
                      <a:gd name="T1" fmla="*/ 195 h 195"/>
                      <a:gd name="T2" fmla="*/ 27 w 199"/>
                      <a:gd name="T3" fmla="*/ 164 h 195"/>
                      <a:gd name="T4" fmla="*/ 1 w 199"/>
                      <a:gd name="T5" fmla="*/ 101 h 195"/>
                      <a:gd name="T6" fmla="*/ 34 w 199"/>
                      <a:gd name="T7" fmla="*/ 35 h 195"/>
                      <a:gd name="T8" fmla="*/ 103 w 199"/>
                      <a:gd name="T9" fmla="*/ 2 h 195"/>
                      <a:gd name="T10" fmla="*/ 172 w 199"/>
                      <a:gd name="T11" fmla="*/ 30 h 195"/>
                      <a:gd name="T12" fmla="*/ 199 w 199"/>
                      <a:gd name="T13" fmla="*/ 72 h 195"/>
                      <a:gd name="T14" fmla="*/ 189 w 199"/>
                      <a:gd name="T15" fmla="*/ 82 h 195"/>
                      <a:gd name="T16" fmla="*/ 162 w 199"/>
                      <a:gd name="T17" fmla="*/ 38 h 195"/>
                      <a:gd name="T18" fmla="*/ 104 w 199"/>
                      <a:gd name="T19" fmla="*/ 14 h 195"/>
                      <a:gd name="T20" fmla="*/ 44 w 199"/>
                      <a:gd name="T21" fmla="*/ 43 h 195"/>
                      <a:gd name="T22" fmla="*/ 14 w 199"/>
                      <a:gd name="T23" fmla="*/ 102 h 195"/>
                      <a:gd name="T24" fmla="*/ 37 w 199"/>
                      <a:gd name="T25" fmla="*/ 157 h 195"/>
                      <a:gd name="T26" fmla="*/ 77 w 199"/>
                      <a:gd name="T27" fmla="*/ 181 h 195"/>
                      <a:gd name="T28" fmla="*/ 122 w 199"/>
                      <a:gd name="T29" fmla="*/ 137 h 195"/>
                      <a:gd name="T30" fmla="*/ 90 w 199"/>
                      <a:gd name="T31" fmla="*/ 105 h 195"/>
                      <a:gd name="T32" fmla="*/ 98 w 199"/>
                      <a:gd name="T33" fmla="*/ 96 h 195"/>
                      <a:gd name="T34" fmla="*/ 139 w 199"/>
                      <a:gd name="T35" fmla="*/ 137 h 195"/>
                      <a:gd name="T36" fmla="*/ 82 w 199"/>
                      <a:gd name="T3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9" h="195">
                        <a:moveTo>
                          <a:pt x="82" y="195"/>
                        </a:moveTo>
                        <a:cubicBezTo>
                          <a:pt x="60" y="189"/>
                          <a:pt x="42" y="178"/>
                          <a:pt x="27" y="164"/>
                        </a:cubicBezTo>
                        <a:cubicBezTo>
                          <a:pt x="9" y="145"/>
                          <a:pt x="0" y="124"/>
                          <a:pt x="1" y="101"/>
                        </a:cubicBezTo>
                        <a:cubicBezTo>
                          <a:pt x="3" y="77"/>
                          <a:pt x="13" y="55"/>
                          <a:pt x="34" y="35"/>
                        </a:cubicBezTo>
                        <a:cubicBezTo>
                          <a:pt x="54" y="14"/>
                          <a:pt x="77" y="3"/>
                          <a:pt x="103" y="2"/>
                        </a:cubicBezTo>
                        <a:cubicBezTo>
                          <a:pt x="129" y="0"/>
                          <a:pt x="152" y="10"/>
                          <a:pt x="172" y="30"/>
                        </a:cubicBezTo>
                        <a:cubicBezTo>
                          <a:pt x="184" y="42"/>
                          <a:pt x="193" y="56"/>
                          <a:pt x="199" y="72"/>
                        </a:cubicBezTo>
                        <a:cubicBezTo>
                          <a:pt x="189" y="82"/>
                          <a:pt x="189" y="82"/>
                          <a:pt x="189" y="82"/>
                        </a:cubicBezTo>
                        <a:cubicBezTo>
                          <a:pt x="183" y="64"/>
                          <a:pt x="174" y="49"/>
                          <a:pt x="162" y="38"/>
                        </a:cubicBezTo>
                        <a:cubicBezTo>
                          <a:pt x="146" y="21"/>
                          <a:pt x="126" y="13"/>
                          <a:pt x="104" y="14"/>
                        </a:cubicBezTo>
                        <a:cubicBezTo>
                          <a:pt x="82" y="15"/>
                          <a:pt x="62" y="25"/>
                          <a:pt x="44" y="43"/>
                        </a:cubicBezTo>
                        <a:cubicBezTo>
                          <a:pt x="26" y="62"/>
                          <a:pt x="16" y="81"/>
                          <a:pt x="14" y="102"/>
                        </a:cubicBezTo>
                        <a:cubicBezTo>
                          <a:pt x="13" y="122"/>
                          <a:pt x="21" y="140"/>
                          <a:pt x="37" y="157"/>
                        </a:cubicBezTo>
                        <a:cubicBezTo>
                          <a:pt x="50" y="169"/>
                          <a:pt x="63" y="177"/>
                          <a:pt x="77" y="181"/>
                        </a:cubicBezTo>
                        <a:cubicBezTo>
                          <a:pt x="122" y="137"/>
                          <a:pt x="122" y="137"/>
                          <a:pt x="122" y="137"/>
                        </a:cubicBezTo>
                        <a:cubicBezTo>
                          <a:pt x="90" y="105"/>
                          <a:pt x="90" y="105"/>
                          <a:pt x="90" y="105"/>
                        </a:cubicBezTo>
                        <a:cubicBezTo>
                          <a:pt x="98" y="96"/>
                          <a:pt x="98" y="96"/>
                          <a:pt x="98" y="96"/>
                        </a:cubicBezTo>
                        <a:cubicBezTo>
                          <a:pt x="139" y="137"/>
                          <a:pt x="139" y="137"/>
                          <a:pt x="139" y="137"/>
                        </a:cubicBezTo>
                        <a:lnTo>
                          <a:pt x="82" y="1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2" name="Freeform 53">
                    <a:extLst>
                      <a:ext uri="{FF2B5EF4-FFF2-40B4-BE49-F238E27FC236}">
                        <a16:creationId xmlns:a16="http://schemas.microsoft.com/office/drawing/2014/main" id="{FC77588A-9153-4552-BA83-832F8C5DDA96}"/>
                      </a:ext>
                    </a:extLst>
                  </p:cNvPr>
                  <p:cNvSpPr>
                    <a:spLocks/>
                  </p:cNvSpPr>
                  <p:nvPr/>
                </p:nvSpPr>
                <p:spPr bwMode="auto">
                  <a:xfrm>
                    <a:off x="8955087" y="2339975"/>
                    <a:ext cx="393700" cy="346075"/>
                  </a:xfrm>
                  <a:custGeom>
                    <a:avLst/>
                    <a:gdLst>
                      <a:gd name="T0" fmla="*/ 0 w 193"/>
                      <a:gd name="T1" fmla="*/ 111 h 170"/>
                      <a:gd name="T2" fmla="*/ 11 w 193"/>
                      <a:gd name="T3" fmla="*/ 101 h 170"/>
                      <a:gd name="T4" fmla="*/ 31 w 193"/>
                      <a:gd name="T5" fmla="*/ 139 h 170"/>
                      <a:gd name="T6" fmla="*/ 61 w 193"/>
                      <a:gd name="T7" fmla="*/ 157 h 170"/>
                      <a:gd name="T8" fmla="*/ 88 w 193"/>
                      <a:gd name="T9" fmla="*/ 147 h 170"/>
                      <a:gd name="T10" fmla="*/ 99 w 193"/>
                      <a:gd name="T11" fmla="*/ 125 h 170"/>
                      <a:gd name="T12" fmla="*/ 92 w 193"/>
                      <a:gd name="T13" fmla="*/ 84 h 170"/>
                      <a:gd name="T14" fmla="*/ 86 w 193"/>
                      <a:gd name="T15" fmla="*/ 38 h 170"/>
                      <a:gd name="T16" fmla="*/ 99 w 193"/>
                      <a:gd name="T17" fmla="*/ 14 h 170"/>
                      <a:gd name="T18" fmla="*/ 134 w 193"/>
                      <a:gd name="T19" fmla="*/ 1 h 170"/>
                      <a:gd name="T20" fmla="*/ 174 w 193"/>
                      <a:gd name="T21" fmla="*/ 21 h 170"/>
                      <a:gd name="T22" fmla="*/ 193 w 193"/>
                      <a:gd name="T23" fmla="*/ 49 h 170"/>
                      <a:gd name="T24" fmla="*/ 184 w 193"/>
                      <a:gd name="T25" fmla="*/ 59 h 170"/>
                      <a:gd name="T26" fmla="*/ 164 w 193"/>
                      <a:gd name="T27" fmla="*/ 28 h 170"/>
                      <a:gd name="T28" fmla="*/ 135 w 193"/>
                      <a:gd name="T29" fmla="*/ 13 h 170"/>
                      <a:gd name="T30" fmla="*/ 110 w 193"/>
                      <a:gd name="T31" fmla="*/ 23 h 170"/>
                      <a:gd name="T32" fmla="*/ 99 w 193"/>
                      <a:gd name="T33" fmla="*/ 45 h 170"/>
                      <a:gd name="T34" fmla="*/ 106 w 193"/>
                      <a:gd name="T35" fmla="*/ 85 h 170"/>
                      <a:gd name="T36" fmla="*/ 112 w 193"/>
                      <a:gd name="T37" fmla="*/ 129 h 170"/>
                      <a:gd name="T38" fmla="*/ 99 w 193"/>
                      <a:gd name="T39" fmla="*/ 155 h 170"/>
                      <a:gd name="T40" fmla="*/ 63 w 193"/>
                      <a:gd name="T41" fmla="*/ 169 h 170"/>
                      <a:gd name="T42" fmla="*/ 23 w 193"/>
                      <a:gd name="T43" fmla="*/ 148 h 170"/>
                      <a:gd name="T44" fmla="*/ 9 w 193"/>
                      <a:gd name="T45" fmla="*/ 130 h 170"/>
                      <a:gd name="T46" fmla="*/ 0 w 193"/>
                      <a:gd name="T47" fmla="*/ 11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3" h="170">
                        <a:moveTo>
                          <a:pt x="0" y="111"/>
                        </a:moveTo>
                        <a:cubicBezTo>
                          <a:pt x="11" y="101"/>
                          <a:pt x="11" y="101"/>
                          <a:pt x="11" y="101"/>
                        </a:cubicBezTo>
                        <a:cubicBezTo>
                          <a:pt x="14" y="117"/>
                          <a:pt x="21" y="129"/>
                          <a:pt x="31" y="139"/>
                        </a:cubicBezTo>
                        <a:cubicBezTo>
                          <a:pt x="41" y="150"/>
                          <a:pt x="51" y="156"/>
                          <a:pt x="61" y="157"/>
                        </a:cubicBezTo>
                        <a:cubicBezTo>
                          <a:pt x="71" y="158"/>
                          <a:pt x="80" y="154"/>
                          <a:pt x="88" y="147"/>
                        </a:cubicBezTo>
                        <a:cubicBezTo>
                          <a:pt x="94" y="140"/>
                          <a:pt x="98" y="132"/>
                          <a:pt x="99" y="125"/>
                        </a:cubicBezTo>
                        <a:cubicBezTo>
                          <a:pt x="99" y="117"/>
                          <a:pt x="97" y="103"/>
                          <a:pt x="92" y="84"/>
                        </a:cubicBezTo>
                        <a:cubicBezTo>
                          <a:pt x="86" y="63"/>
                          <a:pt x="84" y="47"/>
                          <a:pt x="86" y="38"/>
                        </a:cubicBezTo>
                        <a:cubicBezTo>
                          <a:pt x="87" y="29"/>
                          <a:pt x="92" y="21"/>
                          <a:pt x="99" y="14"/>
                        </a:cubicBezTo>
                        <a:cubicBezTo>
                          <a:pt x="108" y="5"/>
                          <a:pt x="120" y="0"/>
                          <a:pt x="134" y="1"/>
                        </a:cubicBezTo>
                        <a:cubicBezTo>
                          <a:pt x="148" y="2"/>
                          <a:pt x="161" y="9"/>
                          <a:pt x="174" y="21"/>
                        </a:cubicBezTo>
                        <a:cubicBezTo>
                          <a:pt x="182" y="29"/>
                          <a:pt x="188" y="38"/>
                          <a:pt x="193" y="49"/>
                        </a:cubicBezTo>
                        <a:cubicBezTo>
                          <a:pt x="184" y="59"/>
                          <a:pt x="184" y="59"/>
                          <a:pt x="184" y="59"/>
                        </a:cubicBezTo>
                        <a:cubicBezTo>
                          <a:pt x="179" y="47"/>
                          <a:pt x="173" y="37"/>
                          <a:pt x="164" y="28"/>
                        </a:cubicBezTo>
                        <a:cubicBezTo>
                          <a:pt x="155" y="19"/>
                          <a:pt x="145" y="14"/>
                          <a:pt x="135" y="13"/>
                        </a:cubicBezTo>
                        <a:cubicBezTo>
                          <a:pt x="125" y="13"/>
                          <a:pt x="117" y="16"/>
                          <a:pt x="110" y="23"/>
                        </a:cubicBezTo>
                        <a:cubicBezTo>
                          <a:pt x="103" y="30"/>
                          <a:pt x="99" y="37"/>
                          <a:pt x="99" y="45"/>
                        </a:cubicBezTo>
                        <a:cubicBezTo>
                          <a:pt x="98" y="53"/>
                          <a:pt x="100" y="66"/>
                          <a:pt x="106" y="85"/>
                        </a:cubicBezTo>
                        <a:cubicBezTo>
                          <a:pt x="111" y="105"/>
                          <a:pt x="113" y="120"/>
                          <a:pt x="112" y="129"/>
                        </a:cubicBezTo>
                        <a:cubicBezTo>
                          <a:pt x="110" y="139"/>
                          <a:pt x="106" y="147"/>
                          <a:pt x="99" y="155"/>
                        </a:cubicBezTo>
                        <a:cubicBezTo>
                          <a:pt x="88" y="165"/>
                          <a:pt x="76" y="170"/>
                          <a:pt x="63" y="169"/>
                        </a:cubicBezTo>
                        <a:cubicBezTo>
                          <a:pt x="49" y="168"/>
                          <a:pt x="36" y="161"/>
                          <a:pt x="23" y="148"/>
                        </a:cubicBezTo>
                        <a:cubicBezTo>
                          <a:pt x="18" y="144"/>
                          <a:pt x="13" y="138"/>
                          <a:pt x="9" y="130"/>
                        </a:cubicBezTo>
                        <a:cubicBezTo>
                          <a:pt x="4" y="123"/>
                          <a:pt x="1" y="116"/>
                          <a:pt x="0" y="1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3" name="Freeform 32">
                    <a:extLst>
                      <a:ext uri="{FF2B5EF4-FFF2-40B4-BE49-F238E27FC236}">
                        <a16:creationId xmlns:a16="http://schemas.microsoft.com/office/drawing/2014/main" id="{29BEC9AF-77F3-495C-A9B9-53E6514A00E5}"/>
                      </a:ext>
                    </a:extLst>
                  </p:cNvPr>
                  <p:cNvSpPr>
                    <a:spLocks/>
                  </p:cNvSpPr>
                  <p:nvPr/>
                </p:nvSpPr>
                <p:spPr bwMode="auto">
                  <a:xfrm>
                    <a:off x="9612449" y="2462704"/>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4" name="Freeform 32">
                    <a:extLst>
                      <a:ext uri="{FF2B5EF4-FFF2-40B4-BE49-F238E27FC236}">
                        <a16:creationId xmlns:a16="http://schemas.microsoft.com/office/drawing/2014/main" id="{80AD87E1-6678-43DF-BB08-DDE4644DE989}"/>
                      </a:ext>
                    </a:extLst>
                  </p:cNvPr>
                  <p:cNvSpPr>
                    <a:spLocks/>
                  </p:cNvSpPr>
                  <p:nvPr/>
                </p:nvSpPr>
                <p:spPr bwMode="auto">
                  <a:xfrm>
                    <a:off x="9661637" y="2411907"/>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5" name="Freeform 32">
                    <a:extLst>
                      <a:ext uri="{FF2B5EF4-FFF2-40B4-BE49-F238E27FC236}">
                        <a16:creationId xmlns:a16="http://schemas.microsoft.com/office/drawing/2014/main" id="{2E451511-436E-48FF-B6A4-D360E43C6578}"/>
                      </a:ext>
                    </a:extLst>
                  </p:cNvPr>
                  <p:cNvSpPr>
                    <a:spLocks/>
                  </p:cNvSpPr>
                  <p:nvPr/>
                </p:nvSpPr>
                <p:spPr bwMode="auto">
                  <a:xfrm>
                    <a:off x="9707675" y="2360508"/>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6" name="Freeform 32">
                    <a:extLst>
                      <a:ext uri="{FF2B5EF4-FFF2-40B4-BE49-F238E27FC236}">
                        <a16:creationId xmlns:a16="http://schemas.microsoft.com/office/drawing/2014/main" id="{241BFDD1-E817-4220-8EE7-3DA47B951312}"/>
                      </a:ext>
                    </a:extLst>
                  </p:cNvPr>
                  <p:cNvSpPr>
                    <a:spLocks/>
                  </p:cNvSpPr>
                  <p:nvPr/>
                </p:nvSpPr>
                <p:spPr bwMode="auto">
                  <a:xfrm>
                    <a:off x="9755926" y="2310606"/>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grpSp>
            <p:pic>
              <p:nvPicPr>
                <p:cNvPr id="24" name="Picture 23">
                  <a:extLst>
                    <a:ext uri="{FF2B5EF4-FFF2-40B4-BE49-F238E27FC236}">
                      <a16:creationId xmlns:a16="http://schemas.microsoft.com/office/drawing/2014/main" id="{DD629785-F77C-48DF-A780-76C3F1D5AB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11196" y="3879050"/>
                  <a:ext cx="1044116" cy="1044116"/>
                </a:xfrm>
                <a:prstGeom prst="rect">
                  <a:avLst/>
                </a:prstGeom>
              </p:spPr>
            </p:pic>
            <p:pic>
              <p:nvPicPr>
                <p:cNvPr id="25" name="Picture 24">
                  <a:extLst>
                    <a:ext uri="{FF2B5EF4-FFF2-40B4-BE49-F238E27FC236}">
                      <a16:creationId xmlns:a16="http://schemas.microsoft.com/office/drawing/2014/main" id="{A850A374-A7F5-49C0-8E7D-0E91F80D744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57900" y="3782494"/>
                  <a:ext cx="1237228" cy="1237228"/>
                </a:xfrm>
                <a:prstGeom prst="rect">
                  <a:avLst/>
                </a:prstGeom>
              </p:spPr>
            </p:pic>
          </p:grpSp>
        </p:grpSp>
      </p:grpSp>
    </p:spTree>
    <p:extLst>
      <p:ext uri="{BB962C8B-B14F-4D97-AF65-F5344CB8AC3E}">
        <p14:creationId xmlns:p14="http://schemas.microsoft.com/office/powerpoint/2010/main" val="305331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Walkthrough – Implement resource tagging</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528246"/>
            <a:ext cx="5394960" cy="4021614"/>
          </a:xfrm>
        </p:spPr>
        <p:txBody>
          <a:bodyPr/>
          <a:lstStyle/>
          <a:p>
            <a:pPr marL="228600" lvl="1" indent="0">
              <a:buNone/>
            </a:pPr>
            <a:r>
              <a:rPr lang="en-US" sz="2400" dirty="0">
                <a:latin typeface="Segoe UI Semibold" panose="020B0702040204020203" pitchFamily="34" charset="0"/>
                <a:cs typeface="Segoe UI Semibold" panose="020B0702040204020203" pitchFamily="34" charset="0"/>
              </a:rPr>
              <a:t>Create a policy assignment that requires tagging, then create a storage account and test the tagging.</a:t>
            </a:r>
            <a:endParaRPr lang="en-US" dirty="0">
              <a:latin typeface="Segoe UI Semibold" panose="020B0702040204020203" pitchFamily="34" charset="0"/>
              <a:cs typeface="Segoe UI Semibold" panose="020B0702040204020203" pitchFamily="34" charset="0"/>
            </a:endParaRPr>
          </a:p>
          <a:p>
            <a:pPr marL="742950" lvl="1" indent="-514350">
              <a:buFont typeface="+mj-lt"/>
              <a:buAutoNum type="arabicPeriod"/>
            </a:pPr>
            <a:r>
              <a:rPr lang="en-US" dirty="0">
                <a:latin typeface="Segoe UI" panose="020B0502040204020203" pitchFamily="34" charset="0"/>
                <a:cs typeface="Segoe UI" panose="020B0502040204020203" pitchFamily="34" charset="0"/>
              </a:rPr>
              <a:t>Create a policy assignment to require tagging.</a:t>
            </a:r>
          </a:p>
          <a:p>
            <a:pPr marL="742950" lvl="1" indent="-514350">
              <a:buFont typeface="+mj-lt"/>
              <a:buAutoNum type="arabicPeriod"/>
            </a:pPr>
            <a:r>
              <a:rPr lang="en-US" dirty="0">
                <a:latin typeface="Segoe UI" panose="020B0502040204020203" pitchFamily="34" charset="0"/>
                <a:cs typeface="Segoe UI" panose="020B0502040204020203" pitchFamily="34" charset="0"/>
              </a:rPr>
              <a:t>Create a storage account to test required tagging.</a:t>
            </a:r>
          </a:p>
          <a:p>
            <a:pPr marL="742950" lvl="1" indent="-514350">
              <a:buFont typeface="+mj-lt"/>
              <a:buAutoNum type="arabicPeriod"/>
            </a:pPr>
            <a:r>
              <a:rPr lang="en-US" dirty="0">
                <a:latin typeface="Segoe UI" panose="020B0502040204020203" pitchFamily="34" charset="0"/>
                <a:cs typeface="Segoe UI" panose="020B0502040204020203" pitchFamily="34" charset="0"/>
              </a:rPr>
              <a:t>View all resources with a specific tag.</a:t>
            </a:r>
          </a:p>
          <a:p>
            <a:pPr marL="742950" lvl="1" indent="-514350">
              <a:buFont typeface="+mj-lt"/>
              <a:buAutoNum type="arabicPeriod"/>
            </a:pPr>
            <a:r>
              <a:rPr lang="en-US" dirty="0">
                <a:latin typeface="Segoe UI" panose="020B0502040204020203" pitchFamily="34" charset="0"/>
                <a:cs typeface="Segoe UI" panose="020B0502040204020203" pitchFamily="34" charset="0"/>
              </a:rPr>
              <a:t>Delete the policy assignment.</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387052674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Azure Policy</a:t>
            </a:r>
          </a:p>
        </p:txBody>
      </p:sp>
      <p:sp>
        <p:nvSpPr>
          <p:cNvPr id="6" name="Text Placeholder 5"/>
          <p:cNvSpPr>
            <a:spLocks noGrp="1"/>
          </p:cNvSpPr>
          <p:nvPr>
            <p:ph sz="quarter" idx="10"/>
          </p:nvPr>
        </p:nvSpPr>
        <p:spPr>
          <a:xfrm>
            <a:off x="419100" y="1456897"/>
            <a:ext cx="11340811" cy="1292662"/>
          </a:xfrm>
        </p:spPr>
        <p:txBody>
          <a:bodyPr/>
          <a:lstStyle/>
          <a:p>
            <a:pPr marL="0" indent="0">
              <a:buNone/>
            </a:pPr>
            <a:r>
              <a:rPr lang="en-US" i="0" dirty="0">
                <a:solidFill>
                  <a:srgbClr val="171717"/>
                </a:solidFill>
                <a:effectLst/>
                <a:latin typeface="+mj-lt"/>
              </a:rPr>
              <a:t>Azure Policy</a:t>
            </a:r>
            <a:r>
              <a:rPr lang="en-US" b="1" i="0" dirty="0">
                <a:solidFill>
                  <a:srgbClr val="171717"/>
                </a:solidFill>
                <a:effectLst/>
                <a:latin typeface="Segoe UI" panose="020B0502040204020203" pitchFamily="34" charset="0"/>
              </a:rPr>
              <a:t> </a:t>
            </a:r>
            <a:r>
              <a:rPr lang="en-US" b="0" i="0" dirty="0">
                <a:solidFill>
                  <a:srgbClr val="171717"/>
                </a:solidFill>
                <a:effectLst/>
                <a:latin typeface="Segoe UI" panose="020B0502040204020203" pitchFamily="34" charset="0"/>
              </a:rPr>
              <a:t>helps to enforce organizational standards and to assess compliance at-scale. Provides governance and resource consistency </a:t>
            </a:r>
            <a:r>
              <a:rPr lang="en-US" dirty="0">
                <a:solidFill>
                  <a:srgbClr val="171717"/>
                </a:solidFill>
                <a:latin typeface="Segoe UI" panose="020B0502040204020203" pitchFamily="34" charset="0"/>
              </a:rPr>
              <a:t>with regulatory compliance, security, cost, and management. </a:t>
            </a:r>
            <a:endParaRPr lang="en-US" noProof="0" dirty="0">
              <a:latin typeface="+mn-lt"/>
            </a:endParaRPr>
          </a:p>
        </p:txBody>
      </p:sp>
      <p:sp>
        <p:nvSpPr>
          <p:cNvPr id="7" name="Text Placeholder 5">
            <a:extLst>
              <a:ext uri="{FF2B5EF4-FFF2-40B4-BE49-F238E27FC236}">
                <a16:creationId xmlns:a16="http://schemas.microsoft.com/office/drawing/2014/main" id="{21EC92CC-3C04-417A-AA1B-5A88FBCBD7F4}"/>
              </a:ext>
            </a:extLst>
          </p:cNvPr>
          <p:cNvSpPr txBox="1">
            <a:spLocks/>
          </p:cNvSpPr>
          <p:nvPr/>
        </p:nvSpPr>
        <p:spPr>
          <a:xfrm>
            <a:off x="652781" y="2745758"/>
            <a:ext cx="6799580" cy="2803460"/>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lvl="1" indent="-457200">
              <a:lnSpc>
                <a:spcPct val="114000"/>
              </a:lnSpc>
              <a:buFont typeface="Arial" panose="020B0604020202020204" pitchFamily="34" charset="0"/>
              <a:buChar char="•"/>
            </a:pPr>
            <a:r>
              <a:rPr lang="en-US" sz="2400" dirty="0">
                <a:cs typeface="Segoe UI Semilight" panose="020B0402040204020203" pitchFamily="34" charset="0"/>
              </a:rPr>
              <a:t>Evaluates and identifies Azure resources that do not comply with your policies.</a:t>
            </a:r>
          </a:p>
          <a:p>
            <a:pPr marL="457200" lvl="1" indent="-457200">
              <a:lnSpc>
                <a:spcPct val="114000"/>
              </a:lnSpc>
              <a:buFont typeface="Arial" panose="020B0604020202020204" pitchFamily="34" charset="0"/>
              <a:buChar char="•"/>
            </a:pPr>
            <a:r>
              <a:rPr lang="en-US" sz="2400" dirty="0">
                <a:cs typeface="Segoe UI Semilight" panose="020B0402040204020203" pitchFamily="34" charset="0"/>
              </a:rPr>
              <a:t>Provides built-in policy and initiative definitions, under categories such as Storage, Networking, Compute, Security Center, and Monitoring.</a:t>
            </a:r>
          </a:p>
        </p:txBody>
      </p:sp>
      <p:pic>
        <p:nvPicPr>
          <p:cNvPr id="3" name="Graphic 2">
            <a:extLst>
              <a:ext uri="{FF2B5EF4-FFF2-40B4-BE49-F238E27FC236}">
                <a16:creationId xmlns:a16="http://schemas.microsoft.com/office/drawing/2014/main" id="{ABD3E443-456F-42C4-B57B-F32DC1649FD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68813" y="2775335"/>
            <a:ext cx="2748107" cy="2748107"/>
          </a:xfrm>
          <a:prstGeom prst="rect">
            <a:avLst/>
          </a:prstGeom>
        </p:spPr>
      </p:pic>
    </p:spTree>
    <p:extLst>
      <p:ext uri="{BB962C8B-B14F-4D97-AF65-F5344CB8AC3E}">
        <p14:creationId xmlns:p14="http://schemas.microsoft.com/office/powerpoint/2010/main" val="3390238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Walkthrough - Create an Azure Policy</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604217"/>
            <a:ext cx="5394960" cy="3221395"/>
          </a:xfrm>
        </p:spPr>
        <p:txBody>
          <a:bodyPr/>
          <a:lstStyle/>
          <a:p>
            <a:pPr marL="228600" lvl="1" indent="0">
              <a:buNone/>
            </a:pPr>
            <a:r>
              <a:rPr lang="en-US" sz="2400" dirty="0">
                <a:latin typeface="+mj-lt"/>
                <a:cs typeface="Segoe UI Semibold" panose="020B0702040204020203" pitchFamily="34" charset="0"/>
              </a:rPr>
              <a:t>Create an Azure Policy to restrict deployment of Azure resources to a specific location.</a:t>
            </a:r>
          </a:p>
          <a:p>
            <a:pPr marL="228600" lvl="1" indent="0">
              <a:buNone/>
            </a:pPr>
            <a:endParaRPr lang="en-US" dirty="0">
              <a:cs typeface="Segoe UI Semilight" panose="020B0402040204020203" pitchFamily="34" charset="0"/>
            </a:endParaRPr>
          </a:p>
          <a:p>
            <a:pPr marL="742950" lvl="1" indent="-514350">
              <a:buFont typeface="+mj-lt"/>
              <a:buAutoNum type="arabicPeriod"/>
            </a:pPr>
            <a:r>
              <a:rPr lang="en-US" sz="2400" dirty="0">
                <a:cs typeface="Segoe UI" panose="020B0502040204020203" pitchFamily="34" charset="0"/>
              </a:rPr>
              <a:t>Create a policy assignment.</a:t>
            </a:r>
          </a:p>
          <a:p>
            <a:pPr marL="742950" lvl="1" indent="-514350">
              <a:buFont typeface="+mj-lt"/>
              <a:buAutoNum type="arabicPeriod"/>
            </a:pPr>
            <a:r>
              <a:rPr lang="en-US" sz="2400" dirty="0">
                <a:cs typeface="Segoe UI" panose="020B0502040204020203" pitchFamily="34" charset="0"/>
              </a:rPr>
              <a:t>Test the allowed location policy.</a:t>
            </a:r>
          </a:p>
          <a:p>
            <a:pPr marL="742950" lvl="1" indent="-514350">
              <a:buFont typeface="+mj-lt"/>
              <a:buAutoNum type="arabicPeriod"/>
            </a:pPr>
            <a:r>
              <a:rPr lang="en-US" sz="2400" dirty="0">
                <a:cs typeface="Segoe UI" panose="020B0502040204020203" pitchFamily="34" charset="0"/>
              </a:rPr>
              <a:t>Delete the policy assignment.</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339913931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Semibold (Headings)"/>
              </a:rPr>
              <a:t>Module outline</a:t>
            </a:r>
          </a:p>
        </p:txBody>
      </p:sp>
      <p:pic>
        <p:nvPicPr>
          <p:cNvPr id="5" name="Graphic 4" descr="Scientific Thought">
            <a:extLst>
              <a:ext uri="{FF2B5EF4-FFF2-40B4-BE49-F238E27FC236}">
                <a16:creationId xmlns:a16="http://schemas.microsoft.com/office/drawing/2014/main" id="{C35655B0-596F-4960-AACA-E96A9425F88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74060" y="2810069"/>
            <a:ext cx="1237861" cy="1237861"/>
          </a:xfrm>
          <a:prstGeom prst="rect">
            <a:avLst/>
          </a:prstGeom>
        </p:spPr>
      </p:pic>
    </p:spTree>
    <p:extLst>
      <p:ext uri="{BB962C8B-B14F-4D97-AF65-F5344CB8AC3E}">
        <p14:creationId xmlns:p14="http://schemas.microsoft.com/office/powerpoint/2010/main" val="341461429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Azure Blueprints</a:t>
            </a:r>
          </a:p>
        </p:txBody>
      </p:sp>
      <p:sp>
        <p:nvSpPr>
          <p:cNvPr id="6" name="Text Placeholder 5"/>
          <p:cNvSpPr>
            <a:spLocks noGrp="1"/>
          </p:cNvSpPr>
          <p:nvPr>
            <p:ph sz="quarter" idx="10"/>
          </p:nvPr>
        </p:nvSpPr>
        <p:spPr>
          <a:xfrm>
            <a:off x="419100" y="1456897"/>
            <a:ext cx="11340811" cy="3652282"/>
          </a:xfrm>
        </p:spPr>
        <p:txBody>
          <a:bodyPr/>
          <a:lstStyle/>
          <a:p>
            <a:r>
              <a:rPr lang="en-US" i="0" dirty="0">
                <a:solidFill>
                  <a:srgbClr val="171717"/>
                </a:solidFill>
                <a:effectLst/>
                <a:latin typeface="+mj-lt"/>
              </a:rPr>
              <a:t>Azure Blueprints</a:t>
            </a:r>
            <a:r>
              <a:rPr lang="en-US" b="1" i="0" dirty="0">
                <a:solidFill>
                  <a:srgbClr val="171717"/>
                </a:solidFill>
                <a:effectLst/>
                <a:latin typeface="Segoe UI" panose="020B0502040204020203" pitchFamily="34" charset="0"/>
              </a:rPr>
              <a:t> </a:t>
            </a:r>
            <a:r>
              <a:rPr lang="en-US" b="0" i="0" dirty="0">
                <a:solidFill>
                  <a:srgbClr val="171717"/>
                </a:solidFill>
                <a:effectLst/>
                <a:latin typeface="Segoe UI" panose="020B0502040204020203" pitchFamily="34" charset="0"/>
              </a:rPr>
              <a:t>makes it possible for development teams to rapidly build and stand up new environments. Development teams can quickly build trust through organizational compliance with a set of built-in components</a:t>
            </a:r>
            <a:r>
              <a:rPr lang="en-US" dirty="0">
                <a:solidFill>
                  <a:srgbClr val="171717"/>
                </a:solidFill>
                <a:latin typeface="Segoe UI" panose="020B0502040204020203" pitchFamily="34" charset="0"/>
              </a:rPr>
              <a:t> </a:t>
            </a:r>
            <a:r>
              <a:rPr lang="en-US" b="0" i="0" dirty="0">
                <a:solidFill>
                  <a:srgbClr val="171717"/>
                </a:solidFill>
                <a:effectLst/>
                <a:latin typeface="Segoe UI" panose="020B0502040204020203" pitchFamily="34" charset="0"/>
              </a:rPr>
              <a:t>(such as networking</a:t>
            </a:r>
            <a:r>
              <a:rPr lang="en-US" dirty="0">
                <a:solidFill>
                  <a:srgbClr val="171717"/>
                </a:solidFill>
                <a:latin typeface="Segoe UI" panose="020B0502040204020203" pitchFamily="34" charset="0"/>
              </a:rPr>
              <a:t>)</a:t>
            </a:r>
            <a:r>
              <a:rPr lang="en-US" b="0" i="0" dirty="0">
                <a:solidFill>
                  <a:srgbClr val="171717"/>
                </a:solidFill>
                <a:effectLst/>
                <a:latin typeface="Segoe UI" panose="020B0502040204020203" pitchFamily="34" charset="0"/>
              </a:rPr>
              <a:t> in order to speed up development and delivery.</a:t>
            </a:r>
          </a:p>
          <a:p>
            <a:pPr marL="342900" indent="-342900">
              <a:buFont typeface="Arial" panose="020B0604020202020204" pitchFamily="34" charset="0"/>
              <a:buChar char="•"/>
            </a:pPr>
            <a:r>
              <a:rPr lang="en-US" sz="2400" noProof="0" dirty="0">
                <a:solidFill>
                  <a:srgbClr val="171717"/>
                </a:solidFill>
                <a:latin typeface="Segoe UI" panose="020B0502040204020203" pitchFamily="34" charset="0"/>
                <a:cs typeface="Segoe UI" panose="020B0502040204020203" pitchFamily="34" charset="0"/>
              </a:rPr>
              <a:t>Role Assignments</a:t>
            </a:r>
          </a:p>
          <a:p>
            <a:pPr marL="342900" indent="-342900">
              <a:buFont typeface="Arial" panose="020B0604020202020204" pitchFamily="34" charset="0"/>
              <a:buChar char="•"/>
            </a:pPr>
            <a:r>
              <a:rPr lang="en-US" sz="2400" noProof="0" dirty="0">
                <a:solidFill>
                  <a:srgbClr val="171717"/>
                </a:solidFill>
                <a:latin typeface="Segoe UI" panose="020B0502040204020203" pitchFamily="34" charset="0"/>
                <a:cs typeface="Segoe UI" panose="020B0502040204020203" pitchFamily="34" charset="0"/>
              </a:rPr>
              <a:t>Policy Assignments</a:t>
            </a:r>
          </a:p>
          <a:p>
            <a:pPr marL="342900" indent="-342900">
              <a:buFont typeface="Arial" panose="020B0604020202020204" pitchFamily="34" charset="0"/>
              <a:buChar char="•"/>
            </a:pPr>
            <a:r>
              <a:rPr lang="en-US" dirty="0">
                <a:solidFill>
                  <a:srgbClr val="171717"/>
                </a:solidFill>
                <a:latin typeface="Segoe UI" panose="020B0502040204020203" pitchFamily="34" charset="0"/>
                <a:cs typeface="Segoe UI" panose="020B0502040204020203" pitchFamily="34" charset="0"/>
              </a:rPr>
              <a:t>Azure Resource Manager Templates</a:t>
            </a:r>
          </a:p>
          <a:p>
            <a:pPr marL="342900" indent="-342900">
              <a:buFont typeface="Arial" panose="020B0604020202020204" pitchFamily="34" charset="0"/>
              <a:buChar char="•"/>
            </a:pPr>
            <a:r>
              <a:rPr lang="en-US" sz="2400" noProof="0" dirty="0">
                <a:solidFill>
                  <a:srgbClr val="171717"/>
                </a:solidFill>
                <a:latin typeface="Segoe UI" panose="020B0502040204020203" pitchFamily="34" charset="0"/>
                <a:cs typeface="Segoe UI" panose="020B0502040204020203" pitchFamily="34" charset="0"/>
              </a:rPr>
              <a:t>Resource Groups</a:t>
            </a:r>
            <a:endParaRPr lang="en-US" sz="2400" noProof="0" dirty="0">
              <a:latin typeface="Segoe UI" panose="020B0502040204020203" pitchFamily="34" charset="0"/>
              <a:cs typeface="Segoe UI" panose="020B0502040204020203" pitchFamily="34" charset="0"/>
            </a:endParaRPr>
          </a:p>
        </p:txBody>
      </p:sp>
      <p:pic>
        <p:nvPicPr>
          <p:cNvPr id="3" name="Graphic 2">
            <a:extLst>
              <a:ext uri="{FF2B5EF4-FFF2-40B4-BE49-F238E27FC236}">
                <a16:creationId xmlns:a16="http://schemas.microsoft.com/office/drawing/2014/main" id="{4C59E150-A658-4E5C-89AE-7A5B0C94EE38}"/>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12849" y="2893603"/>
            <a:ext cx="2507500" cy="2507500"/>
          </a:xfrm>
          <a:prstGeom prst="rect">
            <a:avLst/>
          </a:prstGeom>
        </p:spPr>
      </p:pic>
    </p:spTree>
    <p:extLst>
      <p:ext uri="{BB962C8B-B14F-4D97-AF65-F5344CB8AC3E}">
        <p14:creationId xmlns:p14="http://schemas.microsoft.com/office/powerpoint/2010/main" val="3410650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1064F-5CD9-4CE4-B9F3-98778056BE1F}"/>
              </a:ext>
            </a:extLst>
          </p:cNvPr>
          <p:cNvSpPr>
            <a:spLocks noGrp="1"/>
          </p:cNvSpPr>
          <p:nvPr>
            <p:ph type="title"/>
          </p:nvPr>
        </p:nvSpPr>
        <p:spPr/>
        <p:txBody>
          <a:bodyPr/>
          <a:lstStyle/>
          <a:p>
            <a:r>
              <a:rPr lang="en-US" dirty="0">
                <a:solidFill>
                  <a:schemeClr val="tx1"/>
                </a:solidFill>
              </a:rPr>
              <a:t>Cloud Adoption Framework</a:t>
            </a:r>
          </a:p>
        </p:txBody>
      </p:sp>
      <p:sp>
        <p:nvSpPr>
          <p:cNvPr id="3" name="Text Placeholder 2">
            <a:extLst>
              <a:ext uri="{FF2B5EF4-FFF2-40B4-BE49-F238E27FC236}">
                <a16:creationId xmlns:a16="http://schemas.microsoft.com/office/drawing/2014/main" id="{D081D35A-5944-4612-9F2D-B9D28C18B34E}"/>
              </a:ext>
            </a:extLst>
          </p:cNvPr>
          <p:cNvSpPr>
            <a:spLocks noGrp="1"/>
          </p:cNvSpPr>
          <p:nvPr>
            <p:ph sz="quarter" idx="10"/>
          </p:nvPr>
        </p:nvSpPr>
        <p:spPr>
          <a:xfrm>
            <a:off x="1520536" y="4002030"/>
            <a:ext cx="9150927" cy="1364476"/>
          </a:xfrm>
        </p:spPr>
        <p:txBody>
          <a:bodyPr vert="horz" wrap="square" lIns="0" tIns="0" rIns="0" bIns="0" rtlCol="0" anchor="t">
            <a:spAutoFit/>
          </a:bodyPr>
          <a:lstStyle/>
          <a:p>
            <a:pPr marL="457200" indent="-457200">
              <a:buFont typeface="Arial" panose="05000000000000000000" pitchFamily="2" charset="2"/>
              <a:buChar char="•"/>
            </a:pPr>
            <a:r>
              <a:rPr lang="en-US" dirty="0">
                <a:latin typeface="+mn-lt"/>
                <a:cs typeface="Segoe UI Semilight"/>
              </a:rPr>
              <a:t>The One Microsoft approach to cloud adoption in Azure.</a:t>
            </a:r>
            <a:endParaRPr lang="en-US" dirty="0">
              <a:latin typeface="+mn-lt"/>
            </a:endParaRPr>
          </a:p>
          <a:p>
            <a:pPr marL="457200" indent="-457200">
              <a:buFont typeface="Arial" panose="05000000000000000000" pitchFamily="2" charset="2"/>
              <a:buChar char="•"/>
            </a:pPr>
            <a:r>
              <a:rPr lang="en-US" dirty="0">
                <a:latin typeface="+mn-lt"/>
                <a:cs typeface="Segoe UI Semilight"/>
              </a:rPr>
              <a:t>Best practices from Microsoft employees, partners, and customers.</a:t>
            </a:r>
            <a:endParaRPr lang="en-US" dirty="0">
              <a:latin typeface="+mn-lt"/>
            </a:endParaRPr>
          </a:p>
          <a:p>
            <a:pPr marL="457200" indent="-457200">
              <a:buFont typeface="Arial" panose="05000000000000000000" pitchFamily="2" charset="2"/>
              <a:buChar char="•"/>
            </a:pPr>
            <a:r>
              <a:rPr lang="en-US" dirty="0">
                <a:latin typeface="+mn-lt"/>
                <a:cs typeface="Segoe UI Semilight"/>
              </a:rPr>
              <a:t>Tools, guidance, and narratives for strategies and outcomes.</a:t>
            </a:r>
            <a:endParaRPr lang="en-US" dirty="0">
              <a:latin typeface="+mn-lt"/>
            </a:endParaRPr>
          </a:p>
        </p:txBody>
      </p:sp>
      <p:pic>
        <p:nvPicPr>
          <p:cNvPr id="4" name="Picture 4" descr="A picture containing bird, flower&#10;&#10;Description generated with very high confidence">
            <a:extLst>
              <a:ext uri="{FF2B5EF4-FFF2-40B4-BE49-F238E27FC236}">
                <a16:creationId xmlns:a16="http://schemas.microsoft.com/office/drawing/2014/main" id="{967486D3-46A9-4459-9AB0-CB3F107CA8E0}"/>
              </a:ext>
            </a:extLst>
          </p:cNvPr>
          <p:cNvPicPr>
            <a:picLocks noChangeAspect="1"/>
          </p:cNvPicPr>
          <p:nvPr/>
        </p:nvPicPr>
        <p:blipFill>
          <a:blip r:embed="rId3"/>
          <a:stretch>
            <a:fillRect/>
          </a:stretch>
        </p:blipFill>
        <p:spPr>
          <a:xfrm>
            <a:off x="1381983" y="1218252"/>
            <a:ext cx="9414587" cy="2592698"/>
          </a:xfrm>
          <a:prstGeom prst="rect">
            <a:avLst/>
          </a:prstGeom>
          <a:ln>
            <a:solidFill>
              <a:schemeClr val="accent1"/>
            </a:solidFill>
          </a:ln>
        </p:spPr>
      </p:pic>
    </p:spTree>
    <p:extLst>
      <p:ext uri="{BB962C8B-B14F-4D97-AF65-F5344CB8AC3E}">
        <p14:creationId xmlns:p14="http://schemas.microsoft.com/office/powerpoint/2010/main" val="194929787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latin typeface="Segoe UI Semibold (Headings)"/>
              </a:rPr>
              <a:t>Privacy, compliance, and data protection standards</a:t>
            </a:r>
            <a:endParaRPr lang="en-US" dirty="0">
              <a:latin typeface="Segoe UI Semibold (Headings)"/>
            </a:endParaRPr>
          </a:p>
        </p:txBody>
      </p:sp>
      <p:pic>
        <p:nvPicPr>
          <p:cNvPr id="5" name="Graphic 4" descr="Contract">
            <a:extLst>
              <a:ext uri="{FF2B5EF4-FFF2-40B4-BE49-F238E27FC236}">
                <a16:creationId xmlns:a16="http://schemas.microsoft.com/office/drawing/2014/main" id="{3E86EB4A-4B7C-4E24-8872-BAB37527A1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73734" y="2669370"/>
            <a:ext cx="1498600" cy="1498600"/>
          </a:xfrm>
          <a:prstGeom prst="rect">
            <a:avLst/>
          </a:prstGeom>
        </p:spPr>
      </p:pic>
    </p:spTree>
    <p:extLst>
      <p:ext uri="{BB962C8B-B14F-4D97-AF65-F5344CB8AC3E}">
        <p14:creationId xmlns:p14="http://schemas.microsoft.com/office/powerpoint/2010/main" val="344186623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99BDB-6670-46DD-B177-A153771A2601}"/>
              </a:ext>
            </a:extLst>
          </p:cNvPr>
          <p:cNvSpPr>
            <a:spLocks noGrp="1"/>
          </p:cNvSpPr>
          <p:nvPr>
            <p:ph type="title"/>
          </p:nvPr>
        </p:nvSpPr>
        <p:spPr/>
        <p:txBody>
          <a:bodyPr/>
          <a:lstStyle/>
          <a:p>
            <a:r>
              <a:rPr lang="en-US" dirty="0"/>
              <a:t>Privacy, Compliance, and Data Protection - Objective Domain</a:t>
            </a:r>
          </a:p>
        </p:txBody>
      </p:sp>
      <p:sp>
        <p:nvSpPr>
          <p:cNvPr id="3" name="Text Placeholder 2">
            <a:extLst>
              <a:ext uri="{FF2B5EF4-FFF2-40B4-BE49-F238E27FC236}">
                <a16:creationId xmlns:a16="http://schemas.microsoft.com/office/drawing/2014/main" id="{A7CB0E8F-550A-4C5C-8BB6-10949A6D717F}"/>
              </a:ext>
            </a:extLst>
          </p:cNvPr>
          <p:cNvSpPr>
            <a:spLocks noGrp="1"/>
          </p:cNvSpPr>
          <p:nvPr>
            <p:ph sz="quarter" idx="10"/>
          </p:nvPr>
        </p:nvSpPr>
        <p:spPr>
          <a:xfrm>
            <a:off x="419100" y="1456897"/>
            <a:ext cx="11340811" cy="3595856"/>
          </a:xfrm>
        </p:spPr>
        <p:txBody>
          <a:bodyPr vert="horz" wrap="square" lIns="0" tIns="0" rIns="0" bIns="0" rtlCol="0" anchor="t">
            <a:spAutoFit/>
          </a:bodyPr>
          <a:lstStyle/>
          <a:p>
            <a:pPr fontAlgn="base"/>
            <a:r>
              <a:rPr lang="en-US" dirty="0">
                <a:latin typeface="+mj-lt"/>
                <a:cs typeface="Segoe UI Semibold" panose="020B0702040204020203" pitchFamily="34" charset="0"/>
              </a:rPr>
              <a:t>Describe the purpose of the:</a:t>
            </a:r>
            <a:endParaRPr lang="en-US" dirty="0">
              <a:latin typeface="+mj-lt"/>
              <a:cs typeface="Segoe UI Semilight"/>
            </a:endParaRPr>
          </a:p>
          <a:p>
            <a:pPr marL="457200" indent="-457200" fontAlgn="base">
              <a:buFont typeface="Arial" panose="020B0604020202020204" pitchFamily="34" charset="0"/>
              <a:buChar char="•"/>
            </a:pPr>
            <a:r>
              <a:rPr lang="en-US" dirty="0">
                <a:cs typeface="Segoe UI"/>
              </a:rPr>
              <a:t>Microsoft core tenants of Security, Privacy, and Compliance</a:t>
            </a:r>
          </a:p>
          <a:p>
            <a:pPr marL="457200" indent="-457200" fontAlgn="base">
              <a:buFont typeface="Arial" panose="020B0604020202020204" pitchFamily="34" charset="0"/>
              <a:buChar char="•"/>
            </a:pPr>
            <a:r>
              <a:rPr lang="en-US" dirty="0">
                <a:cs typeface="Segoe UI" panose="020B0502040204020203" pitchFamily="34" charset="0"/>
              </a:rPr>
              <a:t>Microsoft Privacy Statement, Online Services Terms (OST) and Data Protection Amendment (DPA)</a:t>
            </a:r>
          </a:p>
          <a:p>
            <a:pPr marL="457200" indent="-457200" fontAlgn="base">
              <a:buFont typeface="Arial" panose="020B0604020202020204" pitchFamily="34" charset="0"/>
              <a:buChar char="•"/>
            </a:pPr>
            <a:r>
              <a:rPr lang="en-US" dirty="0">
                <a:cs typeface="Segoe UI" panose="020B0502040204020203" pitchFamily="34" charset="0"/>
              </a:rPr>
              <a:t>Trust Center</a:t>
            </a:r>
          </a:p>
          <a:p>
            <a:pPr marL="457200" indent="-457200" fontAlgn="base">
              <a:buFont typeface="Arial" panose="020B0604020202020204" pitchFamily="34" charset="0"/>
              <a:buChar char="•"/>
            </a:pPr>
            <a:r>
              <a:rPr lang="en-US" dirty="0">
                <a:cs typeface="Segoe UI" panose="020B0502040204020203" pitchFamily="34" charset="0"/>
              </a:rPr>
              <a:t>Azure compliance documentation</a:t>
            </a:r>
          </a:p>
          <a:p>
            <a:pPr marL="457200" indent="-457200" fontAlgn="base">
              <a:buFont typeface="Arial" panose="020B0604020202020204" pitchFamily="34" charset="0"/>
              <a:buChar char="•"/>
            </a:pPr>
            <a:r>
              <a:rPr lang="en-US" dirty="0">
                <a:cs typeface="Segoe UI" panose="020B0502040204020203" pitchFamily="34" charset="0"/>
              </a:rPr>
              <a:t>Azure Sovereign Regions (Azure Government cloud services and Azure China cloud services)</a:t>
            </a:r>
          </a:p>
        </p:txBody>
      </p:sp>
    </p:spTree>
    <p:extLst>
      <p:ext uri="{BB962C8B-B14F-4D97-AF65-F5344CB8AC3E}">
        <p14:creationId xmlns:p14="http://schemas.microsoft.com/office/powerpoint/2010/main" val="299881051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55EE0-9E7E-4199-BBD5-5D459A55E85D}"/>
              </a:ext>
            </a:extLst>
          </p:cNvPr>
          <p:cNvSpPr>
            <a:spLocks noGrp="1"/>
          </p:cNvSpPr>
          <p:nvPr>
            <p:ph type="title"/>
          </p:nvPr>
        </p:nvSpPr>
        <p:spPr>
          <a:xfrm>
            <a:off x="418643" y="325256"/>
            <a:ext cx="11341268" cy="680196"/>
          </a:xfrm>
        </p:spPr>
        <p:txBody>
          <a:bodyPr/>
          <a:lstStyle/>
          <a:p>
            <a:r>
              <a:rPr lang="en-US" dirty="0">
                <a:cs typeface="Segoe UI"/>
              </a:rPr>
              <a:t>Security, Privacy, and Compliance</a:t>
            </a:r>
          </a:p>
        </p:txBody>
      </p:sp>
      <p:grpSp>
        <p:nvGrpSpPr>
          <p:cNvPr id="4" name="Group 3" descr="Security icon - a locked padlock.">
            <a:extLst>
              <a:ext uri="{FF2B5EF4-FFF2-40B4-BE49-F238E27FC236}">
                <a16:creationId xmlns:a16="http://schemas.microsoft.com/office/drawing/2014/main" id="{A9C3A1BA-648D-4118-AEC3-DFE98E29124B}"/>
              </a:ext>
            </a:extLst>
          </p:cNvPr>
          <p:cNvGrpSpPr/>
          <p:nvPr/>
        </p:nvGrpSpPr>
        <p:grpSpPr>
          <a:xfrm>
            <a:off x="596092" y="1201796"/>
            <a:ext cx="11392708" cy="1292662"/>
            <a:chOff x="596092" y="1532433"/>
            <a:chExt cx="11392708" cy="1292662"/>
          </a:xfrm>
        </p:grpSpPr>
        <p:pic>
          <p:nvPicPr>
            <p:cNvPr id="12" name="Picture 11">
              <a:extLst>
                <a:ext uri="{FF2B5EF4-FFF2-40B4-BE49-F238E27FC236}">
                  <a16:creationId xmlns:a16="http://schemas.microsoft.com/office/drawing/2014/main" id="{DEEF3450-E99E-4B3D-A00B-03E623FE09E4}"/>
                </a:ext>
              </a:extLst>
            </p:cNvPr>
            <p:cNvPicPr>
              <a:picLocks noChangeAspect="1"/>
            </p:cNvPicPr>
            <p:nvPr/>
          </p:nvPicPr>
          <p:blipFill rotWithShape="1">
            <a:blip r:embed="rId3"/>
            <a:srcRect r="-18" b="27004"/>
            <a:stretch/>
          </p:blipFill>
          <p:spPr>
            <a:xfrm>
              <a:off x="596092" y="1589153"/>
              <a:ext cx="957759" cy="1179223"/>
            </a:xfrm>
            <a:prstGeom prst="rect">
              <a:avLst/>
            </a:prstGeom>
          </p:spPr>
        </p:pic>
        <p:sp>
          <p:nvSpPr>
            <p:cNvPr id="3" name="TextBox 2">
              <a:extLst>
                <a:ext uri="{FF2B5EF4-FFF2-40B4-BE49-F238E27FC236}">
                  <a16:creationId xmlns:a16="http://schemas.microsoft.com/office/drawing/2014/main" id="{CA0B9AFF-47F0-4C7B-9D65-1F3C24EFE018}"/>
                </a:ext>
              </a:extLst>
            </p:cNvPr>
            <p:cNvSpPr txBox="1"/>
            <p:nvPr/>
          </p:nvSpPr>
          <p:spPr>
            <a:xfrm>
              <a:off x="1879600" y="1532433"/>
              <a:ext cx="10109200" cy="1292662"/>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Security: </a:t>
              </a:r>
              <a:r>
                <a:rPr lang="en-US" sz="2400" dirty="0">
                  <a:latin typeface="+mn-lt"/>
                </a:rPr>
                <a:t>Secure by design. With built in intelligent security, Microsoft helps to protect against known and unknown cyberthreats, using automation and artificial intelligence.</a:t>
              </a:r>
            </a:p>
          </p:txBody>
        </p:sp>
      </p:grpSp>
      <p:grpSp>
        <p:nvGrpSpPr>
          <p:cNvPr id="5" name="Group 4" descr="Privacy icon - a magnifying glass with a checkmark on it showing you are the only one with access to your data.">
            <a:extLst>
              <a:ext uri="{FF2B5EF4-FFF2-40B4-BE49-F238E27FC236}">
                <a16:creationId xmlns:a16="http://schemas.microsoft.com/office/drawing/2014/main" id="{67D6A6C9-3BB3-467C-95E2-32F20DC4F9BF}"/>
              </a:ext>
            </a:extLst>
          </p:cNvPr>
          <p:cNvGrpSpPr/>
          <p:nvPr/>
        </p:nvGrpSpPr>
        <p:grpSpPr>
          <a:xfrm>
            <a:off x="469861" y="2805034"/>
            <a:ext cx="11518939" cy="1292662"/>
            <a:chOff x="469861" y="3253160"/>
            <a:chExt cx="11518939" cy="1292662"/>
          </a:xfrm>
        </p:grpSpPr>
        <p:pic>
          <p:nvPicPr>
            <p:cNvPr id="16" name="Picture 15">
              <a:extLst>
                <a:ext uri="{FF2B5EF4-FFF2-40B4-BE49-F238E27FC236}">
                  <a16:creationId xmlns:a16="http://schemas.microsoft.com/office/drawing/2014/main" id="{EC10EE84-7EB4-495D-B86A-09C7A5530C9C}"/>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3371" b="98689" l="9738" r="89888">
                          <a14:foregroundMark x1="48315" y1="6929" x2="58801" y2="7491"/>
                          <a14:foregroundMark x1="57491" y1="3371" x2="46067" y2="3371"/>
                          <a14:foregroundMark x1="59176" y1="91386" x2="59176" y2="91386"/>
                          <a14:foregroundMark x1="39888" y1="93258" x2="39888" y2="93258"/>
                          <a14:foregroundMark x1="38015" y1="97378" x2="38015" y2="97378"/>
                          <a14:foregroundMark x1="61985" y1="98502" x2="61985" y2="98502"/>
                          <a14:foregroundMark x1="37828" y1="98689" x2="37828" y2="98689"/>
                        </a14:backgroundRemoval>
                      </a14:imgEffect>
                    </a14:imgLayer>
                  </a14:imgProps>
                </a:ext>
              </a:extLst>
            </a:blip>
            <a:srcRect/>
            <a:stretch/>
          </p:blipFill>
          <p:spPr>
            <a:xfrm>
              <a:off x="469861" y="3309879"/>
              <a:ext cx="1179224" cy="1179224"/>
            </a:xfrm>
            <a:prstGeom prst="rect">
              <a:avLst/>
            </a:prstGeom>
          </p:spPr>
        </p:pic>
        <p:sp>
          <p:nvSpPr>
            <p:cNvPr id="9" name="TextBox 8">
              <a:extLst>
                <a:ext uri="{FF2B5EF4-FFF2-40B4-BE49-F238E27FC236}">
                  <a16:creationId xmlns:a16="http://schemas.microsoft.com/office/drawing/2014/main" id="{85AD4729-ED28-4001-936D-2B9DA963399B}"/>
                </a:ext>
              </a:extLst>
            </p:cNvPr>
            <p:cNvSpPr txBox="1"/>
            <p:nvPr/>
          </p:nvSpPr>
          <p:spPr>
            <a:xfrm>
              <a:off x="1879600" y="3253160"/>
              <a:ext cx="10109200" cy="1292662"/>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Privacy: </a:t>
              </a:r>
              <a:r>
                <a:rPr lang="en-US" sz="2400" b="0" i="0" dirty="0">
                  <a:solidFill>
                    <a:srgbClr val="000000"/>
                  </a:solidFill>
                  <a:effectLst/>
                  <a:latin typeface="+mn-lt"/>
                </a:rPr>
                <a:t>We are committed to ensuring the privacy of organizations through our contractual agreements, and by providing user control and transparency.</a:t>
              </a:r>
              <a:endParaRPr lang="en-US" sz="2400" dirty="0">
                <a:latin typeface="+mn-lt"/>
              </a:endParaRPr>
            </a:p>
          </p:txBody>
        </p:sp>
      </p:grpSp>
      <p:grpSp>
        <p:nvGrpSpPr>
          <p:cNvPr id="7" name="Group 6" descr="Compliance icon - circle with a check in it.">
            <a:extLst>
              <a:ext uri="{FF2B5EF4-FFF2-40B4-BE49-F238E27FC236}">
                <a16:creationId xmlns:a16="http://schemas.microsoft.com/office/drawing/2014/main" id="{341A21DC-C70F-4708-9F75-30B4D8F82E1F}"/>
              </a:ext>
            </a:extLst>
          </p:cNvPr>
          <p:cNvGrpSpPr/>
          <p:nvPr/>
        </p:nvGrpSpPr>
        <p:grpSpPr>
          <a:xfrm>
            <a:off x="513314" y="4408273"/>
            <a:ext cx="11518939" cy="1179224"/>
            <a:chOff x="469861" y="4956734"/>
            <a:chExt cx="11518939" cy="1179224"/>
          </a:xfrm>
        </p:grpSpPr>
        <p:pic>
          <p:nvPicPr>
            <p:cNvPr id="10" name="Picture 9">
              <a:extLst>
                <a:ext uri="{FF2B5EF4-FFF2-40B4-BE49-F238E27FC236}">
                  <a16:creationId xmlns:a16="http://schemas.microsoft.com/office/drawing/2014/main" id="{BAF48BCC-16B1-439E-B02E-2E9EB5FFE596}"/>
                </a:ext>
              </a:extLst>
            </p:cNvPr>
            <p:cNvPicPr>
              <a:picLocks noChangeAspect="1"/>
            </p:cNvPicPr>
            <p:nvPr/>
          </p:nvPicPr>
          <p:blipFill>
            <a:blip r:embed="rId6"/>
            <a:stretch>
              <a:fillRect/>
            </a:stretch>
          </p:blipFill>
          <p:spPr>
            <a:xfrm>
              <a:off x="469861" y="4956734"/>
              <a:ext cx="1179224" cy="1179224"/>
            </a:xfrm>
            <a:prstGeom prst="rect">
              <a:avLst/>
            </a:prstGeom>
          </p:spPr>
        </p:pic>
        <p:sp>
          <p:nvSpPr>
            <p:cNvPr id="11" name="TextBox 10">
              <a:extLst>
                <a:ext uri="{FF2B5EF4-FFF2-40B4-BE49-F238E27FC236}">
                  <a16:creationId xmlns:a16="http://schemas.microsoft.com/office/drawing/2014/main" id="{B6A90413-DE88-41C3-8E90-6B4FCA921EC0}"/>
                </a:ext>
              </a:extLst>
            </p:cNvPr>
            <p:cNvSpPr txBox="1"/>
            <p:nvPr/>
          </p:nvSpPr>
          <p:spPr>
            <a:xfrm>
              <a:off x="1879600" y="5066215"/>
              <a:ext cx="10109200" cy="960263"/>
            </a:xfrm>
            <a:prstGeom prst="rect">
              <a:avLst/>
            </a:prstGeom>
            <a:noFill/>
          </p:spPr>
          <p:txBody>
            <a:bodyPr wrap="square" lIns="182880" tIns="146304" rIns="182880" bIns="146304" rtlCol="0" anchor="t">
              <a:spAutoFit/>
            </a:bodyPr>
            <a:lstStyle/>
            <a:p>
              <a:pPr>
                <a:lnSpc>
                  <a:spcPct val="90000"/>
                </a:lnSpc>
                <a:spcAft>
                  <a:spcPts val="600"/>
                </a:spcAft>
              </a:pPr>
              <a:r>
                <a:rPr lang="en-US" sz="2400" b="1" dirty="0">
                  <a:gradFill>
                    <a:gsLst>
                      <a:gs pos="2917">
                        <a:schemeClr val="tx1"/>
                      </a:gs>
                      <a:gs pos="30000">
                        <a:schemeClr val="tx1"/>
                      </a:gs>
                    </a:gsLst>
                    <a:lin ang="5400000" scaled="0"/>
                  </a:gradFill>
                </a:rPr>
                <a:t>Compliance: </a:t>
              </a:r>
              <a:r>
                <a:rPr lang="en-US" sz="2400" b="0" i="0" dirty="0">
                  <a:solidFill>
                    <a:srgbClr val="000000"/>
                  </a:solidFill>
                  <a:effectLst/>
                  <a:latin typeface="+mn-lt"/>
                </a:rPr>
                <a:t>We respect local laws and regulations and provide comprehensive coverage of compliance offerings.</a:t>
              </a:r>
              <a:endParaRPr lang="en-US" sz="2400" dirty="0">
                <a:latin typeface="+mn-lt"/>
              </a:endParaRPr>
            </a:p>
          </p:txBody>
        </p:sp>
      </p:grpSp>
    </p:spTree>
    <p:extLst>
      <p:ext uri="{BB962C8B-B14F-4D97-AF65-F5344CB8AC3E}">
        <p14:creationId xmlns:p14="http://schemas.microsoft.com/office/powerpoint/2010/main" val="66538986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Compliance Terms and Requirements</a:t>
            </a:r>
          </a:p>
        </p:txBody>
      </p:sp>
      <p:sp>
        <p:nvSpPr>
          <p:cNvPr id="6" name="Text Placeholder 5"/>
          <p:cNvSpPr>
            <a:spLocks noGrp="1"/>
          </p:cNvSpPr>
          <p:nvPr>
            <p:ph sz="quarter" idx="10"/>
          </p:nvPr>
        </p:nvSpPr>
        <p:spPr>
          <a:xfrm>
            <a:off x="425594" y="1209224"/>
            <a:ext cx="11340811" cy="1213567"/>
          </a:xfrm>
        </p:spPr>
        <p:txBody>
          <a:bodyPr/>
          <a:lstStyle/>
          <a:p>
            <a:r>
              <a:rPr lang="en-IE" dirty="0"/>
              <a:t>Microsoft provides the most comprehensive set of compliance offerings (including certifications and attestations) of any cloud service provider. Some compliance offerings include.</a:t>
            </a:r>
          </a:p>
        </p:txBody>
      </p:sp>
      <p:graphicFrame>
        <p:nvGraphicFramePr>
          <p:cNvPr id="5" name="Table 4">
            <a:extLst>
              <a:ext uri="{FF2B5EF4-FFF2-40B4-BE49-F238E27FC236}">
                <a16:creationId xmlns:a16="http://schemas.microsoft.com/office/drawing/2014/main" id="{376401FF-6693-42BF-B772-366B7488381A}"/>
              </a:ext>
            </a:extLst>
          </p:cNvPr>
          <p:cNvGraphicFramePr>
            <a:graphicFrameLocks noGrp="1"/>
          </p:cNvGraphicFramePr>
          <p:nvPr>
            <p:extLst>
              <p:ext uri="{D42A27DB-BD31-4B8C-83A1-F6EECF244321}">
                <p14:modId xmlns:p14="http://schemas.microsoft.com/office/powerpoint/2010/main" val="3349899350"/>
              </p:ext>
            </p:extLst>
          </p:nvPr>
        </p:nvGraphicFramePr>
        <p:xfrm>
          <a:off x="785757" y="3047986"/>
          <a:ext cx="10607040" cy="2194560"/>
        </p:xfrm>
        <a:graphic>
          <a:graphicData uri="http://schemas.openxmlformats.org/drawingml/2006/table">
            <a:tbl>
              <a:tblPr firstRow="1" bandRow="1">
                <a:tableStyleId>{5940675A-B579-460E-94D1-54222C63F5DA}</a:tableStyleId>
              </a:tblPr>
              <a:tblGrid>
                <a:gridCol w="5303520">
                  <a:extLst>
                    <a:ext uri="{9D8B030D-6E8A-4147-A177-3AD203B41FA5}">
                      <a16:colId xmlns:a16="http://schemas.microsoft.com/office/drawing/2014/main" val="197318970"/>
                    </a:ext>
                  </a:extLst>
                </a:gridCol>
                <a:gridCol w="5303520">
                  <a:extLst>
                    <a:ext uri="{9D8B030D-6E8A-4147-A177-3AD203B41FA5}">
                      <a16:colId xmlns:a16="http://schemas.microsoft.com/office/drawing/2014/main" val="1780205784"/>
                    </a:ext>
                  </a:extLst>
                </a:gridCol>
              </a:tblGrid>
              <a:tr h="0">
                <a:tc>
                  <a:txBody>
                    <a:bodyPr/>
                    <a:lstStyle/>
                    <a:p>
                      <a:pPr algn="ctr"/>
                      <a:r>
                        <a:rPr lang="en-US" sz="2400" b="1" u="none" strike="noStrike" kern="1200" dirty="0">
                          <a:solidFill>
                            <a:schemeClr val="tx1"/>
                          </a:solidFill>
                          <a:effectLst/>
                        </a:rPr>
                        <a:t>CJIS </a:t>
                      </a:r>
                    </a:p>
                    <a:p>
                      <a:pPr algn="ctr"/>
                      <a:r>
                        <a:rPr lang="en-US" sz="1800" b="0" u="none" strike="noStrike" kern="1200" dirty="0">
                          <a:solidFill>
                            <a:schemeClr val="tx1"/>
                          </a:solidFill>
                          <a:effectLst/>
                        </a:rPr>
                        <a:t>Criminal Justice Information Services</a:t>
                      </a:r>
                      <a:endParaRPr lang="en-US" sz="1800" b="1" dirty="0">
                        <a:solidFill>
                          <a:schemeClr val="tx1"/>
                        </a:solidFill>
                      </a:endParaRPr>
                    </a:p>
                  </a:txBody>
                  <a:tcPr anchor="ctr">
                    <a:solidFill>
                      <a:srgbClr val="F2F2F2"/>
                    </a:solidFill>
                  </a:tcPr>
                </a:tc>
                <a:tc>
                  <a:txBody>
                    <a:bodyPr/>
                    <a:lstStyle/>
                    <a:p>
                      <a:pPr algn="ctr"/>
                      <a:r>
                        <a:rPr lang="en-US" sz="2400" b="1" u="none" strike="noStrike" kern="1200" dirty="0">
                          <a:solidFill>
                            <a:schemeClr val="tx1"/>
                          </a:solidFill>
                          <a:effectLst/>
                        </a:rPr>
                        <a:t>HIPAA </a:t>
                      </a:r>
                    </a:p>
                    <a:p>
                      <a:pPr algn="ctr"/>
                      <a:r>
                        <a:rPr lang="en-IE" sz="1800" b="0" u="none" strike="noStrike" kern="1200" dirty="0">
                          <a:solidFill>
                            <a:schemeClr val="tx1"/>
                          </a:solidFill>
                          <a:effectLst/>
                        </a:rPr>
                        <a:t>Health Insurance Portability and Accountability Act</a:t>
                      </a:r>
                      <a:endParaRPr lang="en-US" sz="1800" b="0" dirty="0">
                        <a:solidFill>
                          <a:schemeClr val="tx1"/>
                        </a:solidFill>
                      </a:endParaRPr>
                    </a:p>
                  </a:txBody>
                  <a:tcPr anchor="ctr">
                    <a:solidFill>
                      <a:srgbClr val="F2F2F2"/>
                    </a:solidFill>
                  </a:tcPr>
                </a:tc>
                <a:extLst>
                  <a:ext uri="{0D108BD9-81ED-4DB2-BD59-A6C34878D82A}">
                    <a16:rowId xmlns:a16="http://schemas.microsoft.com/office/drawing/2014/main" val="3643159280"/>
                  </a:ext>
                </a:extLst>
              </a:tr>
              <a:tr h="731520">
                <a:tc>
                  <a:txBody>
                    <a:bodyPr/>
                    <a:lstStyle/>
                    <a:p>
                      <a:pPr algn="ctr"/>
                      <a:r>
                        <a:rPr lang="en-US" sz="2400" b="1" u="none" strike="noStrike" kern="1200" dirty="0">
                          <a:solidFill>
                            <a:schemeClr val="tx1"/>
                          </a:solidFill>
                          <a:effectLst/>
                        </a:rPr>
                        <a:t>CSA STAR Certification</a:t>
                      </a:r>
                      <a:endParaRPr lang="en-US" sz="2400" b="1" dirty="0">
                        <a:solidFill>
                          <a:schemeClr val="tx1"/>
                        </a:solidFill>
                      </a:endParaRPr>
                    </a:p>
                  </a:txBody>
                  <a:tcPr anchor="ctr">
                    <a:solidFill>
                      <a:srgbClr val="F2F2F2"/>
                    </a:solidFill>
                  </a:tcPr>
                </a:tc>
                <a:tc>
                  <a:txBody>
                    <a:bodyPr/>
                    <a:lstStyle/>
                    <a:p>
                      <a:pPr algn="ctr"/>
                      <a:r>
                        <a:rPr lang="en-US" sz="2400" b="1" u="none" strike="noStrike" kern="1200" dirty="0">
                          <a:solidFill>
                            <a:schemeClr val="tx1"/>
                          </a:solidFill>
                          <a:effectLst/>
                        </a:rPr>
                        <a:t>ISO/IEC 27018</a:t>
                      </a:r>
                      <a:endParaRPr lang="en-US" sz="2400" b="1" dirty="0">
                        <a:solidFill>
                          <a:schemeClr val="tx1"/>
                        </a:solidFill>
                      </a:endParaRPr>
                    </a:p>
                  </a:txBody>
                  <a:tcPr anchor="ctr">
                    <a:solidFill>
                      <a:srgbClr val="F2F2F2"/>
                    </a:solidFill>
                  </a:tcPr>
                </a:tc>
                <a:extLst>
                  <a:ext uri="{0D108BD9-81ED-4DB2-BD59-A6C34878D82A}">
                    <a16:rowId xmlns:a16="http://schemas.microsoft.com/office/drawing/2014/main" val="1269128114"/>
                  </a:ext>
                </a:extLst>
              </a:tr>
              <a:tr h="0">
                <a:tc>
                  <a:txBody>
                    <a:bodyPr/>
                    <a:lstStyle/>
                    <a:p>
                      <a:pPr algn="ctr"/>
                      <a:r>
                        <a:rPr lang="en-IE" sz="2400" b="1" u="none" strike="noStrike" kern="1200" dirty="0">
                          <a:solidFill>
                            <a:schemeClr val="tx1"/>
                          </a:solidFill>
                          <a:effectLst/>
                        </a:rPr>
                        <a:t>EU Model Clauses</a:t>
                      </a:r>
                      <a:endParaRPr lang="en-US" sz="2400" b="1" dirty="0">
                        <a:solidFill>
                          <a:schemeClr val="tx1"/>
                        </a:solidFill>
                      </a:endParaRPr>
                    </a:p>
                  </a:txBody>
                  <a:tcPr anchor="ctr">
                    <a:solidFill>
                      <a:srgbClr val="F2F2F2"/>
                    </a:solidFill>
                  </a:tcPr>
                </a:tc>
                <a:tc>
                  <a:txBody>
                    <a:bodyPr/>
                    <a:lstStyle/>
                    <a:p>
                      <a:pPr algn="ctr"/>
                      <a:r>
                        <a:rPr lang="en-IE" sz="2400" b="1" u="none" strike="noStrike" kern="1200" dirty="0">
                          <a:solidFill>
                            <a:schemeClr val="tx1"/>
                          </a:solidFill>
                          <a:effectLst/>
                        </a:rPr>
                        <a:t>NIST</a:t>
                      </a:r>
                    </a:p>
                    <a:p>
                      <a:pPr algn="ctr"/>
                      <a:r>
                        <a:rPr lang="en-IE" sz="1800" b="0" u="none" strike="noStrike" kern="1200" dirty="0">
                          <a:solidFill>
                            <a:schemeClr val="tx1"/>
                          </a:solidFill>
                          <a:effectLst/>
                        </a:rPr>
                        <a:t>National Institute of Standards and Technology</a:t>
                      </a:r>
                      <a:endParaRPr lang="en-US" sz="1800" b="0" dirty="0">
                        <a:solidFill>
                          <a:schemeClr val="tx1"/>
                        </a:solidFill>
                      </a:endParaRPr>
                    </a:p>
                  </a:txBody>
                  <a:tcPr anchor="ctr">
                    <a:solidFill>
                      <a:srgbClr val="F2F2F2"/>
                    </a:solidFill>
                  </a:tcPr>
                </a:tc>
                <a:extLst>
                  <a:ext uri="{0D108BD9-81ED-4DB2-BD59-A6C34878D82A}">
                    <a16:rowId xmlns:a16="http://schemas.microsoft.com/office/drawing/2014/main" val="1300742416"/>
                  </a:ext>
                </a:extLst>
              </a:tr>
            </a:tbl>
          </a:graphicData>
        </a:graphic>
      </p:graphicFrame>
    </p:spTree>
    <p:extLst>
      <p:ext uri="{BB962C8B-B14F-4D97-AF65-F5344CB8AC3E}">
        <p14:creationId xmlns:p14="http://schemas.microsoft.com/office/powerpoint/2010/main" val="3488704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Microsoft privacy statement</a:t>
            </a:r>
          </a:p>
        </p:txBody>
      </p:sp>
      <p:sp>
        <p:nvSpPr>
          <p:cNvPr id="2" name="Content Placeholder 1">
            <a:extLst>
              <a:ext uri="{FF2B5EF4-FFF2-40B4-BE49-F238E27FC236}">
                <a16:creationId xmlns:a16="http://schemas.microsoft.com/office/drawing/2014/main" id="{8C0B4109-6FD5-4BB2-8E15-B1E28FF525E9}"/>
              </a:ext>
            </a:extLst>
          </p:cNvPr>
          <p:cNvSpPr>
            <a:spLocks noGrp="1"/>
          </p:cNvSpPr>
          <p:nvPr>
            <p:ph sz="quarter" idx="10"/>
          </p:nvPr>
        </p:nvSpPr>
        <p:spPr>
          <a:xfrm>
            <a:off x="419100" y="1456897"/>
            <a:ext cx="11340811" cy="1420902"/>
          </a:xfrm>
        </p:spPr>
        <p:txBody>
          <a:bodyPr/>
          <a:lstStyle/>
          <a:p>
            <a:r>
              <a:rPr lang="en-US" dirty="0"/>
              <a:t>The Microsoft privacy statement provides openness and honesty about how Microsoft handles the user data collected from its products and services.</a:t>
            </a:r>
          </a:p>
          <a:p>
            <a:endParaRPr lang="en-US" dirty="0"/>
          </a:p>
        </p:txBody>
      </p:sp>
      <p:sp>
        <p:nvSpPr>
          <p:cNvPr id="4" name="Text Placeholder 5"/>
          <p:cNvSpPr txBox="1">
            <a:spLocks/>
          </p:cNvSpPr>
          <p:nvPr/>
        </p:nvSpPr>
        <p:spPr>
          <a:xfrm>
            <a:off x="586740" y="2453973"/>
            <a:ext cx="11018520" cy="169892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mn-lt"/>
              </a:rPr>
              <a:t>The Microsoft privacy statement explains:</a:t>
            </a:r>
          </a:p>
          <a:p>
            <a:pPr marL="457200" indent="-457200">
              <a:buFont typeface="Arial" panose="020B0604020202020204" pitchFamily="34" charset="0"/>
              <a:buChar char="•"/>
            </a:pPr>
            <a:r>
              <a:rPr lang="en-US" sz="2400" dirty="0">
                <a:latin typeface="+mn-lt"/>
              </a:rPr>
              <a:t>What data Microsoft processes.</a:t>
            </a:r>
          </a:p>
          <a:p>
            <a:pPr marL="457200" indent="-457200">
              <a:buFont typeface="Arial" panose="020B0604020202020204" pitchFamily="34" charset="0"/>
              <a:buChar char="•"/>
            </a:pPr>
            <a:r>
              <a:rPr lang="en-US" sz="2400" dirty="0">
                <a:latin typeface="+mn-lt"/>
              </a:rPr>
              <a:t>How Microsoft processes it.</a:t>
            </a:r>
          </a:p>
          <a:p>
            <a:pPr marL="457200" indent="-457200">
              <a:buFont typeface="Arial" panose="020B0604020202020204" pitchFamily="34" charset="0"/>
              <a:buChar char="•"/>
            </a:pPr>
            <a:r>
              <a:rPr lang="en-US" sz="2400" dirty="0">
                <a:latin typeface="+mn-lt"/>
              </a:rPr>
              <a:t>What purposes the data is used for.</a:t>
            </a:r>
          </a:p>
        </p:txBody>
      </p:sp>
      <p:pic>
        <p:nvPicPr>
          <p:cNvPr id="3074" name="Picture 2">
            <a:extLs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8542" y="2276086"/>
            <a:ext cx="3300023" cy="3001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3005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76700-D19F-4FD8-8205-6A0C4610E5C0}"/>
              </a:ext>
            </a:extLst>
          </p:cNvPr>
          <p:cNvSpPr>
            <a:spLocks noGrp="1"/>
          </p:cNvSpPr>
          <p:nvPr>
            <p:ph type="title"/>
          </p:nvPr>
        </p:nvSpPr>
        <p:spPr/>
        <p:txBody>
          <a:bodyPr/>
          <a:lstStyle/>
          <a:p>
            <a:r>
              <a:rPr lang="en-US" dirty="0"/>
              <a:t> Online Services Terms and Data Protection Addendum</a:t>
            </a:r>
          </a:p>
        </p:txBody>
      </p:sp>
      <p:pic>
        <p:nvPicPr>
          <p:cNvPr id="6" name="Picture 5" descr="Document is a list of example terms and services on it.">
            <a:extLst>
              <a:ext uri="{FF2B5EF4-FFF2-40B4-BE49-F238E27FC236}">
                <a16:creationId xmlns:a16="http://schemas.microsoft.com/office/drawing/2014/main" id="{2A4D25E5-0352-412D-B75A-0482688C5254}"/>
              </a:ext>
            </a:extLst>
          </p:cNvPr>
          <p:cNvPicPr>
            <a:picLocks noChangeAspect="1"/>
          </p:cNvPicPr>
          <p:nvPr/>
        </p:nvPicPr>
        <p:blipFill>
          <a:blip r:embed="rId3"/>
          <a:stretch>
            <a:fillRect/>
          </a:stretch>
        </p:blipFill>
        <p:spPr>
          <a:xfrm>
            <a:off x="806314" y="1948799"/>
            <a:ext cx="777889" cy="1131307"/>
          </a:xfrm>
          <a:prstGeom prst="rect">
            <a:avLst/>
          </a:prstGeom>
        </p:spPr>
      </p:pic>
      <p:sp>
        <p:nvSpPr>
          <p:cNvPr id="3" name="Content Placeholder 2">
            <a:extLst>
              <a:ext uri="{FF2B5EF4-FFF2-40B4-BE49-F238E27FC236}">
                <a16:creationId xmlns:a16="http://schemas.microsoft.com/office/drawing/2014/main" id="{8C0E3AF8-40A3-484B-8B3E-C9F7D782C594}"/>
              </a:ext>
            </a:extLst>
          </p:cNvPr>
          <p:cNvSpPr>
            <a:spLocks noGrp="1"/>
          </p:cNvSpPr>
          <p:nvPr>
            <p:ph sz="quarter" idx="4294967295"/>
          </p:nvPr>
        </p:nvSpPr>
        <p:spPr>
          <a:xfrm>
            <a:off x="1885950" y="1897999"/>
            <a:ext cx="10261600" cy="1232907"/>
          </a:xfrm>
        </p:spPr>
        <p:txBody>
          <a:bodyPr/>
          <a:lstStyle/>
          <a:p>
            <a:r>
              <a:rPr lang="en-US" dirty="0"/>
              <a:t>Online Services Terms: </a:t>
            </a:r>
            <a:r>
              <a:rPr lang="en-US" b="0" i="0" dirty="0">
                <a:solidFill>
                  <a:srgbClr val="000000"/>
                </a:solidFill>
                <a:effectLst/>
                <a:latin typeface="Segoe UI" panose="020B0502040204020203" pitchFamily="34" charset="0"/>
              </a:rPr>
              <a:t>The licensing terms define the terms and conditions for the products and Online Services you purchase through Microsoft Volume Licensing programs.</a:t>
            </a:r>
            <a:endParaRPr lang="en-US" dirty="0"/>
          </a:p>
        </p:txBody>
      </p:sp>
      <p:pic>
        <p:nvPicPr>
          <p:cNvPr id="8" name="Picture 7" descr="Icon with a key locking data.">
            <a:extLst>
              <a:ext uri="{FF2B5EF4-FFF2-40B4-BE49-F238E27FC236}">
                <a16:creationId xmlns:a16="http://schemas.microsoft.com/office/drawing/2014/main" id="{64C29827-EF66-4E2F-8D09-FE78B684E24E}"/>
              </a:ext>
            </a:extLst>
          </p:cNvPr>
          <p:cNvPicPr>
            <a:picLocks noChangeAspect="1"/>
          </p:cNvPicPr>
          <p:nvPr/>
        </p:nvPicPr>
        <p:blipFill>
          <a:blip r:embed="rId4"/>
          <a:stretch>
            <a:fillRect/>
          </a:stretch>
        </p:blipFill>
        <p:spPr>
          <a:xfrm>
            <a:off x="684585" y="3785579"/>
            <a:ext cx="1021345" cy="1021345"/>
          </a:xfrm>
          <a:prstGeom prst="rect">
            <a:avLst/>
          </a:prstGeom>
        </p:spPr>
      </p:pic>
      <p:sp>
        <p:nvSpPr>
          <p:cNvPr id="4" name="Content Placeholder 3">
            <a:extLst>
              <a:ext uri="{FF2B5EF4-FFF2-40B4-BE49-F238E27FC236}">
                <a16:creationId xmlns:a16="http://schemas.microsoft.com/office/drawing/2014/main" id="{497E9BC1-3DEF-44CA-8A9B-DBCC99F9F9DD}"/>
              </a:ext>
            </a:extLst>
          </p:cNvPr>
          <p:cNvSpPr>
            <a:spLocks noGrp="1"/>
          </p:cNvSpPr>
          <p:nvPr>
            <p:ph sz="quarter" idx="4294967295"/>
          </p:nvPr>
        </p:nvSpPr>
        <p:spPr>
          <a:xfrm>
            <a:off x="1885950" y="3660789"/>
            <a:ext cx="9895680" cy="1270925"/>
          </a:xfrm>
        </p:spPr>
        <p:txBody>
          <a:bodyPr/>
          <a:lstStyle/>
          <a:p>
            <a:r>
              <a:rPr lang="en-US" dirty="0"/>
              <a:t>Data Protection Addendum: </a:t>
            </a:r>
            <a:r>
              <a:rPr lang="en-US" dirty="0">
                <a:latin typeface="+mn-lt"/>
              </a:rPr>
              <a:t>The DPA sets forth the obligations, with respect to the processing and security of Customer Data and Personal Data, in connection with the Online Services. </a:t>
            </a:r>
          </a:p>
        </p:txBody>
      </p:sp>
    </p:spTree>
    <p:extLst>
      <p:ext uri="{BB962C8B-B14F-4D97-AF65-F5344CB8AC3E}">
        <p14:creationId xmlns:p14="http://schemas.microsoft.com/office/powerpoint/2010/main" val="219357596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Trust Center</a:t>
            </a:r>
          </a:p>
        </p:txBody>
      </p:sp>
      <p:sp>
        <p:nvSpPr>
          <p:cNvPr id="6" name="Text Placeholder 5"/>
          <p:cNvSpPr>
            <a:spLocks noGrp="1"/>
          </p:cNvSpPr>
          <p:nvPr>
            <p:ph sz="quarter" idx="10"/>
          </p:nvPr>
        </p:nvSpPr>
        <p:spPr>
          <a:xfrm>
            <a:off x="419100" y="1384160"/>
            <a:ext cx="11340811" cy="2544286"/>
          </a:xfrm>
        </p:spPr>
        <p:txBody>
          <a:bodyPr/>
          <a:lstStyle/>
          <a:p>
            <a:r>
              <a:rPr lang="en-US" dirty="0"/>
              <a:t>Learn about security, privacy, compliance, policies, features, and practices across Microsoft’s cloud products.</a:t>
            </a:r>
            <a:endParaRPr lang="en-US" sz="2800" noProof="0" dirty="0">
              <a:latin typeface="Segoe UI Semilight" panose="020B0402040204020203" pitchFamily="34" charset="0"/>
              <a:cs typeface="Segoe UI Semilight" panose="020B0402040204020203" pitchFamily="34" charset="0"/>
            </a:endParaRPr>
          </a:p>
        </p:txBody>
      </p:sp>
      <p:pic>
        <p:nvPicPr>
          <p:cNvPr id="4098" name="Picture 2" descr="Trust Center icon. ">
            <a:extLst>
              <a:ext uri="{C183D7F6-B498-43B3-948B-1728B52AA6E4}">
                <adec:decorative xmlns:adec="http://schemas.microsoft.com/office/drawing/2017/decorative" val="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742" y="2656303"/>
            <a:ext cx="3419456" cy="2367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5"/>
          <p:cNvSpPr txBox="1">
            <a:spLocks/>
          </p:cNvSpPr>
          <p:nvPr/>
        </p:nvSpPr>
        <p:spPr>
          <a:xfrm>
            <a:off x="4273839" y="2279235"/>
            <a:ext cx="7067261" cy="3133165"/>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4000"/>
              </a:lnSpc>
            </a:pPr>
            <a:r>
              <a:rPr lang="en-US" sz="2400" dirty="0">
                <a:latin typeface="+mn-lt"/>
              </a:rPr>
              <a:t>The Trust Center website provides:</a:t>
            </a:r>
          </a:p>
          <a:p>
            <a:pPr marL="571500" lvl="1" indent="-342900">
              <a:lnSpc>
                <a:spcPct val="114000"/>
              </a:lnSpc>
              <a:buFont typeface="Arial" panose="020B0604020202020204" pitchFamily="34" charset="0"/>
              <a:buChar char="•"/>
            </a:pPr>
            <a:r>
              <a:rPr lang="en-US" sz="2400" dirty="0">
                <a:cs typeface="Segoe UI Semilight" panose="020B0402040204020203" pitchFamily="34" charset="0"/>
              </a:rPr>
              <a:t>In-depth, expert information.</a:t>
            </a:r>
          </a:p>
          <a:p>
            <a:pPr marL="571500" lvl="1" indent="-342900">
              <a:lnSpc>
                <a:spcPct val="114000"/>
              </a:lnSpc>
              <a:buFont typeface="Arial" panose="020B0604020202020204" pitchFamily="34" charset="0"/>
              <a:buChar char="•"/>
            </a:pPr>
            <a:r>
              <a:rPr lang="en-US" sz="2400" dirty="0">
                <a:cs typeface="Segoe UI Semilight" panose="020B0402040204020203" pitchFamily="34" charset="0"/>
              </a:rPr>
              <a:t>Curated lists of recommended resources, arranged by topic.</a:t>
            </a:r>
          </a:p>
          <a:p>
            <a:pPr marL="571500" lvl="1" indent="-342900">
              <a:lnSpc>
                <a:spcPct val="114000"/>
              </a:lnSpc>
              <a:buFont typeface="Arial" panose="020B0604020202020204" pitchFamily="34" charset="0"/>
              <a:buChar char="•"/>
            </a:pPr>
            <a:r>
              <a:rPr lang="en-US" sz="2400" dirty="0">
                <a:cs typeface="Segoe UI Semilight" panose="020B0402040204020203" pitchFamily="34" charset="0"/>
              </a:rPr>
              <a:t>Role-specific information for business managers, administrators, engineers, risk assessors, privacy officers, and legal teams. </a:t>
            </a:r>
          </a:p>
        </p:txBody>
      </p:sp>
    </p:spTree>
    <p:extLst>
      <p:ext uri="{BB962C8B-B14F-4D97-AF65-F5344CB8AC3E}">
        <p14:creationId xmlns:p14="http://schemas.microsoft.com/office/powerpoint/2010/main" val="150141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Walkthrough – Exploring the Trust Center</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621997"/>
            <a:ext cx="5394960" cy="2852063"/>
          </a:xfrm>
        </p:spPr>
        <p:txBody>
          <a:bodyPr/>
          <a:lstStyle/>
          <a:p>
            <a:pPr marL="0" indent="0">
              <a:buNone/>
            </a:pPr>
            <a:r>
              <a:rPr lang="en-US" dirty="0"/>
              <a:t>Access the Trust Center, Service Trust Portal (STP), and Compliance Manager.</a:t>
            </a:r>
          </a:p>
          <a:p>
            <a:pPr marL="0" indent="0">
              <a:buNone/>
            </a:pPr>
            <a:endParaRPr lang="en-US" sz="2000" dirty="0">
              <a:latin typeface="+mn-lt"/>
            </a:endParaRPr>
          </a:p>
          <a:p>
            <a:pPr marL="514350" indent="-514350">
              <a:buFont typeface="+mj-lt"/>
              <a:buAutoNum type="arabicPeriod"/>
            </a:pPr>
            <a:r>
              <a:rPr lang="en-US" dirty="0">
                <a:latin typeface="+mn-lt"/>
              </a:rPr>
              <a:t>Access the Trust Center.</a:t>
            </a:r>
          </a:p>
          <a:p>
            <a:pPr marL="514350" indent="-514350">
              <a:buFont typeface="+mj-lt"/>
              <a:buAutoNum type="arabicPeriod"/>
            </a:pPr>
            <a:r>
              <a:rPr lang="en-US" dirty="0">
                <a:latin typeface="+mn-lt"/>
              </a:rPr>
              <a:t>Access the Service Trust Portal.</a:t>
            </a:r>
          </a:p>
          <a:p>
            <a:pPr marL="514350" indent="-514350">
              <a:buFont typeface="+mj-lt"/>
              <a:buAutoNum type="arabicPeriod"/>
            </a:pPr>
            <a:r>
              <a:rPr lang="en-US" dirty="0">
                <a:latin typeface="+mn-lt"/>
              </a:rPr>
              <a:t>Access the Compliance Manager.</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41870112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Module 05 – Outline</a:t>
            </a:r>
          </a:p>
        </p:txBody>
      </p:sp>
      <p:sp>
        <p:nvSpPr>
          <p:cNvPr id="10" name="Text Placeholder 14">
            <a:extLst>
              <a:ext uri="{FF2B5EF4-FFF2-40B4-BE49-F238E27FC236}">
                <a16:creationId xmlns:a16="http://schemas.microsoft.com/office/drawing/2014/main" id="{36877184-9CC1-4EBD-ACA1-BA6A2150651C}"/>
              </a:ext>
            </a:extLst>
          </p:cNvPr>
          <p:cNvSpPr>
            <a:spLocks noGrp="1"/>
          </p:cNvSpPr>
          <p:nvPr/>
        </p:nvSpPr>
        <p:spPr>
          <a:xfrm>
            <a:off x="418643" y="1245638"/>
            <a:ext cx="5546809" cy="4056623"/>
          </a:xfrm>
          <a:prstGeom prst="rect">
            <a:avLst/>
          </a:prstGeom>
        </p:spPr>
        <p:txBody>
          <a:bodyPr vert="horz" wrap="square" lIns="0" tIns="0" rIns="0" bIns="0" rtlCol="0">
            <a:sp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67229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buNone/>
            </a:pPr>
            <a:r>
              <a:rPr lang="en-US" sz="2400" dirty="0">
                <a:latin typeface="+mj-lt"/>
              </a:rPr>
              <a:t>You will learn the following concepts:</a:t>
            </a:r>
          </a:p>
          <a:p>
            <a:pPr marL="0" indent="0">
              <a:lnSpc>
                <a:spcPct val="100000"/>
              </a:lnSpc>
              <a:buNone/>
            </a:pPr>
            <a:endParaRPr lang="en-US" dirty="0"/>
          </a:p>
          <a:p>
            <a:pPr>
              <a:lnSpc>
                <a:spcPct val="100000"/>
              </a:lnSpc>
              <a:buFont typeface="Wingdings" panose="05000000000000000000" pitchFamily="2" charset="2"/>
              <a:buChar char="§"/>
            </a:pPr>
            <a:r>
              <a:rPr lang="en-US" sz="2000" b="1" dirty="0">
                <a:latin typeface="+mj-lt"/>
              </a:rPr>
              <a:t>Azure identity services</a:t>
            </a:r>
          </a:p>
          <a:p>
            <a:pPr marL="560241" lvl="1" indent="-336145">
              <a:buFont typeface="Arial" panose="020B0604020202020204" pitchFamily="34" charset="0"/>
              <a:buChar char="•"/>
            </a:pPr>
            <a:r>
              <a:rPr lang="en-US" sz="2000" dirty="0"/>
              <a:t>Authentication versus Authorization</a:t>
            </a:r>
          </a:p>
          <a:p>
            <a:pPr marL="560241" lvl="1" indent="-336145">
              <a:buFont typeface="Arial" panose="020B0604020202020204" pitchFamily="34" charset="0"/>
              <a:buChar char="•"/>
            </a:pPr>
            <a:r>
              <a:rPr lang="en-US" sz="2000" dirty="0"/>
              <a:t>Azure AD, MFA, SSO and Conditional Access</a:t>
            </a:r>
          </a:p>
          <a:p>
            <a:pPr>
              <a:lnSpc>
                <a:spcPct val="100000"/>
              </a:lnSpc>
              <a:buFont typeface="Wingdings" panose="05000000000000000000" pitchFamily="2" charset="2"/>
              <a:buChar char="§"/>
            </a:pPr>
            <a:r>
              <a:rPr lang="en-US" sz="2000" b="1" dirty="0">
                <a:latin typeface="+mj-lt"/>
              </a:rPr>
              <a:t>Azure governance features</a:t>
            </a:r>
          </a:p>
          <a:p>
            <a:pPr marL="560241" lvl="1" indent="-336145">
              <a:buFont typeface="Arial" panose="020B0604020202020204" pitchFamily="34" charset="0"/>
              <a:buChar char="•"/>
            </a:pPr>
            <a:r>
              <a:rPr lang="en-US" sz="2000" dirty="0"/>
              <a:t>RBAC</a:t>
            </a:r>
          </a:p>
          <a:p>
            <a:pPr marL="560241" lvl="1" indent="-336145">
              <a:buFont typeface="Arial" panose="020B0604020202020204" pitchFamily="34" charset="0"/>
              <a:buChar char="•"/>
            </a:pPr>
            <a:r>
              <a:rPr lang="en-US" sz="2000" dirty="0"/>
              <a:t>Resource locks and tags</a:t>
            </a:r>
          </a:p>
          <a:p>
            <a:pPr marL="560241" lvl="1" indent="-336145">
              <a:buFont typeface="Arial" panose="020B0604020202020204" pitchFamily="34" charset="0"/>
              <a:buChar char="•"/>
            </a:pPr>
            <a:r>
              <a:rPr lang="en-US" sz="2000" dirty="0"/>
              <a:t>Policy, Blueprints, and CAF</a:t>
            </a:r>
          </a:p>
          <a:p>
            <a:pPr>
              <a:lnSpc>
                <a:spcPct val="100000"/>
              </a:lnSpc>
              <a:buFont typeface="Wingdings" panose="05000000000000000000" pitchFamily="2" charset="2"/>
              <a:buChar char="§"/>
            </a:pPr>
            <a:r>
              <a:rPr lang="en-US" sz="2000" b="1" dirty="0">
                <a:latin typeface="+mj-lt"/>
              </a:rPr>
              <a:t>Azure privacy and compliance</a:t>
            </a:r>
          </a:p>
          <a:p>
            <a:pPr marL="560241" lvl="1" indent="-336145">
              <a:buFont typeface="Arial" panose="020B0604020202020204" pitchFamily="34" charset="0"/>
              <a:buChar char="•"/>
            </a:pPr>
            <a:r>
              <a:rPr lang="en-US" sz="2000" dirty="0"/>
              <a:t>Privacy statement and Online Services Terms</a:t>
            </a:r>
          </a:p>
          <a:p>
            <a:pPr marL="560241" lvl="1" indent="-336145">
              <a:buFont typeface="Arial" panose="020B0604020202020204" pitchFamily="34" charset="0"/>
              <a:buChar char="•"/>
            </a:pPr>
            <a:r>
              <a:rPr lang="en-US" sz="2000" dirty="0"/>
              <a:t>Trust Center and compliance documentation</a:t>
            </a:r>
          </a:p>
          <a:p>
            <a:pPr marL="560241" lvl="1" indent="-336145">
              <a:buFont typeface="Arial" panose="020B0604020202020204" pitchFamily="34" charset="0"/>
              <a:buChar char="•"/>
            </a:pPr>
            <a:r>
              <a:rPr lang="en-US" sz="2000" dirty="0"/>
              <a:t>Azure Sovereign Regions</a:t>
            </a:r>
          </a:p>
        </p:txBody>
      </p:sp>
      <p:pic>
        <p:nvPicPr>
          <p:cNvPr id="3" name="Graphic 3">
            <a:extLst>
              <a:ext uri="{FF2B5EF4-FFF2-40B4-BE49-F238E27FC236}">
                <a16:creationId xmlns:a16="http://schemas.microsoft.com/office/drawing/2014/main" id="{5ED20D45-8988-4893-8CF6-F42FD8802BAC}"/>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464" b="-315"/>
          <a:stretch/>
        </p:blipFill>
        <p:spPr>
          <a:xfrm>
            <a:off x="6690248" y="1378281"/>
            <a:ext cx="4718458" cy="4711397"/>
          </a:xfrm>
          <a:prstGeom prst="rect">
            <a:avLst/>
          </a:prstGeom>
        </p:spPr>
      </p:pic>
    </p:spTree>
    <p:extLst>
      <p:ext uri="{BB962C8B-B14F-4D97-AF65-F5344CB8AC3E}">
        <p14:creationId xmlns:p14="http://schemas.microsoft.com/office/powerpoint/2010/main" val="3669250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E5DE5-22E6-4289-9D9C-BC5EB789721B}"/>
              </a:ext>
            </a:extLst>
          </p:cNvPr>
          <p:cNvSpPr>
            <a:spLocks noGrp="1"/>
          </p:cNvSpPr>
          <p:nvPr>
            <p:ph type="title"/>
          </p:nvPr>
        </p:nvSpPr>
        <p:spPr/>
        <p:txBody>
          <a:bodyPr/>
          <a:lstStyle/>
          <a:p>
            <a:r>
              <a:rPr lang="en-US" dirty="0"/>
              <a:t>Azure Compliance Documentation</a:t>
            </a:r>
          </a:p>
        </p:txBody>
      </p:sp>
      <p:sp>
        <p:nvSpPr>
          <p:cNvPr id="3" name="Content Placeholder 2">
            <a:extLst>
              <a:ext uri="{FF2B5EF4-FFF2-40B4-BE49-F238E27FC236}">
                <a16:creationId xmlns:a16="http://schemas.microsoft.com/office/drawing/2014/main" id="{7E5605ED-F5B7-4F69-8789-7CDB15C376FB}"/>
              </a:ext>
            </a:extLst>
          </p:cNvPr>
          <p:cNvSpPr>
            <a:spLocks noGrp="1"/>
          </p:cNvSpPr>
          <p:nvPr>
            <p:ph sz="quarter" idx="10"/>
          </p:nvPr>
        </p:nvSpPr>
        <p:spPr>
          <a:xfrm>
            <a:off x="419100" y="1456897"/>
            <a:ext cx="11340811" cy="1292662"/>
          </a:xfrm>
        </p:spPr>
        <p:txBody>
          <a:bodyPr/>
          <a:lstStyle/>
          <a:p>
            <a:r>
              <a:rPr lang="en-US" b="0" i="0" dirty="0">
                <a:solidFill>
                  <a:srgbClr val="171717"/>
                </a:solidFill>
                <a:effectLst/>
                <a:latin typeface="Segoe UI" panose="020B0502040204020203" pitchFamily="34" charset="0"/>
              </a:rPr>
              <a:t>Microsoft offers a comprehensive set of compliance offerings to help your organization comply with national, regional, and industry-specific requirements that govern the collection and use of data.</a:t>
            </a:r>
            <a:endParaRPr lang="en-US" dirty="0"/>
          </a:p>
        </p:txBody>
      </p:sp>
      <p:grpSp>
        <p:nvGrpSpPr>
          <p:cNvPr id="26" name="Group 25">
            <a:extLst>
              <a:ext uri="{FF2B5EF4-FFF2-40B4-BE49-F238E27FC236}">
                <a16:creationId xmlns:a16="http://schemas.microsoft.com/office/drawing/2014/main" id="{331FE231-85CF-480F-AC63-44BB4D8469C0}"/>
              </a:ext>
              <a:ext uri="{C183D7F6-B498-43B3-948B-1728B52AA6E4}">
                <adec:decorative xmlns:adec="http://schemas.microsoft.com/office/drawing/2017/decorative" val="1"/>
              </a:ext>
            </a:extLst>
          </p:cNvPr>
          <p:cNvGrpSpPr/>
          <p:nvPr/>
        </p:nvGrpSpPr>
        <p:grpSpPr>
          <a:xfrm>
            <a:off x="367665" y="3169683"/>
            <a:ext cx="2777490" cy="1592816"/>
            <a:chOff x="367665" y="3169683"/>
            <a:chExt cx="2777490" cy="1592816"/>
          </a:xfrm>
        </p:grpSpPr>
        <p:grpSp>
          <p:nvGrpSpPr>
            <p:cNvPr id="17" name="Group 16">
              <a:extLst>
                <a:ext uri="{FF2B5EF4-FFF2-40B4-BE49-F238E27FC236}">
                  <a16:creationId xmlns:a16="http://schemas.microsoft.com/office/drawing/2014/main" id="{692D2E37-AE4B-41D0-B9B8-B390FC6BC6DD}"/>
                </a:ext>
              </a:extLst>
            </p:cNvPr>
            <p:cNvGrpSpPr/>
            <p:nvPr/>
          </p:nvGrpSpPr>
          <p:grpSpPr>
            <a:xfrm>
              <a:off x="367665" y="3730005"/>
              <a:ext cx="2777490" cy="1032494"/>
              <a:chOff x="811530" y="3353443"/>
              <a:chExt cx="2777490" cy="1032494"/>
            </a:xfrm>
          </p:grpSpPr>
          <p:sp>
            <p:nvSpPr>
              <p:cNvPr id="13" name="Rectangle 12">
                <a:extLst>
                  <a:ext uri="{FF2B5EF4-FFF2-40B4-BE49-F238E27FC236}">
                    <a16:creationId xmlns:a16="http://schemas.microsoft.com/office/drawing/2014/main" id="{80CBDAEB-E021-49F3-9566-AA47D291ACCF}"/>
                  </a:ext>
                </a:extLst>
              </p:cNvPr>
              <p:cNvSpPr/>
              <p:nvPr/>
            </p:nvSpPr>
            <p:spPr bwMode="auto">
              <a:xfrm>
                <a:off x="811530" y="3353443"/>
                <a:ext cx="2777490" cy="103249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a:extLst>
                  <a:ext uri="{FF2B5EF4-FFF2-40B4-BE49-F238E27FC236}">
                    <a16:creationId xmlns:a16="http://schemas.microsoft.com/office/drawing/2014/main" id="{47DC3B56-B572-44E9-931D-0900E05DB9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0425" y="3400742"/>
                <a:ext cx="2679700" cy="937895"/>
              </a:xfrm>
              <a:prstGeom prst="rect">
                <a:avLst/>
              </a:prstGeom>
            </p:spPr>
          </p:pic>
        </p:grpSp>
        <p:sp>
          <p:nvSpPr>
            <p:cNvPr id="22" name="TextBox 21">
              <a:extLst>
                <a:ext uri="{FF2B5EF4-FFF2-40B4-BE49-F238E27FC236}">
                  <a16:creationId xmlns:a16="http://schemas.microsoft.com/office/drawing/2014/main" id="{E8075559-D349-448F-83AB-5AC801369B5D}"/>
                </a:ext>
              </a:extLst>
            </p:cNvPr>
            <p:cNvSpPr txBox="1"/>
            <p:nvPr/>
          </p:nvSpPr>
          <p:spPr>
            <a:xfrm>
              <a:off x="367665" y="3169683"/>
              <a:ext cx="277749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latin typeface="+mj-lt"/>
                </a:rPr>
                <a:t>Global</a:t>
              </a:r>
            </a:p>
          </p:txBody>
        </p:sp>
      </p:grpSp>
      <p:grpSp>
        <p:nvGrpSpPr>
          <p:cNvPr id="27" name="Group 26">
            <a:extLst>
              <a:ext uri="{FF2B5EF4-FFF2-40B4-BE49-F238E27FC236}">
                <a16:creationId xmlns:a16="http://schemas.microsoft.com/office/drawing/2014/main" id="{2B7569E3-4FBB-435F-A6B0-2124622639F5}"/>
              </a:ext>
              <a:ext uri="{C183D7F6-B498-43B3-948B-1728B52AA6E4}">
                <adec:decorative xmlns:adec="http://schemas.microsoft.com/office/drawing/2017/decorative" val="1"/>
              </a:ext>
            </a:extLst>
          </p:cNvPr>
          <p:cNvGrpSpPr/>
          <p:nvPr/>
        </p:nvGrpSpPr>
        <p:grpSpPr>
          <a:xfrm>
            <a:off x="3260725" y="3169683"/>
            <a:ext cx="2777490" cy="1592816"/>
            <a:chOff x="3260725" y="3169683"/>
            <a:chExt cx="2777490" cy="1592816"/>
          </a:xfrm>
        </p:grpSpPr>
        <p:grpSp>
          <p:nvGrpSpPr>
            <p:cNvPr id="18" name="Group 17">
              <a:extLst>
                <a:ext uri="{FF2B5EF4-FFF2-40B4-BE49-F238E27FC236}">
                  <a16:creationId xmlns:a16="http://schemas.microsoft.com/office/drawing/2014/main" id="{C296F9CF-8226-47C6-AC75-697438F6B20C}"/>
                </a:ext>
              </a:extLst>
            </p:cNvPr>
            <p:cNvGrpSpPr/>
            <p:nvPr/>
          </p:nvGrpSpPr>
          <p:grpSpPr>
            <a:xfrm>
              <a:off x="3260725" y="3730005"/>
              <a:ext cx="2777490" cy="1032494"/>
              <a:chOff x="4529455" y="3777304"/>
              <a:chExt cx="2777490" cy="1032494"/>
            </a:xfrm>
          </p:grpSpPr>
          <p:sp>
            <p:nvSpPr>
              <p:cNvPr id="14" name="Rectangle 13">
                <a:extLst>
                  <a:ext uri="{FF2B5EF4-FFF2-40B4-BE49-F238E27FC236}">
                    <a16:creationId xmlns:a16="http://schemas.microsoft.com/office/drawing/2014/main" id="{EF7F83C9-2B04-49FC-B54B-0EFBA335C318}"/>
                  </a:ext>
                </a:extLst>
              </p:cNvPr>
              <p:cNvSpPr/>
              <p:nvPr/>
            </p:nvSpPr>
            <p:spPr bwMode="auto">
              <a:xfrm>
                <a:off x="4529455" y="3777304"/>
                <a:ext cx="2777490" cy="103249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Graphic 7">
                <a:extLst>
                  <a:ext uri="{FF2B5EF4-FFF2-40B4-BE49-F238E27FC236}">
                    <a16:creationId xmlns:a16="http://schemas.microsoft.com/office/drawing/2014/main" id="{39F1A8D6-EFB8-48C9-AC1D-90A33826C43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78350" y="3824604"/>
                <a:ext cx="2679700" cy="937895"/>
              </a:xfrm>
              <a:prstGeom prst="rect">
                <a:avLst/>
              </a:prstGeom>
            </p:spPr>
          </p:pic>
        </p:grpSp>
        <p:sp>
          <p:nvSpPr>
            <p:cNvPr id="23" name="TextBox 22">
              <a:extLst>
                <a:ext uri="{FF2B5EF4-FFF2-40B4-BE49-F238E27FC236}">
                  <a16:creationId xmlns:a16="http://schemas.microsoft.com/office/drawing/2014/main" id="{CDC96110-7F38-4F86-876F-346CCDFA12A6}"/>
                </a:ext>
              </a:extLst>
            </p:cNvPr>
            <p:cNvSpPr txBox="1"/>
            <p:nvPr/>
          </p:nvSpPr>
          <p:spPr>
            <a:xfrm>
              <a:off x="3260725" y="3169683"/>
              <a:ext cx="277749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latin typeface="+mj-lt"/>
                </a:rPr>
                <a:t>US Government</a:t>
              </a:r>
            </a:p>
          </p:txBody>
        </p:sp>
      </p:grpSp>
      <p:grpSp>
        <p:nvGrpSpPr>
          <p:cNvPr id="28" name="Group 27">
            <a:extLst>
              <a:ext uri="{FF2B5EF4-FFF2-40B4-BE49-F238E27FC236}">
                <a16:creationId xmlns:a16="http://schemas.microsoft.com/office/drawing/2014/main" id="{D07C29F2-AA0E-4878-8039-7FD5D4167DAB}"/>
              </a:ext>
              <a:ext uri="{C183D7F6-B498-43B3-948B-1728B52AA6E4}">
                <adec:decorative xmlns:adec="http://schemas.microsoft.com/office/drawing/2017/decorative" val="1"/>
              </a:ext>
            </a:extLst>
          </p:cNvPr>
          <p:cNvGrpSpPr/>
          <p:nvPr/>
        </p:nvGrpSpPr>
        <p:grpSpPr>
          <a:xfrm>
            <a:off x="6153785" y="3169683"/>
            <a:ext cx="2777490" cy="1592816"/>
            <a:chOff x="6153785" y="3169683"/>
            <a:chExt cx="2777490" cy="1592816"/>
          </a:xfrm>
        </p:grpSpPr>
        <p:grpSp>
          <p:nvGrpSpPr>
            <p:cNvPr id="20" name="Group 19">
              <a:extLst>
                <a:ext uri="{FF2B5EF4-FFF2-40B4-BE49-F238E27FC236}">
                  <a16:creationId xmlns:a16="http://schemas.microsoft.com/office/drawing/2014/main" id="{2A32C66B-D059-48AA-BF44-B0ED7FCCC847}"/>
                </a:ext>
              </a:extLst>
            </p:cNvPr>
            <p:cNvGrpSpPr/>
            <p:nvPr/>
          </p:nvGrpSpPr>
          <p:grpSpPr>
            <a:xfrm>
              <a:off x="6153785" y="3730005"/>
              <a:ext cx="2777490" cy="1032494"/>
              <a:chOff x="535305" y="5345754"/>
              <a:chExt cx="2777490" cy="1032494"/>
            </a:xfrm>
          </p:grpSpPr>
          <p:sp>
            <p:nvSpPr>
              <p:cNvPr id="16" name="Rectangle 15">
                <a:extLst>
                  <a:ext uri="{FF2B5EF4-FFF2-40B4-BE49-F238E27FC236}">
                    <a16:creationId xmlns:a16="http://schemas.microsoft.com/office/drawing/2014/main" id="{65C87296-3BCA-49AF-980A-F77AFB4AD528}"/>
                  </a:ext>
                </a:extLst>
              </p:cNvPr>
              <p:cNvSpPr/>
              <p:nvPr/>
            </p:nvSpPr>
            <p:spPr bwMode="auto">
              <a:xfrm>
                <a:off x="535305" y="5345754"/>
                <a:ext cx="2777490" cy="103249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 name="Graphic 9">
                <a:extLst>
                  <a:ext uri="{FF2B5EF4-FFF2-40B4-BE49-F238E27FC236}">
                    <a16:creationId xmlns:a16="http://schemas.microsoft.com/office/drawing/2014/main" id="{9F990B10-1CE5-4250-8344-18268DC69DA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4200" y="5393054"/>
                <a:ext cx="2679700" cy="937895"/>
              </a:xfrm>
              <a:prstGeom prst="rect">
                <a:avLst/>
              </a:prstGeom>
            </p:spPr>
          </p:pic>
        </p:grpSp>
        <p:sp>
          <p:nvSpPr>
            <p:cNvPr id="24" name="TextBox 23">
              <a:extLst>
                <a:ext uri="{FF2B5EF4-FFF2-40B4-BE49-F238E27FC236}">
                  <a16:creationId xmlns:a16="http://schemas.microsoft.com/office/drawing/2014/main" id="{F3402FBB-9635-4713-B279-8084F5C541E3}"/>
                </a:ext>
              </a:extLst>
            </p:cNvPr>
            <p:cNvSpPr txBox="1"/>
            <p:nvPr/>
          </p:nvSpPr>
          <p:spPr>
            <a:xfrm>
              <a:off x="6153785" y="3169683"/>
              <a:ext cx="277749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latin typeface="+mj-lt"/>
                </a:rPr>
                <a:t>Industry</a:t>
              </a:r>
            </a:p>
          </p:txBody>
        </p:sp>
      </p:grpSp>
      <p:grpSp>
        <p:nvGrpSpPr>
          <p:cNvPr id="29" name="Group 28">
            <a:extLst>
              <a:ext uri="{FF2B5EF4-FFF2-40B4-BE49-F238E27FC236}">
                <a16:creationId xmlns:a16="http://schemas.microsoft.com/office/drawing/2014/main" id="{98B8DEE1-5B57-4BDB-8153-FF076A92F170}"/>
              </a:ext>
              <a:ext uri="{C183D7F6-B498-43B3-948B-1728B52AA6E4}">
                <adec:decorative xmlns:adec="http://schemas.microsoft.com/office/drawing/2017/decorative" val="1"/>
              </a:ext>
            </a:extLst>
          </p:cNvPr>
          <p:cNvGrpSpPr/>
          <p:nvPr/>
        </p:nvGrpSpPr>
        <p:grpSpPr>
          <a:xfrm>
            <a:off x="9046845" y="3169683"/>
            <a:ext cx="2777490" cy="1592816"/>
            <a:chOff x="9046845" y="3169683"/>
            <a:chExt cx="2777490" cy="1592816"/>
          </a:xfrm>
        </p:grpSpPr>
        <p:grpSp>
          <p:nvGrpSpPr>
            <p:cNvPr id="19" name="Group 18">
              <a:extLst>
                <a:ext uri="{FF2B5EF4-FFF2-40B4-BE49-F238E27FC236}">
                  <a16:creationId xmlns:a16="http://schemas.microsoft.com/office/drawing/2014/main" id="{F1DC2CDC-2451-4052-85DB-49BF166DB72C}"/>
                </a:ext>
              </a:extLst>
            </p:cNvPr>
            <p:cNvGrpSpPr/>
            <p:nvPr/>
          </p:nvGrpSpPr>
          <p:grpSpPr>
            <a:xfrm>
              <a:off x="9046845" y="3730005"/>
              <a:ext cx="2777490" cy="1032494"/>
              <a:chOff x="5306695" y="2415547"/>
              <a:chExt cx="2777490" cy="1032494"/>
            </a:xfrm>
          </p:grpSpPr>
          <p:sp>
            <p:nvSpPr>
              <p:cNvPr id="15" name="Rectangle 14">
                <a:extLst>
                  <a:ext uri="{FF2B5EF4-FFF2-40B4-BE49-F238E27FC236}">
                    <a16:creationId xmlns:a16="http://schemas.microsoft.com/office/drawing/2014/main" id="{17CB627A-D085-467F-B7D5-C4D87F8A4AE5}"/>
                  </a:ext>
                </a:extLst>
              </p:cNvPr>
              <p:cNvSpPr/>
              <p:nvPr/>
            </p:nvSpPr>
            <p:spPr bwMode="auto">
              <a:xfrm>
                <a:off x="5306695" y="2415547"/>
                <a:ext cx="2777490" cy="103249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Graphic 11">
                <a:extLst>
                  <a:ext uri="{FF2B5EF4-FFF2-40B4-BE49-F238E27FC236}">
                    <a16:creationId xmlns:a16="http://schemas.microsoft.com/office/drawing/2014/main" id="{0D2ECEFA-EE72-4DD1-BE22-905020152D2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355590" y="2462847"/>
                <a:ext cx="2679700" cy="937895"/>
              </a:xfrm>
              <a:prstGeom prst="rect">
                <a:avLst/>
              </a:prstGeom>
            </p:spPr>
          </p:pic>
        </p:grpSp>
        <p:sp>
          <p:nvSpPr>
            <p:cNvPr id="25" name="TextBox 24">
              <a:extLst>
                <a:ext uri="{FF2B5EF4-FFF2-40B4-BE49-F238E27FC236}">
                  <a16:creationId xmlns:a16="http://schemas.microsoft.com/office/drawing/2014/main" id="{70359210-B545-4AA3-8E49-FA51DE7198A5}"/>
                </a:ext>
              </a:extLst>
            </p:cNvPr>
            <p:cNvSpPr txBox="1"/>
            <p:nvPr/>
          </p:nvSpPr>
          <p:spPr>
            <a:xfrm>
              <a:off x="9046845" y="3169683"/>
              <a:ext cx="277749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latin typeface="+mj-lt"/>
                </a:rPr>
                <a:t>Regional</a:t>
              </a:r>
            </a:p>
          </p:txBody>
        </p:sp>
      </p:grpSp>
    </p:spTree>
    <p:extLst>
      <p:ext uri="{BB962C8B-B14F-4D97-AF65-F5344CB8AC3E}">
        <p14:creationId xmlns:p14="http://schemas.microsoft.com/office/powerpoint/2010/main" val="54246876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Sovereign Regions (US Government services)</a:t>
            </a:r>
          </a:p>
        </p:txBody>
      </p:sp>
      <p:sp>
        <p:nvSpPr>
          <p:cNvPr id="6" name="Text Placeholder 5"/>
          <p:cNvSpPr>
            <a:spLocks noGrp="1"/>
          </p:cNvSpPr>
          <p:nvPr>
            <p:ph sz="quarter" idx="10"/>
          </p:nvPr>
        </p:nvSpPr>
        <p:spPr>
          <a:xfrm>
            <a:off x="419100" y="1321814"/>
            <a:ext cx="11340811" cy="923330"/>
          </a:xfrm>
        </p:spPr>
        <p:txBody>
          <a:bodyPr/>
          <a:lstStyle/>
          <a:p>
            <a:r>
              <a:rPr lang="en-US" dirty="0"/>
              <a:t>Meets the security and compliance needs of US federal agencies</a:t>
            </a:r>
            <a:r>
              <a:rPr lang="en-US"/>
              <a:t>, state and </a:t>
            </a:r>
            <a:r>
              <a:rPr lang="en-US" dirty="0"/>
              <a:t>local governments, and their solution providers.</a:t>
            </a:r>
            <a:endParaRPr lang="en-US" noProof="0" dirty="0"/>
          </a:p>
        </p:txBody>
      </p:sp>
      <p:sp>
        <p:nvSpPr>
          <p:cNvPr id="4" name="Text Placeholder 5"/>
          <p:cNvSpPr txBox="1">
            <a:spLocks/>
          </p:cNvSpPr>
          <p:nvPr/>
        </p:nvSpPr>
        <p:spPr>
          <a:xfrm>
            <a:off x="4288908" y="2506008"/>
            <a:ext cx="8157337" cy="223945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mn-lt"/>
              </a:rPr>
              <a:t>Azure Government:</a:t>
            </a:r>
          </a:p>
          <a:p>
            <a:pPr marL="457200" indent="-457200">
              <a:lnSpc>
                <a:spcPct val="114000"/>
              </a:lnSpc>
              <a:buFont typeface="Arial" panose="020B0604020202020204" pitchFamily="34" charset="0"/>
              <a:buChar char="•"/>
            </a:pPr>
            <a:r>
              <a:rPr lang="en-US" sz="2400" dirty="0">
                <a:latin typeface="+mn-lt"/>
              </a:rPr>
              <a:t>Separate instance of Azure.</a:t>
            </a:r>
          </a:p>
          <a:p>
            <a:pPr marL="457200" indent="-457200">
              <a:lnSpc>
                <a:spcPct val="114000"/>
              </a:lnSpc>
              <a:buFont typeface="Arial" panose="020B0604020202020204" pitchFamily="34" charset="0"/>
              <a:buChar char="•"/>
            </a:pPr>
            <a:r>
              <a:rPr lang="en-US" sz="2400" dirty="0">
                <a:latin typeface="+mn-lt"/>
              </a:rPr>
              <a:t>Physically isolated from non-US government deployments.</a:t>
            </a:r>
          </a:p>
          <a:p>
            <a:pPr marL="457200" indent="-457200">
              <a:lnSpc>
                <a:spcPct val="114000"/>
              </a:lnSpc>
              <a:buFont typeface="Arial" panose="020B0604020202020204" pitchFamily="34" charset="0"/>
              <a:buChar char="•"/>
            </a:pPr>
            <a:r>
              <a:rPr lang="en-US" sz="2400" dirty="0">
                <a:latin typeface="+mn-lt"/>
              </a:rPr>
              <a:t>Accessible only to screened, authorized personnel.</a:t>
            </a:r>
          </a:p>
        </p:txBody>
      </p:sp>
      <p:grpSp>
        <p:nvGrpSpPr>
          <p:cNvPr id="5" name="Group 4">
            <a:extLst>
              <a:ext uri="{C183D7F6-B498-43B3-948B-1728B52AA6E4}">
                <adec:decorative xmlns:adec="http://schemas.microsoft.com/office/drawing/2017/decorative" val="1"/>
              </a:ext>
            </a:extLst>
          </p:cNvPr>
          <p:cNvGrpSpPr>
            <a:grpSpLocks noChangeAspect="1"/>
          </p:cNvGrpSpPr>
          <p:nvPr/>
        </p:nvGrpSpPr>
        <p:grpSpPr bwMode="auto">
          <a:xfrm>
            <a:off x="418643" y="2778055"/>
            <a:ext cx="3534199" cy="1564636"/>
            <a:chOff x="5526" y="820"/>
            <a:chExt cx="1283" cy="568"/>
          </a:xfrm>
        </p:grpSpPr>
        <p:sp>
          <p:nvSpPr>
            <p:cNvPr id="7" name="AutoShape 3"/>
            <p:cNvSpPr>
              <a:spLocks noChangeAspect="1" noChangeArrowheads="1" noTextEdit="1"/>
            </p:cNvSpPr>
            <p:nvPr/>
          </p:nvSpPr>
          <p:spPr bwMode="auto">
            <a:xfrm>
              <a:off x="5526" y="820"/>
              <a:ext cx="1283"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8" name="Freeform 5"/>
            <p:cNvSpPr>
              <a:spLocks/>
            </p:cNvSpPr>
            <p:nvPr/>
          </p:nvSpPr>
          <p:spPr bwMode="auto">
            <a:xfrm>
              <a:off x="6467" y="1118"/>
              <a:ext cx="331" cy="267"/>
            </a:xfrm>
            <a:custGeom>
              <a:avLst/>
              <a:gdLst>
                <a:gd name="T0" fmla="*/ 331 w 331"/>
                <a:gd name="T1" fmla="*/ 0 h 267"/>
                <a:gd name="T2" fmla="*/ 25 w 331"/>
                <a:gd name="T3" fmla="*/ 0 h 267"/>
                <a:gd name="T4" fmla="*/ 0 w 331"/>
                <a:gd name="T5" fmla="*/ 0 h 267"/>
                <a:gd name="T6" fmla="*/ 0 w 331"/>
                <a:gd name="T7" fmla="*/ 267 h 267"/>
                <a:gd name="T8" fmla="*/ 331 w 331"/>
                <a:gd name="T9" fmla="*/ 267 h 267"/>
                <a:gd name="T10" fmla="*/ 331 w 331"/>
                <a:gd name="T11" fmla="*/ 0 h 267"/>
              </a:gdLst>
              <a:ahLst/>
              <a:cxnLst>
                <a:cxn ang="0">
                  <a:pos x="T0" y="T1"/>
                </a:cxn>
                <a:cxn ang="0">
                  <a:pos x="T2" y="T3"/>
                </a:cxn>
                <a:cxn ang="0">
                  <a:pos x="T4" y="T5"/>
                </a:cxn>
                <a:cxn ang="0">
                  <a:pos x="T6" y="T7"/>
                </a:cxn>
                <a:cxn ang="0">
                  <a:pos x="T8" y="T9"/>
                </a:cxn>
                <a:cxn ang="0">
                  <a:pos x="T10" y="T11"/>
                </a:cxn>
              </a:cxnLst>
              <a:rect l="0" t="0" r="r" b="b"/>
              <a:pathLst>
                <a:path w="331" h="267">
                  <a:moveTo>
                    <a:pt x="331" y="0"/>
                  </a:moveTo>
                  <a:lnTo>
                    <a:pt x="25" y="0"/>
                  </a:lnTo>
                  <a:lnTo>
                    <a:pt x="0" y="0"/>
                  </a:lnTo>
                  <a:lnTo>
                    <a:pt x="0" y="267"/>
                  </a:lnTo>
                  <a:lnTo>
                    <a:pt x="331" y="267"/>
                  </a:lnTo>
                  <a:lnTo>
                    <a:pt x="331" y="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9" name="Rectangle 6"/>
            <p:cNvSpPr>
              <a:spLocks noChangeArrowheads="1"/>
            </p:cNvSpPr>
            <p:nvPr/>
          </p:nvSpPr>
          <p:spPr bwMode="auto">
            <a:xfrm>
              <a:off x="6726" y="1210"/>
              <a:ext cx="28" cy="4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0" name="Rectangle 7"/>
            <p:cNvSpPr>
              <a:spLocks noChangeArrowheads="1"/>
            </p:cNvSpPr>
            <p:nvPr/>
          </p:nvSpPr>
          <p:spPr bwMode="auto">
            <a:xfrm>
              <a:off x="6668" y="1210"/>
              <a:ext cx="28" cy="47"/>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1" name="Rectangle 8"/>
            <p:cNvSpPr>
              <a:spLocks noChangeArrowheads="1"/>
            </p:cNvSpPr>
            <p:nvPr/>
          </p:nvSpPr>
          <p:spPr bwMode="auto">
            <a:xfrm>
              <a:off x="6610" y="1210"/>
              <a:ext cx="28" cy="47"/>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2" name="Rectangle 9"/>
            <p:cNvSpPr>
              <a:spLocks noChangeArrowheads="1"/>
            </p:cNvSpPr>
            <p:nvPr/>
          </p:nvSpPr>
          <p:spPr bwMode="auto">
            <a:xfrm>
              <a:off x="6555" y="1210"/>
              <a:ext cx="25" cy="4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3" name="Rectangle 10"/>
            <p:cNvSpPr>
              <a:spLocks noChangeArrowheads="1"/>
            </p:cNvSpPr>
            <p:nvPr/>
          </p:nvSpPr>
          <p:spPr bwMode="auto">
            <a:xfrm>
              <a:off x="6467" y="1163"/>
              <a:ext cx="345" cy="11"/>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4" name="Freeform 11"/>
            <p:cNvSpPr>
              <a:spLocks/>
            </p:cNvSpPr>
            <p:nvPr/>
          </p:nvSpPr>
          <p:spPr bwMode="auto">
            <a:xfrm>
              <a:off x="5540" y="1118"/>
              <a:ext cx="331" cy="267"/>
            </a:xfrm>
            <a:custGeom>
              <a:avLst/>
              <a:gdLst>
                <a:gd name="T0" fmla="*/ 0 w 331"/>
                <a:gd name="T1" fmla="*/ 0 h 267"/>
                <a:gd name="T2" fmla="*/ 309 w 331"/>
                <a:gd name="T3" fmla="*/ 0 h 267"/>
                <a:gd name="T4" fmla="*/ 331 w 331"/>
                <a:gd name="T5" fmla="*/ 0 h 267"/>
                <a:gd name="T6" fmla="*/ 331 w 331"/>
                <a:gd name="T7" fmla="*/ 267 h 267"/>
                <a:gd name="T8" fmla="*/ 0 w 331"/>
                <a:gd name="T9" fmla="*/ 267 h 267"/>
                <a:gd name="T10" fmla="*/ 0 w 331"/>
                <a:gd name="T11" fmla="*/ 0 h 267"/>
              </a:gdLst>
              <a:ahLst/>
              <a:cxnLst>
                <a:cxn ang="0">
                  <a:pos x="T0" y="T1"/>
                </a:cxn>
                <a:cxn ang="0">
                  <a:pos x="T2" y="T3"/>
                </a:cxn>
                <a:cxn ang="0">
                  <a:pos x="T4" y="T5"/>
                </a:cxn>
                <a:cxn ang="0">
                  <a:pos x="T6" y="T7"/>
                </a:cxn>
                <a:cxn ang="0">
                  <a:pos x="T8" y="T9"/>
                </a:cxn>
                <a:cxn ang="0">
                  <a:pos x="T10" y="T11"/>
                </a:cxn>
              </a:cxnLst>
              <a:rect l="0" t="0" r="r" b="b"/>
              <a:pathLst>
                <a:path w="331" h="267">
                  <a:moveTo>
                    <a:pt x="0" y="0"/>
                  </a:moveTo>
                  <a:lnTo>
                    <a:pt x="309" y="0"/>
                  </a:lnTo>
                  <a:lnTo>
                    <a:pt x="331" y="0"/>
                  </a:lnTo>
                  <a:lnTo>
                    <a:pt x="331" y="267"/>
                  </a:lnTo>
                  <a:lnTo>
                    <a:pt x="0" y="267"/>
                  </a:lnTo>
                  <a:lnTo>
                    <a:pt x="0" y="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5" name="Freeform 12"/>
            <p:cNvSpPr>
              <a:spLocks/>
            </p:cNvSpPr>
            <p:nvPr/>
          </p:nvSpPr>
          <p:spPr bwMode="auto">
            <a:xfrm>
              <a:off x="5612" y="1121"/>
              <a:ext cx="259" cy="264"/>
            </a:xfrm>
            <a:custGeom>
              <a:avLst/>
              <a:gdLst>
                <a:gd name="T0" fmla="*/ 0 w 259"/>
                <a:gd name="T1" fmla="*/ 264 h 264"/>
                <a:gd name="T2" fmla="*/ 259 w 259"/>
                <a:gd name="T3" fmla="*/ 0 h 264"/>
                <a:gd name="T4" fmla="*/ 259 w 259"/>
                <a:gd name="T5" fmla="*/ 264 h 264"/>
                <a:gd name="T6" fmla="*/ 0 w 259"/>
                <a:gd name="T7" fmla="*/ 264 h 264"/>
              </a:gdLst>
              <a:ahLst/>
              <a:cxnLst>
                <a:cxn ang="0">
                  <a:pos x="T0" y="T1"/>
                </a:cxn>
                <a:cxn ang="0">
                  <a:pos x="T2" y="T3"/>
                </a:cxn>
                <a:cxn ang="0">
                  <a:pos x="T4" y="T5"/>
                </a:cxn>
                <a:cxn ang="0">
                  <a:pos x="T6" y="T7"/>
                </a:cxn>
              </a:cxnLst>
              <a:rect l="0" t="0" r="r" b="b"/>
              <a:pathLst>
                <a:path w="259" h="264">
                  <a:moveTo>
                    <a:pt x="0" y="264"/>
                  </a:moveTo>
                  <a:lnTo>
                    <a:pt x="259" y="0"/>
                  </a:lnTo>
                  <a:lnTo>
                    <a:pt x="259" y="264"/>
                  </a:lnTo>
                  <a:lnTo>
                    <a:pt x="0" y="264"/>
                  </a:lnTo>
                  <a:close/>
                </a:path>
              </a:pathLst>
            </a:custGeom>
            <a:solidFill>
              <a:srgbClr val="008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6" name="Rectangle 13"/>
            <p:cNvSpPr>
              <a:spLocks noChangeArrowheads="1"/>
            </p:cNvSpPr>
            <p:nvPr/>
          </p:nvSpPr>
          <p:spPr bwMode="auto">
            <a:xfrm>
              <a:off x="6467" y="1279"/>
              <a:ext cx="33" cy="106"/>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8" name="Rectangle 14"/>
            <p:cNvSpPr>
              <a:spLocks noChangeArrowheads="1"/>
            </p:cNvSpPr>
            <p:nvPr/>
          </p:nvSpPr>
          <p:spPr bwMode="auto">
            <a:xfrm>
              <a:off x="6500" y="1279"/>
              <a:ext cx="41" cy="106"/>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9" name="Rectangle 15"/>
            <p:cNvSpPr>
              <a:spLocks noChangeArrowheads="1"/>
            </p:cNvSpPr>
            <p:nvPr/>
          </p:nvSpPr>
          <p:spPr bwMode="auto">
            <a:xfrm>
              <a:off x="5838" y="1279"/>
              <a:ext cx="33" cy="106"/>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0" name="Rectangle 16"/>
            <p:cNvSpPr>
              <a:spLocks noChangeArrowheads="1"/>
            </p:cNvSpPr>
            <p:nvPr/>
          </p:nvSpPr>
          <p:spPr bwMode="auto">
            <a:xfrm>
              <a:off x="5871" y="931"/>
              <a:ext cx="596" cy="393"/>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1" name="Freeform 17"/>
            <p:cNvSpPr>
              <a:spLocks/>
            </p:cNvSpPr>
            <p:nvPr/>
          </p:nvSpPr>
          <p:spPr bwMode="auto">
            <a:xfrm>
              <a:off x="6114" y="1118"/>
              <a:ext cx="110" cy="206"/>
            </a:xfrm>
            <a:custGeom>
              <a:avLst/>
              <a:gdLst>
                <a:gd name="T0" fmla="*/ 20 w 40"/>
                <a:gd name="T1" fmla="*/ 0 h 74"/>
                <a:gd name="T2" fmla="*/ 0 w 40"/>
                <a:gd name="T3" fmla="*/ 21 h 74"/>
                <a:gd name="T4" fmla="*/ 0 w 40"/>
                <a:gd name="T5" fmla="*/ 74 h 74"/>
                <a:gd name="T6" fmla="*/ 40 w 40"/>
                <a:gd name="T7" fmla="*/ 74 h 74"/>
                <a:gd name="T8" fmla="*/ 40 w 40"/>
                <a:gd name="T9" fmla="*/ 21 h 74"/>
                <a:gd name="T10" fmla="*/ 20 w 40"/>
                <a:gd name="T11" fmla="*/ 0 h 74"/>
              </a:gdLst>
              <a:ahLst/>
              <a:cxnLst>
                <a:cxn ang="0">
                  <a:pos x="T0" y="T1"/>
                </a:cxn>
                <a:cxn ang="0">
                  <a:pos x="T2" y="T3"/>
                </a:cxn>
                <a:cxn ang="0">
                  <a:pos x="T4" y="T5"/>
                </a:cxn>
                <a:cxn ang="0">
                  <a:pos x="T6" y="T7"/>
                </a:cxn>
                <a:cxn ang="0">
                  <a:pos x="T8" y="T9"/>
                </a:cxn>
                <a:cxn ang="0">
                  <a:pos x="T10" y="T11"/>
                </a:cxn>
              </a:cxnLst>
              <a:rect l="0" t="0" r="r" b="b"/>
              <a:pathLst>
                <a:path w="40" h="74">
                  <a:moveTo>
                    <a:pt x="20" y="0"/>
                  </a:moveTo>
                  <a:cubicBezTo>
                    <a:pt x="9" y="0"/>
                    <a:pt x="0" y="9"/>
                    <a:pt x="0" y="21"/>
                  </a:cubicBezTo>
                  <a:cubicBezTo>
                    <a:pt x="0" y="74"/>
                    <a:pt x="0" y="74"/>
                    <a:pt x="0" y="74"/>
                  </a:cubicBezTo>
                  <a:cubicBezTo>
                    <a:pt x="40" y="74"/>
                    <a:pt x="40" y="74"/>
                    <a:pt x="40" y="74"/>
                  </a:cubicBezTo>
                  <a:cubicBezTo>
                    <a:pt x="40" y="21"/>
                    <a:pt x="40" y="21"/>
                    <a:pt x="40" y="21"/>
                  </a:cubicBezTo>
                  <a:cubicBezTo>
                    <a:pt x="40" y="9"/>
                    <a:pt x="31" y="0"/>
                    <a:pt x="20" y="0"/>
                  </a:cubicBezTo>
                  <a:close/>
                </a:path>
              </a:pathLst>
            </a:custGeom>
            <a:solidFill>
              <a:srgbClr val="008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2" name="Freeform 18"/>
            <p:cNvSpPr>
              <a:spLocks/>
            </p:cNvSpPr>
            <p:nvPr/>
          </p:nvSpPr>
          <p:spPr bwMode="auto">
            <a:xfrm>
              <a:off x="6288" y="1118"/>
              <a:ext cx="113" cy="206"/>
            </a:xfrm>
            <a:custGeom>
              <a:avLst/>
              <a:gdLst>
                <a:gd name="T0" fmla="*/ 21 w 41"/>
                <a:gd name="T1" fmla="*/ 0 h 74"/>
                <a:gd name="T2" fmla="*/ 0 w 41"/>
                <a:gd name="T3" fmla="*/ 21 h 74"/>
                <a:gd name="T4" fmla="*/ 0 w 41"/>
                <a:gd name="T5" fmla="*/ 74 h 74"/>
                <a:gd name="T6" fmla="*/ 41 w 41"/>
                <a:gd name="T7" fmla="*/ 74 h 74"/>
                <a:gd name="T8" fmla="*/ 41 w 41"/>
                <a:gd name="T9" fmla="*/ 21 h 74"/>
                <a:gd name="T10" fmla="*/ 21 w 41"/>
                <a:gd name="T11" fmla="*/ 0 h 74"/>
              </a:gdLst>
              <a:ahLst/>
              <a:cxnLst>
                <a:cxn ang="0">
                  <a:pos x="T0" y="T1"/>
                </a:cxn>
                <a:cxn ang="0">
                  <a:pos x="T2" y="T3"/>
                </a:cxn>
                <a:cxn ang="0">
                  <a:pos x="T4" y="T5"/>
                </a:cxn>
                <a:cxn ang="0">
                  <a:pos x="T6" y="T7"/>
                </a:cxn>
                <a:cxn ang="0">
                  <a:pos x="T8" y="T9"/>
                </a:cxn>
                <a:cxn ang="0">
                  <a:pos x="T10" y="T11"/>
                </a:cxn>
              </a:cxnLst>
              <a:rect l="0" t="0" r="r" b="b"/>
              <a:pathLst>
                <a:path w="41" h="74">
                  <a:moveTo>
                    <a:pt x="21" y="0"/>
                  </a:moveTo>
                  <a:cubicBezTo>
                    <a:pt x="9" y="0"/>
                    <a:pt x="0" y="9"/>
                    <a:pt x="0" y="21"/>
                  </a:cubicBezTo>
                  <a:cubicBezTo>
                    <a:pt x="0" y="74"/>
                    <a:pt x="0" y="74"/>
                    <a:pt x="0" y="74"/>
                  </a:cubicBezTo>
                  <a:cubicBezTo>
                    <a:pt x="41" y="74"/>
                    <a:pt x="41" y="74"/>
                    <a:pt x="41" y="74"/>
                  </a:cubicBezTo>
                  <a:cubicBezTo>
                    <a:pt x="41" y="21"/>
                    <a:pt x="41" y="21"/>
                    <a:pt x="41" y="21"/>
                  </a:cubicBezTo>
                  <a:cubicBezTo>
                    <a:pt x="41" y="9"/>
                    <a:pt x="32" y="0"/>
                    <a:pt x="21" y="0"/>
                  </a:cubicBezTo>
                  <a:close/>
                </a:path>
              </a:pathLst>
            </a:custGeom>
            <a:solidFill>
              <a:srgbClr val="008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3" name="Freeform 19"/>
            <p:cNvSpPr>
              <a:spLocks/>
            </p:cNvSpPr>
            <p:nvPr/>
          </p:nvSpPr>
          <p:spPr bwMode="auto">
            <a:xfrm>
              <a:off x="5937" y="1118"/>
              <a:ext cx="113" cy="206"/>
            </a:xfrm>
            <a:custGeom>
              <a:avLst/>
              <a:gdLst>
                <a:gd name="T0" fmla="*/ 21 w 41"/>
                <a:gd name="T1" fmla="*/ 0 h 74"/>
                <a:gd name="T2" fmla="*/ 0 w 41"/>
                <a:gd name="T3" fmla="*/ 21 h 74"/>
                <a:gd name="T4" fmla="*/ 0 w 41"/>
                <a:gd name="T5" fmla="*/ 74 h 74"/>
                <a:gd name="T6" fmla="*/ 41 w 41"/>
                <a:gd name="T7" fmla="*/ 74 h 74"/>
                <a:gd name="T8" fmla="*/ 41 w 41"/>
                <a:gd name="T9" fmla="*/ 21 h 74"/>
                <a:gd name="T10" fmla="*/ 21 w 41"/>
                <a:gd name="T11" fmla="*/ 0 h 74"/>
              </a:gdLst>
              <a:ahLst/>
              <a:cxnLst>
                <a:cxn ang="0">
                  <a:pos x="T0" y="T1"/>
                </a:cxn>
                <a:cxn ang="0">
                  <a:pos x="T2" y="T3"/>
                </a:cxn>
                <a:cxn ang="0">
                  <a:pos x="T4" y="T5"/>
                </a:cxn>
                <a:cxn ang="0">
                  <a:pos x="T6" y="T7"/>
                </a:cxn>
                <a:cxn ang="0">
                  <a:pos x="T8" y="T9"/>
                </a:cxn>
                <a:cxn ang="0">
                  <a:pos x="T10" y="T11"/>
                </a:cxn>
              </a:cxnLst>
              <a:rect l="0" t="0" r="r" b="b"/>
              <a:pathLst>
                <a:path w="41" h="74">
                  <a:moveTo>
                    <a:pt x="21" y="0"/>
                  </a:moveTo>
                  <a:cubicBezTo>
                    <a:pt x="9" y="0"/>
                    <a:pt x="0" y="9"/>
                    <a:pt x="0" y="21"/>
                  </a:cubicBezTo>
                  <a:cubicBezTo>
                    <a:pt x="0" y="74"/>
                    <a:pt x="0" y="74"/>
                    <a:pt x="0" y="74"/>
                  </a:cubicBezTo>
                  <a:cubicBezTo>
                    <a:pt x="41" y="74"/>
                    <a:pt x="41" y="74"/>
                    <a:pt x="41" y="74"/>
                  </a:cubicBezTo>
                  <a:cubicBezTo>
                    <a:pt x="41" y="21"/>
                    <a:pt x="41" y="21"/>
                    <a:pt x="41" y="21"/>
                  </a:cubicBezTo>
                  <a:cubicBezTo>
                    <a:pt x="41" y="9"/>
                    <a:pt x="32" y="0"/>
                    <a:pt x="21" y="0"/>
                  </a:cubicBezTo>
                  <a:close/>
                </a:path>
              </a:pathLst>
            </a:custGeom>
            <a:solidFill>
              <a:srgbClr val="008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4" name="Rectangle 20"/>
            <p:cNvSpPr>
              <a:spLocks noChangeArrowheads="1"/>
            </p:cNvSpPr>
            <p:nvPr/>
          </p:nvSpPr>
          <p:spPr bwMode="auto">
            <a:xfrm>
              <a:off x="5584" y="1210"/>
              <a:ext cx="28" cy="4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5" name="Rectangle 21"/>
            <p:cNvSpPr>
              <a:spLocks noChangeArrowheads="1"/>
            </p:cNvSpPr>
            <p:nvPr/>
          </p:nvSpPr>
          <p:spPr bwMode="auto">
            <a:xfrm>
              <a:off x="5642" y="1210"/>
              <a:ext cx="28" cy="47"/>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6" name="Rectangle 22"/>
            <p:cNvSpPr>
              <a:spLocks noChangeArrowheads="1"/>
            </p:cNvSpPr>
            <p:nvPr/>
          </p:nvSpPr>
          <p:spPr bwMode="auto">
            <a:xfrm>
              <a:off x="5700" y="1210"/>
              <a:ext cx="27" cy="47"/>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7" name="Rectangle 23"/>
            <p:cNvSpPr>
              <a:spLocks noChangeArrowheads="1"/>
            </p:cNvSpPr>
            <p:nvPr/>
          </p:nvSpPr>
          <p:spPr bwMode="auto">
            <a:xfrm>
              <a:off x="5758" y="1210"/>
              <a:ext cx="27" cy="4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8" name="Rectangle 24"/>
            <p:cNvSpPr>
              <a:spLocks noChangeArrowheads="1"/>
            </p:cNvSpPr>
            <p:nvPr/>
          </p:nvSpPr>
          <p:spPr bwMode="auto">
            <a:xfrm>
              <a:off x="5871" y="1324"/>
              <a:ext cx="596" cy="1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9" name="Rectangle 25"/>
            <p:cNvSpPr>
              <a:spLocks noChangeArrowheads="1"/>
            </p:cNvSpPr>
            <p:nvPr/>
          </p:nvSpPr>
          <p:spPr bwMode="auto">
            <a:xfrm>
              <a:off x="5857" y="1341"/>
              <a:ext cx="624" cy="14"/>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0" name="Rectangle 26"/>
            <p:cNvSpPr>
              <a:spLocks noChangeArrowheads="1"/>
            </p:cNvSpPr>
            <p:nvPr/>
          </p:nvSpPr>
          <p:spPr bwMode="auto">
            <a:xfrm>
              <a:off x="5849" y="1355"/>
              <a:ext cx="643" cy="14"/>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1" name="Rectangle 27"/>
            <p:cNvSpPr>
              <a:spLocks noChangeArrowheads="1"/>
            </p:cNvSpPr>
            <p:nvPr/>
          </p:nvSpPr>
          <p:spPr bwMode="auto">
            <a:xfrm>
              <a:off x="5838" y="1369"/>
              <a:ext cx="662" cy="16"/>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2" name="Rectangle 28"/>
            <p:cNvSpPr>
              <a:spLocks noChangeArrowheads="1"/>
            </p:cNvSpPr>
            <p:nvPr/>
          </p:nvSpPr>
          <p:spPr bwMode="auto">
            <a:xfrm>
              <a:off x="5796" y="1279"/>
              <a:ext cx="42" cy="106"/>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3" name="Freeform 29"/>
            <p:cNvSpPr>
              <a:spLocks/>
            </p:cNvSpPr>
            <p:nvPr/>
          </p:nvSpPr>
          <p:spPr bwMode="auto">
            <a:xfrm>
              <a:off x="5976" y="823"/>
              <a:ext cx="386" cy="97"/>
            </a:xfrm>
            <a:custGeom>
              <a:avLst/>
              <a:gdLst>
                <a:gd name="T0" fmla="*/ 196 w 386"/>
                <a:gd name="T1" fmla="*/ 0 h 97"/>
                <a:gd name="T2" fmla="*/ 0 w 386"/>
                <a:gd name="T3" fmla="*/ 97 h 97"/>
                <a:gd name="T4" fmla="*/ 386 w 386"/>
                <a:gd name="T5" fmla="*/ 97 h 97"/>
                <a:gd name="T6" fmla="*/ 196 w 386"/>
                <a:gd name="T7" fmla="*/ 0 h 97"/>
              </a:gdLst>
              <a:ahLst/>
              <a:cxnLst>
                <a:cxn ang="0">
                  <a:pos x="T0" y="T1"/>
                </a:cxn>
                <a:cxn ang="0">
                  <a:pos x="T2" y="T3"/>
                </a:cxn>
                <a:cxn ang="0">
                  <a:pos x="T4" y="T5"/>
                </a:cxn>
                <a:cxn ang="0">
                  <a:pos x="T6" y="T7"/>
                </a:cxn>
              </a:cxnLst>
              <a:rect l="0" t="0" r="r" b="b"/>
              <a:pathLst>
                <a:path w="386" h="97">
                  <a:moveTo>
                    <a:pt x="196" y="0"/>
                  </a:moveTo>
                  <a:lnTo>
                    <a:pt x="0" y="97"/>
                  </a:lnTo>
                  <a:lnTo>
                    <a:pt x="386" y="97"/>
                  </a:lnTo>
                  <a:lnTo>
                    <a:pt x="196"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4" name="Rectangle 30"/>
            <p:cNvSpPr>
              <a:spLocks noChangeArrowheads="1"/>
            </p:cNvSpPr>
            <p:nvPr/>
          </p:nvSpPr>
          <p:spPr bwMode="auto">
            <a:xfrm>
              <a:off x="5857" y="1046"/>
              <a:ext cx="624" cy="13"/>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5" name="Rectangle 31"/>
            <p:cNvSpPr>
              <a:spLocks noChangeArrowheads="1"/>
            </p:cNvSpPr>
            <p:nvPr/>
          </p:nvSpPr>
          <p:spPr bwMode="auto">
            <a:xfrm>
              <a:off x="5857" y="931"/>
              <a:ext cx="624" cy="14"/>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6" name="Rectangle 32"/>
            <p:cNvSpPr>
              <a:spLocks noChangeArrowheads="1"/>
            </p:cNvSpPr>
            <p:nvPr/>
          </p:nvSpPr>
          <p:spPr bwMode="auto">
            <a:xfrm>
              <a:off x="5529" y="1163"/>
              <a:ext cx="342" cy="11"/>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grpSp>
      <p:sp>
        <p:nvSpPr>
          <p:cNvPr id="37" name="Text Placeholder 5"/>
          <p:cNvSpPr txBox="1">
            <a:spLocks/>
          </p:cNvSpPr>
          <p:nvPr/>
        </p:nvSpPr>
        <p:spPr>
          <a:xfrm>
            <a:off x="586740" y="4998600"/>
            <a:ext cx="11018520" cy="27699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latin typeface="+mj-lt"/>
              </a:rPr>
              <a:t>Examples of compliant standards </a:t>
            </a:r>
            <a:r>
              <a:rPr lang="en-US" sz="1800" dirty="0">
                <a:latin typeface="+mn-lt"/>
              </a:rPr>
              <a:t>: </a:t>
            </a:r>
            <a:r>
              <a:rPr lang="en-US" sz="1800" dirty="0" err="1">
                <a:latin typeface="+mn-lt"/>
              </a:rPr>
              <a:t>FedRAMP</a:t>
            </a:r>
            <a:r>
              <a:rPr lang="en-US" sz="1800" dirty="0">
                <a:latin typeface="+mn-lt"/>
              </a:rPr>
              <a:t>, NIST 800.171 (DIB), ITAR, IRS 1075, </a:t>
            </a:r>
            <a:r>
              <a:rPr lang="en-US" sz="1800" dirty="0" err="1">
                <a:latin typeface="+mn-lt"/>
              </a:rPr>
              <a:t>DoD</a:t>
            </a:r>
            <a:r>
              <a:rPr lang="en-US" sz="1800" dirty="0">
                <a:latin typeface="+mn-lt"/>
              </a:rPr>
              <a:t> L2, L4 &amp; L5, and CJIS.</a:t>
            </a:r>
          </a:p>
        </p:txBody>
      </p:sp>
    </p:spTree>
    <p:extLst>
      <p:ext uri="{BB962C8B-B14F-4D97-AF65-F5344CB8AC3E}">
        <p14:creationId xmlns:p14="http://schemas.microsoft.com/office/powerpoint/2010/main" val="886235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Sovereign Regions (Azure China)</a:t>
            </a:r>
            <a:endParaRPr lang="en-US" strike="sngStrike" noProof="0" dirty="0"/>
          </a:p>
        </p:txBody>
      </p:sp>
      <p:sp>
        <p:nvSpPr>
          <p:cNvPr id="6" name="Text Placeholder 5"/>
          <p:cNvSpPr>
            <a:spLocks noGrp="1"/>
          </p:cNvSpPr>
          <p:nvPr>
            <p:ph sz="quarter" idx="10"/>
          </p:nvPr>
        </p:nvSpPr>
        <p:spPr>
          <a:xfrm>
            <a:off x="419100" y="1456897"/>
            <a:ext cx="11340811" cy="933878"/>
          </a:xfrm>
        </p:spPr>
        <p:txBody>
          <a:bodyPr vert="horz" wrap="square" lIns="0" tIns="91440" rIns="146304" bIns="91440" rtlCol="0" anchor="t">
            <a:spAutoFit/>
          </a:bodyPr>
          <a:lstStyle/>
          <a:p>
            <a:r>
              <a:rPr lang="en-US" dirty="0"/>
              <a:t>Microsoft is China’s first foreign public cloud service provider, in compliance with government regulations.</a:t>
            </a:r>
            <a:endParaRPr lang="en-US" noProof="0" dirty="0"/>
          </a:p>
        </p:txBody>
      </p:sp>
      <p:sp>
        <p:nvSpPr>
          <p:cNvPr id="4" name="Text Placeholder 5"/>
          <p:cNvSpPr txBox="1">
            <a:spLocks/>
          </p:cNvSpPr>
          <p:nvPr/>
        </p:nvSpPr>
        <p:spPr>
          <a:xfrm>
            <a:off x="1593955" y="2632805"/>
            <a:ext cx="8046720" cy="229492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400" dirty="0">
                <a:latin typeface="+mn-lt"/>
                <a:cs typeface="Segoe UI Semibold" panose="020B0702040204020203" pitchFamily="34" charset="0"/>
              </a:rPr>
              <a:t>Azure China features:</a:t>
            </a:r>
            <a:endParaRPr lang="en-US" sz="2400" dirty="0">
              <a:latin typeface="+mn-lt"/>
            </a:endParaRPr>
          </a:p>
          <a:p>
            <a:pPr marL="457200" indent="-457200">
              <a:lnSpc>
                <a:spcPct val="150000"/>
              </a:lnSpc>
              <a:buFont typeface="Arial" panose="020B0604020202020204" pitchFamily="34" charset="0"/>
              <a:buChar char="•"/>
            </a:pPr>
            <a:r>
              <a:rPr lang="en-US" sz="2400" dirty="0">
                <a:latin typeface="+mn-lt"/>
                <a:cs typeface="Segoe UI" panose="020B0502040204020203" pitchFamily="34" charset="0"/>
              </a:rPr>
              <a:t>Physically separated instance of Azure cloud services operated by 21Vianet</a:t>
            </a:r>
          </a:p>
          <a:p>
            <a:pPr marL="457200" indent="-457200">
              <a:lnSpc>
                <a:spcPct val="150000"/>
              </a:lnSpc>
              <a:buFont typeface="Arial" panose="020B0604020202020204" pitchFamily="34" charset="0"/>
              <a:buChar char="•"/>
            </a:pPr>
            <a:r>
              <a:rPr lang="en-US" sz="2400" dirty="0">
                <a:latin typeface="+mn-lt"/>
                <a:cs typeface="Segoe UI" panose="020B0502040204020203" pitchFamily="34" charset="0"/>
              </a:rPr>
              <a:t>All data stays within China to ensure compliance</a:t>
            </a:r>
          </a:p>
        </p:txBody>
      </p:sp>
      <p:grpSp>
        <p:nvGrpSpPr>
          <p:cNvPr id="5" name="Group 4">
            <a:extLst>
              <a:ext uri="{C183D7F6-B498-43B3-948B-1728B52AA6E4}">
                <adec:decorative xmlns:adec="http://schemas.microsoft.com/office/drawing/2017/decorative" val="1"/>
              </a:ext>
            </a:extLst>
          </p:cNvPr>
          <p:cNvGrpSpPr>
            <a:grpSpLocks noChangeAspect="1"/>
          </p:cNvGrpSpPr>
          <p:nvPr/>
        </p:nvGrpSpPr>
        <p:grpSpPr>
          <a:xfrm>
            <a:off x="524249" y="3628483"/>
            <a:ext cx="801688" cy="798513"/>
            <a:chOff x="7296944" y="5021262"/>
            <a:chExt cx="801688" cy="798513"/>
          </a:xfrm>
        </p:grpSpPr>
        <p:sp>
          <p:nvSpPr>
            <p:cNvPr id="7" name="Rectangle 25"/>
            <p:cNvSpPr>
              <a:spLocks noChangeArrowheads="1"/>
            </p:cNvSpPr>
            <p:nvPr/>
          </p:nvSpPr>
          <p:spPr bwMode="auto">
            <a:xfrm>
              <a:off x="7296944" y="5021262"/>
              <a:ext cx="801688" cy="798513"/>
            </a:xfrm>
            <a:prstGeom prst="rect">
              <a:avLst/>
            </a:prstGeom>
            <a:solidFill>
              <a:srgbClr val="008272"/>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C183D7F6-B498-43B3-948B-1728B52AA6E4}">
                <adec:decorative xmlns:adec="http://schemas.microsoft.com/office/drawing/2017/decorative" val="1"/>
              </a:ext>
            </a:extLst>
          </p:cNvPr>
          <p:cNvGrpSpPr>
            <a:grpSpLocks noChangeAspect="1"/>
          </p:cNvGrpSpPr>
          <p:nvPr/>
        </p:nvGrpSpPr>
        <p:grpSpPr>
          <a:xfrm>
            <a:off x="524249" y="2659433"/>
            <a:ext cx="801688" cy="798513"/>
            <a:chOff x="7296944" y="5021262"/>
            <a:chExt cx="801688" cy="798513"/>
          </a:xfrm>
        </p:grpSpPr>
        <p:sp>
          <p:nvSpPr>
            <p:cNvPr id="42" name="Rectangle 25"/>
            <p:cNvSpPr>
              <a:spLocks noChangeArrowheads="1"/>
            </p:cNvSpPr>
            <p:nvPr/>
          </p:nvSpPr>
          <p:spPr bwMode="auto">
            <a:xfrm>
              <a:off x="7296944" y="5021262"/>
              <a:ext cx="801688" cy="798513"/>
            </a:xfrm>
            <a:prstGeom prst="rect">
              <a:avLst/>
            </a:prstGeom>
            <a:solidFill>
              <a:srgbClr val="00D8CC"/>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8" name="Group 57">
            <a:extLst>
              <a:ext uri="{FF2B5EF4-FFF2-40B4-BE49-F238E27FC236}">
                <a16:creationId xmlns:a16="http://schemas.microsoft.com/office/drawing/2014/main" id="{4A3E83FB-34D9-45FB-84FF-A72A2FDB9C80}"/>
              </a:ext>
              <a:ext uri="{C183D7F6-B498-43B3-948B-1728B52AA6E4}">
                <adec:decorative xmlns:adec="http://schemas.microsoft.com/office/drawing/2017/decorative" val="1"/>
              </a:ext>
            </a:extLst>
          </p:cNvPr>
          <p:cNvGrpSpPr>
            <a:grpSpLocks noChangeAspect="1"/>
          </p:cNvGrpSpPr>
          <p:nvPr/>
        </p:nvGrpSpPr>
        <p:grpSpPr>
          <a:xfrm>
            <a:off x="524252" y="4597532"/>
            <a:ext cx="801682" cy="798506"/>
            <a:chOff x="7296944" y="5021262"/>
            <a:chExt cx="801688" cy="798513"/>
          </a:xfrm>
        </p:grpSpPr>
        <p:sp>
          <p:nvSpPr>
            <p:cNvPr id="59" name="Rectangle 25">
              <a:extLst>
                <a:ext uri="{FF2B5EF4-FFF2-40B4-BE49-F238E27FC236}">
                  <a16:creationId xmlns:a16="http://schemas.microsoft.com/office/drawing/2014/main" id="{582F65F6-0437-4139-B69D-5C6150BFC5EA}"/>
                </a:ext>
              </a:extLst>
            </p:cNvPr>
            <p:cNvSpPr>
              <a:spLocks noChangeArrowheads="1"/>
            </p:cNvSpPr>
            <p:nvPr/>
          </p:nvSpPr>
          <p:spPr bwMode="auto">
            <a:xfrm>
              <a:off x="7296944" y="5021262"/>
              <a:ext cx="801688" cy="798513"/>
            </a:xfrm>
            <a:prstGeom prst="rect">
              <a:avLst/>
            </a:prstGeom>
            <a:solidFill>
              <a:srgbClr val="7030A0"/>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26">
              <a:extLst>
                <a:ext uri="{FF2B5EF4-FFF2-40B4-BE49-F238E27FC236}">
                  <a16:creationId xmlns:a16="http://schemas.microsoft.com/office/drawing/2014/main" id="{B45B77B0-AEFB-4C4A-B7AB-015E6F5381D2}"/>
                </a:ext>
              </a:extLst>
            </p:cNvPr>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27">
              <a:extLst>
                <a:ext uri="{FF2B5EF4-FFF2-40B4-BE49-F238E27FC236}">
                  <a16:creationId xmlns:a16="http://schemas.microsoft.com/office/drawing/2014/main" id="{7CD7381B-76BF-43BF-A58D-464501FC8E55}"/>
                </a:ext>
              </a:extLst>
            </p:cNvPr>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28">
              <a:extLst>
                <a:ext uri="{FF2B5EF4-FFF2-40B4-BE49-F238E27FC236}">
                  <a16:creationId xmlns:a16="http://schemas.microsoft.com/office/drawing/2014/main" id="{66672E0F-284B-4255-88C9-0BDEB0722315}"/>
                </a:ext>
              </a:extLst>
            </p:cNvPr>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29">
              <a:extLst>
                <a:ext uri="{FF2B5EF4-FFF2-40B4-BE49-F238E27FC236}">
                  <a16:creationId xmlns:a16="http://schemas.microsoft.com/office/drawing/2014/main" id="{75C428F6-A1F2-4D2A-9F08-AF21A2B99063}"/>
                </a:ext>
              </a:extLst>
            </p:cNvPr>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30">
              <a:extLst>
                <a:ext uri="{FF2B5EF4-FFF2-40B4-BE49-F238E27FC236}">
                  <a16:creationId xmlns:a16="http://schemas.microsoft.com/office/drawing/2014/main" id="{A11AB7F9-0146-4227-9E91-37CCF317146D}"/>
                </a:ext>
              </a:extLst>
            </p:cNvPr>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31">
              <a:extLst>
                <a:ext uri="{FF2B5EF4-FFF2-40B4-BE49-F238E27FC236}">
                  <a16:creationId xmlns:a16="http://schemas.microsoft.com/office/drawing/2014/main" id="{F5EAE6B3-A79A-42C6-87AC-2BE3772670A0}"/>
                </a:ext>
              </a:extLst>
            </p:cNvPr>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32">
              <a:extLst>
                <a:ext uri="{FF2B5EF4-FFF2-40B4-BE49-F238E27FC236}">
                  <a16:creationId xmlns:a16="http://schemas.microsoft.com/office/drawing/2014/main" id="{4F137DBE-4C41-4433-81A2-D6D4C1DB513D}"/>
                </a:ext>
              </a:extLst>
            </p:cNvPr>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33">
              <a:extLst>
                <a:ext uri="{FF2B5EF4-FFF2-40B4-BE49-F238E27FC236}">
                  <a16:creationId xmlns:a16="http://schemas.microsoft.com/office/drawing/2014/main" id="{A3ECCB13-1DBA-4E78-A06F-B04C236ED9C6}"/>
                </a:ext>
              </a:extLst>
            </p:cNvPr>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34">
              <a:extLst>
                <a:ext uri="{FF2B5EF4-FFF2-40B4-BE49-F238E27FC236}">
                  <a16:creationId xmlns:a16="http://schemas.microsoft.com/office/drawing/2014/main" id="{77E0195C-1A49-4DF0-87DD-59D122E53CCC}"/>
                </a:ext>
              </a:extLst>
            </p:cNvPr>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35">
              <a:extLst>
                <a:ext uri="{FF2B5EF4-FFF2-40B4-BE49-F238E27FC236}">
                  <a16:creationId xmlns:a16="http://schemas.microsoft.com/office/drawing/2014/main" id="{6937B8C2-2024-4FE4-B6E4-F7D21958CFE2}"/>
                </a:ext>
              </a:extLst>
            </p:cNvPr>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36">
              <a:extLst>
                <a:ext uri="{FF2B5EF4-FFF2-40B4-BE49-F238E27FC236}">
                  <a16:creationId xmlns:a16="http://schemas.microsoft.com/office/drawing/2014/main" id="{2CA281BB-D086-499A-AFC6-7CDA46CD89DE}"/>
                </a:ext>
              </a:extLst>
            </p:cNvPr>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7">
              <a:extLst>
                <a:ext uri="{FF2B5EF4-FFF2-40B4-BE49-F238E27FC236}">
                  <a16:creationId xmlns:a16="http://schemas.microsoft.com/office/drawing/2014/main" id="{B494CFA4-8D2A-46CB-800D-2BDFBC1DCF25}"/>
                </a:ext>
              </a:extLst>
            </p:cNvPr>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38">
              <a:extLst>
                <a:ext uri="{FF2B5EF4-FFF2-40B4-BE49-F238E27FC236}">
                  <a16:creationId xmlns:a16="http://schemas.microsoft.com/office/drawing/2014/main" id="{D0A0808A-309A-48C8-AA24-573468473C81}"/>
                </a:ext>
              </a:extLst>
            </p:cNvPr>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9">
              <a:extLst>
                <a:ext uri="{FF2B5EF4-FFF2-40B4-BE49-F238E27FC236}">
                  <a16:creationId xmlns:a16="http://schemas.microsoft.com/office/drawing/2014/main" id="{7E9B0228-C233-4E26-9DD3-187C0F06DE79}"/>
                </a:ext>
              </a:extLst>
            </p:cNvPr>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40">
              <a:extLst>
                <a:ext uri="{FF2B5EF4-FFF2-40B4-BE49-F238E27FC236}">
                  <a16:creationId xmlns:a16="http://schemas.microsoft.com/office/drawing/2014/main" id="{35072A2F-E3D9-42FC-BA21-C3D8F0E8A488}"/>
                </a:ext>
              </a:extLst>
            </p:cNvPr>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78962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3">
            <a:extLst>
              <a:ext uri="{FF2B5EF4-FFF2-40B4-BE49-F238E27FC236}">
                <a16:creationId xmlns:a16="http://schemas.microsoft.com/office/drawing/2014/main" id="{470F02D6-55D5-4FF6-9EF6-8C4133929151}"/>
              </a:ext>
            </a:extLst>
          </p:cNvPr>
          <p:cNvSpPr>
            <a:spLocks noGrp="1"/>
          </p:cNvSpPr>
          <p:nvPr>
            <p:ph type="title"/>
          </p:nvPr>
        </p:nvSpPr>
        <p:spPr/>
        <p:txBody>
          <a:bodyPr/>
          <a:lstStyle/>
          <a:p>
            <a:r>
              <a:rPr lang="en-US" dirty="0"/>
              <a:t>Knowledge Check</a:t>
            </a:r>
            <a:endParaRPr lang="en-US" i="1" dirty="0">
              <a:solidFill>
                <a:srgbClr val="C00000"/>
              </a:solidFill>
            </a:endParaRPr>
          </a:p>
        </p:txBody>
      </p:sp>
      <p:sp>
        <p:nvSpPr>
          <p:cNvPr id="10" name="Title 3">
            <a:extLst>
              <a:ext uri="{FF2B5EF4-FFF2-40B4-BE49-F238E27FC236}">
                <a16:creationId xmlns:a16="http://schemas.microsoft.com/office/drawing/2014/main" id="{6A8A87D5-154D-4D17-9FFD-289667452587}"/>
              </a:ext>
            </a:extLst>
          </p:cNvPr>
          <p:cNvSpPr txBox="1">
            <a:spLocks/>
          </p:cNvSpPr>
          <p:nvPr/>
        </p:nvSpPr>
        <p:spPr>
          <a:xfrm>
            <a:off x="418643" y="1762098"/>
            <a:ext cx="5495992" cy="876303"/>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en-US" sz="2400" i="1" dirty="0">
                <a:solidFill>
                  <a:srgbClr val="C00000"/>
                </a:solidFill>
                <a:latin typeface="+mn-lt"/>
                <a:ea typeface="Times New Roman" panose="02020603050405020304" pitchFamily="18" charset="0"/>
              </a:rPr>
              <a:t>Populate with instructions to use the polling tool of your choice</a:t>
            </a:r>
            <a:endParaRPr lang="en-US" sz="2400" i="1" dirty="0">
              <a:solidFill>
                <a:srgbClr val="C00000"/>
              </a:solidFill>
              <a:latin typeface="+mn-lt"/>
            </a:endParaRPr>
          </a:p>
        </p:txBody>
      </p:sp>
      <p:sp>
        <p:nvSpPr>
          <p:cNvPr id="17" name="Text Placeholder 4">
            <a:extLst>
              <a:ext uri="{FF2B5EF4-FFF2-40B4-BE49-F238E27FC236}">
                <a16:creationId xmlns:a16="http://schemas.microsoft.com/office/drawing/2014/main" id="{7B7984B9-B462-4088-8ED4-2D32C4AF5D71}"/>
              </a:ext>
            </a:extLst>
          </p:cNvPr>
          <p:cNvSpPr txBox="1">
            <a:spLocks/>
          </p:cNvSpPr>
          <p:nvPr/>
        </p:nvSpPr>
        <p:spPr>
          <a:xfrm>
            <a:off x="418643" y="2874947"/>
            <a:ext cx="5495993" cy="461254"/>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353" dirty="0"/>
              <a:t>Module 5</a:t>
            </a:r>
          </a:p>
        </p:txBody>
      </p:sp>
      <p:sp>
        <p:nvSpPr>
          <p:cNvPr id="16" name="Text Placeholder 4">
            <a:extLst>
              <a:ext uri="{FF2B5EF4-FFF2-40B4-BE49-F238E27FC236}">
                <a16:creationId xmlns:a16="http://schemas.microsoft.com/office/drawing/2014/main" id="{C848FFA0-B199-4B33-AE03-9A331313BA1D}"/>
              </a:ext>
            </a:extLst>
          </p:cNvPr>
          <p:cNvSpPr txBox="1">
            <a:spLocks/>
          </p:cNvSpPr>
          <p:nvPr/>
        </p:nvSpPr>
        <p:spPr>
          <a:xfrm>
            <a:off x="418643" y="3630663"/>
            <a:ext cx="5413394" cy="1405955"/>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48193" indent="-448193">
              <a:buFont typeface="+mj-lt"/>
              <a:buAutoNum type="arabicPeriod"/>
            </a:pPr>
            <a:r>
              <a:rPr lang="en-US" sz="1961" dirty="0"/>
              <a:t>Use your Smartphones or Mobile Devices</a:t>
            </a:r>
          </a:p>
          <a:p>
            <a:pPr marL="448193" indent="-448193">
              <a:buFont typeface="+mj-lt"/>
              <a:buAutoNum type="arabicPeriod"/>
            </a:pPr>
            <a:r>
              <a:rPr lang="en-US" sz="1961" dirty="0"/>
              <a:t>Go to </a:t>
            </a:r>
            <a:r>
              <a:rPr lang="en-US" sz="1961" i="1" dirty="0"/>
              <a:t>(</a:t>
            </a:r>
            <a:r>
              <a:rPr lang="en-US" sz="1961" b="1" i="1" dirty="0">
                <a:solidFill>
                  <a:srgbClr val="0777D3"/>
                </a:solidFill>
              </a:rPr>
              <a:t>insert polling app link of your choice</a:t>
            </a:r>
            <a:r>
              <a:rPr lang="en-US" sz="1961" i="1" dirty="0"/>
              <a:t>)</a:t>
            </a:r>
          </a:p>
          <a:p>
            <a:pPr marL="448193" indent="-448193">
              <a:buFont typeface="+mj-lt"/>
              <a:buAutoNum type="arabicPeriod"/>
            </a:pPr>
            <a:r>
              <a:rPr lang="en-US" sz="1961" dirty="0"/>
              <a:t>Enter Code: </a:t>
            </a:r>
            <a:r>
              <a:rPr lang="en-US" sz="1961" b="1" dirty="0">
                <a:solidFill>
                  <a:srgbClr val="0777D3"/>
                </a:solidFill>
              </a:rPr>
              <a:t>123-45-678</a:t>
            </a:r>
          </a:p>
          <a:p>
            <a:pPr marL="448193" indent="-448193">
              <a:buFont typeface="+mj-lt"/>
              <a:buAutoNum type="arabicPeriod"/>
            </a:pPr>
            <a:r>
              <a:rPr lang="en-US" sz="1961" dirty="0"/>
              <a:t>Please participate in the quiz for this section</a:t>
            </a:r>
          </a:p>
          <a:p>
            <a:pPr marL="448193" indent="-448193">
              <a:buFont typeface="+mj-lt"/>
              <a:buAutoNum type="arabicPeriod"/>
            </a:pPr>
            <a:endParaRPr lang="en-US" sz="1961" dirty="0"/>
          </a:p>
          <a:p>
            <a:pPr marL="448193" indent="-448193">
              <a:buFont typeface="+mj-lt"/>
              <a:buAutoNum type="arabicPeriod"/>
            </a:pPr>
            <a:endParaRPr lang="en-US" sz="1961" dirty="0"/>
          </a:p>
        </p:txBody>
      </p:sp>
      <p:pic>
        <p:nvPicPr>
          <p:cNvPr id="6" name="Graphic 5" descr="Icon of a computer monitor with some pseudo text and sample quiz questions being displayed.">
            <a:extLst>
              <a:ext uri="{FF2B5EF4-FFF2-40B4-BE49-F238E27FC236}">
                <a16:creationId xmlns:a16="http://schemas.microsoft.com/office/drawing/2014/main" id="{57D604B5-314A-42DC-8473-178D0D2949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04644" y="691322"/>
            <a:ext cx="4657986" cy="4285347"/>
          </a:xfrm>
          <a:prstGeom prst="rect">
            <a:avLst/>
          </a:prstGeom>
        </p:spPr>
      </p:pic>
      <p:pic>
        <p:nvPicPr>
          <p:cNvPr id="11" name="Picture 10" descr="A page displayed on a computer screen with lines on it and one of them has Check mark.  This represents the need to take a knowledge check.">
            <a:extLst>
              <a:ext uri="{FF2B5EF4-FFF2-40B4-BE49-F238E27FC236}">
                <a16:creationId xmlns:a16="http://schemas.microsoft.com/office/drawing/2014/main" id="{E508C814-1FA1-41D2-8120-0784BFAB60C0}"/>
              </a:ext>
            </a:extLst>
          </p:cNvPr>
          <p:cNvPicPr>
            <a:picLocks noChangeAspect="1"/>
          </p:cNvPicPr>
          <p:nvPr/>
        </p:nvPicPr>
        <p:blipFill>
          <a:blip r:embed="rId5"/>
          <a:stretch>
            <a:fillRect/>
          </a:stretch>
        </p:blipFill>
        <p:spPr>
          <a:xfrm>
            <a:off x="7339716" y="1266622"/>
            <a:ext cx="1583442" cy="2302847"/>
          </a:xfrm>
          <a:prstGeom prst="rect">
            <a:avLst/>
          </a:prstGeom>
        </p:spPr>
      </p:pic>
      <p:sp>
        <p:nvSpPr>
          <p:cNvPr id="12" name="TextBox 11">
            <a:extLst>
              <a:ext uri="{FF2B5EF4-FFF2-40B4-BE49-F238E27FC236}">
                <a16:creationId xmlns:a16="http://schemas.microsoft.com/office/drawing/2014/main" id="{7D499B12-E135-4D51-B2C6-1AA1C6D8AFE6}"/>
              </a:ext>
            </a:extLst>
          </p:cNvPr>
          <p:cNvSpPr txBox="1"/>
          <p:nvPr/>
        </p:nvSpPr>
        <p:spPr>
          <a:xfrm>
            <a:off x="8873356" y="1266622"/>
            <a:ext cx="2608347" cy="2220706"/>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Which one?</a:t>
            </a:r>
          </a:p>
          <a:p>
            <a:pPr>
              <a:lnSpc>
                <a:spcPct val="90000"/>
              </a:lnSpc>
              <a:spcAft>
                <a:spcPts val="588"/>
              </a:spcAft>
            </a:pPr>
            <a:endParaRPr lang="en-US" sz="2353" dirty="0">
              <a:solidFill>
                <a:schemeClr val="bg1"/>
              </a:solidFill>
              <a:effectLst>
                <a:outerShdw blurRad="38100" dist="38100" dir="2700000" algn="tl">
                  <a:srgbClr val="000000">
                    <a:alpha val="43137"/>
                  </a:srgbClr>
                </a:outerShdw>
              </a:effectLst>
            </a:endParaRP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A). Azure Portal</a:t>
            </a: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B). PowerShell</a:t>
            </a: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C). Local Tool</a:t>
            </a:r>
          </a:p>
        </p:txBody>
      </p:sp>
    </p:spTree>
    <p:extLst>
      <p:ext uri="{BB962C8B-B14F-4D97-AF65-F5344CB8AC3E}">
        <p14:creationId xmlns:p14="http://schemas.microsoft.com/office/powerpoint/2010/main" val="36836755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type="wd">
                                    <p:tmPct val="1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10"/>
                            </p:stCondLst>
                            <p:childTnLst>
                              <p:par>
                                <p:cTn id="9" presetID="10" presetClass="entr" presetSubtype="0" fill="hold" nodeType="afterEffect">
                                  <p:stCondLst>
                                    <p:cond delay="0"/>
                                  </p:stCondLst>
                                  <p:iterate type="wd">
                                    <p:tmPct val="1000"/>
                                  </p:iterate>
                                  <p:childTnLst>
                                    <p:set>
                                      <p:cBhvr>
                                        <p:cTn id="10" dur="1" fill="hold">
                                          <p:stCondLst>
                                            <p:cond delay="0"/>
                                          </p:stCondLst>
                                        </p:cTn>
                                        <p:tgtEl>
                                          <p:spTgt spid="12">
                                            <p:txEl>
                                              <p:pRg st="2" end="2"/>
                                            </p:txEl>
                                          </p:spTgt>
                                        </p:tgtEl>
                                        <p:attrNameLst>
                                          <p:attrName>style.visibility</p:attrName>
                                        </p:attrNameLst>
                                      </p:cBhvr>
                                      <p:to>
                                        <p:strVal val="visible"/>
                                      </p:to>
                                    </p:set>
                                    <p:animEffect transition="in" filter="fade">
                                      <p:cBhvr>
                                        <p:cTn id="11" dur="500"/>
                                        <p:tgtEl>
                                          <p:spTgt spid="12">
                                            <p:txEl>
                                              <p:pRg st="2" end="2"/>
                                            </p:txEl>
                                          </p:spTgt>
                                        </p:tgtEl>
                                      </p:cBhvr>
                                    </p:animEffect>
                                  </p:childTnLst>
                                </p:cTn>
                              </p:par>
                            </p:childTnLst>
                          </p:cTn>
                        </p:par>
                        <p:par>
                          <p:cTn id="12" fill="hold">
                            <p:stCondLst>
                              <p:cond delay="1025"/>
                            </p:stCondLst>
                            <p:childTnLst>
                              <p:par>
                                <p:cTn id="13" presetID="10" presetClass="entr" presetSubtype="0" fill="hold" nodeType="afterEffect">
                                  <p:stCondLst>
                                    <p:cond delay="0"/>
                                  </p:stCondLst>
                                  <p:iterate type="wd">
                                    <p:tmPct val="1000"/>
                                  </p:iterate>
                                  <p:childTnLst>
                                    <p:set>
                                      <p:cBhvr>
                                        <p:cTn id="14" dur="1" fill="hold">
                                          <p:stCondLst>
                                            <p:cond delay="0"/>
                                          </p:stCondLst>
                                        </p:cTn>
                                        <p:tgtEl>
                                          <p:spTgt spid="12">
                                            <p:txEl>
                                              <p:pRg st="3" end="3"/>
                                            </p:txEl>
                                          </p:spTgt>
                                        </p:tgtEl>
                                        <p:attrNameLst>
                                          <p:attrName>style.visibility</p:attrName>
                                        </p:attrNameLst>
                                      </p:cBhvr>
                                      <p:to>
                                        <p:strVal val="visible"/>
                                      </p:to>
                                    </p:set>
                                    <p:animEffect transition="in" filter="fade">
                                      <p:cBhvr>
                                        <p:cTn id="15" dur="500"/>
                                        <p:tgtEl>
                                          <p:spTgt spid="12">
                                            <p:txEl>
                                              <p:pRg st="3" end="3"/>
                                            </p:txEl>
                                          </p:spTgt>
                                        </p:tgtEl>
                                      </p:cBhvr>
                                    </p:animEffect>
                                  </p:childTnLst>
                                </p:cTn>
                              </p:par>
                            </p:childTnLst>
                          </p:cTn>
                        </p:par>
                        <p:par>
                          <p:cTn id="16" fill="hold">
                            <p:stCondLst>
                              <p:cond delay="1535"/>
                            </p:stCondLst>
                            <p:childTnLst>
                              <p:par>
                                <p:cTn id="17" presetID="10" presetClass="entr" presetSubtype="0" fill="hold" nodeType="afterEffect">
                                  <p:stCondLst>
                                    <p:cond delay="0"/>
                                  </p:stCondLst>
                                  <p:iterate type="wd">
                                    <p:tmPct val="1000"/>
                                  </p:iterate>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853F-16F1-44DD-AC5D-6BB2F2A971AF}"/>
              </a:ext>
            </a:extLst>
          </p:cNvPr>
          <p:cNvSpPr>
            <a:spLocks noGrp="1"/>
          </p:cNvSpPr>
          <p:nvPr>
            <p:ph type="title"/>
          </p:nvPr>
        </p:nvSpPr>
        <p:spPr/>
        <p:txBody>
          <a:bodyPr wrap="square" anchor="t">
            <a:normAutofit/>
          </a:bodyPr>
          <a:lstStyle/>
          <a:p>
            <a:r>
              <a:rPr lang="en-US" dirty="0"/>
              <a:t>Module 05 Review</a:t>
            </a:r>
          </a:p>
        </p:txBody>
      </p:sp>
      <p:grpSp>
        <p:nvGrpSpPr>
          <p:cNvPr id="10" name="Group 9">
            <a:extLst>
              <a:ext uri="{FF2B5EF4-FFF2-40B4-BE49-F238E27FC236}">
                <a16:creationId xmlns:a16="http://schemas.microsoft.com/office/drawing/2014/main" id="{08BF4695-1CC0-4FF0-9CA3-1D20C5EEE338}"/>
              </a:ext>
              <a:ext uri="{C183D7F6-B498-43B3-948B-1728B52AA6E4}">
                <adec:decorative xmlns:adec="http://schemas.microsoft.com/office/drawing/2017/decorative" val="1"/>
              </a:ext>
            </a:extLst>
          </p:cNvPr>
          <p:cNvGrpSpPr/>
          <p:nvPr/>
        </p:nvGrpSpPr>
        <p:grpSpPr>
          <a:xfrm>
            <a:off x="390014" y="1986622"/>
            <a:ext cx="4320000" cy="2568297"/>
            <a:chOff x="1740971" y="3420820"/>
            <a:chExt cx="4320000" cy="2568297"/>
          </a:xfrm>
        </p:grpSpPr>
        <p:sp>
          <p:nvSpPr>
            <p:cNvPr id="7" name="Rectangle 6" descr="Books">
              <a:extLst>
                <a:ext uri="{FF2B5EF4-FFF2-40B4-BE49-F238E27FC236}">
                  <a16:creationId xmlns:a16="http://schemas.microsoft.com/office/drawing/2014/main" id="{0A6C4884-4E57-490E-A2CF-BFB270DC45DD}"/>
                </a:ext>
              </a:extLst>
            </p:cNvPr>
            <p:cNvSpPr/>
            <p:nvPr/>
          </p:nvSpPr>
          <p:spPr>
            <a:xfrm>
              <a:off x="2928971" y="3420820"/>
              <a:ext cx="1944000" cy="1944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C412844F-E6A1-43BC-B1AB-89184FFF20D2}"/>
                </a:ext>
              </a:extLst>
            </p:cNvPr>
            <p:cNvSpPr/>
            <p:nvPr/>
          </p:nvSpPr>
          <p:spPr>
            <a:xfrm>
              <a:off x="1740971" y="5269117"/>
              <a:ext cx="4320000" cy="720000"/>
            </a:xfrm>
            <a:custGeom>
              <a:avLst/>
              <a:gdLst>
                <a:gd name="connsiteX0" fmla="*/ 0 w 4320000"/>
                <a:gd name="connsiteY0" fmla="*/ 0 h 720000"/>
                <a:gd name="connsiteX1" fmla="*/ 4320000 w 4320000"/>
                <a:gd name="connsiteY1" fmla="*/ 0 h 720000"/>
                <a:gd name="connsiteX2" fmla="*/ 4320000 w 4320000"/>
                <a:gd name="connsiteY2" fmla="*/ 720000 h 720000"/>
                <a:gd name="connsiteX3" fmla="*/ 0 w 4320000"/>
                <a:gd name="connsiteY3" fmla="*/ 720000 h 720000"/>
                <a:gd name="connsiteX4" fmla="*/ 0 w 432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000" h="720000">
                  <a:moveTo>
                    <a:pt x="0" y="0"/>
                  </a:moveTo>
                  <a:lnTo>
                    <a:pt x="4320000" y="0"/>
                  </a:lnTo>
                  <a:lnTo>
                    <a:pt x="432000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baseline="0" dirty="0"/>
                <a:t>Microsoft Learn Modules (docs.microsoft.com/Learn)</a:t>
              </a:r>
              <a:endParaRPr lang="en-US" sz="2100" kern="1200" dirty="0"/>
            </a:p>
          </p:txBody>
        </p:sp>
      </p:grpSp>
      <p:sp>
        <p:nvSpPr>
          <p:cNvPr id="9" name="Content Placeholder 8">
            <a:extLst>
              <a:ext uri="{FF2B5EF4-FFF2-40B4-BE49-F238E27FC236}">
                <a16:creationId xmlns:a16="http://schemas.microsoft.com/office/drawing/2014/main" id="{889B922C-71E2-4868-B986-02EC5DF08368}"/>
              </a:ext>
            </a:extLst>
          </p:cNvPr>
          <p:cNvSpPr>
            <a:spLocks noGrp="1"/>
          </p:cNvSpPr>
          <p:nvPr>
            <p:ph sz="quarter" idx="10"/>
          </p:nvPr>
        </p:nvSpPr>
        <p:spPr>
          <a:xfrm>
            <a:off x="4778035" y="1062474"/>
            <a:ext cx="6913855" cy="4416594"/>
          </a:xfrm>
        </p:spPr>
        <p:txBody>
          <a:bodyPr vert="horz" wrap="square" lIns="0" tIns="91440" rIns="146304" bIns="91440" rtlCol="0" anchor="t">
            <a:spAutoFit/>
          </a:bodyPr>
          <a:lstStyle/>
          <a:p>
            <a:pPr marL="560070" lvl="1" indent="-335915">
              <a:buFont typeface="Arial" panose="020B0604020202020204" pitchFamily="34" charset="0"/>
              <a:buChar char="•"/>
            </a:pPr>
            <a:r>
              <a:rPr lang="en-US" sz="2000" dirty="0"/>
              <a:t>Azure identity services</a:t>
            </a:r>
            <a:endParaRPr lang="en-US" sz="2000" dirty="0">
              <a:cs typeface="Segoe UI"/>
            </a:endParaRPr>
          </a:p>
          <a:p>
            <a:pPr marL="560070" lvl="1" indent="-335915">
              <a:buFont typeface="Arial" panose="020B0604020202020204" pitchFamily="34" charset="0"/>
              <a:buChar char="•"/>
            </a:pPr>
            <a:r>
              <a:rPr lang="en-US" sz="2000" dirty="0"/>
              <a:t>Authentication versus authorization</a:t>
            </a:r>
            <a:endParaRPr lang="en-US" sz="2000" dirty="0">
              <a:cs typeface="Segoe UI"/>
            </a:endParaRPr>
          </a:p>
          <a:p>
            <a:pPr marL="560070" lvl="1" indent="-335915">
              <a:buFont typeface="Arial" panose="020B0604020202020204" pitchFamily="34" charset="0"/>
              <a:buChar char="•"/>
            </a:pPr>
            <a:r>
              <a:rPr lang="en-US" sz="2000" dirty="0"/>
              <a:t>Azure AD, MFA, SSO and Conditional Access</a:t>
            </a:r>
            <a:endParaRPr lang="en-US" sz="2000" dirty="0">
              <a:cs typeface="Segoe UI"/>
            </a:endParaRPr>
          </a:p>
          <a:p>
            <a:pPr marL="560070" lvl="1" indent="-335915">
              <a:buFont typeface="Arial" panose="020B0604020202020204" pitchFamily="34" charset="0"/>
              <a:buChar char="•"/>
            </a:pPr>
            <a:r>
              <a:rPr lang="en-US" sz="2000" dirty="0"/>
              <a:t>Azure governance features</a:t>
            </a:r>
            <a:endParaRPr lang="en-US" sz="2000" dirty="0">
              <a:cs typeface="Segoe UI"/>
            </a:endParaRPr>
          </a:p>
          <a:p>
            <a:pPr marL="560070" lvl="1" indent="-335915">
              <a:buFont typeface="Arial" panose="020B0604020202020204" pitchFamily="34" charset="0"/>
              <a:buChar char="•"/>
            </a:pPr>
            <a:r>
              <a:rPr lang="en-US" sz="2000" dirty="0"/>
              <a:t>RBAC, Resource locks and tags</a:t>
            </a:r>
            <a:endParaRPr lang="en-US" sz="2000" dirty="0">
              <a:cs typeface="Segoe UI"/>
            </a:endParaRPr>
          </a:p>
          <a:p>
            <a:pPr marL="560070" lvl="1" indent="-335915">
              <a:buFont typeface="Arial" panose="020B0604020202020204" pitchFamily="34" charset="0"/>
              <a:buChar char="•"/>
            </a:pPr>
            <a:r>
              <a:rPr lang="en-US" sz="2000" dirty="0"/>
              <a:t>Policy, Blueprints, and CAF</a:t>
            </a:r>
            <a:endParaRPr lang="en-US" sz="2000" dirty="0">
              <a:cs typeface="Segoe UI"/>
            </a:endParaRPr>
          </a:p>
          <a:p>
            <a:pPr marL="560070" lvl="1" indent="-335915">
              <a:buFont typeface="Arial" panose="020B0604020202020204" pitchFamily="34" charset="0"/>
              <a:buChar char="•"/>
            </a:pPr>
            <a:r>
              <a:rPr lang="en-US" sz="2000" dirty="0"/>
              <a:t>Azure privacy and compliance</a:t>
            </a:r>
            <a:endParaRPr lang="en-US" sz="2000" dirty="0">
              <a:cs typeface="Segoe UI"/>
            </a:endParaRPr>
          </a:p>
          <a:p>
            <a:pPr marL="560070" lvl="1" indent="-335915">
              <a:buFont typeface="Arial" panose="020B0604020202020204" pitchFamily="34" charset="0"/>
              <a:buChar char="•"/>
            </a:pPr>
            <a:r>
              <a:rPr lang="en-US" sz="2000" dirty="0"/>
              <a:t>Privacy Statement, Online Services Terms, Trust Center and compliance documentation.</a:t>
            </a:r>
            <a:endParaRPr lang="en-US" sz="2000" dirty="0">
              <a:cs typeface="Segoe UI"/>
            </a:endParaRPr>
          </a:p>
          <a:p>
            <a:pPr marL="560070" lvl="1" indent="-335915">
              <a:buFont typeface="Arial" panose="020B0604020202020204" pitchFamily="34" charset="0"/>
              <a:buChar char="•"/>
            </a:pPr>
            <a:r>
              <a:rPr lang="en-US" sz="2000" dirty="0"/>
              <a:t>Azure Sovereign Regions</a:t>
            </a:r>
            <a:endParaRPr lang="en-US" sz="2000" dirty="0">
              <a:cs typeface="Segoe UI"/>
            </a:endParaRPr>
          </a:p>
        </p:txBody>
      </p:sp>
    </p:spTree>
    <p:extLst>
      <p:ext uri="{BB962C8B-B14F-4D97-AF65-F5344CB8AC3E}">
        <p14:creationId xmlns:p14="http://schemas.microsoft.com/office/powerpoint/2010/main" val="399192619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Semibold (Headings)"/>
              </a:rPr>
              <a:t>Core Azure identity services</a:t>
            </a:r>
          </a:p>
        </p:txBody>
      </p:sp>
      <p:pic>
        <p:nvPicPr>
          <p:cNvPr id="5" name="Graphic 4" descr="Employee badge">
            <a:extLst>
              <a:ext uri="{FF2B5EF4-FFF2-40B4-BE49-F238E27FC236}">
                <a16:creationId xmlns:a16="http://schemas.microsoft.com/office/drawing/2014/main" id="{1A7A3B46-B270-445B-A48D-E8FA893C56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61509" y="2729202"/>
            <a:ext cx="1256523" cy="1256523"/>
          </a:xfrm>
          <a:prstGeom prst="rect">
            <a:avLst/>
          </a:prstGeom>
        </p:spPr>
      </p:pic>
    </p:spTree>
    <p:extLst>
      <p:ext uri="{BB962C8B-B14F-4D97-AF65-F5344CB8AC3E}">
        <p14:creationId xmlns:p14="http://schemas.microsoft.com/office/powerpoint/2010/main" val="148433449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D0AC-CB6A-44C0-9B9F-954313E23D45}"/>
              </a:ext>
            </a:extLst>
          </p:cNvPr>
          <p:cNvSpPr>
            <a:spLocks noGrp="1"/>
          </p:cNvSpPr>
          <p:nvPr>
            <p:ph type="title"/>
          </p:nvPr>
        </p:nvSpPr>
        <p:spPr/>
        <p:txBody>
          <a:bodyPr/>
          <a:lstStyle/>
          <a:p>
            <a:r>
              <a:rPr lang="en-US" dirty="0"/>
              <a:t>Azure Identity Services - Objective Domain</a:t>
            </a:r>
          </a:p>
        </p:txBody>
      </p:sp>
      <p:sp>
        <p:nvSpPr>
          <p:cNvPr id="3" name="Text Placeholder 2">
            <a:extLst>
              <a:ext uri="{FF2B5EF4-FFF2-40B4-BE49-F238E27FC236}">
                <a16:creationId xmlns:a16="http://schemas.microsoft.com/office/drawing/2014/main" id="{45AB6BB3-8BA2-445E-96B7-1457995F8A98}"/>
              </a:ext>
            </a:extLst>
          </p:cNvPr>
          <p:cNvSpPr>
            <a:spLocks noGrp="1"/>
          </p:cNvSpPr>
          <p:nvPr>
            <p:ph sz="quarter" idx="10"/>
          </p:nvPr>
        </p:nvSpPr>
        <p:spPr>
          <a:xfrm>
            <a:off x="419100" y="1456897"/>
            <a:ext cx="11340811" cy="2231380"/>
          </a:xfrm>
        </p:spPr>
        <p:txBody>
          <a:bodyPr vert="horz" wrap="square" lIns="0" tIns="0" rIns="0" bIns="0" rtlCol="0" anchor="t">
            <a:spAutoFit/>
          </a:bodyPr>
          <a:lstStyle/>
          <a:p>
            <a:pPr marL="342900" indent="-342900" fontAlgn="base">
              <a:buFont typeface="Arial" panose="020B0604020202020204" pitchFamily="34" charset="0"/>
              <a:buChar char="•"/>
            </a:pPr>
            <a:r>
              <a:rPr lang="en-US" dirty="0">
                <a:latin typeface="Segoe UI" panose="020B0502040204020203" pitchFamily="34" charset="0"/>
                <a:cs typeface="Segoe UI" panose="020B0502040204020203" pitchFamily="34" charset="0"/>
              </a:rPr>
              <a:t>Explain the difference between authentication and authorization</a:t>
            </a:r>
          </a:p>
          <a:p>
            <a:pPr marL="342900" indent="-342900" fontAlgn="base">
              <a:buFont typeface="Arial" panose="020B0604020202020204" pitchFamily="34" charset="0"/>
              <a:buChar char="•"/>
            </a:pPr>
            <a:r>
              <a:rPr lang="en-US" dirty="0">
                <a:latin typeface="Segoe UI" panose="020B0502040204020203" pitchFamily="34" charset="0"/>
                <a:cs typeface="Segoe UI" panose="020B0502040204020203" pitchFamily="34" charset="0"/>
              </a:rPr>
              <a:t>Define Azure Active Directory</a:t>
            </a:r>
          </a:p>
          <a:p>
            <a:pPr marL="342900" indent="-342900" fontAlgn="base">
              <a:buFont typeface="Arial" panose="020B0604020202020204" pitchFamily="34" charset="0"/>
              <a:buChar char="•"/>
            </a:pPr>
            <a:r>
              <a:rPr lang="en-US" dirty="0">
                <a:latin typeface="Segoe UI" panose="020B0502040204020203" pitchFamily="34" charset="0"/>
                <a:cs typeface="Segoe UI" panose="020B0502040204020203" pitchFamily="34" charset="0"/>
              </a:rPr>
              <a:t>Describe the functionality and usage of Azure Active Directory</a:t>
            </a:r>
          </a:p>
          <a:p>
            <a:pPr marL="342900" indent="-342900" fontAlgn="base">
              <a:buFont typeface="Arial" panose="020B0604020202020204" pitchFamily="34" charset="0"/>
              <a:buChar char="•"/>
            </a:pPr>
            <a:r>
              <a:rPr lang="en-US" dirty="0">
                <a:latin typeface="Segoe UI" panose="020B0502040204020203" pitchFamily="34" charset="0"/>
                <a:cs typeface="Segoe UI" panose="020B0502040204020203" pitchFamily="34" charset="0"/>
              </a:rPr>
              <a:t>Describe the functionality and usage of Conditional Access, Multi-Factor Authentication (MFA), and Single Sign-On (SSO)</a:t>
            </a:r>
          </a:p>
        </p:txBody>
      </p:sp>
    </p:spTree>
    <p:extLst>
      <p:ext uri="{BB962C8B-B14F-4D97-AF65-F5344CB8AC3E}">
        <p14:creationId xmlns:p14="http://schemas.microsoft.com/office/powerpoint/2010/main" val="320485749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Compare Authentication and Authorization</a:t>
            </a:r>
          </a:p>
        </p:txBody>
      </p:sp>
      <p:sp>
        <p:nvSpPr>
          <p:cNvPr id="2" name="Text Placeholder 5">
            <a:extLst>
              <a:ext uri="{FF2B5EF4-FFF2-40B4-BE49-F238E27FC236}">
                <a16:creationId xmlns:a16="http://schemas.microsoft.com/office/drawing/2014/main" id="{97F5B1E7-513F-4A42-B351-EEDF394D6D38}"/>
              </a:ext>
            </a:extLst>
          </p:cNvPr>
          <p:cNvSpPr txBox="1">
            <a:spLocks/>
          </p:cNvSpPr>
          <p:nvPr/>
        </p:nvSpPr>
        <p:spPr>
          <a:xfrm>
            <a:off x="418643" y="1431891"/>
            <a:ext cx="5509260" cy="2437590"/>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latin typeface="+mj-lt"/>
              </a:rPr>
              <a:t>Authentication</a:t>
            </a:r>
          </a:p>
          <a:p>
            <a:r>
              <a:rPr lang="en-US" sz="2400" dirty="0">
                <a:latin typeface="+mn-lt"/>
              </a:rPr>
              <a:t>Identifies the person or service seeking access to a resource. </a:t>
            </a:r>
          </a:p>
          <a:p>
            <a:r>
              <a:rPr lang="en-US" sz="2400" dirty="0">
                <a:latin typeface="+mn-lt"/>
              </a:rPr>
              <a:t>Requests legitimate access credentials.</a:t>
            </a:r>
          </a:p>
          <a:p>
            <a:r>
              <a:rPr lang="en-US" sz="2400" dirty="0">
                <a:latin typeface="+mn-lt"/>
              </a:rPr>
              <a:t>Basis for creating secure identity and access control principles.</a:t>
            </a:r>
          </a:p>
        </p:txBody>
      </p:sp>
      <p:grpSp>
        <p:nvGrpSpPr>
          <p:cNvPr id="13" name="Group 12" descr="Flow graphic of a person showing their ID, they match, so the person is authenticated. ">
            <a:extLst>
              <a:ext uri="{FF2B5EF4-FFF2-40B4-BE49-F238E27FC236}">
                <a16:creationId xmlns:a16="http://schemas.microsoft.com/office/drawing/2014/main" id="{B9887FB4-F28E-4EFD-8A5D-712CBDFB9C96}"/>
              </a:ext>
            </a:extLst>
          </p:cNvPr>
          <p:cNvGrpSpPr/>
          <p:nvPr/>
        </p:nvGrpSpPr>
        <p:grpSpPr>
          <a:xfrm>
            <a:off x="660636" y="4366650"/>
            <a:ext cx="5025275" cy="914400"/>
            <a:chOff x="354814" y="4943861"/>
            <a:chExt cx="5025275" cy="914400"/>
          </a:xfrm>
        </p:grpSpPr>
        <p:pic>
          <p:nvPicPr>
            <p:cNvPr id="11" name="Graphic 10" descr="School girl">
              <a:extLst>
                <a:ext uri="{FF2B5EF4-FFF2-40B4-BE49-F238E27FC236}">
                  <a16:creationId xmlns:a16="http://schemas.microsoft.com/office/drawing/2014/main" id="{47CB9A1D-A9E7-4C4B-BEBB-34B2F338100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4814" y="4943861"/>
              <a:ext cx="914400" cy="914400"/>
            </a:xfrm>
            <a:prstGeom prst="rect">
              <a:avLst/>
            </a:prstGeom>
          </p:spPr>
        </p:pic>
        <p:pic>
          <p:nvPicPr>
            <p:cNvPr id="16" name="Graphic 15" descr="Add">
              <a:extLst>
                <a:ext uri="{FF2B5EF4-FFF2-40B4-BE49-F238E27FC236}">
                  <a16:creationId xmlns:a16="http://schemas.microsoft.com/office/drawing/2014/main" id="{A53AE700-42A1-48D0-925E-C07576A4046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69214" y="5121531"/>
              <a:ext cx="559061" cy="559061"/>
            </a:xfrm>
            <a:prstGeom prst="rect">
              <a:avLst/>
            </a:prstGeom>
          </p:spPr>
        </p:pic>
        <p:pic>
          <p:nvPicPr>
            <p:cNvPr id="12" name="Picture 11" descr="Small card with picture and lines on it representing a government issued and verified id-card.">
              <a:extLst>
                <a:ext uri="{FF2B5EF4-FFF2-40B4-BE49-F238E27FC236}">
                  <a16:creationId xmlns:a16="http://schemas.microsoft.com/office/drawing/2014/main" id="{B35857FA-CC30-41EA-8738-CC9B7EC927B0}"/>
                </a:ext>
              </a:extLst>
            </p:cNvPr>
            <p:cNvPicPr>
              <a:picLocks noChangeAspect="1"/>
            </p:cNvPicPr>
            <p:nvPr/>
          </p:nvPicPr>
          <p:blipFill>
            <a:blip r:embed="rId7"/>
            <a:stretch>
              <a:fillRect/>
            </a:stretch>
          </p:blipFill>
          <p:spPr>
            <a:xfrm>
              <a:off x="1942966" y="4962911"/>
              <a:ext cx="1371600" cy="876300"/>
            </a:xfrm>
            <a:prstGeom prst="rect">
              <a:avLst/>
            </a:prstGeom>
          </p:spPr>
        </p:pic>
        <p:pic>
          <p:nvPicPr>
            <p:cNvPr id="14" name="Graphic 13" descr="Arrow Right">
              <a:extLst>
                <a:ext uri="{FF2B5EF4-FFF2-40B4-BE49-F238E27FC236}">
                  <a16:creationId xmlns:a16="http://schemas.microsoft.com/office/drawing/2014/main" id="{CB5DEC6F-08B2-4872-9687-11419147E96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490273" y="4943861"/>
              <a:ext cx="914400" cy="914400"/>
            </a:xfrm>
            <a:prstGeom prst="rect">
              <a:avLst/>
            </a:prstGeom>
          </p:spPr>
        </p:pic>
        <p:pic>
          <p:nvPicPr>
            <p:cNvPr id="9" name="Graphic 8" descr="Shield Tick">
              <a:extLst>
                <a:ext uri="{FF2B5EF4-FFF2-40B4-BE49-F238E27FC236}">
                  <a16:creationId xmlns:a16="http://schemas.microsoft.com/office/drawing/2014/main" id="{A0FDD84F-1C24-497A-83EC-6D74DC4415D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465689" y="4943861"/>
              <a:ext cx="914400" cy="914400"/>
            </a:xfrm>
            <a:prstGeom prst="rect">
              <a:avLst/>
            </a:prstGeom>
          </p:spPr>
        </p:pic>
      </p:grpSp>
      <p:cxnSp>
        <p:nvCxnSpPr>
          <p:cNvPr id="20" name="Straight Connector 19">
            <a:extLst>
              <a:ext uri="{FF2B5EF4-FFF2-40B4-BE49-F238E27FC236}">
                <a16:creationId xmlns:a16="http://schemas.microsoft.com/office/drawing/2014/main" id="{14059192-ACD1-44C5-9557-65C1F400F129}"/>
              </a:ext>
              <a:ext uri="{C183D7F6-B498-43B3-948B-1728B52AA6E4}">
                <adec:decorative xmlns:adec="http://schemas.microsoft.com/office/drawing/2017/decorative" val="1"/>
              </a:ext>
            </a:extLst>
          </p:cNvPr>
          <p:cNvCxnSpPr/>
          <p:nvPr/>
        </p:nvCxnSpPr>
        <p:spPr>
          <a:xfrm>
            <a:off x="6089277" y="1364777"/>
            <a:ext cx="0" cy="4501549"/>
          </a:xfrm>
          <a:prstGeom prst="line">
            <a:avLst/>
          </a:prstGeom>
          <a:ln w="19050">
            <a:solidFill>
              <a:srgbClr val="75757A"/>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5">
            <a:extLst>
              <a:ext uri="{FF2B5EF4-FFF2-40B4-BE49-F238E27FC236}">
                <a16:creationId xmlns:a16="http://schemas.microsoft.com/office/drawing/2014/main" id="{3371E70A-8F0C-499A-8E4A-49ADAB1DFDA6}"/>
              </a:ext>
            </a:extLst>
          </p:cNvPr>
          <p:cNvSpPr txBox="1">
            <a:spLocks/>
          </p:cNvSpPr>
          <p:nvPr/>
        </p:nvSpPr>
        <p:spPr>
          <a:xfrm>
            <a:off x="6396151" y="1434608"/>
            <a:ext cx="5377206" cy="199439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latin typeface="+mj-lt"/>
              </a:rPr>
              <a:t>Authorization</a:t>
            </a:r>
          </a:p>
          <a:p>
            <a:r>
              <a:rPr lang="en-US" sz="2400" dirty="0">
                <a:latin typeface="+mn-lt"/>
              </a:rPr>
              <a:t>Determines an authenticated person’s or service’s level of access.</a:t>
            </a:r>
          </a:p>
          <a:p>
            <a:r>
              <a:rPr lang="en-US" sz="2400" dirty="0">
                <a:latin typeface="+mn-lt"/>
              </a:rPr>
              <a:t>Defines which data they can access, and what they can do with it.</a:t>
            </a:r>
          </a:p>
        </p:txBody>
      </p:sp>
      <p:grpSp>
        <p:nvGrpSpPr>
          <p:cNvPr id="15" name="Group 14" descr="Authenticated user checked against a list of user who can enter a server, their name is missing to Authorization is denied.">
            <a:extLst>
              <a:ext uri="{FF2B5EF4-FFF2-40B4-BE49-F238E27FC236}">
                <a16:creationId xmlns:a16="http://schemas.microsoft.com/office/drawing/2014/main" id="{418970A6-FEC6-4BCD-82AD-5AE365EDB7F8}"/>
              </a:ext>
            </a:extLst>
          </p:cNvPr>
          <p:cNvGrpSpPr/>
          <p:nvPr/>
        </p:nvGrpSpPr>
        <p:grpSpPr>
          <a:xfrm>
            <a:off x="6582640" y="4366650"/>
            <a:ext cx="5004227" cy="914400"/>
            <a:chOff x="6578628" y="4915100"/>
            <a:chExt cx="5004227" cy="914400"/>
          </a:xfrm>
        </p:grpSpPr>
        <p:pic>
          <p:nvPicPr>
            <p:cNvPr id="21" name="Picture 20" descr="Small card with picture and lines on it representing a government issued and verified id-card.">
              <a:extLst>
                <a:ext uri="{FF2B5EF4-FFF2-40B4-BE49-F238E27FC236}">
                  <a16:creationId xmlns:a16="http://schemas.microsoft.com/office/drawing/2014/main" id="{951C5866-95FC-46CC-8B13-159F4F5CB167}"/>
                </a:ext>
              </a:extLst>
            </p:cNvPr>
            <p:cNvPicPr>
              <a:picLocks noChangeAspect="1"/>
            </p:cNvPicPr>
            <p:nvPr/>
          </p:nvPicPr>
          <p:blipFill>
            <a:blip r:embed="rId7"/>
            <a:stretch>
              <a:fillRect/>
            </a:stretch>
          </p:blipFill>
          <p:spPr>
            <a:xfrm>
              <a:off x="6578628" y="4934150"/>
              <a:ext cx="1371600" cy="876300"/>
            </a:xfrm>
            <a:prstGeom prst="rect">
              <a:avLst/>
            </a:prstGeom>
          </p:spPr>
        </p:pic>
        <p:pic>
          <p:nvPicPr>
            <p:cNvPr id="33" name="Graphic 32" descr="Add">
              <a:extLst>
                <a:ext uri="{FF2B5EF4-FFF2-40B4-BE49-F238E27FC236}">
                  <a16:creationId xmlns:a16="http://schemas.microsoft.com/office/drawing/2014/main" id="{6F841F11-F48E-44C4-B827-B85E3B8B5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57100" y="5092770"/>
              <a:ext cx="559061" cy="559061"/>
            </a:xfrm>
            <a:prstGeom prst="rect">
              <a:avLst/>
            </a:prstGeom>
          </p:spPr>
        </p:pic>
        <p:pic>
          <p:nvPicPr>
            <p:cNvPr id="23" name="Graphic 22" descr="List">
              <a:extLst>
                <a:ext uri="{FF2B5EF4-FFF2-40B4-BE49-F238E27FC236}">
                  <a16:creationId xmlns:a16="http://schemas.microsoft.com/office/drawing/2014/main" id="{1B4DF5CC-E7A7-461E-B981-DBF6BFF47A2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537089" y="4915100"/>
              <a:ext cx="914400" cy="914400"/>
            </a:xfrm>
            <a:prstGeom prst="rect">
              <a:avLst/>
            </a:prstGeom>
          </p:spPr>
        </p:pic>
        <p:pic>
          <p:nvPicPr>
            <p:cNvPr id="35" name="Graphic 34" descr="Cross out or red-x mark.">
              <a:extLst>
                <a:ext uri="{FF2B5EF4-FFF2-40B4-BE49-F238E27FC236}">
                  <a16:creationId xmlns:a16="http://schemas.microsoft.com/office/drawing/2014/main" id="{2F70204D-2FC5-4864-B55C-BCC9FCC629D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47565" y="5277805"/>
              <a:ext cx="188991" cy="188991"/>
            </a:xfrm>
            <a:prstGeom prst="rect">
              <a:avLst/>
            </a:prstGeom>
          </p:spPr>
        </p:pic>
        <p:pic>
          <p:nvPicPr>
            <p:cNvPr id="25" name="Graphic 24" descr="Arrow Right">
              <a:extLst>
                <a:ext uri="{FF2B5EF4-FFF2-40B4-BE49-F238E27FC236}">
                  <a16:creationId xmlns:a16="http://schemas.microsoft.com/office/drawing/2014/main" id="{FE5D44A6-0A91-425E-9C94-0172BA449FA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81032" y="4915100"/>
              <a:ext cx="914400" cy="914400"/>
            </a:xfrm>
            <a:prstGeom prst="rect">
              <a:avLst/>
            </a:prstGeom>
          </p:spPr>
        </p:pic>
        <p:pic>
          <p:nvPicPr>
            <p:cNvPr id="27" name="Graphic 26" descr="Door Closed">
              <a:extLst>
                <a:ext uri="{FF2B5EF4-FFF2-40B4-BE49-F238E27FC236}">
                  <a16:creationId xmlns:a16="http://schemas.microsoft.com/office/drawing/2014/main" id="{9AFCCCF8-ABD0-4333-BF0E-0444BFAE522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662920" y="4915100"/>
              <a:ext cx="914400" cy="914400"/>
            </a:xfrm>
            <a:prstGeom prst="rect">
              <a:avLst/>
            </a:prstGeom>
          </p:spPr>
        </p:pic>
        <p:pic>
          <p:nvPicPr>
            <p:cNvPr id="29" name="Graphic 28" descr="Cross out or red-x mark.">
              <a:extLst>
                <a:ext uri="{FF2B5EF4-FFF2-40B4-BE49-F238E27FC236}">
                  <a16:creationId xmlns:a16="http://schemas.microsoft.com/office/drawing/2014/main" id="{18F38F83-EB4D-49D3-925A-AD07FB251EE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668455" y="4915100"/>
              <a:ext cx="914400" cy="914400"/>
            </a:xfrm>
            <a:prstGeom prst="rect">
              <a:avLst/>
            </a:prstGeom>
          </p:spPr>
        </p:pic>
      </p:grpSp>
    </p:spTree>
    <p:extLst>
      <p:ext uri="{BB962C8B-B14F-4D97-AF65-F5344CB8AC3E}">
        <p14:creationId xmlns:p14="http://schemas.microsoft.com/office/powerpoint/2010/main" val="2561512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Multi-Factor Authentication</a:t>
            </a:r>
          </a:p>
        </p:txBody>
      </p:sp>
      <p:sp>
        <p:nvSpPr>
          <p:cNvPr id="6" name="Text Placeholder 5"/>
          <p:cNvSpPr>
            <a:spLocks noGrp="1"/>
          </p:cNvSpPr>
          <p:nvPr>
            <p:ph sz="quarter" idx="10"/>
          </p:nvPr>
        </p:nvSpPr>
        <p:spPr>
          <a:xfrm>
            <a:off x="419100" y="1182387"/>
            <a:ext cx="11340811" cy="1420902"/>
          </a:xfrm>
        </p:spPr>
        <p:txBody>
          <a:bodyPr/>
          <a:lstStyle/>
          <a:p>
            <a:pPr marL="0" indent="0">
              <a:buNone/>
            </a:pPr>
            <a:r>
              <a:rPr lang="en-IE" sz="2400" dirty="0">
                <a:latin typeface="+mn-lt"/>
              </a:rPr>
              <a:t>Provides additional security for your identities by requiring two or more elements for full authentication. </a:t>
            </a:r>
          </a:p>
          <a:p>
            <a:pPr marL="457200" lvl="1" indent="-457200">
              <a:buFont typeface="Arial" panose="020B0604020202020204" pitchFamily="34" charset="0"/>
              <a:buChar char="•"/>
            </a:pPr>
            <a:r>
              <a:rPr lang="en-IE" sz="2400" dirty="0">
                <a:cs typeface="Segoe UI Semilight" pitchFamily="34" charset="0"/>
              </a:rPr>
              <a:t>Something you know   </a:t>
            </a:r>
            <a:r>
              <a:rPr lang="en-IE" sz="1800" dirty="0">
                <a:cs typeface="Segoe UI Semilight" pitchFamily="34" charset="0"/>
                <a:sym typeface="Wingdings" panose="05000000000000000000" pitchFamily="2" charset="2"/>
              </a:rPr>
              <a:t></a:t>
            </a:r>
            <a:r>
              <a:rPr lang="en-IE" sz="2400" dirty="0">
                <a:cs typeface="Segoe UI Semilight" pitchFamily="34" charset="0"/>
                <a:sym typeface="Wingdings" panose="05000000000000000000" pitchFamily="2" charset="2"/>
              </a:rPr>
              <a:t>   </a:t>
            </a:r>
            <a:r>
              <a:rPr lang="en-IE" sz="2400" dirty="0">
                <a:cs typeface="Segoe UI Semilight" pitchFamily="34" charset="0"/>
              </a:rPr>
              <a:t>Something you possess   </a:t>
            </a:r>
            <a:r>
              <a:rPr lang="en-IE" sz="1800" dirty="0">
                <a:cs typeface="Segoe UI Semilight" pitchFamily="34" charset="0"/>
                <a:sym typeface="Wingdings" panose="05000000000000000000" pitchFamily="2" charset="2"/>
              </a:rPr>
              <a:t></a:t>
            </a:r>
            <a:r>
              <a:rPr lang="en-IE" dirty="0">
                <a:cs typeface="Segoe UI Semilight" pitchFamily="34" charset="0"/>
                <a:sym typeface="Wingdings" panose="05000000000000000000" pitchFamily="2" charset="2"/>
              </a:rPr>
              <a:t>   </a:t>
            </a:r>
            <a:r>
              <a:rPr lang="en-IE" sz="2400" dirty="0">
                <a:cs typeface="Segoe UI Semilight" pitchFamily="34" charset="0"/>
              </a:rPr>
              <a:t>Something you are</a:t>
            </a:r>
          </a:p>
        </p:txBody>
      </p:sp>
      <p:pic>
        <p:nvPicPr>
          <p:cNvPr id="3" name="Picture 2" descr="Image of a username and password entry screen, mobile phone, usb key, smart card, image representing various types of biometric authentication, and certificate all in a line, representing how they can all be tied together to provide MFA">
            <a:extLst>
              <a:ext uri="{FF2B5EF4-FFF2-40B4-BE49-F238E27FC236}">
                <a16:creationId xmlns:a16="http://schemas.microsoft.com/office/drawing/2014/main" id="{9BF9CC26-404C-4BDF-84AF-4B9DB2CC7694}"/>
              </a:ext>
            </a:extLst>
          </p:cNvPr>
          <p:cNvPicPr>
            <a:picLocks noChangeAspect="1"/>
          </p:cNvPicPr>
          <p:nvPr/>
        </p:nvPicPr>
        <p:blipFill>
          <a:blip r:embed="rId3"/>
          <a:srcRect/>
          <a:stretch/>
        </p:blipFill>
        <p:spPr>
          <a:xfrm>
            <a:off x="1220110" y="2884439"/>
            <a:ext cx="9738333" cy="2434584"/>
          </a:xfrm>
          <a:prstGeom prst="rect">
            <a:avLst/>
          </a:prstGeom>
        </p:spPr>
      </p:pic>
    </p:spTree>
    <p:extLst>
      <p:ext uri="{BB962C8B-B14F-4D97-AF65-F5344CB8AC3E}">
        <p14:creationId xmlns:p14="http://schemas.microsoft.com/office/powerpoint/2010/main" val="318882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Azure Active Directory (</a:t>
            </a:r>
            <a:r>
              <a:rPr lang="en-US" noProof="0" dirty="0"/>
              <a:t>AAD</a:t>
            </a:r>
            <a:r>
              <a:rPr lang="en-US" noProof="0"/>
              <a:t>)</a:t>
            </a:r>
          </a:p>
        </p:txBody>
      </p:sp>
      <p:sp>
        <p:nvSpPr>
          <p:cNvPr id="6" name="Text Placeholder 5"/>
          <p:cNvSpPr>
            <a:spLocks noGrp="1"/>
          </p:cNvSpPr>
          <p:nvPr>
            <p:ph sz="quarter" idx="10"/>
          </p:nvPr>
        </p:nvSpPr>
        <p:spPr>
          <a:xfrm>
            <a:off x="419100" y="1425724"/>
            <a:ext cx="11340811" cy="3908762"/>
          </a:xfrm>
        </p:spPr>
        <p:txBody>
          <a:bodyPr/>
          <a:lstStyle/>
          <a:p>
            <a:pPr marL="0" indent="0">
              <a:buNone/>
            </a:pPr>
            <a:r>
              <a:rPr lang="en-US" noProof="0" dirty="0">
                <a:latin typeface="+mj-lt"/>
              </a:rPr>
              <a:t>Azure Active D</a:t>
            </a:r>
            <a:r>
              <a:rPr lang="en-US" dirty="0" err="1">
                <a:latin typeface="+mj-lt"/>
              </a:rPr>
              <a:t>irectory</a:t>
            </a:r>
            <a:r>
              <a:rPr lang="en-US" dirty="0">
                <a:latin typeface="+mj-lt"/>
              </a:rPr>
              <a:t> (AAD) </a:t>
            </a:r>
            <a:r>
              <a:rPr lang="en-US" dirty="0">
                <a:latin typeface="+mn-lt"/>
              </a:rPr>
              <a:t>is </a:t>
            </a:r>
            <a:r>
              <a:rPr lang="en-US" noProof="0" dirty="0">
                <a:latin typeface="+mn-lt"/>
              </a:rPr>
              <a:t>Microsoft Azure’s cloud-based identity and access management service. </a:t>
            </a:r>
          </a:p>
          <a:p>
            <a:pPr marL="457200" lvl="1" indent="-457200">
              <a:buFont typeface="Arial" panose="020B0604020202020204" pitchFamily="34" charset="0"/>
              <a:buChar char="•"/>
            </a:pPr>
            <a:r>
              <a:rPr lang="en-US" sz="2400" noProof="0" dirty="0">
                <a:latin typeface="Segoe UI" panose="020B0502040204020203" pitchFamily="34" charset="0"/>
                <a:cs typeface="Segoe UI" panose="020B0502040204020203" pitchFamily="34" charset="0"/>
              </a:rPr>
              <a:t>Authentication (employees sign-in to access resources).</a:t>
            </a:r>
          </a:p>
          <a:p>
            <a:pPr marL="457200" lvl="1" indent="-457200">
              <a:buFont typeface="Arial" panose="020B0604020202020204" pitchFamily="34" charset="0"/>
              <a:buChar char="•"/>
            </a:pPr>
            <a:r>
              <a:rPr lang="en-US" sz="2400" noProof="0" dirty="0">
                <a:latin typeface="Segoe UI" panose="020B0502040204020203" pitchFamily="34" charset="0"/>
                <a:cs typeface="Segoe UI" panose="020B0502040204020203" pitchFamily="34" charset="0"/>
              </a:rPr>
              <a:t>Single sign-on (SSO).</a:t>
            </a:r>
          </a:p>
          <a:p>
            <a:pPr marL="457200" lvl="1" indent="-457200">
              <a:buFont typeface="Arial" panose="020B0604020202020204" pitchFamily="34" charset="0"/>
              <a:buChar char="•"/>
            </a:pPr>
            <a:r>
              <a:rPr lang="en-US" sz="2400" noProof="0" dirty="0">
                <a:latin typeface="Segoe UI" panose="020B0502040204020203" pitchFamily="34" charset="0"/>
                <a:cs typeface="Segoe UI" panose="020B0502040204020203" pitchFamily="34" charset="0"/>
              </a:rPr>
              <a:t>Application management.</a:t>
            </a:r>
          </a:p>
          <a:p>
            <a:pPr marL="457200" lvl="1" indent="-457200">
              <a:buFont typeface="Arial" panose="020B0604020202020204" pitchFamily="34" charset="0"/>
              <a:buChar char="•"/>
            </a:pPr>
            <a:r>
              <a:rPr lang="en-US" sz="2400" dirty="0">
                <a:latin typeface="Segoe UI" panose="020B0502040204020203" pitchFamily="34" charset="0"/>
                <a:cs typeface="Segoe UI" panose="020B0502040204020203" pitchFamily="34" charset="0"/>
              </a:rPr>
              <a:t>Business to Business (B2B).</a:t>
            </a:r>
          </a:p>
          <a:p>
            <a:pPr marL="457200" lvl="1" indent="-457200">
              <a:buFont typeface="Arial" panose="020B0604020202020204" pitchFamily="34" charset="0"/>
              <a:buChar char="•"/>
            </a:pPr>
            <a:r>
              <a:rPr lang="en-US" sz="2400" dirty="0">
                <a:latin typeface="Segoe UI" panose="020B0502040204020203" pitchFamily="34" charset="0"/>
                <a:cs typeface="Segoe UI" panose="020B0502040204020203" pitchFamily="34" charset="0"/>
              </a:rPr>
              <a:t>Business to Customer (B2C) identity services.</a:t>
            </a:r>
          </a:p>
          <a:p>
            <a:pPr marL="457200" lvl="1" indent="-457200">
              <a:buFont typeface="Arial" panose="020B0604020202020204" pitchFamily="34" charset="0"/>
              <a:buChar char="•"/>
            </a:pPr>
            <a:r>
              <a:rPr lang="en-US" sz="2400" dirty="0">
                <a:latin typeface="Segoe UI" panose="020B0502040204020203" pitchFamily="34" charset="0"/>
                <a:cs typeface="Segoe UI" panose="020B0502040204020203" pitchFamily="34" charset="0"/>
              </a:rPr>
              <a:t>Device management.</a:t>
            </a:r>
          </a:p>
        </p:txBody>
      </p:sp>
      <p:pic>
        <p:nvPicPr>
          <p:cNvPr id="4" name="Graphic 3">
            <a:extLst>
              <a:ext uri="{FF2B5EF4-FFF2-40B4-BE49-F238E27FC236}">
                <a16:creationId xmlns:a16="http://schemas.microsoft.com/office/drawing/2014/main" id="{DB71D5F0-DCBF-40B0-A1B9-44C8A0392C3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78800" y="2210287"/>
            <a:ext cx="3124199" cy="3124199"/>
          </a:xfrm>
          <a:prstGeom prst="rect">
            <a:avLst/>
          </a:prstGeom>
        </p:spPr>
      </p:pic>
    </p:spTree>
    <p:extLst>
      <p:ext uri="{BB962C8B-B14F-4D97-AF65-F5344CB8AC3E}">
        <p14:creationId xmlns:p14="http://schemas.microsoft.com/office/powerpoint/2010/main" val="593257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E2BD-73C3-43B5-875D-8BBE9DADF55C}"/>
              </a:ext>
            </a:extLst>
          </p:cNvPr>
          <p:cNvSpPr>
            <a:spLocks noGrp="1"/>
          </p:cNvSpPr>
          <p:nvPr>
            <p:ph type="title"/>
          </p:nvPr>
        </p:nvSpPr>
        <p:spPr/>
        <p:txBody>
          <a:bodyPr/>
          <a:lstStyle/>
          <a:p>
            <a:r>
              <a:rPr lang="en-US" dirty="0"/>
              <a:t>Conditional Access</a:t>
            </a:r>
          </a:p>
        </p:txBody>
      </p:sp>
      <p:sp>
        <p:nvSpPr>
          <p:cNvPr id="3" name="Text Placeholder 2">
            <a:extLst>
              <a:ext uri="{FF2B5EF4-FFF2-40B4-BE49-F238E27FC236}">
                <a16:creationId xmlns:a16="http://schemas.microsoft.com/office/drawing/2014/main" id="{0A6BACA5-09F0-48F5-9C1C-9C5C15FBFFA2}"/>
              </a:ext>
            </a:extLst>
          </p:cNvPr>
          <p:cNvSpPr>
            <a:spLocks noGrp="1"/>
          </p:cNvSpPr>
          <p:nvPr>
            <p:ph sz="quarter" idx="10"/>
          </p:nvPr>
        </p:nvSpPr>
        <p:spPr>
          <a:xfrm>
            <a:off x="419100" y="1456897"/>
            <a:ext cx="11340811" cy="4221669"/>
          </a:xfrm>
        </p:spPr>
        <p:txBody>
          <a:bodyPr/>
          <a:lstStyle/>
          <a:p>
            <a:r>
              <a:rPr lang="en-US" dirty="0">
                <a:latin typeface="+mj-lt"/>
              </a:rPr>
              <a:t>Conditional Access</a:t>
            </a:r>
            <a:r>
              <a:rPr lang="en-US" b="1" dirty="0">
                <a:latin typeface="+mn-lt"/>
              </a:rPr>
              <a:t> </a:t>
            </a:r>
            <a:r>
              <a:rPr lang="en-US" dirty="0">
                <a:latin typeface="+mn-lt"/>
              </a:rPr>
              <a:t>is used by Azure Active Directory to bring signals together, to make decisions, and enforce organizational policies.</a:t>
            </a:r>
          </a:p>
          <a:p>
            <a:endParaRPr lang="en-US" sz="1000" dirty="0">
              <a:latin typeface="+mn-lt"/>
            </a:endParaRPr>
          </a:p>
          <a:p>
            <a:pPr marL="342900" indent="-342900">
              <a:buFont typeface="Arial" panose="020B0604020202020204" pitchFamily="34" charset="0"/>
              <a:buChar char="•"/>
            </a:pPr>
            <a:r>
              <a:rPr lang="en-US" dirty="0">
                <a:latin typeface="+mn-lt"/>
              </a:rPr>
              <a:t>User or Group Membership</a:t>
            </a:r>
          </a:p>
          <a:p>
            <a:pPr marL="342900" indent="-342900">
              <a:buFont typeface="Arial" panose="020B0604020202020204" pitchFamily="34" charset="0"/>
              <a:buChar char="•"/>
            </a:pPr>
            <a:r>
              <a:rPr lang="en-US" dirty="0">
                <a:latin typeface="+mn-lt"/>
              </a:rPr>
              <a:t>IP Location</a:t>
            </a:r>
          </a:p>
          <a:p>
            <a:pPr marL="342900" indent="-342900">
              <a:buFont typeface="Arial" panose="020B0604020202020204" pitchFamily="34" charset="0"/>
              <a:buChar char="•"/>
            </a:pPr>
            <a:r>
              <a:rPr lang="en-US" dirty="0">
                <a:latin typeface="+mn-lt"/>
              </a:rPr>
              <a:t>Device</a:t>
            </a:r>
          </a:p>
          <a:p>
            <a:pPr marL="342900" indent="-342900">
              <a:buFont typeface="Arial" panose="020B0604020202020204" pitchFamily="34" charset="0"/>
              <a:buChar char="•"/>
            </a:pPr>
            <a:r>
              <a:rPr lang="en-US" dirty="0">
                <a:latin typeface="+mn-lt"/>
              </a:rPr>
              <a:t>Application</a:t>
            </a:r>
          </a:p>
          <a:p>
            <a:pPr marL="342900" indent="-342900">
              <a:buFont typeface="Arial" panose="020B0604020202020204" pitchFamily="34" charset="0"/>
              <a:buChar char="•"/>
            </a:pPr>
            <a:r>
              <a:rPr lang="en-US" dirty="0">
                <a:latin typeface="+mn-lt"/>
              </a:rPr>
              <a:t>Risk Detection</a:t>
            </a:r>
          </a:p>
          <a:p>
            <a:pPr marL="342900" indent="-342900">
              <a:buFont typeface="Arial" panose="020B0604020202020204" pitchFamily="34" charset="0"/>
              <a:buChar char="•"/>
            </a:pPr>
            <a:endParaRPr lang="en-US" dirty="0">
              <a:latin typeface="+mn-lt"/>
            </a:endParaRPr>
          </a:p>
        </p:txBody>
      </p:sp>
      <p:pic>
        <p:nvPicPr>
          <p:cNvPr id="1026" name="Picture 2" descr="Conceptual Conditional Access process flow">
            <a:extLst>
              <a:ext uri="{FF2B5EF4-FFF2-40B4-BE49-F238E27FC236}">
                <a16:creationId xmlns:a16="http://schemas.microsoft.com/office/drawing/2014/main" id="{6FDF6F99-1844-4452-A659-3B2270C8D7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5840" y="2581056"/>
            <a:ext cx="6944071" cy="2820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743436"/>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852F1F0-4A20-4DF6-A9E4-5B1EAE25BD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56ffad-92b0-4efb-bc78-5d5af2c7fd93"/>
    <ds:schemaRef ds:uri="e7cc3f53-dbdf-4ffb-90f1-33d3d18064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EB18D7-F987-4105-A2B5-C80ECAD9319A}">
  <ds:schemaRefs>
    <ds:schemaRef ds:uri="http://schemas.microsoft.com/sharepoint/v3/contenttype/forms"/>
  </ds:schemaRefs>
</ds:datastoreItem>
</file>

<file path=customXml/itemProps3.xml><?xml version="1.0" encoding="utf-8"?>
<ds:datastoreItem xmlns:ds="http://schemas.openxmlformats.org/officeDocument/2006/customXml" ds:itemID="{F8565DAA-DA7D-47ED-ACE4-5E12F489D149}">
  <ds:schemaRefs>
    <ds:schemaRef ds:uri="http://purl.org/dc/elements/1.1/"/>
    <ds:schemaRef ds:uri="6656ffad-92b0-4efb-bc78-5d5af2c7fd93"/>
    <ds:schemaRef ds:uri="http://schemas.microsoft.com/office/2006/documentManagement/types"/>
    <ds:schemaRef ds:uri="http://schemas.microsoft.com/office/2006/metadata/properties"/>
    <ds:schemaRef ds:uri="http://purl.org/dc/dcmitype/"/>
    <ds:schemaRef ds:uri="http://schemas.microsoft.com/office/infopath/2007/PartnerControls"/>
    <ds:schemaRef ds:uri="http://www.w3.org/XML/1998/namespace"/>
    <ds:schemaRef ds:uri="http://schemas.openxmlformats.org/package/2006/metadata/core-properties"/>
    <ds:schemaRef ds:uri="e7cc3f53-dbdf-4ffb-90f1-33d3d1806439"/>
    <ds:schemaRef ds:uri="http://purl.org/dc/te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16-9_Illustration_2018_Cloud_011</Template>
  <TotalTime>0</TotalTime>
  <Words>4498</Words>
  <Application>Microsoft Office PowerPoint</Application>
  <PresentationFormat>Widescreen</PresentationFormat>
  <Paragraphs>481</Paragraphs>
  <Slides>34</Slides>
  <Notes>32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34</vt:i4>
      </vt:variant>
    </vt:vector>
  </HeadingPairs>
  <TitlesOfParts>
    <vt:vector size="44" baseType="lpstr">
      <vt:lpstr>Arial</vt:lpstr>
      <vt:lpstr>Calibri</vt:lpstr>
      <vt:lpstr>Segoe UI</vt:lpstr>
      <vt:lpstr>Segoe UI Light</vt:lpstr>
      <vt:lpstr>Segoe UI Semibold</vt:lpstr>
      <vt:lpstr>Segoe UI Semibold (Headings)</vt:lpstr>
      <vt:lpstr>Segoe UI Semilight</vt:lpstr>
      <vt:lpstr>Wingdings</vt:lpstr>
      <vt:lpstr>WHITE TEMPLATE</vt:lpstr>
      <vt:lpstr>Microsoft Power Platform Template</vt:lpstr>
      <vt:lpstr>AZ-900T0x Module 05:  Identity, governance, privacy, and compliance</vt:lpstr>
      <vt:lpstr>Module outline</vt:lpstr>
      <vt:lpstr>Module 05 – Outline</vt:lpstr>
      <vt:lpstr>Core Azure identity services</vt:lpstr>
      <vt:lpstr>Azure Identity Services - Objective Domain</vt:lpstr>
      <vt:lpstr>Compare Authentication and Authorization</vt:lpstr>
      <vt:lpstr>Azure Multi-Factor Authentication</vt:lpstr>
      <vt:lpstr>Azure Active Directory (AAD)</vt:lpstr>
      <vt:lpstr>Conditional Access</vt:lpstr>
      <vt:lpstr>Walkthrough - Manage access with RBAC</vt:lpstr>
      <vt:lpstr>Azure Governance Methodologies</vt:lpstr>
      <vt:lpstr>Azure Governance Methodologies - Objective Domain</vt:lpstr>
      <vt:lpstr>Explore Role-based access control (RBAC)</vt:lpstr>
      <vt:lpstr>Resource locks</vt:lpstr>
      <vt:lpstr>Walkthrough - Manage Resource Locks</vt:lpstr>
      <vt:lpstr>Tags</vt:lpstr>
      <vt:lpstr>Walkthrough – Implement resource tagging</vt:lpstr>
      <vt:lpstr>Azure Policy</vt:lpstr>
      <vt:lpstr>Walkthrough - Create an Azure Policy</vt:lpstr>
      <vt:lpstr>Azure Blueprints</vt:lpstr>
      <vt:lpstr>Cloud Adoption Framework</vt:lpstr>
      <vt:lpstr>Privacy, compliance, and data protection standards</vt:lpstr>
      <vt:lpstr>Privacy, Compliance, and Data Protection - Objective Domain</vt:lpstr>
      <vt:lpstr>Security, Privacy, and Compliance</vt:lpstr>
      <vt:lpstr>Compliance Terms and Requirements</vt:lpstr>
      <vt:lpstr>Microsoft privacy statement</vt:lpstr>
      <vt:lpstr> Online Services Terms and Data Protection Addendum</vt:lpstr>
      <vt:lpstr>Trust Center</vt:lpstr>
      <vt:lpstr>Walkthrough – Exploring the Trust Center</vt:lpstr>
      <vt:lpstr>Azure Compliance Documentation</vt:lpstr>
      <vt:lpstr>Azure Sovereign Regions (US Government services)</vt:lpstr>
      <vt:lpstr>Azure Sovereign Regions (Azure China)</vt:lpstr>
      <vt:lpstr>Knowledge Check</vt:lpstr>
      <vt:lpstr>Module 05 Review</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Module 05:  Identity, governance, privacy, and compliance</dc:title>
  <dc:subject/>
  <dc:creator/>
  <cp:keywords/>
  <dc:description/>
  <cp:revision>46</cp:revision>
  <dcterms:created xsi:type="dcterms:W3CDTF">2019-10-20T18:53:17Z</dcterms:created>
  <dcterms:modified xsi:type="dcterms:W3CDTF">2022-03-11T00:33:37Z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y fmtid="{D5CDD505-2E9C-101B-9397-08002B2CF9AE}" pid="3" name="MSIP_Label_f42aa342-8706-4288-bd11-ebb85995028c_Enabled">
    <vt:lpwstr>true</vt:lpwstr>
  </property>
  <property fmtid="{D5CDD505-2E9C-101B-9397-08002B2CF9AE}" pid="4" name="MSIP_Label_f42aa342-8706-4288-bd11-ebb85995028c_SetDate">
    <vt:lpwstr>2020-08-18T21:15:37Z</vt:lpwstr>
  </property>
  <property fmtid="{D5CDD505-2E9C-101B-9397-08002B2CF9AE}" pid="5" name="MSIP_Label_f42aa342-8706-4288-bd11-ebb85995028c_Method">
    <vt:lpwstr>Standard</vt:lpwstr>
  </property>
  <property fmtid="{D5CDD505-2E9C-101B-9397-08002B2CF9AE}" pid="6" name="MSIP_Label_f42aa342-8706-4288-bd11-ebb85995028c_Name">
    <vt:lpwstr>Internal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ActionId">
    <vt:lpwstr>dd64a40a-3fd0-4f3e-9ca9-9973192d2549</vt:lpwstr>
  </property>
  <property fmtid="{D5CDD505-2E9C-101B-9397-08002B2CF9AE}" pid="9" name="MSIP_Label_f42aa342-8706-4288-bd11-ebb85995028c_ContentBits">
    <vt:lpwstr>0</vt:lpwstr>
  </property>
</Properties>
</file>