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25" r:id="rId8"/>
    <p:sldId id="1863" r:id="rId9"/>
    <p:sldId id="1919" r:id="rId10"/>
    <p:sldId id="1862" r:id="rId11"/>
    <p:sldId id="1926" r:id="rId12"/>
    <p:sldId id="1962" r:id="rId13"/>
    <p:sldId id="1927" r:id="rId14"/>
    <p:sldId id="1866" r:id="rId15"/>
    <p:sldId id="1928" r:id="rId16"/>
    <p:sldId id="1961" r:id="rId17"/>
    <p:sldId id="1867" r:id="rId18"/>
    <p:sldId id="1875" r:id="rId19"/>
    <p:sldId id="1920" r:id="rId20"/>
    <p:sldId id="1960" r:id="rId21"/>
    <p:sldId id="1959" r:id="rId22"/>
    <p:sldId id="1952" r:id="rId23"/>
    <p:sldId id="1951" r:id="rId24"/>
    <p:sldId id="1958" r:id="rId25"/>
    <p:sldId id="1957" r:id="rId26"/>
    <p:sldId id="1948" r:id="rId27"/>
    <p:sldId id="1954" r:id="rId28"/>
    <p:sldId id="1953"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25"/>
            <p14:sldId id="1863"/>
            <p14:sldId id="1919"/>
            <p14:sldId id="1862"/>
            <p14:sldId id="1926"/>
            <p14:sldId id="1962"/>
            <p14:sldId id="1927"/>
            <p14:sldId id="1866"/>
            <p14:sldId id="1928"/>
            <p14:sldId id="1961"/>
            <p14:sldId id="1867"/>
            <p14:sldId id="1875"/>
            <p14:sldId id="1920"/>
            <p14:sldId id="1960"/>
            <p14:sldId id="1959"/>
            <p14:sldId id="1952"/>
            <p14:sldId id="1951"/>
            <p14:sldId id="1958"/>
            <p14:sldId id="1957"/>
            <p14:sldId id="1948"/>
            <p14:sldId id="1954"/>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BCF2"/>
    <a:srgbClr val="D0D3D6"/>
    <a:srgbClr val="0C7628"/>
    <a:srgbClr val="096F3F"/>
    <a:srgbClr val="066854"/>
    <a:srgbClr val="045A60"/>
    <a:srgbClr val="023B58"/>
    <a:srgbClr val="0078D4"/>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79809-80AE-4A83-A972-455A4B8CA2C4}" v="1" dt="2021-05-07T22:38:50.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56" autoAdjust="0"/>
  </p:normalViewPr>
  <p:slideViewPr>
    <p:cSldViewPr snapToGrid="0">
      <p:cViewPr varScale="1">
        <p:scale>
          <a:sx n="83" d="100"/>
          <a:sy n="83" d="100"/>
        </p:scale>
        <p:origin x="906"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3/10/2022 7:32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3/10/2022 7:31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support/legal/preview-supplemental-term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cost-management-billing/reservations/save-compute-costs-reserv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https://docs.microsoft.com/en-us/learn/paths/az-900-describe-azure-cost-management-service-level-agreements/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a:p>
            <a:pPr>
              <a:defRPr/>
            </a:pPr>
            <a:endParaRPr lang="en-IE" u="sng" dirty="0"/>
          </a:p>
          <a:p>
            <a:pPr>
              <a:defRPr/>
            </a:pPr>
            <a:r>
              <a:rPr lang="en-US" b="1" u="none" dirty="0"/>
              <a:t>Learn and SkillPipe content order note:</a:t>
            </a:r>
            <a:endParaRPr lang="en-IE" b="1" u="none" dirty="0"/>
          </a:p>
          <a:p>
            <a:pPr>
              <a:defRPr/>
            </a:pPr>
            <a:r>
              <a:rPr lang="en-IE" b="0" u="none" dirty="0"/>
              <a:t>https://docs.microsoft.com/en-us/learn/modules/plan-manage-azure-costs/2-compare-costs-tco-calculator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Exercise - Compare sample workload costs by using the TCO Calculator</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https://docs.microsoft.com/en-us/learn/modules/plan-manage-azure-costs/3-compare-workload-costs-tco-calculator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1442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a:p>
            <a:r>
              <a:rPr lang="en-US" b="1" dirty="0"/>
              <a:t>Learn and SkillPipe content order note:</a:t>
            </a:r>
          </a:p>
          <a:p>
            <a:r>
              <a:rPr lang="en-US" dirty="0"/>
              <a:t>Slides 12-13</a:t>
            </a:r>
          </a:p>
          <a:p>
            <a:r>
              <a:rPr lang="en-US" dirty="0"/>
              <a:t>https://docs.microsoft.com/en-us/learn/modules/plan-manage-azure-costs/6-manage-minimize-total-cost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98336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12-13</a:t>
            </a:r>
          </a:p>
          <a:p>
            <a:r>
              <a:rPr lang="en-US" dirty="0"/>
              <a:t>https://docs.microsoft.com/en-us/learn/modules/plan-manage-azure-costs/6-manage-minimize-total-cost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89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14-15</a:t>
            </a:r>
          </a:p>
          <a:p>
            <a:r>
              <a:rPr lang="en-US" b="0" dirty="0"/>
              <a:t>https://docs.microsoft.com/en-us/learn/modules/choose-azure-services-sla-lifecycle/1-introduction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9919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14-15</a:t>
            </a:r>
          </a:p>
          <a:p>
            <a:r>
              <a:rPr lang="en-US" b="0" dirty="0"/>
              <a:t>https://docs.microsoft.com/en-us/learn/modules/choose-azure-services-sla-lifecycle/1-introduction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046462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latin typeface="Segoe UI" panose="020B0502040204020203" pitchFamily="34" charset="0"/>
                <a:cs typeface="Segoe UI" panose="020B0502040204020203" pitchFamily="34" charset="0"/>
              </a:rPr>
              <a:t>SLA more information </a:t>
            </a:r>
            <a:r>
              <a:rPr lang="en-IE" sz="900" dirty="0">
                <a:latin typeface="Segoe UI" panose="020B0502040204020203" pitchFamily="34" charset="0"/>
                <a:cs typeface="Segoe UI" panose="020B0502040204020203" pitchFamily="34" charset="0"/>
                <a:sym typeface="Wingdings" panose="05000000000000000000" pitchFamily="2" charset="2"/>
              </a:rPr>
              <a:t> https://docs.microsoft.com/en-us/office365/servicedescriptions/office-365-platform-service-description/service-level-agreement</a:t>
            </a:r>
            <a:endParaRPr lang="en-IE" sz="900" dirty="0">
              <a:latin typeface="Segoe UI" panose="020B0502040204020203" pitchFamily="34" charset="0"/>
              <a:cs typeface="Segoe UI" panose="020B0502040204020203" pitchFamily="34" charset="0"/>
            </a:endParaRPr>
          </a:p>
          <a:p>
            <a:r>
              <a:rPr lang="en-IE" sz="900" dirty="0">
                <a:latin typeface="Segoe UI" panose="020B0502040204020203" pitchFamily="34" charset="0"/>
                <a:cs typeface="Segoe UI" panose="020B0502040204020203" pitchFamily="34" charset="0"/>
              </a:rPr>
              <a:t>SLAs define Microsoft’s commitment to an Azure service or product.</a:t>
            </a:r>
          </a:p>
          <a:p>
            <a:r>
              <a:rPr lang="en-IE" sz="900" dirty="0">
                <a:latin typeface="Segoe UI" panose="020B0502040204020203" pitchFamily="34" charset="0"/>
                <a:cs typeface="Segoe UI" panose="020B0502040204020203" pitchFamily="34" charset="0"/>
              </a:rPr>
              <a:t>Individual SLAs are available for each Azure product and service.</a:t>
            </a:r>
          </a:p>
          <a:p>
            <a:r>
              <a:rPr lang="en-IE" sz="900" dirty="0">
                <a:latin typeface="Segoe UI" panose="020B0502040204020203" pitchFamily="34" charset="0"/>
                <a:cs typeface="Segoe UI" panose="020B0502040204020203" pitchFamily="34" charset="0"/>
              </a:rPr>
              <a:t>SLAs also define what happens if a service or product fails to meet the designated availability commitments.</a:t>
            </a:r>
          </a:p>
          <a:p>
            <a:endParaRPr lang="en-IE" sz="900" dirty="0">
              <a:latin typeface="Segoe UI" panose="020B0502040204020203" pitchFamily="34" charset="0"/>
              <a:cs typeface="Segoe UI" panose="020B0502040204020203" pitchFamily="34" charset="0"/>
            </a:endParaRPr>
          </a:p>
          <a:p>
            <a:r>
              <a:rPr lang="en-US" sz="900" b="1" dirty="0">
                <a:latin typeface="Segoe UI" panose="020B0502040204020203" pitchFamily="34" charset="0"/>
                <a:cs typeface="Segoe UI" panose="020B0502040204020203" pitchFamily="34" charset="0"/>
              </a:rPr>
              <a:t>Learn and SkillPipe content order note:</a:t>
            </a:r>
            <a:endParaRPr lang="en-IE" sz="900" b="1" dirty="0">
              <a:latin typeface="Segoe UI" panose="020B0502040204020203" pitchFamily="34" charset="0"/>
              <a:cs typeface="Segoe UI" panose="020B0502040204020203" pitchFamily="34" charset="0"/>
            </a:endParaRPr>
          </a:p>
          <a:p>
            <a:r>
              <a:rPr lang="en-US" b="0" dirty="0"/>
              <a:t>Slides 16-17</a:t>
            </a:r>
          </a:p>
          <a:p>
            <a:r>
              <a:rPr lang="en-US" b="0" dirty="0"/>
              <a:t>https://docs.microsoft.com/en-us/learn/modules/choose-azure-services-sla-lifecycle/2-what-are-service-level-agreements</a:t>
            </a:r>
          </a:p>
          <a:p>
            <a:r>
              <a:rPr lang="en-US" b="0" dirty="0"/>
              <a:t>https://docs.microsoft.com/en-us/learn/modules/choose-azure-services-sla-lifecycle/3-define-application-sla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5571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a:p>
            <a:pPr lvl="1"/>
            <a:r>
              <a:rPr lang="en-IE" sz="9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900" dirty="0">
                <a:latin typeface="Segoe UI Semilight" panose="020B0402040204020203" pitchFamily="34" charset="0"/>
                <a:cs typeface="Segoe UI Semilight" panose="020B0402040204020203" pitchFamily="34" charset="0"/>
              </a:rPr>
              <a:t>Performance-targets range from 99% to 99.999%.</a:t>
            </a:r>
          </a:p>
          <a:p>
            <a:pPr lvl="1"/>
            <a:r>
              <a:rPr lang="en-IE" sz="9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a:t>
            </a:r>
          </a:p>
          <a:p>
            <a:pPr lvl="1"/>
            <a:r>
              <a:rPr lang="en-IE" sz="900" dirty="0">
                <a:latin typeface="Segoe UI Semilight" panose="020B0402040204020203" pitchFamily="34" charset="0"/>
                <a:cs typeface="Segoe UI Semilight" panose="020B0402040204020203" pitchFamily="34" charset="0"/>
              </a:rPr>
              <a:t>Not all services have an SLA</a:t>
            </a:r>
          </a:p>
          <a:p>
            <a:endParaRPr lang="en-IE" sz="900" kern="1200" dirty="0">
              <a:solidFill>
                <a:schemeClr val="tx1"/>
              </a:solidFill>
              <a:effectLst/>
              <a:latin typeface="Segoe UI Light" pitchFamily="34" charset="0"/>
              <a:ea typeface="+mn-ea"/>
              <a:cs typeface="+mn-cs"/>
            </a:endParaRPr>
          </a:p>
          <a:p>
            <a:r>
              <a:rPr lang="en-US" sz="1000" b="1" dirty="0">
                <a:latin typeface="Segoe UI" panose="020B0502040204020203" pitchFamily="34" charset="0"/>
                <a:cs typeface="Segoe UI" panose="020B0502040204020203" pitchFamily="34" charset="0"/>
              </a:rPr>
              <a:t>Learn and SkillPipe content order note:</a:t>
            </a:r>
            <a:endParaRPr lang="en-IE" sz="1000" b="1" dirty="0">
              <a:latin typeface="Segoe UI" panose="020B0502040204020203" pitchFamily="34" charset="0"/>
              <a:cs typeface="Segoe UI" panose="020B0502040204020203" pitchFamily="34" charset="0"/>
            </a:endParaRPr>
          </a:p>
          <a:p>
            <a:r>
              <a:rPr lang="en-US" sz="900" b="0" dirty="0"/>
              <a:t>Slides 16-17</a:t>
            </a:r>
          </a:p>
          <a:p>
            <a:r>
              <a:rPr lang="en-US" sz="900" b="0" dirty="0"/>
              <a:t>https://docs.microsoft.com/en-us/learn/modules/choose-azure-services-sla-lifecycle/2-what-are-service-level-agreements</a:t>
            </a:r>
          </a:p>
          <a:p>
            <a:r>
              <a:rPr lang="en-US" sz="900" b="0" dirty="0"/>
              <a:t>https://docs.microsoft.com/en-us/learn/modules/choose-azure-services-sla-lifecycle/3-define-application-sla</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8807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https://docs.microsoft.com/en-us/learn/modules/choose-azure-services-sla-lifecycle/4-design-application-meet-sla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12630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Some preview features are </a:t>
            </a:r>
            <a:r>
              <a:rPr lang="en-IE" sz="900" b="0" u="none" strike="noStrike" kern="1200" dirty="0">
                <a:solidFill>
                  <a:schemeClr val="tx1"/>
                </a:solidFill>
                <a:effectLst/>
                <a:latin typeface="Segoe UI Light" pitchFamily="34" charset="0"/>
                <a:ea typeface="+mn-ea"/>
                <a:cs typeface="+mn-cs"/>
              </a:rPr>
              <a:t>not covered by customer support.</a:t>
            </a:r>
          </a:p>
          <a:p>
            <a:endParaRPr lang="en-IE" sz="900" b="0" i="1"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about Azure Previews, visit </a:t>
            </a:r>
            <a:r>
              <a:rPr lang="en-US" dirty="0">
                <a:hlinkClick r:id="rId3"/>
              </a:rPr>
              <a:t>https://azure.microsoft.com/en-us/support/legal/preview-supplemental-terms/</a:t>
            </a:r>
            <a:endParaRPr lang="en-US" dirty="0"/>
          </a:p>
          <a:p>
            <a:endParaRPr lang="en-US" dirty="0"/>
          </a:p>
          <a:p>
            <a:r>
              <a:rPr lang="en-US" b="1" dirty="0"/>
              <a:t>Learn and SkillPipe content order note:</a:t>
            </a:r>
          </a:p>
          <a:p>
            <a:r>
              <a:rPr lang="en-US" b="0" dirty="0"/>
              <a:t>Slides 20-21</a:t>
            </a:r>
          </a:p>
          <a:p>
            <a:r>
              <a:rPr lang="en-US" b="0" dirty="0"/>
              <a:t>https://docs.microsoft.com/en-us/learn/modules/choose-azure-services-sla-lifecycle/5-access-preview-services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7610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Azure updates, refer to </a:t>
            </a:r>
            <a:r>
              <a:rPr lang="en-IE" dirty="0"/>
              <a:t>https://azure.microsoft.com/en-us/updates/ </a:t>
            </a:r>
            <a:endParaRPr lang="en-IE" sz="900" b="0" i="0" u="none" strike="noStrike" kern="1200" dirty="0">
              <a:solidFill>
                <a:schemeClr val="tx1"/>
              </a:solidFill>
              <a:effectLst/>
              <a:latin typeface="Segoe UI Light" pitchFamily="34" charset="0"/>
              <a:ea typeface="+mn-ea"/>
              <a:cs typeface="+mn-cs"/>
            </a:endParaRPr>
          </a:p>
          <a:p>
            <a:endParaRPr lang="en-US" dirty="0"/>
          </a:p>
          <a:p>
            <a:r>
              <a:rPr lang="en-US" b="1" dirty="0"/>
              <a:t>Learn and SkillPipe content order note:</a:t>
            </a:r>
          </a:p>
          <a:p>
            <a:r>
              <a:rPr lang="en-US" b="0" dirty="0"/>
              <a:t>Slides 20-21</a:t>
            </a:r>
          </a:p>
          <a:p>
            <a:r>
              <a:rPr lang="en-US" b="0" dirty="0"/>
              <a:t>https://docs.microsoft.com/en-us/learn/modules/choose-azure-services-sla-lifecycle/5-access-preview-services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75944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6 review questions slide, while Learn has Knowledge checks individually through Learn modules that follow this PPT.</a:t>
            </a:r>
          </a:p>
          <a:p>
            <a:r>
              <a:rPr lang="en-US" dirty="0"/>
              <a:t>https://docs.microsoft.com/en-us/learn/modules/plan-manage-azure-costs/7-knowledge-check</a:t>
            </a:r>
          </a:p>
          <a:p>
            <a:r>
              <a:rPr lang="en-US" dirty="0"/>
              <a:t>https://docs.microsoft.com/en-us/learn/modules/choose-azure-services-sla-lifecycle/6-knowledge-check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6 summary slide, while Learn has summary units individually through Learn modules that follow this PPT.</a:t>
            </a:r>
          </a:p>
          <a:p>
            <a:r>
              <a:rPr lang="en-US" sz="800" dirty="0"/>
              <a:t>https://docs.microsoft.com/en-us/learn/modules/plan-manage-azure-costs/summary</a:t>
            </a:r>
          </a:p>
          <a:p>
            <a:r>
              <a:rPr lang="en-US" sz="800" dirty="0"/>
              <a:t>https://docs.microsoft.com/en-us/learn/modules/</a:t>
            </a:r>
            <a:r>
              <a:rPr lang="en-US" sz="800"/>
              <a:t>choose-azure-services-sla-lifecycle/summary</a:t>
            </a: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2096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r>
              <a:rPr lang="en-US" b="1" dirty="0"/>
              <a:t>Learn and SkillPipe content order note:</a:t>
            </a:r>
          </a:p>
          <a:p>
            <a:r>
              <a:rPr lang="en-US" b="0" dirty="0"/>
              <a:t>Slides 6-8</a:t>
            </a:r>
          </a:p>
          <a:p>
            <a:r>
              <a:rPr lang="en-US" b="0" dirty="0"/>
              <a:t>https://docs.microsoft.com/en-us/learn/modules/plan-manage-azure-costs/4-purchase-azure-services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u="sng" dirty="0"/>
              <a:t>https://docs.microsoft.com/en-us/azure/cost-management-billing/costs/cost-mgt-best-practices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pPr>
              <a:lnSpc>
                <a:spcPct val="100000"/>
              </a:lnSpc>
              <a:spcAft>
                <a:spcPts val="0"/>
              </a:spcAft>
            </a:pPr>
            <a:br>
              <a:rPr lang="en-US" sz="850" dirty="0">
                <a:cs typeface="Segoe UI Light"/>
              </a:rPr>
            </a:br>
            <a:r>
              <a:rPr lang="en-IE" sz="850" b="1" dirty="0">
                <a:latin typeface="Segoe UI Light"/>
                <a:cs typeface="Segoe UI Light"/>
              </a:rPr>
              <a:t>Bandwidth: </a:t>
            </a:r>
            <a:r>
              <a:rPr lang="en-US" sz="850" dirty="0">
                <a:latin typeface="Segoe UI Light"/>
                <a:cs typeface="Segoe UI Light"/>
              </a:rPr>
              <a:t>Some inbound data transfers are free, such as data going into Azure datacenters. For outbound data transfers, such as data going out of Azure datacenters, pricing is based on Zones. </a:t>
            </a:r>
            <a:endParaRPr lang="en-IE" sz="850" dirty="0">
              <a:latin typeface="Segoe UI Light"/>
              <a:cs typeface="Segoe UI Light"/>
            </a:endParaRPr>
          </a:p>
          <a:p>
            <a:r>
              <a:rPr lang="en-IE" sz="850" b="1" dirty="0">
                <a:latin typeface="Segoe UI Light"/>
                <a:cs typeface="Segoe UI Light"/>
              </a:rPr>
              <a:t>Azure Reservations</a:t>
            </a:r>
            <a:endParaRPr lang="en-IE" sz="850" dirty="0">
              <a:latin typeface="Segoe UI Light"/>
              <a:cs typeface="Segoe UI Light"/>
            </a:endParaRPr>
          </a:p>
          <a:p>
            <a:r>
              <a:rPr lang="en-IE" sz="85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850" dirty="0">
                <a:latin typeface="Segoe UI Light"/>
                <a:cs typeface="Segoe UI Light"/>
              </a:rPr>
              <a:t>For more information, see </a:t>
            </a:r>
            <a:r>
              <a:rPr lang="en-IE" sz="850" dirty="0">
                <a:latin typeface="Segoe UI Light"/>
                <a:cs typeface="Segoe UI Light"/>
                <a:hlinkClick r:id="rId3"/>
              </a:rPr>
              <a:t>What are Azure Reservations?</a:t>
            </a:r>
            <a:r>
              <a:rPr lang="en-IE" sz="850" dirty="0">
                <a:latin typeface="Segoe UI Light"/>
                <a:cs typeface="Segoe UI Light"/>
              </a:rPr>
              <a:t>.</a:t>
            </a:r>
          </a:p>
          <a:p>
            <a:r>
              <a:rPr lang="en-IE" sz="850" b="1" dirty="0">
                <a:latin typeface="Segoe UI Light"/>
                <a:cs typeface="Segoe UI Light"/>
              </a:rPr>
              <a:t>Use Azure Hybrid Benefit</a:t>
            </a:r>
            <a:endParaRPr lang="en-IE" sz="850" dirty="0">
              <a:latin typeface="Segoe UI Light"/>
              <a:cs typeface="Segoe UI Light"/>
            </a:endParaRPr>
          </a:p>
          <a:p>
            <a:r>
              <a:rPr lang="en-IE" sz="85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850" dirty="0" err="1">
                <a:latin typeface="Segoe UI Light"/>
                <a:cs typeface="Segoe UI Light"/>
              </a:rPr>
              <a:t>vCore</a:t>
            </a:r>
            <a:r>
              <a:rPr lang="en-IE" sz="850" dirty="0">
                <a:latin typeface="Segoe UI Light"/>
                <a:cs typeface="Segoe UI Light"/>
              </a:rPr>
              <a:t>-based SQL Database options. Options include SQL Server in Azure Virtual Machines and SQL Server Integration Services.</a:t>
            </a:r>
          </a:p>
          <a:p>
            <a:endParaRPr lang="en-IE" sz="2800" dirty="0">
              <a:cs typeface="Segoe UI Light"/>
            </a:endParaRPr>
          </a:p>
          <a:p>
            <a:r>
              <a:rPr lang="en-US" sz="2800" b="1" dirty="0"/>
              <a:t>Learn and SkillPipe content order note:</a:t>
            </a:r>
          </a:p>
          <a:p>
            <a:r>
              <a:rPr lang="en-US" sz="2800" b="0" dirty="0"/>
              <a:t>Slides 6-8</a:t>
            </a:r>
          </a:p>
          <a:p>
            <a:r>
              <a:rPr lang="en-US" sz="2800" b="0" dirty="0"/>
              <a:t>https://docs.microsoft.com/en-us/learn/modules/plan-manage-azure-costs/4-purchase-azure-services</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p>
          <a:p>
            <a:endParaRPr lang="en-IE" sz="900" kern="1200" dirty="0">
              <a:solidFill>
                <a:schemeClr val="tx1"/>
              </a:solidFill>
              <a:effectLst/>
              <a:latin typeface="Segoe UI Light" pitchFamily="34" charset="0"/>
              <a:ea typeface="+mn-ea"/>
              <a:cs typeface="+mn-cs"/>
            </a:endParaRPr>
          </a:p>
          <a:p>
            <a:r>
              <a:rPr lang="en-US" b="1" dirty="0"/>
              <a:t>Learn and SkillPipe content order note:</a:t>
            </a:r>
          </a:p>
          <a:p>
            <a:r>
              <a:rPr lang="en-US" b="0" dirty="0"/>
              <a:t>Slides 6-8</a:t>
            </a:r>
          </a:p>
          <a:p>
            <a:r>
              <a:rPr lang="en-US" b="0" dirty="0"/>
              <a:t>https://docs.microsoft.com/en-us/learn/modules/plan-manage-azure-costs/4-purchase-azure-services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893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Exercise - Estimate workload cost by using the Pricing calculator</a:t>
            </a:r>
            <a:endParaRPr lang="en-US" sz="1800" dirty="0">
              <a:effectLst/>
              <a:latin typeface="Calibri" panose="020F0502020204030204" pitchFamily="34" charset="0"/>
            </a:endParaRPr>
          </a:p>
          <a:p>
            <a:pPr>
              <a:spcBef>
                <a:spcPts val="0"/>
              </a:spcBef>
              <a:spcAft>
                <a:spcPts val="300"/>
              </a:spcAft>
            </a:pPr>
            <a:r>
              <a:rPr lang="en-US" sz="1800" dirty="0">
                <a:solidFill>
                  <a:srgbClr val="171717"/>
                </a:solidFill>
                <a:effectLst/>
                <a:latin typeface="Segoe UI" panose="020B0502040204020203" pitchFamily="34" charset="0"/>
              </a:rPr>
              <a:t>https://docs.microsoft.com/en-us/learn/modules/plan-manage-azure-costs/5-estimate-workload-cost-pricing-calculator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1718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22122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1539099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7362807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99852150"/>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310526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8122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221207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95795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587716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2705540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938549"/>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2891895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94107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80854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124319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164493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564325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211323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6268945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96914353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0949227"/>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014240210"/>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91138655"/>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8047508"/>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4464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4638531"/>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6447356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281080"/>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141835"/>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190859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95162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0115409"/>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327540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5022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5623810"/>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129202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206477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034741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32209473"/>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212931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691891"/>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6919170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525245"/>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87225442"/>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404036624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875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1398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5055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44732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F60E45D-2C1A-4C79-A07C-D6029D89DF41}"/>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5030BF9B-BB98-4042-9FDF-B467F36AAC32}"/>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84B7B5BD-7C18-4C50-B2D9-4670447753F9}"/>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4F46D26-2C0A-4CE4-83EC-9B7C0FFFEA9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D7BF9-E66D-414C-B85F-2A200F61ADD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54F78D-0A9B-4D56-8D06-CF704EB7E83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966505-9CDA-4A72-9268-56015221A90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A8DB51-EB11-424E-A1DB-D89F6BC2BE37}"/>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9A8CE2-A9ED-4CDE-AE2D-8BDF8B42CA8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A60C3-C3ED-4652-8EFF-7F9F04B12E1C}"/>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15C52F-C4E7-441E-9DD5-3EA6C2333C7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EF9C20-E063-4322-B4D2-89C454A539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5BD4CE-54D4-4386-847A-0EAFE1CEFB3C}"/>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9F30CC-4B82-4AD7-A61A-9C66211DD59D}"/>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1E02EE-FE69-428A-9EED-65C8E639722C}"/>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2408CA-DFB8-440B-8E70-C75A6B98F470}"/>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24B43A-CAF6-4BD8-9C79-3B8C98B0245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FAC37E-B6B0-4749-9411-8036FF565A5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E77EB1-5BB4-4660-90DC-832AFA1F5A8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601F617-87B0-43DF-B615-B5B772061D6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194459-7CB6-4383-8AB4-76B50CFA03F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2E5A46-FBD5-48C7-B50B-A678D345E692}"/>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3A5101-D582-409E-89AE-281F4B88783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93A99D-7290-4091-B43C-5BAFCCC8B5C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D4DAB8-5BBF-4D51-BE35-4B357E4E56F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39DBF6-2988-47F7-AC25-1DF78DCC561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A65A23-60B4-4873-BCBE-C192B915CA10}"/>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8CE35F-64E9-4974-9FA6-41713B5CC08D}"/>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12F170-9CA6-4C2C-999F-73D1961E2358}"/>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3ED799-8572-4C33-B50B-35330EF3552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85E076-9866-4778-A7B8-4C1D5FBD2BB1}"/>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C937435-1EBF-4EC8-8D75-653F287070D6}"/>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7962D0-D950-416B-BFDE-D627E86B38DF}"/>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C44D7A-8D84-4868-AD3B-EA8FFDA745CE}"/>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C040AAB-0453-4735-8394-DCBFAB86592B}"/>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1235F4-B017-4172-B271-FFFB5E29B84B}"/>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00AC99-B971-4F0A-8BE9-C3EF11FB1F57}"/>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1B36FC8C-AFAF-44FE-B054-A9A6D528C22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E0758C4-3C61-4F78-ADE2-6C844CCB7957}"/>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961745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3"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31.emf"/><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cs typeface="Segoe UI"/>
              </a:rPr>
              <a:t>AZ-900T0x</a:t>
            </a:r>
            <a:br>
              <a:rPr lang="en-US" dirty="0">
                <a:latin typeface="Segoe UI Semibold (Headings)"/>
              </a:rPr>
            </a:br>
            <a:r>
              <a:rPr lang="en-US" dirty="0">
                <a:latin typeface="Segoe UI Semibold (Headings)"/>
                <a:cs typeface="Segoe UI"/>
              </a:rPr>
              <a:t>Module 06: </a:t>
            </a:r>
            <a:br>
              <a:rPr lang="en-US" dirty="0">
                <a:latin typeface="Segoe UI Semibold (Headings)"/>
              </a:rPr>
            </a:br>
            <a:r>
              <a:rPr lang="en-US" dirty="0">
                <a:latin typeface="Segoe UI Semibold (Headings)"/>
                <a:cs typeface="Segoe UI"/>
              </a:rPr>
              <a:t>Azure pricing </a:t>
            </a:r>
            <a:br>
              <a:rPr lang="en-US" dirty="0">
                <a:latin typeface="Segoe UI Semibold (Headings)"/>
                <a:cs typeface="Segoe UI"/>
              </a:rPr>
            </a:br>
            <a:r>
              <a:rPr lang="en-US" dirty="0">
                <a:latin typeface="Segoe UI Semibold (Headings)"/>
                <a:cs typeface="Segoe UI"/>
              </a:rPr>
              <a:t>and lifecycle</a:t>
            </a:r>
            <a:endParaRPr lang="en-US" dirty="0">
              <a:latin typeface="Segoe UI Semibold (Headings)"/>
            </a:endParaRP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cs typeface="Segoe UI"/>
              </a:rPr>
              <a:t>Total </a:t>
            </a:r>
            <a:r>
              <a:rPr lang="en-IE">
                <a:cs typeface="Segoe UI"/>
              </a:rPr>
              <a:t>Cost</a:t>
            </a:r>
            <a:r>
              <a:rPr lang="en-IE" dirty="0">
                <a:cs typeface="Segoe UI"/>
              </a:rPr>
              <a:t> of </a:t>
            </a:r>
            <a:r>
              <a:rPr lang="en-IE">
                <a:cs typeface="Segoe UI"/>
              </a:rPr>
              <a:t>Ownership Calculator</a:t>
            </a:r>
            <a:endParaRPr lang="en-US">
              <a:cs typeface="Segoe UI"/>
            </a:endParaRPr>
          </a:p>
        </p:txBody>
      </p:sp>
      <p:sp>
        <p:nvSpPr>
          <p:cNvPr id="6" name="Text Placeholder 5"/>
          <p:cNvSpPr>
            <a:spLocks noGrp="1"/>
          </p:cNvSpPr>
          <p:nvPr>
            <p:ph sz="quarter" idx="10"/>
          </p:nvPr>
        </p:nvSpPr>
        <p:spPr>
          <a:xfrm>
            <a:off x="419100" y="2043301"/>
            <a:ext cx="7850257" cy="2159566"/>
          </a:xfrm>
        </p:spPr>
        <p:txBody>
          <a:body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2" name="Group 1"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D25FE968-72BD-4018-A050-741B55F70135}"/>
              </a:ext>
            </a:extLst>
          </p:cNvPr>
          <p:cNvGrpSpPr/>
          <p:nvPr/>
        </p:nvGrpSpPr>
        <p:grpSpPr>
          <a:xfrm>
            <a:off x="8269339" y="311276"/>
            <a:ext cx="3351353" cy="5096838"/>
            <a:chOff x="5491940" y="-1128051"/>
            <a:chExt cx="4077940" cy="6529154"/>
          </a:xfrm>
        </p:grpSpPr>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5" name="Picture 4" descr="Two TCO pie charts. One for total on-premises cost of $30,702,495 and one for Azure cost of $595,618">
              <a:extLst>
                <a:ext uri="{FF2B5EF4-FFF2-40B4-BE49-F238E27FC236}">
                  <a16:creationId xmlns:a16="http://schemas.microsoft.com/office/drawing/2014/main" id="{5FCD2C24-B984-4C33-9C33-4AA41DA45844}"/>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TCO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80961"/>
            <a:ext cx="5394960" cy="3093154"/>
          </a:xfrm>
        </p:spPr>
        <p:txBody>
          <a:bodyPr/>
          <a:lstStyle/>
          <a:p>
            <a:pPr marL="0" indent="0">
              <a:buNone/>
            </a:pPr>
            <a:r>
              <a:rPr lang="en-US" dirty="0"/>
              <a:t>Use the Total Cost of Ownership (TCO) Calculator to generate cost comparison report for an on-premises environment.</a:t>
            </a:r>
          </a:p>
          <a:p>
            <a:pPr marL="0" indent="0">
              <a:buNone/>
            </a:pPr>
            <a:endParaRPr lang="en-US" sz="2000" dirty="0">
              <a:latin typeface="+mn-lt"/>
            </a:endParaRPr>
          </a:p>
          <a:p>
            <a:pPr marL="514350" indent="-514350">
              <a:buFont typeface="+mj-lt"/>
              <a:buAutoNum type="arabicPeriod"/>
            </a:pPr>
            <a:r>
              <a:rPr lang="en-US" dirty="0">
                <a:latin typeface="+mn-lt"/>
              </a:rPr>
              <a:t>Configure the TCO calculator.</a:t>
            </a:r>
          </a:p>
          <a:p>
            <a:pPr marL="514350" indent="-514350">
              <a:buFont typeface="+mj-lt"/>
              <a:buAutoNum type="arabicPeriod"/>
            </a:pPr>
            <a:r>
              <a:rPr lang="en-US" dirty="0">
                <a:latin typeface="+mn-lt"/>
              </a:rPr>
              <a:t>Review the results and save a copy.</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Cost Management</a:t>
            </a:r>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225818" y="952051"/>
            <a:ext cx="5308946" cy="4150645"/>
          </a:xfrm>
          <a:prstGeom prst="rect">
            <a:avLst/>
          </a:prstGeom>
        </p:spPr>
      </p:pic>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2544286"/>
          </a:xfrm>
        </p:spPr>
        <p:txBody>
          <a:body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44551"/>
            <a:ext cx="11341268" cy="680196"/>
          </a:xfrm>
        </p:spPr>
        <p:txBody>
          <a:bodyPr/>
          <a:lstStyle/>
          <a:p>
            <a:r>
              <a:rPr lang="en-US" dirty="0"/>
              <a:t>Minimizing costs</a:t>
            </a:r>
          </a:p>
        </p:txBody>
      </p:sp>
      <p:grpSp>
        <p:nvGrpSpPr>
          <p:cNvPr id="21" name="Group 20">
            <a:extLst>
              <a:ext uri="{FF2B5EF4-FFF2-40B4-BE49-F238E27FC236}">
                <a16:creationId xmlns:a16="http://schemas.microsoft.com/office/drawing/2014/main" id="{00467FA5-ACEE-4E99-BD18-D62CA9BF5D18}"/>
              </a:ext>
              <a:ext uri="{C183D7F6-B498-43B3-948B-1728B52AA6E4}">
                <adec:decorative xmlns:adec="http://schemas.microsoft.com/office/drawing/2017/decorative" val="1"/>
              </a:ext>
            </a:extLst>
          </p:cNvPr>
          <p:cNvGrpSpPr/>
          <p:nvPr/>
        </p:nvGrpSpPr>
        <p:grpSpPr>
          <a:xfrm>
            <a:off x="211756" y="918790"/>
            <a:ext cx="11548155" cy="668760"/>
            <a:chOff x="778506" y="918789"/>
            <a:chExt cx="10255647" cy="818397"/>
          </a:xfrm>
        </p:grpSpPr>
        <p:sp>
          <p:nvSpPr>
            <p:cNvPr id="18" name="Freeform: Shape 17">
              <a:extLst>
                <a:ext uri="{FF2B5EF4-FFF2-40B4-BE49-F238E27FC236}">
                  <a16:creationId xmlns:a16="http://schemas.microsoft.com/office/drawing/2014/main" id="{F04A6096-F671-4B7D-B3C3-A279262BD3A6}"/>
                </a:ext>
              </a:extLst>
            </p:cNvPr>
            <p:cNvSpPr/>
            <p:nvPr/>
          </p:nvSpPr>
          <p:spPr>
            <a:xfrm>
              <a:off x="778506" y="918789"/>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2306831" y="918789"/>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grpSp>
      <p:grpSp>
        <p:nvGrpSpPr>
          <p:cNvPr id="20" name="Group 19">
            <a:extLst>
              <a:ext uri="{FF2B5EF4-FFF2-40B4-BE49-F238E27FC236}">
                <a16:creationId xmlns:a16="http://schemas.microsoft.com/office/drawing/2014/main" id="{8D5D1C71-AD36-4F00-B7BC-2545B1B08505}"/>
              </a:ext>
              <a:ext uri="{C183D7F6-B498-43B3-948B-1728B52AA6E4}">
                <adec:decorative xmlns:adec="http://schemas.microsoft.com/office/drawing/2017/decorative" val="1"/>
              </a:ext>
            </a:extLst>
          </p:cNvPr>
          <p:cNvGrpSpPr/>
          <p:nvPr/>
        </p:nvGrpSpPr>
        <p:grpSpPr>
          <a:xfrm>
            <a:off x="211756" y="1567306"/>
            <a:ext cx="11548156" cy="668759"/>
            <a:chOff x="778505" y="1660698"/>
            <a:chExt cx="10255649" cy="818396"/>
          </a:xfrm>
        </p:grpSpPr>
        <p:sp>
          <p:nvSpPr>
            <p:cNvPr id="15" name="Freeform: Shape 14">
              <a:extLst>
                <a:ext uri="{FF2B5EF4-FFF2-40B4-BE49-F238E27FC236}">
                  <a16:creationId xmlns:a16="http://schemas.microsoft.com/office/drawing/2014/main" id="{9F83F608-3749-40E6-A689-3D1545588F73}"/>
                </a:ext>
              </a:extLst>
            </p:cNvPr>
            <p:cNvSpPr/>
            <p:nvPr/>
          </p:nvSpPr>
          <p:spPr>
            <a:xfrm>
              <a:off x="778505" y="1660698"/>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2306831" y="1660698"/>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grpSp>
      <p:grpSp>
        <p:nvGrpSpPr>
          <p:cNvPr id="7" name="Group 6">
            <a:extLst>
              <a:ext uri="{FF2B5EF4-FFF2-40B4-BE49-F238E27FC236}">
                <a16:creationId xmlns:a16="http://schemas.microsoft.com/office/drawing/2014/main" id="{87DA94D1-769D-409C-8EB7-EFDB2CF76181}"/>
              </a:ext>
              <a:ext uri="{C183D7F6-B498-43B3-948B-1728B52AA6E4}">
                <adec:decorative xmlns:adec="http://schemas.microsoft.com/office/drawing/2017/decorative" val="1"/>
              </a:ext>
            </a:extLst>
          </p:cNvPr>
          <p:cNvGrpSpPr/>
          <p:nvPr/>
        </p:nvGrpSpPr>
        <p:grpSpPr>
          <a:xfrm>
            <a:off x="211756" y="2233334"/>
            <a:ext cx="11548156" cy="668760"/>
            <a:chOff x="778505" y="2402605"/>
            <a:chExt cx="10255649" cy="818397"/>
          </a:xfrm>
        </p:grpSpPr>
        <p:sp>
          <p:nvSpPr>
            <p:cNvPr id="13" name="Freeform: Shape 12">
              <a:extLst>
                <a:ext uri="{FF2B5EF4-FFF2-40B4-BE49-F238E27FC236}">
                  <a16:creationId xmlns:a16="http://schemas.microsoft.com/office/drawing/2014/main" id="{8DFE2647-01A4-449B-8C8E-A8383EA14A44}"/>
                </a:ext>
              </a:extLst>
            </p:cNvPr>
            <p:cNvSpPr/>
            <p:nvPr/>
          </p:nvSpPr>
          <p:spPr>
            <a:xfrm>
              <a:off x="778505" y="2402605"/>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2306831" y="2402605"/>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grpSp>
      <p:grpSp>
        <p:nvGrpSpPr>
          <p:cNvPr id="6" name="Group 5">
            <a:extLst>
              <a:ext uri="{FF2B5EF4-FFF2-40B4-BE49-F238E27FC236}">
                <a16:creationId xmlns:a16="http://schemas.microsoft.com/office/drawing/2014/main" id="{AED4EFE6-6E80-4BFF-8053-E0D4AEEF0A6B}"/>
              </a:ext>
              <a:ext uri="{C183D7F6-B498-43B3-948B-1728B52AA6E4}">
                <adec:decorative xmlns:adec="http://schemas.microsoft.com/office/drawing/2017/decorative" val="1"/>
              </a:ext>
            </a:extLst>
          </p:cNvPr>
          <p:cNvGrpSpPr/>
          <p:nvPr/>
        </p:nvGrpSpPr>
        <p:grpSpPr>
          <a:xfrm>
            <a:off x="211756" y="2918609"/>
            <a:ext cx="11548155" cy="668760"/>
            <a:chOff x="778506" y="3144513"/>
            <a:chExt cx="10255647" cy="818397"/>
          </a:xfrm>
        </p:grpSpPr>
        <p:sp>
          <p:nvSpPr>
            <p:cNvPr id="11" name="Freeform: Shape 10">
              <a:extLst>
                <a:ext uri="{FF2B5EF4-FFF2-40B4-BE49-F238E27FC236}">
                  <a16:creationId xmlns:a16="http://schemas.microsoft.com/office/drawing/2014/main" id="{9C2183E9-FD75-4662-988D-33BA31332C27}"/>
                </a:ext>
              </a:extLst>
            </p:cNvPr>
            <p:cNvSpPr/>
            <p:nvPr/>
          </p:nvSpPr>
          <p:spPr>
            <a:xfrm>
              <a:off x="778506" y="3144513"/>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2306831" y="3144513"/>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grpSp>
      <p:grpSp>
        <p:nvGrpSpPr>
          <p:cNvPr id="4" name="Group 3">
            <a:extLst>
              <a:ext uri="{FF2B5EF4-FFF2-40B4-BE49-F238E27FC236}">
                <a16:creationId xmlns:a16="http://schemas.microsoft.com/office/drawing/2014/main" id="{0DCBAD32-0A6D-47AB-8D19-92349D9E421E}"/>
              </a:ext>
              <a:ext uri="{C183D7F6-B498-43B3-948B-1728B52AA6E4}">
                <adec:decorative xmlns:adec="http://schemas.microsoft.com/office/drawing/2017/decorative" val="1"/>
              </a:ext>
            </a:extLst>
          </p:cNvPr>
          <p:cNvGrpSpPr/>
          <p:nvPr/>
        </p:nvGrpSpPr>
        <p:grpSpPr>
          <a:xfrm>
            <a:off x="211756" y="3586206"/>
            <a:ext cx="11548155" cy="668759"/>
            <a:chOff x="778506" y="3886422"/>
            <a:chExt cx="10255647" cy="818396"/>
          </a:xfrm>
        </p:grpSpPr>
        <p:sp>
          <p:nvSpPr>
            <p:cNvPr id="9" name="Freeform: Shape 8">
              <a:extLst>
                <a:ext uri="{FF2B5EF4-FFF2-40B4-BE49-F238E27FC236}">
                  <a16:creationId xmlns:a16="http://schemas.microsoft.com/office/drawing/2014/main" id="{EC68AF29-C1EC-4F74-96BC-BF14D442CDD8}"/>
                </a:ext>
              </a:extLst>
            </p:cNvPr>
            <p:cNvSpPr/>
            <p:nvPr/>
          </p:nvSpPr>
          <p:spPr>
            <a:xfrm>
              <a:off x="778506" y="3886422"/>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2306831" y="3886422"/>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grpSp>
      <p:grpSp>
        <p:nvGrpSpPr>
          <p:cNvPr id="3" name="Group 2">
            <a:extLst>
              <a:ext uri="{FF2B5EF4-FFF2-40B4-BE49-F238E27FC236}">
                <a16:creationId xmlns:a16="http://schemas.microsoft.com/office/drawing/2014/main" id="{76A966CD-6387-42D6-B09B-B9B5CABA9A75}"/>
              </a:ext>
              <a:ext uri="{C183D7F6-B498-43B3-948B-1728B52AA6E4}">
                <adec:decorative xmlns:adec="http://schemas.microsoft.com/office/drawing/2017/decorative" val="1"/>
              </a:ext>
            </a:extLst>
          </p:cNvPr>
          <p:cNvGrpSpPr/>
          <p:nvPr/>
        </p:nvGrpSpPr>
        <p:grpSpPr>
          <a:xfrm>
            <a:off x="211756" y="4250661"/>
            <a:ext cx="11548156" cy="668761"/>
            <a:chOff x="778505" y="4625604"/>
            <a:chExt cx="10255649" cy="818398"/>
          </a:xfrm>
        </p:grpSpPr>
        <p:sp>
          <p:nvSpPr>
            <p:cNvPr id="22" name="Freeform: Shape 21">
              <a:extLst>
                <a:ext uri="{FF2B5EF4-FFF2-40B4-BE49-F238E27FC236}">
                  <a16:creationId xmlns:a16="http://schemas.microsoft.com/office/drawing/2014/main" id="{DEADCB86-D2C7-4A95-B688-849CB6D568E6}"/>
                </a:ext>
              </a:extLst>
            </p:cNvPr>
            <p:cNvSpPr/>
            <p:nvPr/>
          </p:nvSpPr>
          <p:spPr>
            <a:xfrm>
              <a:off x="778505" y="4625604"/>
              <a:ext cx="1528325" cy="818398"/>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2306831" y="4625604"/>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sz="1800" b="1" dirty="0"/>
                <a:t>Keep up-to-date </a:t>
              </a:r>
              <a:r>
                <a:rPr lang="en-US" sz="1800" dirty="0"/>
                <a:t>with the latest Azure customer and subscription offers.</a:t>
              </a:r>
              <a:endParaRPr lang="en-US" sz="1800" kern="1200" dirty="0"/>
            </a:p>
          </p:txBody>
        </p:sp>
      </p:grpSp>
      <p:grpSp>
        <p:nvGrpSpPr>
          <p:cNvPr id="2" name="Group 1">
            <a:extLst>
              <a:ext uri="{FF2B5EF4-FFF2-40B4-BE49-F238E27FC236}">
                <a16:creationId xmlns:a16="http://schemas.microsoft.com/office/drawing/2014/main" id="{45428C30-E7D5-4267-A9C9-40CA5CF8549C}"/>
              </a:ext>
              <a:ext uri="{C183D7F6-B498-43B3-948B-1728B52AA6E4}">
                <adec:decorative xmlns:adec="http://schemas.microsoft.com/office/drawing/2017/decorative" val="1"/>
              </a:ext>
            </a:extLst>
          </p:cNvPr>
          <p:cNvGrpSpPr/>
          <p:nvPr/>
        </p:nvGrpSpPr>
        <p:grpSpPr>
          <a:xfrm>
            <a:off x="211756" y="4926309"/>
            <a:ext cx="11548155" cy="434956"/>
            <a:chOff x="778506" y="5560662"/>
            <a:chExt cx="10255647" cy="532279"/>
          </a:xfrm>
        </p:grpSpPr>
        <p:sp>
          <p:nvSpPr>
            <p:cNvPr id="5" name="Freeform: Shape 4">
              <a:extLst>
                <a:ext uri="{FF2B5EF4-FFF2-40B4-BE49-F238E27FC236}">
                  <a16:creationId xmlns:a16="http://schemas.microsoft.com/office/drawing/2014/main" id="{2A4293FE-6F6E-457C-9948-8CA0DEEB2D3D}"/>
                </a:ext>
              </a:extLst>
            </p:cNvPr>
            <p:cNvSpPr/>
            <p:nvPr/>
          </p:nvSpPr>
          <p:spPr>
            <a:xfrm>
              <a:off x="778506" y="5560662"/>
              <a:ext cx="1528325" cy="532116"/>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a:solidFill>
              <a:srgbClr val="243A5E"/>
            </a:solidFill>
            <a:ln>
              <a:solidFill>
                <a:schemeClr val="tx1"/>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2306831" y="5560667"/>
              <a:ext cx="8727322" cy="532274"/>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a:solidFill>
              <a:schemeClr val="bg1">
                <a:lumMod val="75000"/>
              </a:schemeClr>
            </a:solidFill>
            <a:ln>
              <a:solidFill>
                <a:schemeClr val="tx1"/>
              </a:solid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gr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SLAs and service lifecycles</a:t>
            </a:r>
            <a:endParaRPr lang="en-US" dirty="0"/>
          </a:p>
        </p:txBody>
      </p:sp>
      <p:pic>
        <p:nvPicPr>
          <p:cNvPr id="5" name="Graphic 4" descr="Continuous Improvement">
            <a:extLst>
              <a:ext uri="{FF2B5EF4-FFF2-40B4-BE49-F238E27FC236}">
                <a16:creationId xmlns:a16="http://schemas.microsoft.com/office/drawing/2014/main" id="{A1B4E90F-E89D-4448-8BF9-4B7D34C51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2848" y="2782077"/>
            <a:ext cx="1293845" cy="1293845"/>
          </a:xfrm>
          <a:prstGeom prst="rect">
            <a:avLst/>
          </a:prstGeom>
        </p:spPr>
      </p:pic>
    </p:spTree>
    <p:extLst>
      <p:ext uri="{BB962C8B-B14F-4D97-AF65-F5344CB8AC3E}">
        <p14:creationId xmlns:p14="http://schemas.microsoft.com/office/powerpoint/2010/main" val="1133091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0128-4FAD-40D5-A352-79BAAE715913}"/>
              </a:ext>
            </a:extLst>
          </p:cNvPr>
          <p:cNvSpPr>
            <a:spLocks noGrp="1"/>
          </p:cNvSpPr>
          <p:nvPr>
            <p:ph type="title"/>
          </p:nvPr>
        </p:nvSpPr>
        <p:spPr/>
        <p:txBody>
          <a:bodyPr/>
          <a:lstStyle/>
          <a:p>
            <a:r>
              <a:rPr lang="en-US" dirty="0">
                <a:latin typeface="Segoe UI Semibold (Headings)"/>
              </a:rPr>
              <a:t>Azure SLAs and service lifecycles - Objective Domain</a:t>
            </a:r>
            <a:endParaRPr lang="en-US" dirty="0"/>
          </a:p>
        </p:txBody>
      </p:sp>
      <p:sp>
        <p:nvSpPr>
          <p:cNvPr id="3" name="Text Placeholder 2">
            <a:extLst>
              <a:ext uri="{FF2B5EF4-FFF2-40B4-BE49-F238E27FC236}">
                <a16:creationId xmlns:a16="http://schemas.microsoft.com/office/drawing/2014/main" id="{319B50AD-5FB8-471C-BEDC-61FD3D64C5AE}"/>
              </a:ext>
            </a:extLst>
          </p:cNvPr>
          <p:cNvSpPr>
            <a:spLocks noGrp="1"/>
          </p:cNvSpPr>
          <p:nvPr>
            <p:ph sz="quarter" idx="10"/>
          </p:nvPr>
        </p:nvSpPr>
        <p:spPr>
          <a:xfrm>
            <a:off x="419100" y="1456897"/>
            <a:ext cx="11340811" cy="1549142"/>
          </a:xfrm>
        </p:spPr>
        <p:txBody>
          <a:bodyPr/>
          <a:lstStyle/>
          <a:p>
            <a:pPr marL="342900" lvl="0" indent="-342900" fontAlgn="base">
              <a:buFont typeface="Arial" panose="020B0604020202020204" pitchFamily="34" charset="0"/>
              <a:buChar char="•"/>
            </a:pPr>
            <a:r>
              <a:rPr lang="en-US" dirty="0">
                <a:latin typeface="+mn-lt"/>
              </a:rPr>
              <a:t>Describe the purpose of an Azure Service Level Agreement (SLA)</a:t>
            </a:r>
          </a:p>
          <a:p>
            <a:pPr marL="342900" lvl="0" indent="-342900" fontAlgn="base">
              <a:buFont typeface="Arial" panose="020B0604020202020204" pitchFamily="34" charset="0"/>
              <a:buChar char="•"/>
            </a:pPr>
            <a:r>
              <a:rPr lang="en-US" dirty="0">
                <a:latin typeface="+mn-lt"/>
              </a:rPr>
              <a:t>Identify actions that can impact an SLA (i.e. Availability Zones)</a:t>
            </a:r>
          </a:p>
          <a:p>
            <a:pPr marL="342900" lvl="0" indent="-342900" fontAlgn="base">
              <a:buFont typeface="Arial" panose="020B0604020202020204" pitchFamily="34" charset="0"/>
              <a:buChar char="•"/>
            </a:pPr>
            <a:r>
              <a:rPr lang="en-US" dirty="0">
                <a:latin typeface="+mn-lt"/>
              </a:rPr>
              <a:t>Describe the service lifecycle in Azure (Public Preview and General Availability)</a:t>
            </a:r>
          </a:p>
        </p:txBody>
      </p:sp>
    </p:spTree>
    <p:extLst>
      <p:ext uri="{BB962C8B-B14F-4D97-AF65-F5344CB8AC3E}">
        <p14:creationId xmlns:p14="http://schemas.microsoft.com/office/powerpoint/2010/main" val="3201239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sz="quarter" idx="10"/>
          </p:nvPr>
        </p:nvSpPr>
        <p:spPr>
          <a:xfrm>
            <a:off x="419100" y="1456897"/>
            <a:ext cx="11340811" cy="923330"/>
          </a:xfrm>
        </p:spPr>
        <p:txBody>
          <a:bodyPr vert="horz" wrap="square" lIns="0" tIns="91440" rIns="146304" bIns="91440" rtlCol="0" anchor="t">
            <a:spAutoFit/>
          </a:bodyPr>
          <a:lstStyle/>
          <a:p>
            <a:r>
              <a:rPr lang="en-IE" dirty="0"/>
              <a:t>Service Level Agreements (SLAs) </a:t>
            </a:r>
            <a:r>
              <a:rPr lang="en-US" dirty="0"/>
              <a:t>describes Microsoft’s commitments for uptime </a:t>
            </a:r>
            <a:br>
              <a:rPr lang="en-US" dirty="0"/>
            </a:br>
            <a:r>
              <a:rPr lang="en-US" dirty="0"/>
              <a:t>and connectivity.</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432089" y="2380227"/>
            <a:ext cx="7071533" cy="2437590"/>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cs typeface="Segoe UI Semilight"/>
              </a:rPr>
              <a:t>SLAs are based on individual products </a:t>
            </a:r>
            <a:br>
              <a:rPr lang="en-US" sz="2400" dirty="0">
                <a:latin typeface="+mn-lt"/>
                <a:cs typeface="Segoe UI Semilight"/>
              </a:rPr>
            </a:br>
            <a:r>
              <a:rPr lang="en-US" sz="2400" dirty="0">
                <a:latin typeface="+mn-lt"/>
                <a:cs typeface="Segoe UI Semilight"/>
              </a:rPr>
              <a:t>and services. </a:t>
            </a:r>
            <a:endParaRPr lang="en-IE" sz="2400" dirty="0">
              <a:latin typeface="+mn-lt"/>
            </a:endParaRPr>
          </a:p>
          <a:p>
            <a:endParaRPr lang="en-IE" sz="400" dirty="0">
              <a:latin typeface="Segoe UI" panose="020B0502040204020203" pitchFamily="34" charset="0"/>
              <a:cs typeface="Segoe UI" panose="020B0502040204020203" pitchFamily="34" charset="0"/>
            </a:endParaRPr>
          </a:p>
          <a:p>
            <a:r>
              <a:rPr lang="en-IE" sz="2400" dirty="0">
                <a:latin typeface="Segoe UI"/>
                <a:cs typeface="Segoe UI"/>
              </a:rPr>
              <a:t>Detailed agreements on the service provided, </a:t>
            </a:r>
            <a:br>
              <a:rPr lang="en-IE" sz="2400" dirty="0">
                <a:latin typeface="Segoe UI"/>
                <a:cs typeface="Segoe UI"/>
              </a:rPr>
            </a:br>
            <a:r>
              <a:rPr lang="en-IE" sz="2400" dirty="0">
                <a:latin typeface="Segoe UI"/>
                <a:cs typeface="Segoe UI"/>
              </a:rPr>
              <a:t>and any exceptions to the SLA.</a:t>
            </a:r>
          </a:p>
          <a:p>
            <a:r>
              <a:rPr lang="en-IE" sz="2400" dirty="0">
                <a:latin typeface="Segoe UI" panose="020B0502040204020203" pitchFamily="34" charset="0"/>
                <a:cs typeface="Segoe UI" panose="020B0502040204020203" pitchFamily="34" charset="0"/>
              </a:rPr>
              <a:t>Free and preview features/services do not offer SLAs.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7672227" y="2455288"/>
            <a:ext cx="3919078" cy="2205213"/>
          </a:xfrm>
          <a:prstGeom prst="rect">
            <a:avLst/>
          </a:prstGeom>
        </p:spPr>
      </p:pic>
    </p:spTree>
    <p:extLst>
      <p:ext uri="{BB962C8B-B14F-4D97-AF65-F5344CB8AC3E}">
        <p14:creationId xmlns:p14="http://schemas.microsoft.com/office/powerpoint/2010/main" val="36197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a:t>SLAs for Azure products and services</a:t>
            </a:r>
            <a:endParaRPr lang="en-US"/>
          </a:p>
        </p:txBody>
      </p:sp>
      <p:sp>
        <p:nvSpPr>
          <p:cNvPr id="6" name="Text Placeholder 5"/>
          <p:cNvSpPr>
            <a:spLocks noGrp="1"/>
          </p:cNvSpPr>
          <p:nvPr>
            <p:ph sz="quarter" idx="10"/>
          </p:nvPr>
        </p:nvSpPr>
        <p:spPr>
          <a:xfrm>
            <a:off x="418643" y="1424731"/>
            <a:ext cx="6317133" cy="3524042"/>
          </a:xfrm>
        </p:spPr>
        <p:txBody>
          <a:bodyPr/>
          <a:lstStyle/>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 targets are expressed as uptime and connectivity guarantees.</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Performance-targets range from 99% to 99.999%.</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If a service fails to meet the guarantees, a percentage of the monthly service fees can be credited.</a:t>
            </a:r>
          </a:p>
          <a:p>
            <a:pPr lvl="1"/>
            <a:endParaRPr lang="en-IE" sz="2400" dirty="0">
              <a:latin typeface="Segoe UI" panose="020B0502040204020203" pitchFamily="34" charset="0"/>
              <a:cs typeface="Segoe UI" panose="020B0502040204020203" pitchFamily="34" charset="0"/>
            </a:endParaRP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674018683"/>
              </p:ext>
            </p:extLst>
          </p:nvPr>
        </p:nvGraphicFramePr>
        <p:xfrm>
          <a:off x="7337046" y="1424731"/>
          <a:ext cx="4206240" cy="3773951"/>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3404631245"/>
                    </a:ext>
                  </a:extLst>
                </a:gridCol>
                <a:gridCol w="2103120">
                  <a:extLst>
                    <a:ext uri="{9D8B030D-6E8A-4147-A177-3AD203B41FA5}">
                      <a16:colId xmlns:a16="http://schemas.microsoft.com/office/drawing/2014/main" val="1382836629"/>
                    </a:ext>
                  </a:extLst>
                </a:gridCol>
              </a:tblGrid>
              <a:tr h="650072">
                <a:tc>
                  <a:txBody>
                    <a:bodyPr/>
                    <a:lstStyle/>
                    <a:p>
                      <a:pPr algn="ctr"/>
                      <a:r>
                        <a:rPr lang="en-US" b="0" dirty="0">
                          <a:solidFill>
                            <a:schemeClr val="bg1">
                              <a:lumMod val="95000"/>
                            </a:schemeClr>
                          </a:solidFill>
                          <a:latin typeface="+mj-lt"/>
                        </a:rPr>
                        <a:t>SLA</a:t>
                      </a:r>
                    </a:p>
                  </a:txBody>
                  <a:tcPr anchor="ctr">
                    <a:solidFill>
                      <a:srgbClr val="243A5E"/>
                    </a:solidFill>
                  </a:tcPr>
                </a:tc>
                <a:tc>
                  <a:txBody>
                    <a:bodyPr/>
                    <a:lstStyle/>
                    <a:p>
                      <a:pPr algn="ctr"/>
                      <a:r>
                        <a:rPr lang="en-US" b="0" dirty="0">
                          <a:solidFill>
                            <a:schemeClr val="bg1">
                              <a:lumMod val="95000"/>
                            </a:schemeClr>
                          </a:solidFill>
                          <a:latin typeface="+mj-lt"/>
                        </a:rPr>
                        <a:t>Downtime</a:t>
                      </a:r>
                    </a:p>
                    <a:p>
                      <a:pPr algn="ctr"/>
                      <a:r>
                        <a:rPr lang="en-US" b="0" dirty="0">
                          <a:solidFill>
                            <a:schemeClr val="bg1">
                              <a:lumMod val="95000"/>
                            </a:schemeClr>
                          </a:solidFill>
                          <a:latin typeface="+mj-lt"/>
                        </a:rPr>
                        <a:t>per month</a:t>
                      </a:r>
                    </a:p>
                  </a:txBody>
                  <a:tcPr anchor="ctr">
                    <a:solidFill>
                      <a:srgbClr val="243A5E"/>
                    </a:solidFill>
                  </a:tcPr>
                </a:tc>
                <a:extLst>
                  <a:ext uri="{0D108BD9-81ED-4DB2-BD59-A6C34878D82A}">
                    <a16:rowId xmlns:a16="http://schemas.microsoft.com/office/drawing/2014/main" val="1277402870"/>
                  </a:ext>
                </a:extLst>
              </a:tr>
              <a:tr h="401643">
                <a:tc>
                  <a:txBody>
                    <a:bodyPr/>
                    <a:lstStyle/>
                    <a:p>
                      <a:pPr algn="ctr"/>
                      <a:r>
                        <a:rPr lang="en-US" dirty="0"/>
                        <a:t>99%</a:t>
                      </a:r>
                    </a:p>
                  </a:txBody>
                  <a:tcPr anchor="ctr">
                    <a:solidFill>
                      <a:schemeClr val="bg1"/>
                    </a:solidFill>
                  </a:tcPr>
                </a:tc>
                <a:tc>
                  <a:txBody>
                    <a:bodyPr/>
                    <a:lstStyle/>
                    <a:p>
                      <a:pPr algn="ctr"/>
                      <a:r>
                        <a:rPr lang="en-US" sz="1800" b="0" kern="1200" dirty="0">
                          <a:solidFill>
                            <a:schemeClr val="dk1"/>
                          </a:solidFill>
                          <a:effectLst/>
                        </a:rPr>
                        <a:t> 7h 18m 17s</a:t>
                      </a:r>
                      <a:endParaRPr lang="en-US" dirty="0"/>
                    </a:p>
                  </a:txBody>
                  <a:tcPr anchor="ctr">
                    <a:solidFill>
                      <a:schemeClr val="bg1"/>
                    </a:solidFill>
                  </a:tcPr>
                </a:tc>
                <a:extLst>
                  <a:ext uri="{0D108BD9-81ED-4DB2-BD59-A6C34878D82A}">
                    <a16:rowId xmlns:a16="http://schemas.microsoft.com/office/drawing/2014/main" val="578160950"/>
                  </a:ext>
                </a:extLst>
              </a:tr>
              <a:tr h="451992">
                <a:tc>
                  <a:txBody>
                    <a:bodyPr/>
                    <a:lstStyle/>
                    <a:p>
                      <a:pPr algn="ctr"/>
                      <a:r>
                        <a:rPr lang="en-US" dirty="0"/>
                        <a:t>99.5%</a:t>
                      </a:r>
                    </a:p>
                  </a:txBody>
                  <a:tcPr anchor="ctr">
                    <a:solidFill>
                      <a:schemeClr val="bg1">
                        <a:lumMod val="85000"/>
                      </a:schemeClr>
                    </a:solidFill>
                  </a:tcPr>
                </a:tc>
                <a:tc>
                  <a:txBody>
                    <a:bodyPr/>
                    <a:lstStyle/>
                    <a:p>
                      <a:pPr algn="ctr"/>
                      <a:r>
                        <a:rPr lang="en-US" sz="1800" b="0" kern="1200" dirty="0">
                          <a:solidFill>
                            <a:schemeClr val="dk1"/>
                          </a:solidFill>
                          <a:effectLst/>
                        </a:rPr>
                        <a:t>3h 39m 8s</a:t>
                      </a:r>
                      <a:endParaRPr lang="en-US" dirty="0"/>
                    </a:p>
                  </a:txBody>
                  <a:tcPr anchor="ctr">
                    <a:solidFill>
                      <a:schemeClr val="bg1">
                        <a:lumMod val="85000"/>
                      </a:schemeClr>
                    </a:solidFill>
                  </a:tcPr>
                </a:tc>
                <a:extLst>
                  <a:ext uri="{0D108BD9-81ED-4DB2-BD59-A6C34878D82A}">
                    <a16:rowId xmlns:a16="http://schemas.microsoft.com/office/drawing/2014/main" val="2168114776"/>
                  </a:ext>
                </a:extLst>
              </a:tr>
              <a:tr h="480753">
                <a:tc>
                  <a:txBody>
                    <a:bodyPr/>
                    <a:lstStyle/>
                    <a:p>
                      <a:pPr algn="ctr"/>
                      <a:r>
                        <a:rPr lang="en-US" dirty="0"/>
                        <a:t>99.9%</a:t>
                      </a:r>
                    </a:p>
                  </a:txBody>
                  <a:tcPr anchor="ctr"/>
                </a:tc>
                <a:tc>
                  <a:txBody>
                    <a:bodyPr/>
                    <a:lstStyle/>
                    <a:p>
                      <a:pPr algn="ctr"/>
                      <a:r>
                        <a:rPr lang="en-US" sz="1800" b="0" kern="1200" dirty="0">
                          <a:solidFill>
                            <a:schemeClr val="dk1"/>
                          </a:solidFill>
                          <a:effectLst/>
                        </a:rPr>
                        <a:t>43m 49s</a:t>
                      </a:r>
                      <a:endParaRPr lang="en-US" dirty="0"/>
                    </a:p>
                  </a:txBody>
                  <a:tcPr anchor="ctr"/>
                </a:tc>
                <a:extLst>
                  <a:ext uri="{0D108BD9-81ED-4DB2-BD59-A6C34878D82A}">
                    <a16:rowId xmlns:a16="http://schemas.microsoft.com/office/drawing/2014/main" val="2406645318"/>
                  </a:ext>
                </a:extLst>
              </a:tr>
              <a:tr h="455608">
                <a:tc>
                  <a:txBody>
                    <a:bodyPr/>
                    <a:lstStyle/>
                    <a:p>
                      <a:pPr algn="ctr"/>
                      <a:r>
                        <a:rPr lang="en-US" dirty="0"/>
                        <a:t>99.95%</a:t>
                      </a:r>
                    </a:p>
                  </a:txBody>
                  <a:tcPr anchor="ctr">
                    <a:solidFill>
                      <a:schemeClr val="bg1">
                        <a:lumMod val="85000"/>
                      </a:schemeClr>
                    </a:solidFill>
                  </a:tcPr>
                </a:tc>
                <a:tc>
                  <a:txBody>
                    <a:bodyPr/>
                    <a:lstStyle/>
                    <a:p>
                      <a:pPr algn="ctr"/>
                      <a:r>
                        <a:rPr lang="en-US" sz="1800" b="0" kern="1200" dirty="0">
                          <a:solidFill>
                            <a:schemeClr val="dk1"/>
                          </a:solidFill>
                          <a:effectLst/>
                        </a:rPr>
                        <a:t>21m 54s</a:t>
                      </a:r>
                      <a:endParaRPr lang="en-US" dirty="0"/>
                    </a:p>
                  </a:txBody>
                  <a:tcPr anchor="ctr">
                    <a:solidFill>
                      <a:schemeClr val="bg1">
                        <a:lumMod val="85000"/>
                      </a:schemeClr>
                    </a:solidFill>
                  </a:tcPr>
                </a:tc>
                <a:extLst>
                  <a:ext uri="{0D108BD9-81ED-4DB2-BD59-A6C34878D82A}">
                    <a16:rowId xmlns:a16="http://schemas.microsoft.com/office/drawing/2014/main" val="1794206414"/>
                  </a:ext>
                </a:extLst>
              </a:tr>
              <a:tr h="592063">
                <a:tc>
                  <a:txBody>
                    <a:bodyPr/>
                    <a:lstStyle/>
                    <a:p>
                      <a:pPr algn="ctr"/>
                      <a:r>
                        <a:rPr lang="en-US"/>
                        <a:t>99.99%</a:t>
                      </a:r>
                    </a:p>
                  </a:txBody>
                  <a:tcPr anchor="ctr"/>
                </a:tc>
                <a:tc>
                  <a:txBody>
                    <a:bodyPr/>
                    <a:lstStyle/>
                    <a:p>
                      <a:pPr algn="ctr"/>
                      <a:r>
                        <a:rPr lang="en-US" sz="1800" b="0" kern="1200" dirty="0">
                          <a:solidFill>
                            <a:schemeClr val="dk1"/>
                          </a:solidFill>
                          <a:effectLst/>
                        </a:rPr>
                        <a:t>4m 22s</a:t>
                      </a:r>
                      <a:endParaRPr lang="en-US" dirty="0"/>
                    </a:p>
                  </a:txBody>
                  <a:tcPr anchor="ctr"/>
                </a:tc>
                <a:extLst>
                  <a:ext uri="{0D108BD9-81ED-4DB2-BD59-A6C34878D82A}">
                    <a16:rowId xmlns:a16="http://schemas.microsoft.com/office/drawing/2014/main" val="4022629237"/>
                  </a:ext>
                </a:extLst>
              </a:tr>
              <a:tr h="741820">
                <a:tc>
                  <a:txBody>
                    <a:bodyPr/>
                    <a:lstStyle/>
                    <a:p>
                      <a:pPr algn="ctr"/>
                      <a:r>
                        <a:rPr lang="en-US" dirty="0"/>
                        <a:t>99.999%</a:t>
                      </a:r>
                    </a:p>
                  </a:txBody>
                  <a:tcPr anchor="ctr">
                    <a:solidFill>
                      <a:schemeClr val="bg1">
                        <a:lumMod val="85000"/>
                      </a:schemeClr>
                    </a:solidFill>
                  </a:tcPr>
                </a:tc>
                <a:tc>
                  <a:txBody>
                    <a:bodyPr/>
                    <a:lstStyle/>
                    <a:p>
                      <a:pPr algn="ctr"/>
                      <a:r>
                        <a:rPr lang="en-US" sz="1800" b="0" kern="1200" dirty="0">
                          <a:solidFill>
                            <a:schemeClr val="dk1"/>
                          </a:solidFill>
                          <a:effectLst/>
                        </a:rPr>
                        <a:t>26s</a:t>
                      </a:r>
                      <a:endParaRPr lang="en-US" dirty="0"/>
                    </a:p>
                  </a:txBody>
                  <a:tcPr anchor="ctr">
                    <a:solidFill>
                      <a:schemeClr val="bg1">
                        <a:lumMod val="85000"/>
                      </a:schemeClr>
                    </a:solidFill>
                  </a:tcPr>
                </a:tc>
                <a:extLst>
                  <a:ext uri="{0D108BD9-81ED-4DB2-BD59-A6C34878D82A}">
                    <a16:rowId xmlns:a16="http://schemas.microsoft.com/office/drawing/2014/main" val="731956763"/>
                  </a:ext>
                </a:extLst>
              </a:tr>
            </a:tbl>
          </a:graphicData>
        </a:graphic>
      </p:graphicFrame>
    </p:spTree>
    <p:extLst>
      <p:ext uri="{BB962C8B-B14F-4D97-AF65-F5344CB8AC3E}">
        <p14:creationId xmlns:p14="http://schemas.microsoft.com/office/powerpoint/2010/main" val="92281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BADE-7470-4F9D-A44A-FBBE8350C4D0}"/>
              </a:ext>
            </a:extLst>
          </p:cNvPr>
          <p:cNvSpPr>
            <a:spLocks noGrp="1"/>
          </p:cNvSpPr>
          <p:nvPr>
            <p:ph type="title"/>
          </p:nvPr>
        </p:nvSpPr>
        <p:spPr/>
        <p:txBody>
          <a:bodyPr/>
          <a:lstStyle/>
          <a:p>
            <a:r>
              <a:rPr lang="en-US" dirty="0"/>
              <a:t>Actions that affect SLAs</a:t>
            </a:r>
          </a:p>
        </p:txBody>
      </p:sp>
      <p:sp>
        <p:nvSpPr>
          <p:cNvPr id="3" name="Content Placeholder 2">
            <a:extLst>
              <a:ext uri="{FF2B5EF4-FFF2-40B4-BE49-F238E27FC236}">
                <a16:creationId xmlns:a16="http://schemas.microsoft.com/office/drawing/2014/main" id="{186DEB84-3458-4DC7-9B6E-DA442535A3D0}"/>
              </a:ext>
            </a:extLst>
          </p:cNvPr>
          <p:cNvSpPr>
            <a:spLocks noGrp="1"/>
          </p:cNvSpPr>
          <p:nvPr>
            <p:ph sz="quarter" idx="10"/>
          </p:nvPr>
        </p:nvSpPr>
        <p:spPr>
          <a:xfrm>
            <a:off x="418643" y="1767618"/>
            <a:ext cx="5394960" cy="1549142"/>
          </a:xfrm>
        </p:spPr>
        <p:txBody>
          <a:bodyPr/>
          <a:lstStyle/>
          <a:p>
            <a:r>
              <a:rPr lang="en-US" dirty="0"/>
              <a:t>Lower your SLA</a:t>
            </a:r>
          </a:p>
          <a:p>
            <a:pPr marL="342900" indent="-342900">
              <a:buFont typeface="Arial" panose="020B0604020202020204" pitchFamily="34" charset="0"/>
              <a:buChar char="•"/>
            </a:pPr>
            <a:r>
              <a:rPr lang="en-US" dirty="0">
                <a:latin typeface="+mn-lt"/>
              </a:rPr>
              <a:t>Adding more services</a:t>
            </a:r>
          </a:p>
          <a:p>
            <a:pPr marL="342900" indent="-342900">
              <a:buFont typeface="Arial" panose="020B0604020202020204" pitchFamily="34" charset="0"/>
              <a:buChar char="•"/>
            </a:pPr>
            <a:r>
              <a:rPr lang="en-US" dirty="0">
                <a:latin typeface="+mn-lt"/>
              </a:rPr>
              <a:t>Choosing free or non-SLA services</a:t>
            </a:r>
          </a:p>
        </p:txBody>
      </p:sp>
      <p:sp>
        <p:nvSpPr>
          <p:cNvPr id="4" name="Content Placeholder 3">
            <a:extLst>
              <a:ext uri="{FF2B5EF4-FFF2-40B4-BE49-F238E27FC236}">
                <a16:creationId xmlns:a16="http://schemas.microsoft.com/office/drawing/2014/main" id="{BA15689E-1D19-45A2-B245-8D9C51905E02}"/>
              </a:ext>
            </a:extLst>
          </p:cNvPr>
          <p:cNvSpPr>
            <a:spLocks noGrp="1"/>
          </p:cNvSpPr>
          <p:nvPr>
            <p:ph sz="quarter" idx="12"/>
          </p:nvPr>
        </p:nvSpPr>
        <p:spPr>
          <a:xfrm>
            <a:off x="6364951" y="1767618"/>
            <a:ext cx="5394960" cy="1549142"/>
          </a:xfrm>
        </p:spPr>
        <p:txBody>
          <a:bodyPr/>
          <a:lstStyle/>
          <a:p>
            <a:r>
              <a:rPr lang="en-US" dirty="0"/>
              <a:t>Raise your SLA</a:t>
            </a:r>
          </a:p>
          <a:p>
            <a:pPr marL="342900" indent="-342900">
              <a:buFont typeface="Arial" panose="020B0604020202020204" pitchFamily="34" charset="0"/>
              <a:buChar char="•"/>
            </a:pPr>
            <a:r>
              <a:rPr lang="en-US" dirty="0">
                <a:latin typeface="+mn-lt"/>
              </a:rPr>
              <a:t>Availability Zones</a:t>
            </a:r>
          </a:p>
          <a:p>
            <a:pPr marL="342900" indent="-342900">
              <a:buFont typeface="Arial" panose="020B0604020202020204" pitchFamily="34" charset="0"/>
              <a:buChar char="•"/>
            </a:pPr>
            <a:r>
              <a:rPr lang="en-US" dirty="0">
                <a:latin typeface="+mn-lt"/>
              </a:rPr>
              <a:t>Redundant systems</a:t>
            </a:r>
          </a:p>
        </p:txBody>
      </p:sp>
      <p:sp>
        <p:nvSpPr>
          <p:cNvPr id="5" name="Content Placeholder 2">
            <a:extLst>
              <a:ext uri="{FF2B5EF4-FFF2-40B4-BE49-F238E27FC236}">
                <a16:creationId xmlns:a16="http://schemas.microsoft.com/office/drawing/2014/main" id="{996A7769-5FF9-4EEB-BDEF-690749D480CB}"/>
              </a:ext>
            </a:extLst>
          </p:cNvPr>
          <p:cNvSpPr txBox="1">
            <a:spLocks/>
          </p:cNvSpPr>
          <p:nvPr/>
        </p:nvSpPr>
        <p:spPr>
          <a:xfrm>
            <a:off x="972229" y="3944983"/>
            <a:ext cx="10234095" cy="92333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Many factors can raise or lower your SLA.  Design decisions based on business goals will drive your SLA goals.</a:t>
            </a:r>
            <a:endParaRPr lang="en-US" dirty="0">
              <a:latin typeface="+mn-lt"/>
            </a:endParaRPr>
          </a:p>
        </p:txBody>
      </p:sp>
    </p:spTree>
    <p:extLst>
      <p:ext uri="{BB962C8B-B14F-4D97-AF65-F5344CB8AC3E}">
        <p14:creationId xmlns:p14="http://schemas.microsoft.com/office/powerpoint/2010/main" val="171907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Calculate a Composite SLA</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5423"/>
            <a:ext cx="5394960" cy="3831818"/>
          </a:xfrm>
        </p:spPr>
        <p:txBody>
          <a:bodyPr/>
          <a:lstStyle/>
          <a:p>
            <a:pPr marL="0" indent="0">
              <a:buNone/>
            </a:pPr>
            <a:r>
              <a:rPr lang="en-US" dirty="0"/>
              <a:t>Determine services SLA uptime percentages and then calculate the application composite SLA uptime percentage.</a:t>
            </a:r>
          </a:p>
          <a:p>
            <a:pPr marL="0" indent="0">
              <a:buNone/>
            </a:pPr>
            <a:endParaRPr lang="en-US" sz="2000" dirty="0">
              <a:latin typeface="+mn-lt"/>
            </a:endParaRPr>
          </a:p>
          <a:p>
            <a:pPr marL="514350" indent="-514350">
              <a:buFont typeface="+mj-lt"/>
              <a:buAutoNum type="arabicPeriod"/>
            </a:pPr>
            <a:r>
              <a:rPr lang="en-US" dirty="0">
                <a:latin typeface="+mn-lt"/>
              </a:rPr>
              <a:t>Determine the SLA uptime percentage values for an application.</a:t>
            </a:r>
          </a:p>
          <a:p>
            <a:pPr marL="514350" indent="-514350">
              <a:buFont typeface="+mj-lt"/>
              <a:buAutoNum type="arabicPeriod"/>
            </a:pPr>
            <a:r>
              <a:rPr lang="en-US" dirty="0">
                <a:latin typeface="+mn-lt"/>
              </a:rPr>
              <a:t>Calculate the Application Composite SLA percentage uptime.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021405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Scientific Thought">
            <a:extLst>
              <a:ext uri="{FF2B5EF4-FFF2-40B4-BE49-F238E27FC236}">
                <a16:creationId xmlns:a16="http://schemas.microsoft.com/office/drawing/2014/main" id="{7D035F37-CC4B-42DB-9269-29B81E017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Azure Preview Program</a:t>
            </a:r>
            <a:endParaRPr lang="en-US" dirty="0"/>
          </a:p>
        </p:txBody>
      </p:sp>
      <p:sp>
        <p:nvSpPr>
          <p:cNvPr id="6" name="Text Placeholder 5"/>
          <p:cNvSpPr>
            <a:spLocks noGrp="1"/>
          </p:cNvSpPr>
          <p:nvPr>
            <p:ph sz="quarter" idx="10"/>
          </p:nvPr>
        </p:nvSpPr>
        <p:spPr>
          <a:xfrm>
            <a:off x="418643" y="1387972"/>
            <a:ext cx="8217564" cy="3739485"/>
          </a:xfrm>
        </p:spPr>
        <p:txBody>
          <a:bodyPr vert="horz" wrap="square" lIns="0" tIns="91440" rIns="146304" bIns="91440" rtlCol="0" anchor="t">
            <a:spAutoFit/>
          </a:bodyPr>
          <a:lstStyle/>
          <a:p>
            <a:pPr marL="0" indent="0">
              <a:buNone/>
            </a:pPr>
            <a:r>
              <a:rPr lang="en-IE" dirty="0"/>
              <a:t>With Azure previews, users can test beta and other pre-release features, products, services, software, and regions to provide feedback.</a:t>
            </a:r>
          </a:p>
          <a:p>
            <a:pPr marL="0" indent="0">
              <a:buNone/>
            </a:pPr>
            <a:endParaRPr lang="en-IE" sz="1000" dirty="0"/>
          </a:p>
          <a:p>
            <a:pPr marL="342900" indent="-342900">
              <a:buFont typeface="Arial" panose="020B0604020202020204" pitchFamily="34" charset="0"/>
              <a:buChar char="•"/>
            </a:pPr>
            <a:r>
              <a:rPr lang="en-IE" b="1" dirty="0">
                <a:latin typeface="+mn-lt"/>
              </a:rPr>
              <a:t>Public Preview:</a:t>
            </a:r>
            <a:r>
              <a:rPr lang="en-IE" dirty="0">
                <a:latin typeface="+mn-lt"/>
              </a:rPr>
              <a:t> all Azure customers can evaluate </a:t>
            </a:r>
            <a:br>
              <a:rPr lang="en-IE" dirty="0"/>
            </a:br>
            <a:r>
              <a:rPr lang="en-IE" dirty="0">
                <a:latin typeface="+mn-lt"/>
              </a:rPr>
              <a:t>the new features</a:t>
            </a:r>
          </a:p>
          <a:p>
            <a:pPr marL="342900" indent="-342900">
              <a:buFont typeface="Arial" panose="020B0604020202020204" pitchFamily="34" charset="0"/>
              <a:buChar char="•"/>
            </a:pPr>
            <a:r>
              <a:rPr lang="en-IE" b="1" dirty="0">
                <a:latin typeface="+mn-lt"/>
              </a:rPr>
              <a:t>Generally available (GA): </a:t>
            </a:r>
            <a:r>
              <a:rPr lang="en-IE" dirty="0">
                <a:latin typeface="+mn-lt"/>
              </a:rPr>
              <a:t>after public preview is completed, all customers can use the feature, and region availability will vary.</a:t>
            </a:r>
            <a:endParaRPr lang="en-IE" b="1" dirty="0">
              <a:latin typeface="+mn-lt"/>
            </a:endParaRPr>
          </a:p>
        </p:txBody>
      </p:sp>
      <p:pic>
        <p:nvPicPr>
          <p:cNvPr id="3" name="Picture 2" descr="Screenshot of the Azure Portal with a Preview Features button highlighted.">
            <a:extLst>
              <a:ext uri="{FF2B5EF4-FFF2-40B4-BE49-F238E27FC236}">
                <a16:creationId xmlns:a16="http://schemas.microsoft.com/office/drawing/2014/main" id="{316689CB-DDB0-415E-8AEC-69FC46242881}"/>
              </a:ext>
            </a:extLst>
          </p:cNvPr>
          <p:cNvPicPr>
            <a:picLocks noChangeAspect="1"/>
          </p:cNvPicPr>
          <p:nvPr/>
        </p:nvPicPr>
        <p:blipFill>
          <a:blip r:embed="rId3"/>
          <a:stretch>
            <a:fillRect/>
          </a:stretch>
        </p:blipFill>
        <p:spPr>
          <a:xfrm>
            <a:off x="8756133" y="988354"/>
            <a:ext cx="3091082" cy="4424040"/>
          </a:xfrm>
          <a:prstGeom prst="rect">
            <a:avLst/>
          </a:prstGeom>
          <a:ln>
            <a:solidFill>
              <a:schemeClr val="tx1"/>
            </a:solidFill>
          </a:ln>
        </p:spPr>
      </p:pic>
    </p:spTree>
    <p:extLst>
      <p:ext uri="{BB962C8B-B14F-4D97-AF65-F5344CB8AC3E}">
        <p14:creationId xmlns:p14="http://schemas.microsoft.com/office/powerpoint/2010/main" val="65703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Monitoring service and feature updates</a:t>
            </a:r>
          </a:p>
        </p:txBody>
      </p:sp>
      <p:sp>
        <p:nvSpPr>
          <p:cNvPr id="6" name="Text Placeholder 5"/>
          <p:cNvSpPr>
            <a:spLocks noGrp="1"/>
          </p:cNvSpPr>
          <p:nvPr>
            <p:ph sz="quarter" idx="10"/>
          </p:nvPr>
        </p:nvSpPr>
        <p:spPr>
          <a:xfrm>
            <a:off x="419100" y="1456897"/>
            <a:ext cx="6846224" cy="3154710"/>
          </a:xfrm>
        </p:spPr>
        <p:txBody>
          <a:bodyPr vert="horz" wrap="square" lIns="0" tIns="91440" rIns="146304" bIns="91440" rtlCol="0" anchor="t">
            <a:spAutoFit/>
          </a:bodyPr>
          <a:lstStyle/>
          <a:p>
            <a:pPr marL="457200" indent="-457200">
              <a:buFont typeface="Arial" panose="020B0604020202020204" pitchFamily="34" charset="0"/>
              <a:buChar char="•"/>
            </a:pPr>
            <a:r>
              <a:rPr lang="en-IE" dirty="0"/>
              <a:t>Azure updates provides information about the Azure products, services, and features, in addition to product roadmaps and availability.</a:t>
            </a:r>
          </a:p>
          <a:p>
            <a:pPr marL="457200" indent="-457200">
              <a:buFont typeface="Arial" panose="020B0604020202020204" pitchFamily="34" charset="0"/>
              <a:buChar char="•"/>
            </a:pPr>
            <a:r>
              <a:rPr lang="en-IE" dirty="0"/>
              <a:t>View details about all Azure updates </a:t>
            </a:r>
            <a:br>
              <a:rPr lang="en-IE" dirty="0"/>
            </a:br>
            <a:r>
              <a:rPr lang="en-IE"/>
              <a:t>and their </a:t>
            </a:r>
            <a:r>
              <a:rPr lang="en-IE" dirty="0"/>
              <a:t>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4" name="Picture 3" descr="Screenshot of the Azure Update service showing that you can set up an RSS feed so you always know when new features arrive.">
            <a:extLst>
              <a:ext uri="{FF2B5EF4-FFF2-40B4-BE49-F238E27FC236}">
                <a16:creationId xmlns:a16="http://schemas.microsoft.com/office/drawing/2014/main" id="{82DAB751-066C-4263-A04D-C1C3D60DF3F0}"/>
              </a:ext>
            </a:extLst>
          </p:cNvPr>
          <p:cNvPicPr>
            <a:picLocks noChangeAspect="1"/>
          </p:cNvPicPr>
          <p:nvPr/>
        </p:nvPicPr>
        <p:blipFill rotWithShape="1">
          <a:blip r:embed="rId3"/>
          <a:srcRect t="1384" b="1384"/>
          <a:stretch/>
        </p:blipFill>
        <p:spPr>
          <a:xfrm>
            <a:off x="7628170" y="900937"/>
            <a:ext cx="4058252" cy="4569338"/>
          </a:xfrm>
          <a:prstGeom prst="rect">
            <a:avLst/>
          </a:prstGeom>
          <a:ln>
            <a:solidFill>
              <a:schemeClr val="tx1"/>
            </a:solidFill>
          </a:ln>
        </p:spPr>
      </p:pic>
    </p:spTree>
    <p:extLst>
      <p:ext uri="{BB962C8B-B14F-4D97-AF65-F5344CB8AC3E}">
        <p14:creationId xmlns:p14="http://schemas.microsoft.com/office/powerpoint/2010/main" val="10056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Access Azure Preview features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3936"/>
            <a:ext cx="5394960" cy="3093154"/>
          </a:xfrm>
        </p:spPr>
        <p:txBody>
          <a:bodyPr vert="horz" wrap="square" lIns="0" tIns="91440" rIns="146304" bIns="91440" rtlCol="0" anchor="t">
            <a:spAutoFit/>
          </a:bodyPr>
          <a:lstStyle/>
          <a:p>
            <a:pPr marL="0" indent="0">
              <a:buNone/>
            </a:pPr>
            <a:r>
              <a:rPr lang="en-US" dirty="0"/>
              <a:t>Access and identify Azure preview services and features and view the latest Azure updates information.</a:t>
            </a:r>
          </a:p>
          <a:p>
            <a:pPr marL="0" indent="0">
              <a:buNone/>
            </a:pPr>
            <a:endParaRPr lang="en-US" sz="2000" dirty="0">
              <a:latin typeface="+mn-lt"/>
            </a:endParaRPr>
          </a:p>
          <a:p>
            <a:pPr marL="514350" indent="-514350">
              <a:buFont typeface="+mj-lt"/>
              <a:buAutoNum type="arabicPeriod"/>
            </a:pPr>
            <a:r>
              <a:rPr lang="en-US" dirty="0">
                <a:latin typeface="+mn-lt"/>
              </a:rPr>
              <a:t>Access preview services </a:t>
            </a:r>
            <a:br>
              <a:rPr lang="en-US" dirty="0">
                <a:latin typeface="+mn-lt"/>
              </a:rPr>
            </a:br>
            <a:r>
              <a:rPr lang="en-US" dirty="0">
                <a:latin typeface="+mn-lt"/>
              </a:rPr>
              <a:t>and features.</a:t>
            </a:r>
          </a:p>
          <a:p>
            <a:pPr marL="514350" indent="-514350">
              <a:buFont typeface="+mj-lt"/>
              <a:buAutoNum type="arabicPeriod"/>
            </a:pPr>
            <a:r>
              <a:rPr lang="en-US" dirty="0">
                <a:latin typeface="+mn-lt"/>
              </a:rPr>
              <a:t>Review the Azure updates page.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7117266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6</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4269" y="83231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49341" y="140761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82981" y="140761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5819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cs typeface="Segoe UI"/>
              </a:rPr>
              <a:t>Module </a:t>
            </a:r>
            <a:r>
              <a:rPr lang="en-US">
                <a:cs typeface="Segoe UI"/>
              </a:rPr>
              <a:t>06</a:t>
            </a:r>
            <a:r>
              <a:rPr lang="en-US" dirty="0">
                <a:cs typeface="Segoe UI"/>
              </a:rPr>
              <a:t>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174300" y="2224681"/>
            <a:ext cx="4320000" cy="2524696"/>
            <a:chOff x="1374214" y="3579049"/>
            <a:chExt cx="4320000" cy="2524696"/>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4214" y="5383745"/>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549654"/>
            <a:ext cx="6913855" cy="3041858"/>
          </a:xfrm>
        </p:spPr>
        <p:txBody>
          <a:bodyPr vert="horz" wrap="square" lIns="0" tIns="91440" rIns="146304" bIns="91440" rtlCol="0" anchor="t">
            <a:spAutoFit/>
          </a:bodyPr>
          <a:lstStyle/>
          <a:p>
            <a:pPr marL="560070" lvl="1" indent="-335915">
              <a:buFont typeface="Arial" panose="020B0604020202020204" pitchFamily="34" charset="0"/>
              <a:buChar char="•"/>
            </a:pPr>
            <a:r>
              <a:rPr lang="en-US" dirty="0"/>
              <a:t>Factors affecting costs</a:t>
            </a:r>
            <a:endParaRPr lang="en-US"/>
          </a:p>
          <a:p>
            <a:pPr marL="560070" lvl="1" indent="-335915">
              <a:buFont typeface="Arial" panose="020B0604020202020204" pitchFamily="34" charset="0"/>
              <a:buChar char="•"/>
            </a:pPr>
            <a:r>
              <a:rPr lang="en-US" dirty="0"/>
              <a:t>Recognize Azure Cost Management</a:t>
            </a:r>
            <a:endParaRPr lang="en-US" dirty="0">
              <a:cs typeface="Segoe UI"/>
            </a:endParaRPr>
          </a:p>
          <a:p>
            <a:pPr marL="560070" lvl="1" indent="-335915">
              <a:buFont typeface="Arial" panose="020B0604020202020204" pitchFamily="34" charset="0"/>
              <a:buChar char="•"/>
            </a:pPr>
            <a:r>
              <a:rPr lang="en-US" dirty="0"/>
              <a:t>Azure Service Level Agreement (SLA)</a:t>
            </a:r>
            <a:endParaRPr lang="en-US" dirty="0">
              <a:cs typeface="Segoe UI"/>
            </a:endParaRPr>
          </a:p>
          <a:p>
            <a:pPr marL="560070" lvl="1" indent="-335915">
              <a:buFont typeface="Arial" panose="020B0604020202020204" pitchFamily="34" charset="0"/>
              <a:buChar char="•"/>
            </a:pPr>
            <a:r>
              <a:rPr lang="en-US" dirty="0"/>
              <a:t>Factors impacting SLAs</a:t>
            </a:r>
            <a:endParaRPr lang="en-US" dirty="0">
              <a:cs typeface="Segoe UI"/>
            </a:endParaRPr>
          </a:p>
          <a:p>
            <a:pPr marL="560070" lvl="1" indent="-335915">
              <a:buFont typeface="Arial" panose="020B0604020202020204" pitchFamily="34" charset="0"/>
              <a:buChar char="•"/>
            </a:pPr>
            <a:r>
              <a:rPr lang="en-US" dirty="0"/>
              <a:t>Azure product and feature lifecycle</a:t>
            </a:r>
            <a:endParaRPr lang="en-US" dirty="0">
              <a:cs typeface="Segoe UI"/>
            </a:endParaRPr>
          </a:p>
          <a:p>
            <a:endParaRPr lang="en-US" dirty="0">
              <a:solidFill>
                <a:srgbClr val="171717"/>
              </a:solidFill>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06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245638"/>
            <a:ext cx="5394960" cy="3200876"/>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000" b="1" dirty="0"/>
              <a:t>Methods for managing costs</a:t>
            </a:r>
          </a:p>
          <a:p>
            <a:pPr marL="560241" lvl="1" indent="-336145">
              <a:buFont typeface="Arial" panose="020B0604020202020204" pitchFamily="34" charset="0"/>
              <a:buChar char="•"/>
            </a:pPr>
            <a:r>
              <a:rPr lang="en-US" sz="2000" dirty="0"/>
              <a:t>Factors affecting costs</a:t>
            </a:r>
          </a:p>
          <a:p>
            <a:pPr marL="560241" lvl="1" indent="-336145">
              <a:buFont typeface="Arial" panose="020B0604020202020204" pitchFamily="34" charset="0"/>
              <a:buChar char="•"/>
            </a:pPr>
            <a:r>
              <a:rPr lang="en-US" sz="2000" dirty="0"/>
              <a:t>Options to reduce and control costs</a:t>
            </a:r>
          </a:p>
          <a:p>
            <a:pPr marL="560241" lvl="1" indent="-336145">
              <a:buFont typeface="Arial" panose="020B0604020202020204" pitchFamily="34" charset="0"/>
              <a:buChar char="•"/>
            </a:pPr>
            <a:r>
              <a:rPr lang="en-US" sz="2000" dirty="0"/>
              <a:t>Azure Cost Management</a:t>
            </a:r>
          </a:p>
          <a:p>
            <a:pPr>
              <a:lnSpc>
                <a:spcPct val="100000"/>
              </a:lnSpc>
              <a:buFont typeface="Wingdings" panose="05000000000000000000" pitchFamily="2" charset="2"/>
              <a:buChar char="§"/>
            </a:pPr>
            <a:r>
              <a:rPr lang="en-US" sz="2000" b="1" dirty="0"/>
              <a:t>Service Level Agreements and Lifecycles</a:t>
            </a:r>
          </a:p>
          <a:p>
            <a:pPr marL="560241" lvl="1" indent="-336145">
              <a:buFont typeface="Arial" panose="020B0604020202020204" pitchFamily="34" charset="0"/>
              <a:buChar char="•"/>
            </a:pPr>
            <a:r>
              <a:rPr lang="en-US" sz="2000" dirty="0"/>
              <a:t>Azure Service Level Agreement (SLA)</a:t>
            </a:r>
          </a:p>
          <a:p>
            <a:pPr marL="560241" lvl="1" indent="-336145">
              <a:buFont typeface="Arial" panose="020B0604020202020204" pitchFamily="34" charset="0"/>
              <a:buChar char="•"/>
            </a:pPr>
            <a:r>
              <a:rPr lang="en-US" sz="2000" dirty="0"/>
              <a:t>Factors impacting SLAs</a:t>
            </a:r>
          </a:p>
          <a:p>
            <a:pPr marL="560241" lvl="1" indent="-336145">
              <a:buFont typeface="Arial" panose="020B0604020202020204" pitchFamily="34" charset="0"/>
              <a:buChar char="•"/>
            </a:pPr>
            <a:r>
              <a:rPr lang="en-US" sz="2000" dirty="0"/>
              <a:t>Azure product and feature lifecycle</a:t>
            </a:r>
          </a:p>
        </p:txBody>
      </p:sp>
      <p:pic>
        <p:nvPicPr>
          <p:cNvPr id="3" name="Graphic 3">
            <a:extLst>
              <a:ext uri="{FF2B5EF4-FFF2-40B4-BE49-F238E27FC236}">
                <a16:creationId xmlns:a16="http://schemas.microsoft.com/office/drawing/2014/main" id="{1B47C427-8629-470A-B7D1-437AC0C2F340}"/>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Planning and Cost Management</a:t>
            </a:r>
            <a:endParaRPr lang="en-US" dirty="0"/>
          </a:p>
        </p:txBody>
      </p:sp>
      <p:pic>
        <p:nvPicPr>
          <p:cNvPr id="5" name="Graphic 4" descr="Money">
            <a:extLst>
              <a:ext uri="{FF2B5EF4-FFF2-40B4-BE49-F238E27FC236}">
                <a16:creationId xmlns:a16="http://schemas.microsoft.com/office/drawing/2014/main" id="{97B909E6-EE3B-44C2-82A1-76A489F7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6824" y="2791408"/>
            <a:ext cx="1275184" cy="1275184"/>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35D4-DA14-4278-AE57-FC3202419B8E}"/>
              </a:ext>
            </a:extLst>
          </p:cNvPr>
          <p:cNvSpPr>
            <a:spLocks noGrp="1"/>
          </p:cNvSpPr>
          <p:nvPr>
            <p:ph type="title"/>
          </p:nvPr>
        </p:nvSpPr>
        <p:spPr/>
        <p:txBody>
          <a:bodyPr/>
          <a:lstStyle/>
          <a:p>
            <a:r>
              <a:rPr lang="en-US" dirty="0"/>
              <a:t>Planning and Cost Management - Objective Domain</a:t>
            </a:r>
          </a:p>
        </p:txBody>
      </p:sp>
      <p:sp>
        <p:nvSpPr>
          <p:cNvPr id="3" name="Text Placeholder 2">
            <a:extLst>
              <a:ext uri="{FF2B5EF4-FFF2-40B4-BE49-F238E27FC236}">
                <a16:creationId xmlns:a16="http://schemas.microsoft.com/office/drawing/2014/main" id="{B9F104CF-A16D-4666-B0EF-6432762F32B1}"/>
              </a:ext>
            </a:extLst>
          </p:cNvPr>
          <p:cNvSpPr>
            <a:spLocks noGrp="1"/>
          </p:cNvSpPr>
          <p:nvPr>
            <p:ph sz="quarter" idx="10"/>
          </p:nvPr>
        </p:nvSpPr>
        <p:spPr>
          <a:xfrm>
            <a:off x="419100" y="1456897"/>
            <a:ext cx="11340811" cy="3154710"/>
          </a:xfrm>
        </p:spPr>
        <p:txBody>
          <a:bodyPr vert="horz" wrap="square" lIns="0" tIns="91440" rIns="146304" bIns="91440" rtlCol="0" anchor="t">
            <a:spAutoFit/>
          </a:bodyPr>
          <a:lstStyle/>
          <a:p>
            <a:pPr marL="342900" indent="-342900" fontAlgn="base">
              <a:buFont typeface="Arial" panose="020B0604020202020204" pitchFamily="34" charset="0"/>
              <a:buChar char="•"/>
            </a:pPr>
            <a:r>
              <a:rPr lang="en-US" dirty="0">
                <a:latin typeface="+mn-lt"/>
              </a:rPr>
              <a:t>Identify factors that can affect costs (resource types, services, locations, </a:t>
            </a:r>
            <a:br>
              <a:rPr lang="en-US" dirty="0"/>
            </a:br>
            <a:r>
              <a:rPr lang="en-US" dirty="0">
                <a:latin typeface="+mn-lt"/>
              </a:rPr>
              <a:t>ingress and egress traffic)</a:t>
            </a:r>
          </a:p>
          <a:p>
            <a:pPr marL="342900" indent="-342900" fontAlgn="base">
              <a:buFont typeface="Arial" panose="020B0604020202020204" pitchFamily="34" charset="0"/>
              <a:buChar char="•"/>
            </a:pPr>
            <a:r>
              <a:rPr lang="en-US" dirty="0">
                <a:latin typeface="+mn-lt"/>
              </a:rPr>
              <a:t>Identify factors that can reduce costs (reserved instances, reserved capacity, </a:t>
            </a:r>
            <a:br>
              <a:rPr lang="en-US" dirty="0"/>
            </a:br>
            <a:r>
              <a:rPr lang="en-US" dirty="0">
                <a:latin typeface="+mn-lt"/>
              </a:rPr>
              <a:t>hybrid use benefit, and spot pricing)</a:t>
            </a:r>
          </a:p>
          <a:p>
            <a:pPr marL="342900" indent="-342900" fontAlgn="base">
              <a:buFont typeface="Arial" panose="020B0604020202020204" pitchFamily="34" charset="0"/>
              <a:buChar char="•"/>
            </a:pPr>
            <a:r>
              <a:rPr lang="en-US" dirty="0">
                <a:latin typeface="+mn-lt"/>
              </a:rPr>
              <a:t>Describe the functionality and usage of the Pricing calculator </a:t>
            </a:r>
            <a:br>
              <a:rPr lang="en-US" dirty="0"/>
            </a:br>
            <a:r>
              <a:rPr lang="en-US" dirty="0">
                <a:latin typeface="+mn-lt"/>
              </a:rPr>
              <a:t>and the Total Cost of Ownership (TCO) calculator</a:t>
            </a:r>
          </a:p>
          <a:p>
            <a:pPr marL="342900" lvl="0" indent="-342900" fontAlgn="base">
              <a:buFont typeface="Arial" panose="020B0604020202020204" pitchFamily="34" charset="0"/>
              <a:buChar char="•"/>
            </a:pPr>
            <a:r>
              <a:rPr lang="en-US" dirty="0">
                <a:latin typeface="+mn-lt"/>
              </a:rPr>
              <a:t>Describe the functionality and usage of Azure Cost Management</a:t>
            </a:r>
          </a:p>
        </p:txBody>
      </p:sp>
    </p:spTree>
    <p:extLst>
      <p:ext uri="{BB962C8B-B14F-4D97-AF65-F5344CB8AC3E}">
        <p14:creationId xmlns:p14="http://schemas.microsoft.com/office/powerpoint/2010/main" val="4022252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1)</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4223607643"/>
              </p:ext>
            </p:extLst>
          </p:nvPr>
        </p:nvGraphicFramePr>
        <p:xfrm>
          <a:off x="418643" y="3081089"/>
          <a:ext cx="11412573" cy="23774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Services</a:t>
                      </a:r>
                      <a:endParaRPr lang="en-US" sz="2400" dirty="0">
                        <a:latin typeface="+mj-lt"/>
                      </a:endParaRPr>
                    </a:p>
                  </a:txBody>
                  <a:tcPr>
                    <a:solidFill>
                      <a:schemeClr val="tx2"/>
                    </a:solidFill>
                  </a:tcPr>
                </a:tc>
                <a:tc>
                  <a:txBody>
                    <a:bodyPr/>
                    <a:lstStyle/>
                    <a:p>
                      <a:r>
                        <a:rPr lang="en-IE" sz="2400" b="1" dirty="0">
                          <a:latin typeface="+mj-lt"/>
                        </a:rPr>
                        <a:t>3) Location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Azure usage rates and billing periods can differ between Enterprise, Web Direct, and CSP customers.</a:t>
                      </a:r>
                    </a:p>
                  </a:txBody>
                  <a:tcPr>
                    <a:solidFill>
                      <a:schemeClr val="accent2">
                        <a:lumMod val="20000"/>
                        <a:lumOff val="80000"/>
                      </a:schemeClr>
                    </a:solidFill>
                  </a:tcPr>
                </a:tc>
                <a:tc>
                  <a:txBody>
                    <a:bodyPr/>
                    <a:lstStyle/>
                    <a:p>
                      <a:r>
                        <a:rPr lang="en-IE" sz="2000" dirty="0"/>
                        <a:t>The Azure infrastructure is globally distributed, and usage costs might vary between locations that offer Azure products, services, and resources.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2)</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475521"/>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3030511053"/>
              </p:ext>
            </p:extLst>
          </p:nvPr>
        </p:nvGraphicFramePr>
        <p:xfrm>
          <a:off x="360784" y="3029519"/>
          <a:ext cx="11412573" cy="243840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200" b="1" dirty="0">
                          <a:latin typeface="+mj-lt"/>
                        </a:rPr>
                        <a:t>4) Bandwidth</a:t>
                      </a:r>
                      <a:endParaRPr lang="en-US" sz="2200" dirty="0">
                        <a:latin typeface="+mj-lt"/>
                      </a:endParaRPr>
                    </a:p>
                  </a:txBody>
                  <a:tcPr>
                    <a:solidFill>
                      <a:schemeClr val="tx2"/>
                    </a:solidFill>
                  </a:tcPr>
                </a:tc>
                <a:tc>
                  <a:txBody>
                    <a:bodyPr/>
                    <a:lstStyle/>
                    <a:p>
                      <a:r>
                        <a:rPr lang="en-IE" sz="2200" b="1" dirty="0">
                          <a:latin typeface="+mj-lt"/>
                        </a:rPr>
                        <a:t>5) Reserved Instances</a:t>
                      </a:r>
                      <a:endParaRPr lang="en-US" sz="2200" dirty="0">
                        <a:latin typeface="+mj-lt"/>
                      </a:endParaRPr>
                    </a:p>
                  </a:txBody>
                  <a:tcPr>
                    <a:solidFill>
                      <a:schemeClr val="tx2"/>
                    </a:solidFill>
                  </a:tcPr>
                </a:tc>
                <a:tc>
                  <a:txBody>
                    <a:bodyPr/>
                    <a:lstStyle/>
                    <a:p>
                      <a:r>
                        <a:rPr lang="en-IE" sz="2200" b="1" dirty="0">
                          <a:latin typeface="+mj-lt"/>
                        </a:rPr>
                        <a:t>6) Azure Hybrid Use Benefit</a:t>
                      </a:r>
                      <a:endParaRPr lang="en-US" sz="22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Some inbound data transfers are free, such as data going into Azure datacenters. For outbound data transfers, such as data going out of Azure datacenters, pricing is based on Zones. </a:t>
                      </a:r>
                      <a:endParaRPr lang="en-IE" sz="1800" dirty="0"/>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With Azure Reservations, you commit to buying one-year or three-year plans for multiple products. Reservations can significantly reduce your resource costs up to 72% on pay-as-you-go prices.</a:t>
                      </a:r>
                      <a:endParaRPr lang="en-IE" sz="1800"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For customers with Software Assurance, Azure Hybrid Benefit allows you to use your on-premises licenses on Azure at a reduced cost.</a:t>
                      </a:r>
                      <a:endParaRPr lang="en-US" sz="18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Pricing Calculator</a:t>
            </a:r>
            <a:endParaRPr lang="en-US" dirty="0"/>
          </a:p>
        </p:txBody>
      </p:sp>
      <p:sp>
        <p:nvSpPr>
          <p:cNvPr id="6" name="Text Placeholder 5"/>
          <p:cNvSpPr>
            <a:spLocks noGrp="1"/>
          </p:cNvSpPr>
          <p:nvPr>
            <p:ph sz="quarter" idx="10"/>
          </p:nvPr>
        </p:nvSpPr>
        <p:spPr>
          <a:xfrm>
            <a:off x="419100" y="1100758"/>
            <a:ext cx="11340811" cy="1790234"/>
          </a:xfrm>
        </p:spPr>
        <p:txBody>
          <a:bodyPr/>
          <a:lstStyle/>
          <a:p>
            <a:r>
              <a:rPr lang="en-US" dirty="0"/>
              <a:t>The </a:t>
            </a:r>
            <a:r>
              <a:rPr lang="en-US" b="1" dirty="0"/>
              <a:t>Pricing Calculator </a:t>
            </a:r>
            <a:r>
              <a:rPr lang="en-US" dirty="0"/>
              <a:t>is a tool that helps you estimate the cost of Azure products. </a:t>
            </a:r>
            <a:r>
              <a:rPr lang="en-US" b="0" i="0" dirty="0">
                <a:solidFill>
                  <a:srgbClr val="171717"/>
                </a:solidFill>
                <a:effectLst/>
              </a:rPr>
              <a:t>The options that you can configure in the Pricing Calculator vary between products, but basic configuration options include:</a:t>
            </a:r>
            <a:endParaRPr lang="en-US" dirty="0"/>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2" name="Picture 1" descr="Pricing Calculator estimate image">
            <a:extLst>
              <a:ext uri="{FF2B5EF4-FFF2-40B4-BE49-F238E27FC236}">
                <a16:creationId xmlns:a16="http://schemas.microsoft.com/office/drawing/2014/main" id="{82C45884-AF39-4515-B155-599A58EB224E}"/>
              </a:ext>
            </a:extLst>
          </p:cNvPr>
          <p:cNvPicPr>
            <a:picLocks noChangeAspect="1"/>
          </p:cNvPicPr>
          <p:nvPr/>
        </p:nvPicPr>
        <p:blipFill>
          <a:blip r:embed="rId3"/>
          <a:stretch>
            <a:fillRect/>
          </a:stretch>
        </p:blipFill>
        <p:spPr>
          <a:xfrm>
            <a:off x="4703671" y="2321328"/>
            <a:ext cx="6342796" cy="3134777"/>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Pricing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en-US" dirty="0"/>
              <a:t>Use the Azure Pricing Calculator to generate a cost estimate for an Azure virtual machine and related network resources.</a:t>
            </a:r>
          </a:p>
          <a:p>
            <a:pPr marL="0" indent="0">
              <a:buNone/>
            </a:pPr>
            <a:endParaRPr lang="en-US" sz="2000" dirty="0">
              <a:latin typeface="+mn-lt"/>
            </a:endParaRPr>
          </a:p>
          <a:p>
            <a:pPr marL="514350" indent="-514350">
              <a:buFont typeface="+mj-lt"/>
              <a:buAutoNum type="arabicPeriod"/>
            </a:pPr>
            <a:r>
              <a:rPr lang="en-US" dirty="0">
                <a:latin typeface="+mn-lt"/>
              </a:rPr>
              <a:t>Configure the pricing calculator.</a:t>
            </a:r>
          </a:p>
          <a:p>
            <a:pPr marL="514350" indent="-514350">
              <a:buFont typeface="+mj-lt"/>
              <a:buAutoNum type="arabicPeriod"/>
            </a:pPr>
            <a:r>
              <a:rPr lang="en-US" dirty="0">
                <a:latin typeface="+mn-lt"/>
              </a:rPr>
              <a:t>Review the pricing estimate.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454C06-2B23-4265-9C1A-141360999978}">
  <ds:schemaRefs>
    <ds:schemaRef ds:uri="http://schemas.microsoft.com/office/2006/metadata/properties"/>
    <ds:schemaRef ds:uri="http://schemas.microsoft.com/office/infopath/2007/PartnerControls"/>
    <ds:schemaRef ds:uri="http://www.w3.org/XML/1998/namespace"/>
    <ds:schemaRef ds:uri="6656ffad-92b0-4efb-bc78-5d5af2c7fd93"/>
    <ds:schemaRef ds:uri="http://schemas.openxmlformats.org/package/2006/metadata/core-properties"/>
    <ds:schemaRef ds:uri="http://schemas.microsoft.com/office/2006/documentManagement/types"/>
    <ds:schemaRef ds:uri="e7cc3f53-dbdf-4ffb-90f1-33d3d1806439"/>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22EE9397-9F75-4840-8369-29C05953307B}">
  <ds:schemaRefs>
    <ds:schemaRef ds:uri="http://schemas.microsoft.com/sharepoint/v3/contenttype/forms"/>
  </ds:schemaRefs>
</ds:datastoreItem>
</file>

<file path=customXml/itemProps3.xml><?xml version="1.0" encoding="utf-8"?>
<ds:datastoreItem xmlns:ds="http://schemas.openxmlformats.org/officeDocument/2006/customXml" ds:itemID="{F4F20EA3-2968-499F-9EF2-1203ABB9D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3235</Words>
  <Application>Microsoft Office PowerPoint</Application>
  <PresentationFormat>Widescreen</PresentationFormat>
  <Paragraphs>331</Paragraphs>
  <Slides>24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06:  Azure pricing  and lifecycle</vt:lpstr>
      <vt:lpstr>Module Outline</vt:lpstr>
      <vt:lpstr>Module 06 – Outline</vt:lpstr>
      <vt:lpstr>Planning and Cost Management</vt:lpstr>
      <vt:lpstr>Planning and Cost Management - Objective Domain</vt:lpstr>
      <vt:lpstr>Factors affecting costs (part 1)</vt:lpstr>
      <vt:lpstr>Factors affecting costs (part 2)</vt:lpstr>
      <vt:lpstr>Pricing Calculator</vt:lpstr>
      <vt:lpstr>Walkthrough - Use the Azure Pricing Calculator</vt:lpstr>
      <vt:lpstr>Total Cost of Ownership Calculator</vt:lpstr>
      <vt:lpstr>Walkthrough - Use the Azure TCO Calculator</vt:lpstr>
      <vt:lpstr>Azure Cost Management</vt:lpstr>
      <vt:lpstr>Minimizing costs</vt:lpstr>
      <vt:lpstr>Azure SLAs and service lifecycles</vt:lpstr>
      <vt:lpstr>Azure SLAs and service lifecycles - Objective Domain</vt:lpstr>
      <vt:lpstr>Service Level Agreements (SLAs)</vt:lpstr>
      <vt:lpstr>SLAs for Azure products and services</vt:lpstr>
      <vt:lpstr>Actions that affect SLAs</vt:lpstr>
      <vt:lpstr>Walkthrough - Calculate a Composite SLA</vt:lpstr>
      <vt:lpstr>Azure Preview Program</vt:lpstr>
      <vt:lpstr>Monitoring service and feature updates</vt:lpstr>
      <vt:lpstr>Walkthrough - Access Azure Preview features</vt:lpstr>
      <vt:lpstr>Knowledge Check</vt:lpstr>
      <vt:lpstr>Module 06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06:  Azure pricing and support</dc:title>
  <dc:subject/>
  <dc:creator/>
  <cp:keywords/>
  <dc:description/>
  <cp:revision>38</cp:revision>
  <dcterms:created xsi:type="dcterms:W3CDTF">2019-10-20T19:00:47Z</dcterms:created>
  <dcterms:modified xsi:type="dcterms:W3CDTF">2022-03-11T00:32:52Z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2020-08-18T21:16:35Z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8f50626d-1a88-42ba-bfba-7ab91e2e42f4</vt:lpwstr>
  </property>
  <property fmtid="{D5CDD505-2E9C-101B-9397-08002B2CF9AE}" pid="9" name="MSIP_Label_f42aa342-8706-4288-bd11-ebb85995028c_ContentBits">
    <vt:lpwstr>0</vt:lpwstr>
  </property>
</Properties>
</file>