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0F0F"/>
    <a:srgbClr val="F13D3D"/>
    <a:srgbClr val="EF21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545C24-6239-4AAD-B50F-469ECE16C82F}" v="612" dt="2021-06-10T22:32:33.6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0" autoAdjust="0"/>
    <p:restoredTop sz="94660"/>
  </p:normalViewPr>
  <p:slideViewPr>
    <p:cSldViewPr snapToGrid="0">
      <p:cViewPr varScale="1">
        <p:scale>
          <a:sx n="88" d="100"/>
          <a:sy n="88" d="100"/>
        </p:scale>
        <p:origin x="-283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pPr/>
              <a:t>14/06/2021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pPr/>
              <a:t>14/06/2021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pPr/>
              <a:t>14/06/2021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pPr/>
              <a:t>14/06/2021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pPr/>
              <a:t>14/06/2021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pPr/>
              <a:t>14/06/2021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pPr/>
              <a:t>14/06/2021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pPr/>
              <a:t>14/06/2021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pPr/>
              <a:t>14/06/2021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pPr/>
              <a:t>14/06/2021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pPr/>
              <a:t>14/06/2021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pPr/>
              <a:t>14/06/2021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specialolympicsaragon.es" TargetMode="External"/><Relationship Id="rId2" Type="http://schemas.openxmlformats.org/officeDocument/2006/relationships/hyperlink" Target="http://specialolympicsaragon.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hyperlink" Target="mailto:jorgepasc19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49879" y="1319842"/>
            <a:ext cx="9144000" cy="2699505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cs typeface="Calibri Light"/>
              </a:rPr>
              <a:t/>
            </a:r>
            <a:br>
              <a:rPr lang="es-ES" dirty="0" smtClean="0">
                <a:cs typeface="Calibri Light"/>
              </a:rPr>
            </a:br>
            <a:r>
              <a:rPr lang="es-ES" dirty="0" smtClean="0">
                <a:latin typeface="+mn-lt"/>
                <a:cs typeface="Calibri Light"/>
              </a:rPr>
              <a:t>TRABAJO FIN DE GRADO </a:t>
            </a:r>
            <a:br>
              <a:rPr lang="es-ES" dirty="0" smtClean="0">
                <a:latin typeface="+mn-lt"/>
                <a:cs typeface="Calibri Light"/>
              </a:rPr>
            </a:br>
            <a:r>
              <a:rPr lang="es-ES" sz="7300" b="1" dirty="0" smtClean="0">
                <a:ln w="12700">
                  <a:solidFill>
                    <a:sysClr val="windowText" lastClr="000000"/>
                  </a:solidFill>
                </a:ln>
                <a:latin typeface="+mn-lt"/>
                <a:cs typeface="Calibri Light"/>
              </a:rPr>
              <a:t>-</a:t>
            </a:r>
            <a:r>
              <a:rPr lang="es-ES" dirty="0" smtClean="0">
                <a:latin typeface="+mn-lt"/>
                <a:cs typeface="Calibri Light"/>
              </a:rPr>
              <a:t/>
            </a:r>
            <a:br>
              <a:rPr lang="es-ES" dirty="0" smtClean="0">
                <a:latin typeface="+mn-lt"/>
                <a:cs typeface="Calibri Light"/>
              </a:rPr>
            </a:br>
            <a:r>
              <a:rPr lang="es-ES" dirty="0" smtClean="0">
                <a:latin typeface="+mn-lt"/>
                <a:cs typeface="Calibri Light"/>
              </a:rPr>
              <a:t>SPECIAL OLYMPICS ARAGÓN</a:t>
            </a:r>
            <a:endParaRPr lang="es-ES" dirty="0">
              <a:latin typeface="+mn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32633" y="520223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3200" dirty="0">
                <a:cs typeface="Calibri"/>
              </a:rPr>
              <a:t>Jorge Pascual Cases - DAW2</a:t>
            </a:r>
            <a:endParaRPr lang="es-ES" sz="3200" dirty="0"/>
          </a:p>
        </p:txBody>
      </p:sp>
      <p:sp>
        <p:nvSpPr>
          <p:cNvPr id="7" name="6 Triángulo rectángulo"/>
          <p:cNvSpPr/>
          <p:nvPr/>
        </p:nvSpPr>
        <p:spPr>
          <a:xfrm flipH="1">
            <a:off x="2784389" y="5923006"/>
            <a:ext cx="9407611" cy="934994"/>
          </a:xfrm>
          <a:prstGeom prst="rtTriangle">
            <a:avLst/>
          </a:prstGeom>
          <a:solidFill>
            <a:srgbClr val="EF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Triángulo rectángulo"/>
          <p:cNvSpPr/>
          <p:nvPr/>
        </p:nvSpPr>
        <p:spPr>
          <a:xfrm>
            <a:off x="4" y="5560542"/>
            <a:ext cx="6046573" cy="1297458"/>
          </a:xfrm>
          <a:prstGeom prst="rtTriangle">
            <a:avLst/>
          </a:prstGeom>
          <a:solidFill>
            <a:srgbClr val="D3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Triángulo rectángulo"/>
          <p:cNvSpPr/>
          <p:nvPr/>
        </p:nvSpPr>
        <p:spPr>
          <a:xfrm rot="10800000" flipH="1">
            <a:off x="1" y="0"/>
            <a:ext cx="4761780" cy="405442"/>
          </a:xfrm>
          <a:prstGeom prst="rtTriangle">
            <a:avLst/>
          </a:prstGeom>
          <a:solidFill>
            <a:srgbClr val="F1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Triángulo rectángulo"/>
          <p:cNvSpPr/>
          <p:nvPr/>
        </p:nvSpPr>
        <p:spPr>
          <a:xfrm rot="10800000">
            <a:off x="2432647" y="0"/>
            <a:ext cx="9759351" cy="483079"/>
          </a:xfrm>
          <a:prstGeom prst="rtTriangle">
            <a:avLst/>
          </a:prstGeom>
          <a:solidFill>
            <a:srgbClr val="D3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40627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contenido 2">
            <a:extLst>
              <a:ext uri="{FF2B5EF4-FFF2-40B4-BE49-F238E27FC236}">
                <a16:creationId xmlns="" xmlns:a16="http://schemas.microsoft.com/office/drawing/2014/main" id="{B57C7FCC-1DB4-4DA5-ACD3-8C72DAB973B0}"/>
              </a:ext>
            </a:extLst>
          </p:cNvPr>
          <p:cNvSpPr txBox="1">
            <a:spLocks/>
          </p:cNvSpPr>
          <p:nvPr/>
        </p:nvSpPr>
        <p:spPr>
          <a:xfrm>
            <a:off x="812223" y="118485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s-E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Calibri"/>
            </a:endParaRPr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>
          <a:xfrm>
            <a:off x="838200" y="365125"/>
            <a:ext cx="9832675" cy="1325563"/>
          </a:xfrm>
        </p:spPr>
        <p:txBody>
          <a:bodyPr/>
          <a:lstStyle/>
          <a:p>
            <a:pPr algn="ctr"/>
            <a:r>
              <a:rPr lang="es-ES" dirty="0" smtClean="0">
                <a:latin typeface="+mn-lt"/>
              </a:rPr>
              <a:t>SPECIAL OLYMPICS ARAGÓN</a:t>
            </a:r>
            <a:endParaRPr lang="es-ES" dirty="0">
              <a:latin typeface="+mn-lt"/>
            </a:endParaRPr>
          </a:p>
        </p:txBody>
      </p:sp>
      <p:sp>
        <p:nvSpPr>
          <p:cNvPr id="12" name="11 Marcador de contenido"/>
          <p:cNvSpPr>
            <a:spLocks noGrp="1"/>
          </p:cNvSpPr>
          <p:nvPr>
            <p:ph idx="1"/>
          </p:nvPr>
        </p:nvSpPr>
        <p:spPr>
          <a:xfrm>
            <a:off x="483079" y="1568069"/>
            <a:ext cx="11455879" cy="4351338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None/>
            </a:pPr>
            <a:r>
              <a:rPr lang="es-ES" dirty="0" smtClean="0"/>
              <a:t>- “Ofrecer actividades deportivas a personas con discapacidad intelectual” -</a:t>
            </a:r>
          </a:p>
          <a:p>
            <a:pPr>
              <a:buClr>
                <a:srgbClr val="FF0000"/>
              </a:buClr>
              <a:buNone/>
            </a:pPr>
            <a:r>
              <a:rPr lang="es-ES" b="1" dirty="0" smtClean="0">
                <a:solidFill>
                  <a:srgbClr val="D30F0F"/>
                </a:solidFill>
                <a:cs typeface="Arial" pitchFamily="34" charset="0"/>
              </a:rPr>
              <a:t>         VALORES</a:t>
            </a:r>
          </a:p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lang="es-ES" dirty="0" smtClean="0"/>
              <a:t>Desarrollo personal</a:t>
            </a:r>
          </a:p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lang="es-ES" dirty="0" smtClean="0"/>
              <a:t>Deporte</a:t>
            </a:r>
          </a:p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lang="es-ES" dirty="0" smtClean="0"/>
              <a:t>Compañerismo</a:t>
            </a:r>
          </a:p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lang="es-ES" dirty="0" smtClean="0"/>
              <a:t>Inclusión</a:t>
            </a:r>
          </a:p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lang="es-ES" dirty="0" smtClean="0"/>
              <a:t>Voluntariado</a:t>
            </a:r>
          </a:p>
          <a:p>
            <a:endParaRPr lang="es-ES" dirty="0" smtClean="0"/>
          </a:p>
          <a:p>
            <a:endParaRPr lang="es-ES" dirty="0" smtClean="0"/>
          </a:p>
          <a:p>
            <a:pPr>
              <a:buNone/>
            </a:pPr>
            <a:endParaRPr lang="es-ES" dirty="0" smtClean="0"/>
          </a:p>
          <a:p>
            <a:endParaRPr lang="es-ES" dirty="0"/>
          </a:p>
        </p:txBody>
      </p:sp>
      <p:pic>
        <p:nvPicPr>
          <p:cNvPr id="2052" name="Picture 4" descr="2019 – Special Olympics Aragó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73926" y="3387810"/>
            <a:ext cx="4247201" cy="26627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2056" name="Picture 8" descr="Special Olympics, las ventajas de jugar en un equipo que apuesta por la  plena inclusión | Noticias de Bc en Heraldo.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93795" y="2199107"/>
            <a:ext cx="3650186" cy="2735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6" name="Picture 6" descr="Distinciones 2020: Special Olympics Aragón – Fundación Lacus Aragó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316051" y="476069"/>
            <a:ext cx="2620576" cy="926415"/>
          </a:xfrm>
          <a:prstGeom prst="rect">
            <a:avLst/>
          </a:prstGeom>
          <a:noFill/>
        </p:spPr>
      </p:pic>
      <p:sp>
        <p:nvSpPr>
          <p:cNvPr id="17" name="16 Triángulo rectángulo"/>
          <p:cNvSpPr/>
          <p:nvPr/>
        </p:nvSpPr>
        <p:spPr>
          <a:xfrm flipH="1">
            <a:off x="2784383" y="6185140"/>
            <a:ext cx="9407611" cy="672859"/>
          </a:xfrm>
          <a:prstGeom prst="rtTriangle">
            <a:avLst/>
          </a:prstGeom>
          <a:solidFill>
            <a:srgbClr val="EF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Triángulo rectángulo"/>
          <p:cNvSpPr/>
          <p:nvPr/>
        </p:nvSpPr>
        <p:spPr>
          <a:xfrm>
            <a:off x="0" y="5960854"/>
            <a:ext cx="6046573" cy="897146"/>
          </a:xfrm>
          <a:prstGeom prst="rtTriangle">
            <a:avLst/>
          </a:prstGeom>
          <a:solidFill>
            <a:srgbClr val="D3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40627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="" xmlns:a16="http://schemas.microsoft.com/office/drawing/2014/main" id="{9CE49555-CE4E-4F15-837F-CD55FE46F5C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21716" y="3717513"/>
            <a:ext cx="2256392" cy="2256392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B57C7FCC-1DB4-4DA5-ACD3-8C72DAB97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158" y="1296012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s-ES" dirty="0">
                <a:cs typeface="Calibri"/>
              </a:rPr>
              <a:t>Gestión de </a:t>
            </a:r>
            <a:r>
              <a:rPr lang="es-ES" dirty="0" smtClean="0">
                <a:cs typeface="Calibri"/>
              </a:rPr>
              <a:t>voluntarios y actividades</a:t>
            </a:r>
          </a:p>
          <a:p>
            <a:pPr>
              <a:buNone/>
            </a:pPr>
            <a:endParaRPr lang="es-ES" sz="3200" dirty="0">
              <a:cs typeface="Calibri"/>
            </a:endParaRPr>
          </a:p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lang="es-ES" dirty="0">
                <a:cs typeface="Calibri"/>
              </a:rPr>
              <a:t>Modernización de </a:t>
            </a:r>
            <a:r>
              <a:rPr lang="es-ES" dirty="0" smtClean="0">
                <a:cs typeface="Calibri"/>
              </a:rPr>
              <a:t>procesos</a:t>
            </a:r>
          </a:p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lang="es-ES" dirty="0" smtClean="0">
                <a:cs typeface="Calibri"/>
              </a:rPr>
              <a:t>Distribución de tareas </a:t>
            </a:r>
          </a:p>
          <a:p>
            <a:pPr>
              <a:buNone/>
            </a:pPr>
            <a:endParaRPr lang="es-ES" sz="2400" dirty="0">
              <a:cs typeface="Calibri"/>
            </a:endParaRPr>
          </a:p>
        </p:txBody>
      </p:sp>
      <p:sp>
        <p:nvSpPr>
          <p:cNvPr id="17" name="Título 1">
            <a:extLst>
              <a:ext uri="{FF2B5EF4-FFF2-40B4-BE49-F238E27FC236}">
                <a16:creationId xmlns="" xmlns:a16="http://schemas.microsoft.com/office/drawing/2014/main" id="{409387A4-346C-45AE-9AC3-B65374EAEE15}"/>
              </a:ext>
            </a:extLst>
          </p:cNvPr>
          <p:cNvSpPr txBox="1">
            <a:spLocks/>
          </p:cNvSpPr>
          <p:nvPr/>
        </p:nvSpPr>
        <p:spPr>
          <a:xfrm>
            <a:off x="856184" y="17192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>
                <a:solidFill>
                  <a:srgbClr val="D30F0F"/>
                </a:solidFill>
                <a:latin typeface="+mn-lt"/>
                <a:cs typeface="Calibri Light"/>
              </a:rPr>
              <a:t>¿Por </a:t>
            </a:r>
            <a:r>
              <a:rPr lang="es-ES" sz="3200" dirty="0" smtClean="0">
                <a:solidFill>
                  <a:srgbClr val="D30F0F"/>
                </a:solidFill>
                <a:latin typeface="+mn-lt"/>
                <a:cs typeface="Calibri Light"/>
              </a:rPr>
              <a:t>qué cambiar?</a:t>
            </a:r>
            <a:endParaRPr lang="es-ES" sz="3200" dirty="0">
              <a:solidFill>
                <a:srgbClr val="D30F0F"/>
              </a:solidFill>
              <a:latin typeface="+mn-lt"/>
            </a:endParaRPr>
          </a:p>
        </p:txBody>
      </p:sp>
      <p:pic>
        <p:nvPicPr>
          <p:cNvPr id="21" name="Imagen 5" descr="Imagen que contiene Icono&#10;&#10;Descripción generada automáticamente">
            <a:extLst>
              <a:ext uri="{FF2B5EF4-FFF2-40B4-BE49-F238E27FC236}">
                <a16:creationId xmlns="" xmlns:a16="http://schemas.microsoft.com/office/drawing/2014/main" id="{0E074C23-B390-4BE0-A8D7-7213B464333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92749" y="3872367"/>
            <a:ext cx="528075" cy="520881"/>
          </a:xfrm>
          <a:prstGeom prst="rect">
            <a:avLst/>
          </a:prstGeom>
        </p:spPr>
      </p:pic>
      <p:pic>
        <p:nvPicPr>
          <p:cNvPr id="23" name="Imagen 13" descr="Icono&#10;&#10;Descripción generada automáticamente">
            <a:extLst>
              <a:ext uri="{FF2B5EF4-FFF2-40B4-BE49-F238E27FC236}">
                <a16:creationId xmlns="" xmlns:a16="http://schemas.microsoft.com/office/drawing/2014/main" id="{A8ACCDF3-BA10-4950-8F4E-E14912517B9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94338" y="3583191"/>
            <a:ext cx="2479171" cy="2369665"/>
          </a:xfrm>
          <a:prstGeom prst="rect">
            <a:avLst/>
          </a:prstGeom>
        </p:spPr>
      </p:pic>
      <p:pic>
        <p:nvPicPr>
          <p:cNvPr id="25" name="Imagen 15" descr="Forma, Flecha&#10;&#10;Descripción generada automáticamente">
            <a:extLst>
              <a:ext uri="{FF2B5EF4-FFF2-40B4-BE49-F238E27FC236}">
                <a16:creationId xmlns="" xmlns:a16="http://schemas.microsoft.com/office/drawing/2014/main" id="{AC6B92AD-066A-4D54-9D79-FFFE4ECBCDB3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55195" y="3846857"/>
            <a:ext cx="1789730" cy="1789730"/>
          </a:xfrm>
          <a:prstGeom prst="rect">
            <a:avLst/>
          </a:prstGeom>
        </p:spPr>
      </p:pic>
      <p:sp>
        <p:nvSpPr>
          <p:cNvPr id="18" name="10 Título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BASE DE DATOS</a:t>
            </a:r>
            <a:endParaRPr kumimoji="0" lang="es-E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24" name="23 Elipse"/>
          <p:cNvSpPr/>
          <p:nvPr/>
        </p:nvSpPr>
        <p:spPr>
          <a:xfrm>
            <a:off x="8462502" y="4695156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Triángulo rectángulo"/>
          <p:cNvSpPr/>
          <p:nvPr/>
        </p:nvSpPr>
        <p:spPr>
          <a:xfrm flipH="1">
            <a:off x="2784383" y="6185140"/>
            <a:ext cx="9407611" cy="672859"/>
          </a:xfrm>
          <a:prstGeom prst="rtTriangle">
            <a:avLst/>
          </a:prstGeom>
          <a:solidFill>
            <a:srgbClr val="EF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Triángulo rectángulo"/>
          <p:cNvSpPr/>
          <p:nvPr/>
        </p:nvSpPr>
        <p:spPr>
          <a:xfrm>
            <a:off x="0" y="5960854"/>
            <a:ext cx="6046573" cy="897146"/>
          </a:xfrm>
          <a:prstGeom prst="rtTriangle">
            <a:avLst/>
          </a:prstGeom>
          <a:solidFill>
            <a:srgbClr val="D3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54434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9AB0E82-43E6-4ECA-B360-166C133AD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+mn-lt"/>
                <a:cs typeface="Calibri Light"/>
              </a:rPr>
              <a:t>FUNCIONALIDADES</a:t>
            </a:r>
            <a:endParaRPr lang="es-ES" dirty="0">
              <a:latin typeface="+mn-lt"/>
            </a:endParaRPr>
          </a:p>
        </p:txBody>
      </p:sp>
      <p:sp>
        <p:nvSpPr>
          <p:cNvPr id="17" name="Marcador de contenido 16">
            <a:extLst>
              <a:ext uri="{FF2B5EF4-FFF2-40B4-BE49-F238E27FC236}">
                <a16:creationId xmlns="" xmlns:a16="http://schemas.microsoft.com/office/drawing/2014/main" id="{C08B6724-CD4F-4145-9B5E-F95190812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lang="es-ES" b="1" dirty="0" smtClean="0">
                <a:cs typeface="Calibri"/>
              </a:rPr>
              <a:t>Definidas por el cliente</a:t>
            </a:r>
          </a:p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lang="es-ES" dirty="0" smtClean="0">
                <a:cs typeface="Calibri"/>
              </a:rPr>
              <a:t>Consultar </a:t>
            </a:r>
            <a:r>
              <a:rPr lang="es-ES" dirty="0">
                <a:cs typeface="Calibri"/>
              </a:rPr>
              <a:t>y gestionar </a:t>
            </a:r>
            <a:r>
              <a:rPr lang="es-ES" dirty="0" smtClean="0">
                <a:cs typeface="Calibri"/>
              </a:rPr>
              <a:t>entidades. </a:t>
            </a:r>
            <a:endParaRPr lang="es-ES" dirty="0">
              <a:cs typeface="Calibri"/>
            </a:endParaRPr>
          </a:p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lang="es-ES" dirty="0" smtClean="0">
                <a:cs typeface="Calibri"/>
              </a:rPr>
              <a:t>Relacionar voluntarios con actividades.</a:t>
            </a:r>
            <a:endParaRPr lang="es-ES" dirty="0">
              <a:cs typeface="Calibri"/>
            </a:endParaRPr>
          </a:p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lang="es-ES" dirty="0">
                <a:cs typeface="Calibri"/>
              </a:rPr>
              <a:t>Exportar listados a Excel y PDF</a:t>
            </a:r>
          </a:p>
          <a:p>
            <a:endParaRPr lang="es-ES" dirty="0">
              <a:cs typeface="Calibri"/>
            </a:endParaRP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14983" y="1811547"/>
            <a:ext cx="5178124" cy="3054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75" name="Picture 3" descr="Icon Request] crud operations folder icons · Issue #579 ·  PKief/vscode-material-icon-theme · GitHub"/>
          <p:cNvPicPr>
            <a:picLocks noChangeAspect="1" noChangeArrowheads="1"/>
          </p:cNvPicPr>
          <p:nvPr/>
        </p:nvPicPr>
        <p:blipFill>
          <a:blip r:embed="rId3" cstate="print"/>
          <a:srcRect l="13892" r="13798"/>
          <a:stretch>
            <a:fillRect/>
          </a:stretch>
        </p:blipFill>
        <p:spPr bwMode="auto">
          <a:xfrm>
            <a:off x="2579298" y="3867043"/>
            <a:ext cx="3861827" cy="2146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0" name="9 Triángulo rectángulo"/>
          <p:cNvSpPr/>
          <p:nvPr/>
        </p:nvSpPr>
        <p:spPr>
          <a:xfrm flipH="1">
            <a:off x="2784383" y="6185140"/>
            <a:ext cx="9407611" cy="672859"/>
          </a:xfrm>
          <a:prstGeom prst="rtTriangle">
            <a:avLst/>
          </a:prstGeom>
          <a:solidFill>
            <a:srgbClr val="EF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Triángulo rectángulo"/>
          <p:cNvSpPr/>
          <p:nvPr/>
        </p:nvSpPr>
        <p:spPr>
          <a:xfrm>
            <a:off x="0" y="5960854"/>
            <a:ext cx="6046573" cy="897146"/>
          </a:xfrm>
          <a:prstGeom prst="rtTriangle">
            <a:avLst/>
          </a:prstGeom>
          <a:solidFill>
            <a:srgbClr val="D3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2785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+mn-lt"/>
              </a:rPr>
              <a:t>¿CÓMO FUNCIONA?</a:t>
            </a:r>
            <a:endParaRPr lang="es-ES" dirty="0">
              <a:latin typeface="+mn-lt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862769" y="1792574"/>
            <a:ext cx="2687198" cy="4351338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lang="es-ES" sz="3200" dirty="0" smtClean="0"/>
              <a:t>  Tecnologías</a:t>
            </a:r>
            <a:r>
              <a:rPr lang="es-ES" dirty="0" smtClean="0"/>
              <a:t>					</a:t>
            </a:r>
            <a:endParaRPr lang="es-ES" dirty="0"/>
          </a:p>
        </p:txBody>
      </p:sp>
      <p:pic>
        <p:nvPicPr>
          <p:cNvPr id="19458" name="Picture 2" descr="Archivo:.NET Core Logo.svg - Wikipedia, la enciclopedia lib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4424" y="2787269"/>
            <a:ext cx="2071169" cy="2071169"/>
          </a:xfrm>
          <a:prstGeom prst="rect">
            <a:avLst/>
          </a:prstGeom>
          <a:noFill/>
        </p:spPr>
      </p:pic>
      <p:pic>
        <p:nvPicPr>
          <p:cNvPr id="19460" name="Picture 4" descr="sql-server-logo – AB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75324" y="2818244"/>
            <a:ext cx="2389319" cy="1930763"/>
          </a:xfrm>
          <a:prstGeom prst="rect">
            <a:avLst/>
          </a:prstGeom>
          <a:noFill/>
        </p:spPr>
      </p:pic>
      <p:sp>
        <p:nvSpPr>
          <p:cNvPr id="10" name="2 Marcador de contenido"/>
          <p:cNvSpPr txBox="1">
            <a:spLocks/>
          </p:cNvSpPr>
          <p:nvPr/>
        </p:nvSpPr>
        <p:spPr>
          <a:xfrm>
            <a:off x="7468517" y="1823789"/>
            <a:ext cx="26871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Hosting</a:t>
            </a:r>
            <a:r>
              <a:rPr kumimoji="0" lang="es-E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	</a:t>
            </a:r>
            <a:endParaRPr kumimoji="0" lang="es-E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9468" name="Picture 12" descr="Cómo instalar Ubuntu 16.04 LTS en tu PC paso a paso"/>
          <p:cNvPicPr>
            <a:picLocks noChangeAspect="1" noChangeArrowheads="1"/>
          </p:cNvPicPr>
          <p:nvPr/>
        </p:nvPicPr>
        <p:blipFill>
          <a:blip r:embed="rId4" cstate="print"/>
          <a:srcRect l="10128" t="5063" r="17193"/>
          <a:stretch>
            <a:fillRect/>
          </a:stretch>
        </p:blipFill>
        <p:spPr bwMode="auto">
          <a:xfrm>
            <a:off x="7061813" y="2533881"/>
            <a:ext cx="3073706" cy="2840634"/>
          </a:xfrm>
          <a:prstGeom prst="rect">
            <a:avLst/>
          </a:prstGeom>
          <a:noFill/>
        </p:spPr>
      </p:pic>
      <p:sp>
        <p:nvSpPr>
          <p:cNvPr id="12" name="11 Triángulo rectángulo"/>
          <p:cNvSpPr/>
          <p:nvPr/>
        </p:nvSpPr>
        <p:spPr>
          <a:xfrm flipH="1">
            <a:off x="2784383" y="6185140"/>
            <a:ext cx="9407611" cy="672859"/>
          </a:xfrm>
          <a:prstGeom prst="rtTriangle">
            <a:avLst/>
          </a:prstGeom>
          <a:solidFill>
            <a:srgbClr val="EF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Triángulo rectángulo"/>
          <p:cNvSpPr/>
          <p:nvPr/>
        </p:nvSpPr>
        <p:spPr>
          <a:xfrm>
            <a:off x="0" y="5960854"/>
            <a:ext cx="6046573" cy="897146"/>
          </a:xfrm>
          <a:prstGeom prst="rtTriangle">
            <a:avLst/>
          </a:prstGeom>
          <a:solidFill>
            <a:srgbClr val="D3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+mn-lt"/>
              </a:rPr>
              <a:t>¿CÓMO FUNCIONA?</a:t>
            </a:r>
            <a:endParaRPr lang="es-ES" dirty="0">
              <a:latin typeface="+mn-lt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062" y="2192355"/>
            <a:ext cx="5034709" cy="34249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741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64019" y="2192354"/>
            <a:ext cx="5626717" cy="34262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1" name="2 Marcador de contenido"/>
          <p:cNvSpPr txBox="1">
            <a:spLocks/>
          </p:cNvSpPr>
          <p:nvPr/>
        </p:nvSpPr>
        <p:spPr>
          <a:xfrm>
            <a:off x="1796666" y="1550202"/>
            <a:ext cx="26871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Listados</a:t>
            </a:r>
            <a:r>
              <a:rPr kumimoji="0" lang="es-E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	</a:t>
            </a:r>
            <a:endParaRPr kumimoji="0" lang="es-E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2 Marcador de contenido"/>
          <p:cNvSpPr txBox="1">
            <a:spLocks/>
          </p:cNvSpPr>
          <p:nvPr/>
        </p:nvSpPr>
        <p:spPr>
          <a:xfrm>
            <a:off x="7468519" y="1537348"/>
            <a:ext cx="26871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Formularios</a:t>
            </a:r>
            <a:r>
              <a:rPr kumimoji="0" lang="es-E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	</a:t>
            </a:r>
            <a:endParaRPr kumimoji="0" lang="es-E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12 Triángulo rectángulo"/>
          <p:cNvSpPr/>
          <p:nvPr/>
        </p:nvSpPr>
        <p:spPr>
          <a:xfrm flipH="1">
            <a:off x="2784383" y="6185140"/>
            <a:ext cx="9407611" cy="672859"/>
          </a:xfrm>
          <a:prstGeom prst="rtTriangle">
            <a:avLst/>
          </a:prstGeom>
          <a:solidFill>
            <a:srgbClr val="EF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Triángulo rectángulo"/>
          <p:cNvSpPr/>
          <p:nvPr/>
        </p:nvSpPr>
        <p:spPr>
          <a:xfrm>
            <a:off x="0" y="5960854"/>
            <a:ext cx="6046573" cy="897146"/>
          </a:xfrm>
          <a:prstGeom prst="rtTriangle">
            <a:avLst/>
          </a:prstGeom>
          <a:solidFill>
            <a:srgbClr val="D3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852669" y="1431194"/>
            <a:ext cx="3049837" cy="4351338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lang="es-ES" dirty="0" smtClean="0"/>
              <a:t>  Autenticación</a:t>
            </a:r>
            <a:endParaRPr lang="es-ES" dirty="0"/>
          </a:p>
        </p:txBody>
      </p:sp>
      <p:sp>
        <p:nvSpPr>
          <p:cNvPr id="4" name="6 Título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s-ES" dirty="0" smtClean="0">
                <a:latin typeface="+mn-lt"/>
              </a:rPr>
              <a:t>¿CÓMO FUNCIONA?</a:t>
            </a:r>
            <a:endParaRPr lang="es-ES" dirty="0">
              <a:latin typeface="+mn-lt"/>
            </a:endParaRPr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3615" y="1950393"/>
            <a:ext cx="3191934" cy="38775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 r="44803"/>
          <a:stretch>
            <a:fillRect/>
          </a:stretch>
        </p:blipFill>
        <p:spPr bwMode="auto">
          <a:xfrm>
            <a:off x="5948077" y="1938967"/>
            <a:ext cx="4683200" cy="39011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0" name="2 Marcador de contenido"/>
          <p:cNvSpPr txBox="1">
            <a:spLocks/>
          </p:cNvSpPr>
          <p:nvPr/>
        </p:nvSpPr>
        <p:spPr>
          <a:xfrm>
            <a:off x="6158428" y="1385291"/>
            <a:ext cx="425251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s-E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Autorización</a:t>
            </a:r>
            <a:r>
              <a:rPr kumimoji="0" lang="es-E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por roles</a:t>
            </a:r>
            <a:endParaRPr kumimoji="0" lang="es-E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13 Triángulo rectángulo"/>
          <p:cNvSpPr/>
          <p:nvPr/>
        </p:nvSpPr>
        <p:spPr>
          <a:xfrm flipH="1">
            <a:off x="2784383" y="6185140"/>
            <a:ext cx="9407611" cy="672859"/>
          </a:xfrm>
          <a:prstGeom prst="rtTriangle">
            <a:avLst/>
          </a:prstGeom>
          <a:solidFill>
            <a:srgbClr val="EF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Triángulo rectángulo"/>
          <p:cNvSpPr/>
          <p:nvPr/>
        </p:nvSpPr>
        <p:spPr>
          <a:xfrm>
            <a:off x="0" y="5960854"/>
            <a:ext cx="6046573" cy="897146"/>
          </a:xfrm>
          <a:prstGeom prst="rtTriangle">
            <a:avLst/>
          </a:prstGeom>
          <a:solidFill>
            <a:srgbClr val="D3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+mn-lt"/>
              </a:rPr>
              <a:t>FUTURAS IMPLEMENTACIONES</a:t>
            </a:r>
            <a:endParaRPr lang="es-ES" dirty="0">
              <a:latin typeface="+mn-lt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38200" y="1929137"/>
            <a:ext cx="6267680" cy="4351338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lang="es-ES" dirty="0" smtClean="0"/>
              <a:t>Enviar recordatorios de eventos por email</a:t>
            </a:r>
          </a:p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lang="es-ES" dirty="0" smtClean="0"/>
              <a:t>Enviar disponibilidad para los campeonatos</a:t>
            </a:r>
          </a:p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lang="es-ES" dirty="0" smtClean="0"/>
              <a:t>Generar calendario con los eventos de un periodo de tiempo</a:t>
            </a:r>
          </a:p>
          <a:p>
            <a:endParaRPr lang="es-E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 t="2024"/>
          <a:stretch>
            <a:fillRect/>
          </a:stretch>
        </p:blipFill>
        <p:spPr bwMode="auto">
          <a:xfrm>
            <a:off x="7259542" y="1872869"/>
            <a:ext cx="3181350" cy="33129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9" name="8 Triángulo rectángulo"/>
          <p:cNvSpPr/>
          <p:nvPr/>
        </p:nvSpPr>
        <p:spPr>
          <a:xfrm flipH="1">
            <a:off x="2784383" y="6185140"/>
            <a:ext cx="9407611" cy="672859"/>
          </a:xfrm>
          <a:prstGeom prst="rtTriangle">
            <a:avLst/>
          </a:prstGeom>
          <a:solidFill>
            <a:srgbClr val="EF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Triángulo rectángulo"/>
          <p:cNvSpPr/>
          <p:nvPr/>
        </p:nvSpPr>
        <p:spPr>
          <a:xfrm>
            <a:off x="0" y="5960854"/>
            <a:ext cx="6046573" cy="897146"/>
          </a:xfrm>
          <a:prstGeom prst="rtTriangle">
            <a:avLst/>
          </a:prstGeom>
          <a:solidFill>
            <a:srgbClr val="D3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+mn-lt"/>
              </a:rPr>
              <a:t>INFORMACIÓN ADICIONAL</a:t>
            </a:r>
            <a:endParaRPr lang="es-ES" dirty="0">
              <a:latin typeface="+mn-lt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lang="es-ES" dirty="0" smtClean="0"/>
              <a:t>Página web </a:t>
            </a:r>
            <a:r>
              <a:rPr lang="es-ES" dirty="0" smtClean="0">
                <a:hlinkClick r:id="rId2"/>
              </a:rPr>
              <a:t>http://specialolympicsaragon.es/</a:t>
            </a:r>
            <a:endParaRPr lang="es-ES" dirty="0" smtClean="0"/>
          </a:p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lang="es-ES" dirty="0" smtClean="0"/>
              <a:t>Email de contacto </a:t>
            </a:r>
            <a:r>
              <a:rPr lang="es-ES" dirty="0" smtClean="0">
                <a:hlinkClick r:id="rId3"/>
              </a:rPr>
              <a:t>info@specialolympicsaragon.es</a:t>
            </a:r>
            <a:endParaRPr lang="es-ES" dirty="0" smtClean="0"/>
          </a:p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lang="es-ES" dirty="0" smtClean="0"/>
              <a:t>Email personal </a:t>
            </a:r>
            <a:r>
              <a:rPr lang="es-ES" dirty="0" smtClean="0">
                <a:hlinkClick r:id="rId4"/>
              </a:rPr>
              <a:t>jorgepasc19@gmail.com</a:t>
            </a: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8" name="7 Triángulo rectángulo"/>
          <p:cNvSpPr/>
          <p:nvPr/>
        </p:nvSpPr>
        <p:spPr>
          <a:xfrm flipH="1">
            <a:off x="2784383" y="6185140"/>
            <a:ext cx="9407611" cy="672859"/>
          </a:xfrm>
          <a:prstGeom prst="rtTriangle">
            <a:avLst/>
          </a:prstGeom>
          <a:solidFill>
            <a:srgbClr val="EF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Triángulo rectángulo"/>
          <p:cNvSpPr/>
          <p:nvPr/>
        </p:nvSpPr>
        <p:spPr>
          <a:xfrm>
            <a:off x="0" y="5960854"/>
            <a:ext cx="6046573" cy="897146"/>
          </a:xfrm>
          <a:prstGeom prst="rtTriangle">
            <a:avLst/>
          </a:prstGeom>
          <a:solidFill>
            <a:srgbClr val="D3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6" name="Picture 2" descr="Special Olympics Aragón – Special Olympics Aragó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36197" y="3700731"/>
            <a:ext cx="2118673" cy="26758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132</Words>
  <Application>Microsoft Office PowerPoint</Application>
  <PresentationFormat>Personalizado</PresentationFormat>
  <Paragraphs>40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 TRABAJO FIN DE GRADO  - SPECIAL OLYMPICS ARAGÓN</vt:lpstr>
      <vt:lpstr>SPECIAL OLYMPICS ARAGÓN</vt:lpstr>
      <vt:lpstr>Diapositiva 3</vt:lpstr>
      <vt:lpstr>FUNCIONALIDADES</vt:lpstr>
      <vt:lpstr>¿CÓMO FUNCIONA?</vt:lpstr>
      <vt:lpstr>¿CÓMO FUNCIONA?</vt:lpstr>
      <vt:lpstr>¿CÓMO FUNCIONA?</vt:lpstr>
      <vt:lpstr>FUTURAS IMPLEMENTACIONES</vt:lpstr>
      <vt:lpstr>INFORMACIÓN ADICIONAL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jorge</cp:lastModifiedBy>
  <cp:revision>156</cp:revision>
  <dcterms:created xsi:type="dcterms:W3CDTF">2021-06-10T21:51:04Z</dcterms:created>
  <dcterms:modified xsi:type="dcterms:W3CDTF">2021-06-14T21:30:18Z</dcterms:modified>
</cp:coreProperties>
</file>