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02" r:id="rId1"/>
  </p:sldMasterIdLst>
  <p:sldIdLst>
    <p:sldId id="273" r:id="rId2"/>
    <p:sldId id="283" r:id="rId3"/>
    <p:sldId id="284" r:id="rId4"/>
    <p:sldId id="289" r:id="rId5"/>
    <p:sldId id="290" r:id="rId6"/>
    <p:sldId id="285" r:id="rId7"/>
    <p:sldId id="287" r:id="rId8"/>
    <p:sldId id="288" r:id="rId9"/>
    <p:sldId id="264" r:id="rId10"/>
    <p:sldId id="277" r:id="rId11"/>
    <p:sldId id="262" r:id="rId12"/>
    <p:sldId id="259" r:id="rId13"/>
    <p:sldId id="265" r:id="rId14"/>
    <p:sldId id="266" r:id="rId15"/>
    <p:sldId id="267" r:id="rId16"/>
    <p:sldId id="270" r:id="rId17"/>
    <p:sldId id="272" r:id="rId18"/>
    <p:sldId id="275" r:id="rId19"/>
    <p:sldId id="276" r:id="rId20"/>
    <p:sldId id="280" r:id="rId21"/>
    <p:sldId id="258" r:id="rId22"/>
    <p:sldId id="260" r:id="rId23"/>
    <p:sldId id="281" r:id="rId24"/>
    <p:sldId id="269" r:id="rId25"/>
    <p:sldId id="256" r:id="rId26"/>
    <p:sldId id="282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768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9BD89E-2BD3-1842-9965-68AD42FB8CE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8D0B8E6-35BE-704F-AA70-638ADB9E8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8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  <p:sldLayoutId id="2147484814" r:id="rId12"/>
    <p:sldLayoutId id="2147484815" r:id="rId13"/>
    <p:sldLayoutId id="21474848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9A5-D855-394A-AF68-A33DE63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CLASE 5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INTRODUCCIÓN A NUMPY Y OPENCV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90D9-569E-6D45-A6C9-80C7F7F8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1524000"/>
            <a:ext cx="9291215" cy="2419424"/>
          </a:xfrm>
        </p:spPr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0070C0"/>
                </a:solidFill>
              </a:rPr>
              <a:t>SEGMENTACION BASADO EN ESPACIO DE COLOR RGB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156E-7067-CA4F-B2B0-51CB46C4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09" y="4389966"/>
            <a:ext cx="147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526D-9B0F-C54E-84EF-0A0A69EF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EJEMPLOS DE </a:t>
            </a:r>
            <a:r>
              <a:rPr lang="en-US" dirty="0" smtClean="0">
                <a:solidFill>
                  <a:srgbClr val="FFFF00"/>
                </a:solidFill>
              </a:rPr>
              <a:t>RESOLUCIÓN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79E0-DBC5-3F45-938B-176596A8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234" y="1645342"/>
            <a:ext cx="9291215" cy="345061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HD                REPRESENTACION EN PIXELES 1280x720 </a:t>
            </a:r>
          </a:p>
          <a:p>
            <a:r>
              <a:rPr lang="en-US" dirty="0">
                <a:solidFill>
                  <a:schemeClr val="bg2"/>
                </a:solidFill>
              </a:rPr>
              <a:t> FULL HD     REPRESENTACION EN PIXELES 1920x1080</a:t>
            </a:r>
          </a:p>
          <a:p>
            <a:r>
              <a:rPr lang="en-US" dirty="0">
                <a:solidFill>
                  <a:schemeClr val="bg2"/>
                </a:solidFill>
              </a:rPr>
              <a:t>ULTRA HD  REPRESENTACION EN PIXELES 3840x2160</a:t>
            </a:r>
          </a:p>
        </p:txBody>
      </p:sp>
    </p:spTree>
    <p:extLst>
      <p:ext uri="{BB962C8B-B14F-4D97-AF65-F5344CB8AC3E}">
        <p14:creationId xmlns:p14="http://schemas.microsoft.com/office/powerpoint/2010/main" val="728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FBA-EBBE-F141-9EAD-38C5A84B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REPRESENTACION MATRICIAL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C142-4D91-1448-A311-A13116A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M=&gt; CANTIDAD DE COLUMNAS</a:t>
            </a:r>
          </a:p>
          <a:p>
            <a:r>
              <a:rPr lang="en-US" b="1" dirty="0">
                <a:solidFill>
                  <a:schemeClr val="bg2"/>
                </a:solidFill>
              </a:rPr>
              <a:t>N=&gt; CANTIDAD DE FILAS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08B0C-6B62-AA46-8A49-D7AA7E95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98" y="2826699"/>
            <a:ext cx="6540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BFE-7376-084E-9BED-C2CFAA6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ED4F-FFA3-A54D-B4C5-C6BE596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MODELO DE COLOR QUE SE BASA EN LA COMBINACION DE LOS COLORES ROJO , VERDE Y AZUL PARA LA REPRESENTACION DEL COLOR COMO  IMAGEN </a:t>
            </a:r>
            <a:r>
              <a:rPr lang="en-US" dirty="0" smtClean="0">
                <a:solidFill>
                  <a:schemeClr val="bg2"/>
                </a:solidFill>
              </a:rPr>
              <a:t>DIGITAL.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563F-6311-B647-AD02-08E74BE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38" y="4040542"/>
            <a:ext cx="2641907" cy="21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0B04-7C1A-E74B-A195-DDBCB2B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REPRESENTACION MATRICIAL DE UNA 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793B-D9B0-F54C-9F83-F9136BD6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                                                                         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2DF3B-2F1C-3D4B-8338-3B9D3A1B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08" y="2015732"/>
            <a:ext cx="3770122" cy="2055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F7B67-125F-1846-A2FD-25BA1DC9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63" y="1966590"/>
            <a:ext cx="4062730" cy="215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FBA72-5948-1242-8871-FA62CEC5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00" y="4915541"/>
            <a:ext cx="4525772" cy="18122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EE562B-46A9-5648-8578-DC31180AB186}"/>
              </a:ext>
            </a:extLst>
          </p:cNvPr>
          <p:cNvSpPr/>
          <p:nvPr/>
        </p:nvSpPr>
        <p:spPr>
          <a:xfrm>
            <a:off x="9009888" y="4437888"/>
            <a:ext cx="2584704" cy="173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PODEMOS DESCRIBIR UNA IMAGEN RGB COMO UN ARREGLO DE PIXELES DE 3 CAPAS  (MATRICES) </a:t>
            </a:r>
          </a:p>
        </p:txBody>
      </p:sp>
    </p:spTree>
    <p:extLst>
      <p:ext uri="{BB962C8B-B14F-4D97-AF65-F5344CB8AC3E}">
        <p14:creationId xmlns:p14="http://schemas.microsoft.com/office/powerpoint/2010/main" val="16053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PIXELES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A6EA-D753-354C-87B6-4126C8E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25" y="2381062"/>
            <a:ext cx="3492500" cy="376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35934-4F45-FF4E-978C-36815FEA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31" y="2448531"/>
            <a:ext cx="3733915" cy="3625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035F2-7D1E-D849-AEFF-BE47D5000963}"/>
              </a:ext>
            </a:extLst>
          </p:cNvPr>
          <p:cNvSpPr/>
          <p:nvPr/>
        </p:nvSpPr>
        <p:spPr>
          <a:xfrm>
            <a:off x="9062749" y="3178206"/>
            <a:ext cx="2097024" cy="112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PUNTOS DE COLOR QUE COMPONEN A UNA IMAGEN</a:t>
            </a:r>
          </a:p>
        </p:txBody>
      </p:sp>
    </p:spTree>
    <p:extLst>
      <p:ext uri="{BB962C8B-B14F-4D97-AF65-F5344CB8AC3E}">
        <p14:creationId xmlns:p14="http://schemas.microsoft.com/office/powerpoint/2010/main" val="17120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A5D-A84D-ED4B-9A49-C7FA161E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917D-4F1D-DB41-BC2B-B039825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SE REFIERE A LA CANTIDAD DE BITS ASIGNADOS PARA REPRESENTAR A UN PIXEL  QUE DESCRIBE LA CANTIDAD DE VARIACIONES DE COLOR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EJEMPLO :  1 BYTE (8 Bits)  POR LO TANTO CADA PIXEL PUEDE REPRESENTAR 256 VARIACIONES DE COLOR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LECTURA DE IMAGEN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CONVERSION DE ESPACIO DE COLOR RGB A GRISES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MOSTRAR IMAGEN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7510272" y="2222287"/>
            <a:ext cx="265785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cv2.imread()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7327392" y="3443134"/>
            <a:ext cx="265785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cv2.cvtColor()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7327392" y="5071665"/>
            <a:ext cx="3023616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cv2.imshow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218176" y="2452245"/>
            <a:ext cx="2657856" cy="59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4980431" y="3533101"/>
            <a:ext cx="4094295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218176" y="4935158"/>
            <a:ext cx="3023616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cv2.waitKey()</a:t>
            </a:r>
          </a:p>
        </p:txBody>
      </p:sp>
    </p:spTree>
    <p:extLst>
      <p:ext uri="{BB962C8B-B14F-4D97-AF65-F5344CB8AC3E}">
        <p14:creationId xmlns:p14="http://schemas.microsoft.com/office/powerpoint/2010/main" val="27953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D6F0-6076-5D40-B74E-2779A708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AE7-F265-1E4D-B587-EBF316C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OBJETO PARA LA GRABACION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CREACION DE UNA MASCARA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OPERACION LOGICA AND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218175" y="2452245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cv2.VideoCapture()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C5F5-1171-DC4B-B131-E6ECCA45E256}"/>
              </a:ext>
            </a:extLst>
          </p:cNvPr>
          <p:cNvSpPr/>
          <p:nvPr/>
        </p:nvSpPr>
        <p:spPr>
          <a:xfrm>
            <a:off x="5273376" y="3486166"/>
            <a:ext cx="448408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cv2.inRange(</a:t>
            </a:r>
            <a:r>
              <a:rPr lang="en-US" sz="2400" dirty="0" err="1">
                <a:solidFill>
                  <a:srgbClr val="FFFF00"/>
                </a:solidFill>
              </a:rPr>
              <a:t>img,lower,high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0EF2-F1A6-2545-A9F2-99D3685861C6}"/>
              </a:ext>
            </a:extLst>
          </p:cNvPr>
          <p:cNvSpPr/>
          <p:nvPr/>
        </p:nvSpPr>
        <p:spPr>
          <a:xfrm>
            <a:off x="5273376" y="4406755"/>
            <a:ext cx="3798502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cv2.bitwise_and()</a:t>
            </a:r>
          </a:p>
        </p:txBody>
      </p:sp>
    </p:spTree>
    <p:extLst>
      <p:ext uri="{BB962C8B-B14F-4D97-AF65-F5344CB8AC3E}">
        <p14:creationId xmlns:p14="http://schemas.microsoft.com/office/powerpoint/2010/main" val="5113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3DD1-3C06-F14F-8CA8-7499B3C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IMPORTAR CV2 ,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759C-523E-3D4F-A3AB-77288D59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import cv2</a:t>
            </a:r>
          </a:p>
          <a:p>
            <a:r>
              <a:rPr lang="en-US" dirty="0">
                <a:solidFill>
                  <a:schemeClr val="bg2"/>
                </a:solidFill>
              </a:rPr>
              <a:t>import </a:t>
            </a:r>
            <a:r>
              <a:rPr lang="en-US" dirty="0" err="1">
                <a:solidFill>
                  <a:schemeClr val="bg2"/>
                </a:solidFill>
              </a:rPr>
              <a:t>numpy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Paquete orientado al desarrollo de computo científico.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Es un herramienta bajo la licencia BSD que permite su reutilización prácticamente de manera completa.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Tiene gran soportar por parte de las siguientes entidades 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64" y="4847416"/>
            <a:ext cx="5768254" cy="1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9A5-D855-394A-AF68-A33DE63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OPENCV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90D9-569E-6D45-A6C9-80C7F7F8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490339"/>
            <a:ext cx="9291215" cy="289962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</a:rPr>
              <a:t>CALCULO DEL HISTROGRAMA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156E-7067-CA4F-B2B0-51CB46C4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09" y="4389966"/>
            <a:ext cx="147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67E0-F796-AB48-BEBD-00415CA9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IMAGEN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FDDF-7EEC-1943-BC5B-4A1F3F5C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ES UNA ESCALA EQUIVALENTE QUE RESULTA DE REALIZAR UN CALCULO EN BASE A LAS 3 CAPAS </a:t>
            </a:r>
            <a:r>
              <a:rPr lang="en-US" dirty="0" smtClean="0">
                <a:solidFill>
                  <a:schemeClr val="bg2"/>
                </a:solidFill>
              </a:rPr>
              <a:t>DE </a:t>
            </a:r>
            <a:r>
              <a:rPr lang="en-US" dirty="0">
                <a:solidFill>
                  <a:schemeClr val="bg2"/>
                </a:solidFill>
              </a:rPr>
              <a:t>COLOR QUE CONSTITUYEN A LA IMAGEN (R,G,B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29" y="3186545"/>
            <a:ext cx="5551343" cy="3319029"/>
          </a:xfrm>
          <a:prstGeom prst="rect">
            <a:avLst/>
          </a:prstGeom>
        </p:spPr>
      </p:pic>
      <p:pic>
        <p:nvPicPr>
          <p:cNvPr id="6" name="Picture 2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62712" y="3208192"/>
            <a:ext cx="4538778" cy="329738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CONVERSION DE RGB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chemeClr val="bg2"/>
                </a:solidFill>
              </a:rPr>
              <a:t>Ig(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)=</a:t>
            </a:r>
            <a:r>
              <a:rPr lang="en-US" sz="2400" b="1" dirty="0" err="1">
                <a:solidFill>
                  <a:schemeClr val="bg2"/>
                </a:solidFill>
              </a:rPr>
              <a:t>wr</a:t>
            </a:r>
            <a:r>
              <a:rPr lang="en-US" sz="2400" b="1" dirty="0">
                <a:solidFill>
                  <a:schemeClr val="bg2"/>
                </a:solidFill>
              </a:rPr>
              <a:t>*R(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)+    </a:t>
            </a:r>
            <a:r>
              <a:rPr lang="en-US" sz="2400" b="1" dirty="0" err="1">
                <a:solidFill>
                  <a:schemeClr val="bg2"/>
                </a:solidFill>
              </a:rPr>
              <a:t>wg</a:t>
            </a:r>
            <a:r>
              <a:rPr lang="en-US" sz="2400" b="1" dirty="0">
                <a:solidFill>
                  <a:schemeClr val="bg2"/>
                </a:solidFill>
              </a:rPr>
              <a:t>*G(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)+   </a:t>
            </a:r>
            <a:r>
              <a:rPr lang="en-US" sz="2400" b="1" dirty="0" err="1">
                <a:solidFill>
                  <a:schemeClr val="bg2"/>
                </a:solidFill>
              </a:rPr>
              <a:t>wb</a:t>
            </a:r>
            <a:r>
              <a:rPr lang="en-US" sz="2400" b="1" dirty="0">
                <a:solidFill>
                  <a:schemeClr val="bg2"/>
                </a:solidFill>
              </a:rPr>
              <a:t>*B(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 smtClean="0">
                <a:solidFill>
                  <a:schemeClr val="bg2"/>
                </a:solidFill>
              </a:rPr>
              <a:t>)</a:t>
            </a:r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Los pesos </a:t>
            </a:r>
            <a:r>
              <a:rPr lang="en-US" sz="2400" b="1" dirty="0" err="1">
                <a:solidFill>
                  <a:srgbClr val="7030A0"/>
                </a:solidFill>
              </a:rPr>
              <a:t>pueden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ser</a:t>
            </a:r>
            <a:r>
              <a:rPr lang="en-US" sz="2400" b="1" dirty="0">
                <a:solidFill>
                  <a:srgbClr val="7030A0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2"/>
                </a:solidFill>
              </a:rPr>
              <a:t>Wr</a:t>
            </a:r>
            <a:r>
              <a:rPr lang="en-US" sz="2400" b="1" dirty="0">
                <a:solidFill>
                  <a:schemeClr val="bg2"/>
                </a:solidFill>
              </a:rPr>
              <a:t>=0.299           </a:t>
            </a:r>
            <a:r>
              <a:rPr lang="en-US" sz="2400" b="1" dirty="0" err="1">
                <a:solidFill>
                  <a:schemeClr val="bg2"/>
                </a:solidFill>
              </a:rPr>
              <a:t>wg</a:t>
            </a:r>
            <a:r>
              <a:rPr lang="en-US" sz="2400" b="1" dirty="0">
                <a:solidFill>
                  <a:schemeClr val="bg2"/>
                </a:solidFill>
              </a:rPr>
              <a:t>=0.587         </a:t>
            </a:r>
            <a:r>
              <a:rPr lang="en-US" sz="2400" b="1" dirty="0" err="1">
                <a:solidFill>
                  <a:schemeClr val="bg2"/>
                </a:solidFill>
              </a:rPr>
              <a:t>wb</a:t>
            </a:r>
            <a:r>
              <a:rPr lang="en-US" sz="2400" b="1" dirty="0">
                <a:solidFill>
                  <a:schemeClr val="bg2"/>
                </a:solidFill>
              </a:rPr>
              <a:t>=0.114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REPRESENTACION </a:t>
            </a:r>
            <a:r>
              <a:rPr lang="en-US" dirty="0">
                <a:solidFill>
                  <a:schemeClr val="bg2"/>
                </a:solidFill>
              </a:rPr>
              <a:t>GRAFICA DE LA TONALIDAD PRESENTE EN UNA IMAGEN ES DECIR: </a:t>
            </a:r>
          </a:p>
          <a:p>
            <a:r>
              <a:rPr lang="en-US" dirty="0">
                <a:solidFill>
                  <a:schemeClr val="bg2"/>
                </a:solidFill>
              </a:rPr>
              <a:t>MUESTRA LA CANTIAD DE PIXELES PRESENTES POR CADA TONALIDAD DE COLOR</a:t>
            </a:r>
          </a:p>
          <a:p>
            <a:r>
              <a:rPr lang="en-US" dirty="0">
                <a:solidFill>
                  <a:schemeClr val="bg2"/>
                </a:solidFill>
              </a:rPr>
              <a:t>EJE HORIZONTAL REPRESENTA LAS TONALIDADES (</a:t>
            </a:r>
            <a:r>
              <a:rPr lang="en-US" dirty="0" err="1">
                <a:solidFill>
                  <a:schemeClr val="bg2"/>
                </a:solidFill>
              </a:rPr>
              <a:t>ejemplo</a:t>
            </a:r>
            <a:r>
              <a:rPr lang="en-US" dirty="0">
                <a:solidFill>
                  <a:schemeClr val="bg2"/>
                </a:solidFill>
              </a:rPr>
              <a:t> 0 HASTA 255)</a:t>
            </a:r>
          </a:p>
          <a:p>
            <a:r>
              <a:rPr lang="en-US" dirty="0">
                <a:solidFill>
                  <a:schemeClr val="bg2"/>
                </a:solidFill>
              </a:rPr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8727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96" y="3475299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985047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1127" y="3849129"/>
            <a:ext cx="2011606" cy="9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31469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09" y="197707"/>
            <a:ext cx="9144000" cy="1718233"/>
          </a:xfrm>
        </p:spPr>
        <p:txBody>
          <a:bodyPr/>
          <a:lstStyle/>
          <a:p>
            <a:r>
              <a:rPr lang="en-US" dirty="0"/>
              <a:t>HISTOGRAMAS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3A41-F4E7-8749-9D30-485F1AFC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81" y="4398962"/>
            <a:ext cx="7289800" cy="573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F611A-7FC6-E749-8A11-164A8FAB2608}"/>
              </a:ext>
            </a:extLst>
          </p:cNvPr>
          <p:cNvSpPr/>
          <p:nvPr/>
        </p:nvSpPr>
        <p:spPr>
          <a:xfrm>
            <a:off x="1589281" y="3466695"/>
            <a:ext cx="6571488" cy="53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CALCULO USANDO FUNCIONES DE OPENCV</a:t>
            </a:r>
          </a:p>
        </p:txBody>
      </p:sp>
    </p:spTree>
    <p:extLst>
      <p:ext uri="{BB962C8B-B14F-4D97-AF65-F5344CB8AC3E}">
        <p14:creationId xmlns:p14="http://schemas.microsoft.com/office/powerpoint/2010/main" val="38499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3134"/>
            <a:ext cx="9291215" cy="104923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CALCULO DE 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828800"/>
            <a:ext cx="9640825" cy="3637545"/>
          </a:xfrm>
        </p:spPr>
        <p:txBody>
          <a:bodyPr/>
          <a:lstStyle/>
          <a:p>
            <a:endParaRPr lang="en-US" dirty="0"/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1er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imagen Fuente</a:t>
            </a:r>
          </a:p>
          <a:p>
            <a:r>
              <a:rPr lang="en-US" b="1" dirty="0">
                <a:solidFill>
                  <a:schemeClr val="bg2"/>
                </a:solidFill>
              </a:rPr>
              <a:t>2do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indice</a:t>
            </a:r>
            <a:r>
              <a:rPr lang="en-US" b="1" dirty="0">
                <a:solidFill>
                  <a:schemeClr val="bg2"/>
                </a:solidFill>
              </a:rPr>
              <a:t> </a:t>
            </a:r>
          </a:p>
          <a:p>
            <a:r>
              <a:rPr lang="en-US" b="1" dirty="0">
                <a:solidFill>
                  <a:schemeClr val="bg2"/>
                </a:solidFill>
              </a:rPr>
              <a:t>3er </a:t>
            </a:r>
            <a:r>
              <a:rPr lang="en-US" b="1" dirty="0" err="1">
                <a:solidFill>
                  <a:schemeClr val="bg2"/>
                </a:solidFill>
              </a:rPr>
              <a:t>argumento:mascara</a:t>
            </a:r>
            <a:r>
              <a:rPr lang="en-US" b="1" dirty="0">
                <a:solidFill>
                  <a:schemeClr val="bg2"/>
                </a:solidFill>
              </a:rPr>
              <a:t> de la imagen </a:t>
            </a:r>
          </a:p>
          <a:p>
            <a:r>
              <a:rPr lang="en-US" b="1" dirty="0">
                <a:solidFill>
                  <a:schemeClr val="bg2"/>
                </a:solidFill>
              </a:rPr>
              <a:t>4to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representa</a:t>
            </a:r>
            <a:r>
              <a:rPr lang="en-US" b="1" dirty="0">
                <a:solidFill>
                  <a:schemeClr val="bg2"/>
                </a:solidFill>
              </a:rPr>
              <a:t> el </a:t>
            </a:r>
            <a:r>
              <a:rPr lang="en-US" b="1" dirty="0" err="1">
                <a:solidFill>
                  <a:schemeClr val="bg2"/>
                </a:solidFill>
              </a:rPr>
              <a:t>tamaño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5to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rango</a:t>
            </a:r>
            <a:r>
              <a:rPr lang="en-US" b="1" dirty="0">
                <a:solidFill>
                  <a:schemeClr val="bg2"/>
                </a:solidFill>
              </a:rPr>
              <a:t>  , </a:t>
            </a:r>
            <a:r>
              <a:rPr lang="en-US" b="1" dirty="0" err="1">
                <a:solidFill>
                  <a:schemeClr val="bg2"/>
                </a:solidFill>
              </a:rPr>
              <a:t>normalmente</a:t>
            </a:r>
            <a:r>
              <a:rPr lang="en-US" b="1" dirty="0">
                <a:solidFill>
                  <a:schemeClr val="bg2"/>
                </a:solidFill>
              </a:rPr>
              <a:t> [0,256]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69" y="2111561"/>
            <a:ext cx="728980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CA47-14F8-0C4D-A621-6D494F5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27F8-7404-E94E-8C19-96760A02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Tiene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como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objetivo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separar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alguna</a:t>
            </a:r>
            <a:r>
              <a:rPr lang="en-US" dirty="0" smtClean="0">
                <a:solidFill>
                  <a:schemeClr val="bg2"/>
                </a:solidFill>
              </a:rPr>
              <a:t> region de </a:t>
            </a:r>
            <a:r>
              <a:rPr lang="en-US" dirty="0" err="1" smtClean="0">
                <a:solidFill>
                  <a:schemeClr val="bg2"/>
                </a:solidFill>
              </a:rPr>
              <a:t>interes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toda</a:t>
            </a:r>
            <a:r>
              <a:rPr lang="en-US" dirty="0" smtClean="0">
                <a:solidFill>
                  <a:schemeClr val="bg2"/>
                </a:solidFill>
              </a:rPr>
              <a:t> la </a:t>
            </a:r>
            <a:r>
              <a:rPr lang="en-US" dirty="0" err="1" smtClean="0">
                <a:solidFill>
                  <a:schemeClr val="bg2"/>
                </a:solidFill>
              </a:rPr>
              <a:t>imagen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D129-5D61-0B41-A1C3-516016FA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9" y="3629583"/>
            <a:ext cx="7162800" cy="27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SEGMENTACION DE IMAGENES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1026" name="Picture 2" descr="Resultado de imagen para segmentation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296458" y="2701635"/>
            <a:ext cx="5951942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 bwMode="auto">
          <a:xfrm>
            <a:off x="6802581" y="2798618"/>
            <a:ext cx="4870362" cy="36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OBJETO NDARRAY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>
                <a:solidFill>
                  <a:schemeClr val="bg2"/>
                </a:solidFill>
              </a:rPr>
              <a:t>Los objetos de </a:t>
            </a:r>
            <a:r>
              <a:rPr lang="es-PE" sz="2400" dirty="0" err="1" smtClean="0">
                <a:solidFill>
                  <a:schemeClr val="bg2"/>
                </a:solidFill>
              </a:rPr>
              <a:t>numpy</a:t>
            </a:r>
            <a:r>
              <a:rPr lang="es-PE" sz="2400" dirty="0" smtClean="0">
                <a:solidFill>
                  <a:schemeClr val="bg2"/>
                </a:solidFill>
              </a:rPr>
              <a:t> pertenece a una clase denominada &lt;</a:t>
            </a:r>
            <a:r>
              <a:rPr lang="es-PE" sz="2400" b="1" dirty="0" err="1" smtClean="0">
                <a:solidFill>
                  <a:srgbClr val="0070C0"/>
                </a:solidFill>
              </a:rPr>
              <a:t>ndarray</a:t>
            </a:r>
            <a:r>
              <a:rPr lang="es-PE" sz="2400" dirty="0" smtClean="0">
                <a:solidFill>
                  <a:schemeClr val="bg2"/>
                </a:solidFill>
              </a:rPr>
              <a:t>&gt; que representa un arreglo multidimensional .</a:t>
            </a:r>
          </a:p>
          <a:p>
            <a:endParaRPr lang="es-PE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Funciones orientados a la creación de arreglos del tipo &lt;</a:t>
            </a:r>
            <a:r>
              <a:rPr lang="es-PE" sz="2000" b="1" dirty="0" err="1" smtClean="0">
                <a:solidFill>
                  <a:schemeClr val="bg2"/>
                </a:solidFill>
              </a:rPr>
              <a:t>ndarray</a:t>
            </a:r>
            <a:r>
              <a:rPr lang="es-PE" sz="2000" b="1" dirty="0" smtClean="0">
                <a:solidFill>
                  <a:schemeClr val="bg2"/>
                </a:solidFill>
              </a:rPr>
              <a:t>&gt;.</a:t>
            </a: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43155" y="3090415"/>
            <a:ext cx="270840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(argumentos)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322617" y="4089027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escalar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42509" y="4089030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(10)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75017" y="321425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Permite crear un arreglo del tipo </a:t>
            </a:r>
            <a:r>
              <a:rPr lang="es-PE" b="1" dirty="0" err="1" smtClean="0">
                <a:solidFill>
                  <a:schemeClr val="bg1"/>
                </a:solidFill>
              </a:rPr>
              <a:t>ndarray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42509" y="4973914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([10,2])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475016" y="5094568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arreglo de 1D 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AXIS EN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Los axis representan los ejes o dimensiones de un arreglo </a:t>
            </a:r>
            <a:r>
              <a:rPr lang="es-PE" sz="2000" dirty="0" err="1" smtClean="0">
                <a:solidFill>
                  <a:schemeClr val="bg2"/>
                </a:solidFill>
              </a:rPr>
              <a:t>numpy</a:t>
            </a:r>
            <a:r>
              <a:rPr lang="es-PE" sz="2000" dirty="0" smtClean="0">
                <a:solidFill>
                  <a:schemeClr val="bg2"/>
                </a:solidFill>
              </a:rPr>
              <a:t> (</a:t>
            </a:r>
            <a:r>
              <a:rPr lang="es-PE" sz="2000" dirty="0" err="1" smtClean="0">
                <a:solidFill>
                  <a:schemeClr val="bg2"/>
                </a:solidFill>
              </a:rPr>
              <a:t>ndarray</a:t>
            </a:r>
            <a:r>
              <a:rPr lang="es-PE" sz="2000" dirty="0" smtClean="0">
                <a:solidFill>
                  <a:schemeClr val="bg2"/>
                </a:solidFill>
              </a:rPr>
              <a:t>) .</a:t>
            </a: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 DEL NDARRAY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10000" y="2424544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darray.ndim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58145" y="2260526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Dimensiones del arreglo, representa un valor entero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9999" y="351212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darray.shape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8764" y="3713015"/>
            <a:ext cx="41286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Cantidad elementos por dimensión, representa una </a:t>
            </a:r>
            <a:r>
              <a:rPr lang="es-PE" b="1" dirty="0" err="1" smtClean="0">
                <a:solidFill>
                  <a:schemeClr val="bg1"/>
                </a:solidFill>
              </a:rPr>
              <a:t>tupla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0000" y="4599706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darray.size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08763" y="4800596"/>
            <a:ext cx="5098473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Cantidad de elementos en todo el arreglo , representa un valor entero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2"/>
                </a:solidFill>
              </a:rPr>
              <a:t>funciones orientado a matrices y algunas operaciones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345185" y="3221180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d</a:t>
            </a:r>
            <a:r>
              <a:rPr lang="es-PE" sz="2000" b="1" dirty="0" err="1" smtClean="0">
                <a:solidFill>
                  <a:schemeClr val="tx1"/>
                </a:solidFill>
              </a:rPr>
              <a:t>ot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59380" y="3024820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Producto punto de 2 vectores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45184" y="4131101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matmul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059379" y="478334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Crea un arreglo de solo unos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18123" y="4935750"/>
            <a:ext cx="195155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ones</a:t>
            </a:r>
            <a:r>
              <a:rPr lang="es-PE" sz="2000" b="1" dirty="0" smtClean="0">
                <a:solidFill>
                  <a:schemeClr val="tx1"/>
                </a:solidFill>
              </a:rPr>
              <a:t>(do,d1,)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059382" y="3932855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Producto matricial de matrices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345183" y="5663888"/>
            <a:ext cx="192449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zeros</a:t>
            </a:r>
            <a:r>
              <a:rPr lang="es-PE" sz="2000" b="1" dirty="0" smtClean="0">
                <a:solidFill>
                  <a:schemeClr val="tx1"/>
                </a:solidFill>
              </a:rPr>
              <a:t>(do,d1)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059378" y="564941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Crea un arreglo de solo ceros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>
                <a:solidFill>
                  <a:srgbClr val="FFFF00"/>
                </a:solidFill>
              </a:rPr>
              <a:t>r</a:t>
            </a:r>
            <a:r>
              <a:rPr lang="es-PE" dirty="0" err="1" smtClean="0">
                <a:solidFill>
                  <a:srgbClr val="FFFF00"/>
                </a:solidFill>
              </a:rPr>
              <a:t>andom</a:t>
            </a:r>
            <a:r>
              <a:rPr lang="es-PE" dirty="0" smtClean="0">
                <a:solidFill>
                  <a:srgbClr val="FFFF00"/>
                </a:solidFill>
              </a:rPr>
              <a:t>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chemeClr val="bg2"/>
                </a:solidFill>
              </a:rPr>
              <a:t>Mediante </a:t>
            </a:r>
            <a:r>
              <a:rPr lang="es-PE" b="1" dirty="0" err="1" smtClean="0">
                <a:solidFill>
                  <a:schemeClr val="bg2"/>
                </a:solidFill>
              </a:rPr>
              <a:t>numpy</a:t>
            </a:r>
            <a:r>
              <a:rPr lang="es-PE" b="1" dirty="0" smtClean="0">
                <a:solidFill>
                  <a:schemeClr val="bg2"/>
                </a:solidFill>
              </a:rPr>
              <a:t> podemos generar muestras aleatorias definidas por una distribución de probabilidad determinada. </a:t>
            </a: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156363" y="3158835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random.randn</a:t>
            </a:r>
            <a:r>
              <a:rPr lang="es-PE" sz="2000" b="1" dirty="0" smtClean="0">
                <a:solidFill>
                  <a:schemeClr val="tx1"/>
                </a:solidFill>
              </a:rPr>
              <a:t>(do,d1,)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11334" y="4030692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randint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flotantes de una distribución uniforme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63237" y="4785274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random.randint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low,high,size</a:t>
            </a:r>
            <a:r>
              <a:rPr lang="es-PE" sz="2000" b="1" dirty="0" smtClean="0">
                <a:solidFill>
                  <a:schemeClr val="tx1"/>
                </a:solidFill>
              </a:rPr>
              <a:t>=())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832763" y="3193469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randn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flotante de una distribución normal gaussiana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990108" y="5870978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random.shuffle</a:t>
            </a:r>
            <a:r>
              <a:rPr lang="es-PE" sz="2000" b="1" dirty="0" smtClean="0">
                <a:solidFill>
                  <a:schemeClr val="tx1"/>
                </a:solidFill>
              </a:rPr>
              <a:t>(x)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832763" y="5721023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suffle</a:t>
            </a:r>
            <a:r>
              <a:rPr lang="es-PE" b="1" dirty="0" smtClean="0">
                <a:solidFill>
                  <a:schemeClr val="bg1"/>
                </a:solidFill>
              </a:rPr>
              <a:t>() modifica el ordenamiento de los elementos de un arreglo </a:t>
            </a:r>
            <a:r>
              <a:rPr lang="es-PE" b="1" dirty="0" err="1" smtClean="0">
                <a:solidFill>
                  <a:schemeClr val="bg1"/>
                </a:solidFill>
              </a:rPr>
              <a:t>numpy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946" y="3988840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random.uniform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low,high,size</a:t>
            </a:r>
            <a:r>
              <a:rPr lang="es-PE" sz="2000" b="1" dirty="0" smtClean="0">
                <a:solidFill>
                  <a:schemeClr val="tx1"/>
                </a:solidFill>
              </a:rPr>
              <a:t>=())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985163" y="4952790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randint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enteros de una distribución uniforme 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31301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IMAGEN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52" y="1978727"/>
            <a:ext cx="8915400" cy="3777622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PIXELES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A6EA-D753-354C-87B6-4126C8E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26" y="2365461"/>
            <a:ext cx="3492500" cy="3563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35934-4F45-FF4E-978C-36815FEA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95" y="2337298"/>
            <a:ext cx="5373974" cy="3625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035F2-7D1E-D849-AEFF-BE47D5000963}"/>
              </a:ext>
            </a:extLst>
          </p:cNvPr>
          <p:cNvSpPr/>
          <p:nvPr/>
        </p:nvSpPr>
        <p:spPr>
          <a:xfrm>
            <a:off x="9562540" y="1099811"/>
            <a:ext cx="2097024" cy="112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PUNTOS DE COLOR QUE COMPONEN A UNA IMAGEN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402D05-A15C-184B-9D75-741B36CB66D7}"/>
              </a:ext>
            </a:extLst>
          </p:cNvPr>
          <p:cNvCxnSpPr/>
          <p:nvPr/>
        </p:nvCxnSpPr>
        <p:spPr>
          <a:xfrm>
            <a:off x="2173295" y="2202865"/>
            <a:ext cx="510443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EFD110-B89B-9345-81F8-B05557084633}"/>
              </a:ext>
            </a:extLst>
          </p:cNvPr>
          <p:cNvCxnSpPr>
            <a:cxnSpLocks/>
          </p:cNvCxnSpPr>
          <p:nvPr/>
        </p:nvCxnSpPr>
        <p:spPr>
          <a:xfrm>
            <a:off x="2033285" y="2337298"/>
            <a:ext cx="0" cy="370575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B63E2-966D-C544-ABCB-D521D0CB803B}"/>
              </a:ext>
            </a:extLst>
          </p:cNvPr>
          <p:cNvSpPr/>
          <p:nvPr/>
        </p:nvSpPr>
        <p:spPr>
          <a:xfrm>
            <a:off x="2329553" y="1417615"/>
            <a:ext cx="679866" cy="55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6B7F0-68EC-0A4C-8F5A-DF1E74ADD172}"/>
              </a:ext>
            </a:extLst>
          </p:cNvPr>
          <p:cNvSpPr/>
          <p:nvPr/>
        </p:nvSpPr>
        <p:spPr>
          <a:xfrm>
            <a:off x="1038390" y="2882097"/>
            <a:ext cx="666896" cy="56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54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709</TotalTime>
  <Words>720</Words>
  <Application>Microsoft Office PowerPoint</Application>
  <PresentationFormat>Panorámica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Century Gothic</vt:lpstr>
      <vt:lpstr>Wingdings 2</vt:lpstr>
      <vt:lpstr>Citable</vt:lpstr>
      <vt:lpstr>CLASE 5  INTRODUCCIÓN A NUMPY Y OPENCV</vt:lpstr>
      <vt:lpstr>NUMPY</vt:lpstr>
      <vt:lpstr>OBJETO NDARRAY </vt:lpstr>
      <vt:lpstr>FUNCIONES DE NUMPY</vt:lpstr>
      <vt:lpstr>AXIS EN NUMPY</vt:lpstr>
      <vt:lpstr>ATRIBUTOS DEL NDARRAY</vt:lpstr>
      <vt:lpstr>FUNCIONES DE NUMPY</vt:lpstr>
      <vt:lpstr>random </vt:lpstr>
      <vt:lpstr>IMAGEN DIGITAL</vt:lpstr>
      <vt:lpstr>EJEMPLOS DE RESOLUCIÓN</vt:lpstr>
      <vt:lpstr>REPRESENTACION MATRICIAL</vt:lpstr>
      <vt:lpstr>IMAGEN RGB</vt:lpstr>
      <vt:lpstr>REPRESENTACION MATRICIAL DE UNA IMAGEN RGB</vt:lpstr>
      <vt:lpstr>CODIFICACION DE LOS PIXELES</vt:lpstr>
      <vt:lpstr>CODIFICACION DE LOS PIXELES</vt:lpstr>
      <vt:lpstr>FUNCIONES DE OPENCV</vt:lpstr>
      <vt:lpstr>FUNCIONES DE OPENCV</vt:lpstr>
      <vt:lpstr>FUNCIONES DE OPENCV</vt:lpstr>
      <vt:lpstr>IMPORTAR CV2 , NUMPY</vt:lpstr>
      <vt:lpstr>OPENCV</vt:lpstr>
      <vt:lpstr>IMAGEN A ESCALA DE GRISES</vt:lpstr>
      <vt:lpstr>CONVERSION DE RGB A ESCALA DE GRISES</vt:lpstr>
      <vt:lpstr>HISTOGRAMA DE UNA IMAGEN</vt:lpstr>
      <vt:lpstr>HISTOGRAMA</vt:lpstr>
      <vt:lpstr>HISTOGRAMAS</vt:lpstr>
      <vt:lpstr>CALCULO DE HISTOGRAMA</vt:lpstr>
      <vt:lpstr>SEGMENTACION</vt:lpstr>
      <vt:lpstr>SEGMENTACION DE IMAGENES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 RGB</dc:title>
  <dc:creator>jorge orlando miranda ñahui</dc:creator>
  <cp:lastModifiedBy>jorge orlando miranda ñahui</cp:lastModifiedBy>
  <cp:revision>65</cp:revision>
  <dcterms:created xsi:type="dcterms:W3CDTF">2019-02-17T15:54:43Z</dcterms:created>
  <dcterms:modified xsi:type="dcterms:W3CDTF">2020-02-13T22:42:55Z</dcterms:modified>
</cp:coreProperties>
</file>