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4" r:id="rId1"/>
  </p:sldMasterIdLst>
  <p:sldIdLst>
    <p:sldId id="256" r:id="rId2"/>
    <p:sldId id="320" r:id="rId3"/>
    <p:sldId id="296" r:id="rId4"/>
    <p:sldId id="267" r:id="rId5"/>
    <p:sldId id="280" r:id="rId6"/>
    <p:sldId id="268" r:id="rId7"/>
    <p:sldId id="293" r:id="rId8"/>
    <p:sldId id="321" r:id="rId9"/>
    <p:sldId id="322" r:id="rId10"/>
    <p:sldId id="271" r:id="rId11"/>
    <p:sldId id="324" r:id="rId12"/>
    <p:sldId id="266" r:id="rId13"/>
    <p:sldId id="282" r:id="rId14"/>
    <p:sldId id="275" r:id="rId15"/>
    <p:sldId id="273" r:id="rId16"/>
    <p:sldId id="272" r:id="rId17"/>
    <p:sldId id="289" r:id="rId18"/>
    <p:sldId id="274" r:id="rId19"/>
    <p:sldId id="257" r:id="rId20"/>
    <p:sldId id="262" r:id="rId21"/>
    <p:sldId id="312" r:id="rId22"/>
    <p:sldId id="291" r:id="rId23"/>
    <p:sldId id="301" r:id="rId24"/>
    <p:sldId id="303" r:id="rId25"/>
    <p:sldId id="300" r:id="rId26"/>
    <p:sldId id="306" r:id="rId27"/>
    <p:sldId id="313" r:id="rId28"/>
    <p:sldId id="314" r:id="rId29"/>
    <p:sldId id="315" r:id="rId30"/>
    <p:sldId id="316" r:id="rId31"/>
    <p:sldId id="323" r:id="rId32"/>
    <p:sldId id="285" r:id="rId33"/>
    <p:sldId id="307" r:id="rId34"/>
    <p:sldId id="308" r:id="rId35"/>
    <p:sldId id="309" r:id="rId36"/>
    <p:sldId id="310" r:id="rId3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01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2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403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02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83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8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9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120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4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32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349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4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861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27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99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  <p:sldLayoutId id="2147484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807131" y="3405668"/>
            <a:ext cx="2098149" cy="192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CURSO DE PYTHON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LABOTEC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671403" y="2202087"/>
            <a:ext cx="4020670" cy="887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rgbClr val="FFFF00"/>
                </a:solidFill>
              </a:rPr>
              <a:t>CLASE</a:t>
            </a:r>
            <a:r>
              <a:rPr lang="es-PE" sz="3200" b="1" dirty="0" smtClean="0">
                <a:solidFill>
                  <a:srgbClr val="FFFF00"/>
                </a:solidFill>
              </a:rPr>
              <a:t> </a:t>
            </a:r>
            <a:r>
              <a:rPr lang="es-PE" sz="3600" b="1" dirty="0" smtClean="0">
                <a:solidFill>
                  <a:srgbClr val="FFFF00"/>
                </a:solidFill>
              </a:rPr>
              <a:t>1</a:t>
            </a:r>
            <a:endParaRPr lang="es-PE" sz="3200" b="1" dirty="0">
              <a:solidFill>
                <a:srgbClr val="FFFF0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785305" y="5476608"/>
            <a:ext cx="4020670" cy="887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rgbClr val="FFFF00"/>
                </a:solidFill>
              </a:rPr>
              <a:t>PYTHON</a:t>
            </a:r>
            <a:endParaRPr lang="es-PE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6504" y="275814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91005" l="4135" r="97744">
                        <a14:foregroundMark x1="74812" y1="73016" x2="74812" y2="73016"/>
                        <a14:foregroundMark x1="77444" y1="33862" x2="77444" y2="33862"/>
                        <a14:foregroundMark x1="85714" y1="31746" x2="85714" y2="31746"/>
                      </a14:backgroundRemoval>
                    </a14:imgEffect>
                  </a14:imgLayer>
                </a14:imgProps>
              </a:ext>
            </a:extLst>
          </a:blip>
          <a:srcRect l="5604" t="15637" r="8926" b="11472"/>
          <a:stretch/>
        </p:blipFill>
        <p:spPr>
          <a:xfrm>
            <a:off x="567126" y="3982783"/>
            <a:ext cx="3193144" cy="2191657"/>
          </a:xfrm>
          <a:prstGeom prst="rect">
            <a:avLst/>
          </a:prstGeom>
        </p:spPr>
      </p:pic>
      <p:pic>
        <p:nvPicPr>
          <p:cNvPr id="1028" name="Picture 4" descr="Resultado de imagen para nvidia jets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35" b="84014" l="11029" r="86432">
                        <a14:foregroundMark x1="55429" y1="51429" x2="55429" y2="51429"/>
                        <a14:foregroundMark x1="45786" y1="42000" x2="45786" y2="42000"/>
                        <a14:foregroundMark x1="49357" y1="75429" x2="49357" y2="7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4" r="4143" b="6651"/>
          <a:stretch/>
        </p:blipFill>
        <p:spPr bwMode="auto">
          <a:xfrm>
            <a:off x="6481032" y="3356427"/>
            <a:ext cx="4263779" cy="31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146504" y="2758140"/>
            <a:ext cx="3613766" cy="874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FFFF00"/>
                </a:solidFill>
              </a:rPr>
              <a:t>RASPBERRY PI</a:t>
            </a:r>
            <a:r>
              <a:rPr lang="es-PE" sz="2800" b="1" dirty="0" smtClean="0">
                <a:solidFill>
                  <a:srgbClr val="00B0F0"/>
                </a:solidFill>
              </a:rPr>
              <a:t> </a:t>
            </a:r>
            <a:endParaRPr lang="es-PE" sz="2800" b="1" dirty="0">
              <a:solidFill>
                <a:srgbClr val="00B0F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718778" y="2620254"/>
            <a:ext cx="3613766" cy="874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NVIDIA JETSON NANO</a:t>
            </a:r>
            <a:endParaRPr lang="es-PE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HOLA MUNDO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86" t="4316" r="1981" b="3234"/>
          <a:stretch/>
        </p:blipFill>
        <p:spPr>
          <a:xfrm>
            <a:off x="435428" y="2859315"/>
            <a:ext cx="3643086" cy="3526972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435428" y="2132471"/>
            <a:ext cx="4499429" cy="726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PRENDER LED CON PYTHON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5122" name="Picture 2" descr="Resultado de imagen para RASPBERRY RECONOCIMIENTO FACIAL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2934835"/>
            <a:ext cx="4762500" cy="34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/>
          <p:cNvSpPr/>
          <p:nvPr/>
        </p:nvSpPr>
        <p:spPr>
          <a:xfrm>
            <a:off x="6397625" y="2222287"/>
            <a:ext cx="4499429" cy="726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RECONOCIMIENTO FACIAL CON PYTHON EN RASPBERRY PI</a:t>
            </a:r>
            <a:endParaRPr lang="es-PE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400" b="1" dirty="0" smtClean="0">
                <a:solidFill>
                  <a:srgbClr val="FFFF00"/>
                </a:solidFill>
              </a:rPr>
              <a:t>PYTHON-IDE</a:t>
            </a:r>
            <a:endParaRPr lang="es-PE" sz="44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8897" y="2032000"/>
            <a:ext cx="9327470" cy="4376057"/>
          </a:xfrm>
        </p:spPr>
        <p:txBody>
          <a:bodyPr>
            <a:normAutofit/>
          </a:bodyPr>
          <a:lstStyle/>
          <a:p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IDLE</a:t>
            </a:r>
          </a:p>
          <a:p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PYCHARM</a:t>
            </a:r>
          </a:p>
          <a:p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ECLIPSE + </a:t>
            </a:r>
            <a:r>
              <a:rPr lang="es-PE" sz="32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PyDev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es-PE" sz="32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pluggin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s-PE" sz="32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Spyder</a:t>
            </a:r>
            <a:endParaRPr lang="es-PE" sz="3200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Visual Studio </a:t>
            </a:r>
            <a:endParaRPr lang="es-PE" sz="3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IDE PARA 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 smtClean="0"/>
              <a:t> </a:t>
            </a:r>
            <a:endParaRPr lang="es-PE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77" y1="43011" x2="9677" y2="43011"/>
                        <a14:foregroundMark x1="29032" y1="18280" x2="29032" y2="18280"/>
                        <a14:foregroundMark x1="18280" y1="43548" x2="18280" y2="43548"/>
                        <a14:foregroundMark x1="22043" y1="79032" x2="22043" y2="79032"/>
                        <a14:foregroundMark x1="13441" y1="73118" x2="13441" y2="73118"/>
                        <a14:foregroundMark x1="13441" y1="73118" x2="13441" y2="73118"/>
                        <a14:foregroundMark x1="10753" y1="23118" x2="10753" y2="23118"/>
                        <a14:foregroundMark x1="43011" y1="16129" x2="43011" y2="16129"/>
                        <a14:foregroundMark x1="51613" y1="11290" x2="51613" y2="11290"/>
                        <a14:foregroundMark x1="67742" y1="11290" x2="67742" y2="11290"/>
                        <a14:foregroundMark x1="20968" y1="13441" x2="20968" y2="13441"/>
                        <a14:foregroundMark x1="24194" y1="14516" x2="24194" y2="14516"/>
                        <a14:foregroundMark x1="16129" y1="43011" x2="16129" y2="43011"/>
                        <a14:foregroundMark x1="4839" y1="46774" x2="4839" y2="46774"/>
                        <a14:foregroundMark x1="8602" y1="59140" x2="8602" y2="59140"/>
                        <a14:foregroundMark x1="36559" y1="88172" x2="36559" y2="88172"/>
                        <a14:foregroundMark x1="40323" y1="39247" x2="40323" y2="39247"/>
                        <a14:foregroundMark x1="51075" y1="39785" x2="51075" y2="39785"/>
                        <a14:foregroundMark x1="45699" y1="30645" x2="45699" y2="30645"/>
                        <a14:foregroundMark x1="42473" y1="70968" x2="42473" y2="70968"/>
                        <a14:foregroundMark x1="29032" y1="74194" x2="29032" y2="74194"/>
                        <a14:foregroundMark x1="37634" y1="73656" x2="37634" y2="73656"/>
                        <a14:foregroundMark x1="23118" y1="87097" x2="23118" y2="87097"/>
                        <a14:foregroundMark x1="29570" y1="88710" x2="29570" y2="88710"/>
                        <a14:foregroundMark x1="44086" y1="84946" x2="44086" y2="84946"/>
                        <a14:foregroundMark x1="34409" y1="83871" x2="34409" y2="83871"/>
                        <a14:foregroundMark x1="32258" y1="9140" x2="32258" y2="9140"/>
                        <a14:foregroundMark x1="85484" y1="58065" x2="85484" y2="58065"/>
                        <a14:foregroundMark x1="68280" y1="83333" x2="68280" y2="83333"/>
                        <a14:foregroundMark x1="48387" y1="87097" x2="48387" y2="87097"/>
                        <a14:foregroundMark x1="58602" y1="87634" x2="58602" y2="87634"/>
                        <a14:foregroundMark x1="52151" y1="88172" x2="52151" y2="88172"/>
                        <a14:foregroundMark x1="63978" y1="84409" x2="63978" y2="84409"/>
                        <a14:foregroundMark x1="55914" y1="84946" x2="55914" y2="84946"/>
                        <a14:foregroundMark x1="16667" y1="67204" x2="16667" y2="67204"/>
                        <a14:foregroundMark x1="16129" y1="22581" x2="16129" y2="22581"/>
                        <a14:foregroundMark x1="83333" y1="73656" x2="83333" y2="73656"/>
                        <a14:foregroundMark x1="77419" y1="86022" x2="77419" y2="86022"/>
                        <a14:foregroundMark x1="71505" y1="89247" x2="71505" y2="89247"/>
                        <a14:foregroundMark x1="63978" y1="93011" x2="63978" y2="93011"/>
                        <a14:foregroundMark x1="55376" y1="94624" x2="55376" y2="94624"/>
                        <a14:foregroundMark x1="69355" y1="93011" x2="69355" y2="93011"/>
                        <a14:foregroundMark x1="74731" y1="87097" x2="74731" y2="87097"/>
                        <a14:foregroundMark x1="82258" y1="87634" x2="82258" y2="87634"/>
                        <a14:foregroundMark x1="81183" y1="63978" x2="81183" y2="63978"/>
                        <a14:foregroundMark x1="83871" y1="77957" x2="83871" y2="77957"/>
                        <a14:foregroundMark x1="83871" y1="84946" x2="83871" y2="84946"/>
                        <a14:foregroundMark x1="84409" y1="71505" x2="84409" y2="71505"/>
                        <a14:foregroundMark x1="84409" y1="61828" x2="84409" y2="61828"/>
                        <a14:foregroundMark x1="67742" y1="39785" x2="67742" y2="39785"/>
                        <a14:foregroundMark x1="67742" y1="50000" x2="67742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800" y="4422321"/>
            <a:ext cx="3143713" cy="2051050"/>
          </a:xfrm>
          <a:prstGeom prst="rect">
            <a:avLst/>
          </a:prstGeom>
        </p:spPr>
      </p:pic>
      <p:pic>
        <p:nvPicPr>
          <p:cNvPr id="1028" name="Picture 4" descr="Resultado de imagen para SPYDE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7"/>
          <a:stretch/>
        </p:blipFill>
        <p:spPr bwMode="auto">
          <a:xfrm>
            <a:off x="5592236" y="4337865"/>
            <a:ext cx="4267326" cy="221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1088571" y="2598057"/>
            <a:ext cx="2989942" cy="116186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rgbClr val="FFFF00"/>
                </a:solidFill>
              </a:rPr>
              <a:t>PYCHARM</a:t>
            </a:r>
            <a:endParaRPr lang="es-PE" sz="36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6518313" y="2598057"/>
            <a:ext cx="2989942" cy="116186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rgbClr val="FFFF00"/>
                </a:solidFill>
              </a:rPr>
              <a:t>SPYDER</a:t>
            </a:r>
            <a:endParaRPr lang="es-PE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 IDLE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192" y="3313815"/>
            <a:ext cx="8629650" cy="3048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905963" y="2338251"/>
            <a:ext cx="5747657" cy="56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ENTORNO DEL PYTHON IDLE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6258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TIPOS DE DATOS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4627"/>
          </a:xfrm>
        </p:spPr>
        <p:txBody>
          <a:bodyPr>
            <a:normAutofit/>
          </a:bodyPr>
          <a:lstStyle/>
          <a:p>
            <a:r>
              <a:rPr lang="es-PE" sz="2400" b="1" dirty="0" err="1" smtClean="0">
                <a:solidFill>
                  <a:srgbClr val="FFFF00"/>
                </a:solidFill>
              </a:rPr>
              <a:t>Int</a:t>
            </a:r>
            <a:r>
              <a:rPr lang="es-PE" sz="2400" b="1" dirty="0" smtClean="0">
                <a:solidFill>
                  <a:schemeClr val="bg1"/>
                </a:solidFill>
              </a:rPr>
              <a:t> </a:t>
            </a:r>
            <a:r>
              <a:rPr lang="es-PE" sz="2400" dirty="0" smtClean="0">
                <a:solidFill>
                  <a:schemeClr val="bg1"/>
                </a:solidFill>
              </a:rPr>
              <a:t>: Variable de tipo entero que solo puede </a:t>
            </a:r>
            <a:r>
              <a:rPr lang="es-PE" sz="2400" dirty="0" err="1" smtClean="0">
                <a:solidFill>
                  <a:schemeClr val="bg1"/>
                </a:solidFill>
              </a:rPr>
              <a:t>gardar</a:t>
            </a:r>
            <a:r>
              <a:rPr lang="es-PE" sz="2400" dirty="0" smtClean="0">
                <a:solidFill>
                  <a:schemeClr val="bg1"/>
                </a:solidFill>
              </a:rPr>
              <a:t> números enteros</a:t>
            </a:r>
          </a:p>
          <a:p>
            <a:r>
              <a:rPr lang="es-PE" sz="2400" b="1" dirty="0" err="1" smtClean="0">
                <a:solidFill>
                  <a:srgbClr val="FFFF00"/>
                </a:solidFill>
              </a:rPr>
              <a:t>float</a:t>
            </a:r>
            <a:r>
              <a:rPr lang="es-PE" sz="2400" dirty="0" smtClean="0">
                <a:solidFill>
                  <a:schemeClr val="bg1"/>
                </a:solidFill>
              </a:rPr>
              <a:t> : Variable que puede almacenar un numero real</a:t>
            </a:r>
          </a:p>
          <a:p>
            <a:r>
              <a:rPr lang="es-PE" sz="2400" b="1" dirty="0" err="1" smtClean="0">
                <a:solidFill>
                  <a:srgbClr val="FFFF00"/>
                </a:solidFill>
              </a:rPr>
              <a:t>str</a:t>
            </a:r>
            <a:r>
              <a:rPr lang="es-PE" sz="2400" dirty="0" smtClean="0">
                <a:solidFill>
                  <a:schemeClr val="bg1"/>
                </a:solidFill>
              </a:rPr>
              <a:t> : Permite almacenar una cadena de caracteres. </a:t>
            </a:r>
          </a:p>
          <a:p>
            <a:r>
              <a:rPr lang="es-PE" sz="2400" b="1" dirty="0" err="1" smtClean="0">
                <a:solidFill>
                  <a:srgbClr val="FFFF00"/>
                </a:solidFill>
              </a:rPr>
              <a:t>bool</a:t>
            </a:r>
            <a:r>
              <a:rPr lang="es-PE" sz="2400" dirty="0" smtClean="0">
                <a:solidFill>
                  <a:schemeClr val="bg1"/>
                </a:solidFill>
              </a:rPr>
              <a:t>: permite representar solo dos posibles valores verdadero o falso , true o falso respectivamente </a:t>
            </a:r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SALIDA EN 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946367"/>
            <a:ext cx="11216532" cy="4441370"/>
          </a:xfrm>
        </p:spPr>
        <p:txBody>
          <a:bodyPr/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r>
              <a:rPr lang="es-PE" sz="2400" b="1" dirty="0" smtClean="0">
                <a:solidFill>
                  <a:schemeClr val="bg1"/>
                </a:solidFill>
              </a:rPr>
              <a:t>MOSTRAR MENSAJES EN LA SHELL DE PYTHON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316515" y="3945447"/>
            <a:ext cx="6142447" cy="865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>
                <a:solidFill>
                  <a:srgbClr val="FFFF00"/>
                </a:solidFill>
              </a:rPr>
              <a:t>print</a:t>
            </a:r>
            <a:r>
              <a:rPr lang="es-PE" sz="2800" b="1" dirty="0" smtClean="0">
                <a:solidFill>
                  <a:srgbClr val="FFFF00"/>
                </a:solidFill>
              </a:rPr>
              <a:t>(“</a:t>
            </a:r>
            <a:r>
              <a:rPr lang="es-PE" sz="2800" b="1" dirty="0" smtClean="0">
                <a:solidFill>
                  <a:schemeClr val="bg1"/>
                </a:solidFill>
              </a:rPr>
              <a:t>aprendiendo</a:t>
            </a:r>
            <a:r>
              <a:rPr lang="es-PE" sz="2800" b="1" dirty="0" smtClean="0">
                <a:solidFill>
                  <a:srgbClr val="FFFF00"/>
                </a:solidFill>
              </a:rPr>
              <a:t> </a:t>
            </a:r>
            <a:r>
              <a:rPr lang="es-PE" sz="2800" b="1" dirty="0">
                <a:solidFill>
                  <a:schemeClr val="bg1"/>
                </a:solidFill>
              </a:rPr>
              <a:t> </a:t>
            </a:r>
            <a:r>
              <a:rPr lang="es-PE" sz="2800" b="1" dirty="0" err="1" smtClean="0">
                <a:solidFill>
                  <a:schemeClr val="bg1"/>
                </a:solidFill>
              </a:rPr>
              <a:t>python</a:t>
            </a:r>
            <a:r>
              <a:rPr lang="es-PE" sz="2800" b="1" dirty="0" smtClean="0">
                <a:solidFill>
                  <a:srgbClr val="FFFF00"/>
                </a:solidFill>
              </a:rPr>
              <a:t>”)</a:t>
            </a:r>
            <a:endParaRPr lang="es-PE" sz="2800" b="1" dirty="0">
              <a:solidFill>
                <a:srgbClr val="FFFF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50343" y="5508543"/>
            <a:ext cx="4702732" cy="8791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>
                <a:solidFill>
                  <a:srgbClr val="FFFF00"/>
                </a:solidFill>
              </a:rPr>
              <a:t>print</a:t>
            </a:r>
            <a:r>
              <a:rPr lang="es-PE" sz="2800" b="1" dirty="0" smtClean="0">
                <a:solidFill>
                  <a:srgbClr val="FFFF00"/>
                </a:solidFill>
              </a:rPr>
              <a:t>(“</a:t>
            </a:r>
            <a:r>
              <a:rPr lang="es-PE" sz="2800" b="1" dirty="0" smtClean="0">
                <a:solidFill>
                  <a:schemeClr val="bg1"/>
                </a:solidFill>
              </a:rPr>
              <a:t>en </a:t>
            </a:r>
            <a:r>
              <a:rPr lang="es-PE" sz="2800" b="1" dirty="0" smtClean="0">
                <a:solidFill>
                  <a:schemeClr val="bg1"/>
                </a:solidFill>
              </a:rPr>
              <a:t>LABOTEC</a:t>
            </a:r>
            <a:r>
              <a:rPr lang="es-PE" sz="2800" b="1" dirty="0" smtClean="0">
                <a:solidFill>
                  <a:srgbClr val="FFFF00"/>
                </a:solidFill>
              </a:rPr>
              <a:t>”)</a:t>
            </a:r>
            <a:endParaRPr lang="es-PE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TIPADO DINAMICO 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879"/>
          <a:stretch/>
        </p:blipFill>
        <p:spPr>
          <a:xfrm>
            <a:off x="532586" y="2967263"/>
            <a:ext cx="4418238" cy="1781085"/>
          </a:xfrm>
          <a:prstGeom prst="rect">
            <a:avLst/>
          </a:prstGeo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 rotWithShape="1">
          <a:blip r:embed="rId2"/>
          <a:srcRect b="46203"/>
          <a:stretch/>
        </p:blipFill>
        <p:spPr>
          <a:xfrm>
            <a:off x="6553199" y="2751727"/>
            <a:ext cx="5003075" cy="221215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32586" y="5225143"/>
            <a:ext cx="7363185" cy="1332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</a:rPr>
              <a:t>No se requiere declarar el tipo de dato de una variable para asignarle un valor , esta característica es llamada </a:t>
            </a:r>
            <a:r>
              <a:rPr lang="es-PE" sz="2400" b="1" dirty="0" err="1" smtClean="0">
                <a:solidFill>
                  <a:schemeClr val="bg1"/>
                </a:solidFill>
              </a:rPr>
              <a:t>tipado</a:t>
            </a:r>
            <a:r>
              <a:rPr lang="es-PE" sz="2400" b="1" dirty="0" smtClean="0">
                <a:solidFill>
                  <a:schemeClr val="bg1"/>
                </a:solidFill>
              </a:rPr>
              <a:t> dinámico</a:t>
            </a:r>
            <a:endParaRPr lang="es-P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Operadores matemáticos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Tabla de operadores matemáticos comúnmente utilizados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34020"/>
              </p:ext>
            </p:extLst>
          </p:nvPr>
        </p:nvGraphicFramePr>
        <p:xfrm>
          <a:off x="4454344" y="3211649"/>
          <a:ext cx="511202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630">
                  <a:extLst>
                    <a:ext uri="{9D8B030D-6E8A-4147-A177-3AD203B41FA5}">
                      <a16:colId xmlns:a16="http://schemas.microsoft.com/office/drawing/2014/main" val="4031324682"/>
                    </a:ext>
                  </a:extLst>
                </a:gridCol>
                <a:gridCol w="2957391">
                  <a:extLst>
                    <a:ext uri="{9D8B030D-6E8A-4147-A177-3AD203B41FA5}">
                      <a16:colId xmlns:a16="http://schemas.microsoft.com/office/drawing/2014/main" val="1629496333"/>
                    </a:ext>
                  </a:extLst>
                </a:gridCol>
              </a:tblGrid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/>
                        <a:t>Simbolo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Significado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42065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+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Suma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15836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-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resta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096416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*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multiplicacíón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283088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**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exponente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19611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/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Division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28970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//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Divison</a:t>
                      </a:r>
                      <a:r>
                        <a:rPr lang="es-PE" b="1" dirty="0" smtClean="0"/>
                        <a:t> entera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52285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%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Resto  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8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87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STRING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971" y="2075543"/>
            <a:ext cx="10885603" cy="4046999"/>
          </a:xfrm>
        </p:spPr>
        <p:txBody>
          <a:bodyPr/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Tipo de dato que contiene una cadena de caracteres , palabras o frases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231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¿Qué es Python ?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7511" y="2802858"/>
            <a:ext cx="12563459" cy="3638763"/>
          </a:xfrm>
        </p:spPr>
        <p:txBody>
          <a:bodyPr>
            <a:normAutofit/>
          </a:bodyPr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 smtClean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 smtClean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/>
              <a:t> .</a:t>
            </a:r>
            <a:endParaRPr lang="es-PE" dirty="0"/>
          </a:p>
        </p:txBody>
      </p:sp>
      <p:pic>
        <p:nvPicPr>
          <p:cNvPr id="7170" name="Picture 2" descr="Resultado de imagen para ROBOT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 r="8110"/>
          <a:stretch/>
        </p:blipFill>
        <p:spPr bwMode="auto">
          <a:xfrm>
            <a:off x="203200" y="3336198"/>
            <a:ext cx="3773714" cy="334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22514" y="2452914"/>
            <a:ext cx="3135086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EL PODER DE PYTHON</a:t>
            </a:r>
            <a:endParaRPr lang="es-PE" sz="2400" b="1" dirty="0">
              <a:solidFill>
                <a:srgbClr val="FFFF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4281715" y="2339368"/>
            <a:ext cx="7707085" cy="43370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Lenguaje con reglas gramaticales (sintaxis) gracias al cual se puede programar una serie de instrucciones o secuencias de ordenes en un ordenador con el fin de controlar su comportamiento lógico y físico siendo Python un lenguaje multiplataforma , multiparadigma y de código legible para su rápido aprendizaje </a:t>
            </a:r>
            <a:endParaRPr lang="es-PE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LISTAS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032000"/>
            <a:ext cx="11538857" cy="3960813"/>
          </a:xfrm>
        </p:spPr>
        <p:txBody>
          <a:bodyPr>
            <a:norm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Una lista es un conjunto ordenado de elementos del mismo o diferente tipo, cuyo contenido puede </a:t>
            </a:r>
            <a:r>
              <a:rPr lang="es-PE" sz="2400" b="1" dirty="0" smtClean="0">
                <a:solidFill>
                  <a:schemeClr val="bg1"/>
                </a:solidFill>
              </a:rPr>
              <a:t>modificarse</a:t>
            </a: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 smtClean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54569"/>
              </p:ext>
            </p:extLst>
          </p:nvPr>
        </p:nvGraphicFramePr>
        <p:xfrm>
          <a:off x="2299063" y="4295910"/>
          <a:ext cx="7428414" cy="10308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38069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437257385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868838538"/>
                    </a:ext>
                  </a:extLst>
                </a:gridCol>
              </a:tblGrid>
              <a:tr h="515416"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125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  <a:tr h="515416"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81531"/>
                  </a:ext>
                </a:extLst>
              </a:tr>
            </a:tbl>
          </a:graphicData>
        </a:graphic>
      </p:graphicFrame>
      <p:cxnSp>
        <p:nvCxnSpPr>
          <p:cNvPr id="9" name="Conector recto de flecha 8"/>
          <p:cNvCxnSpPr/>
          <p:nvPr/>
        </p:nvCxnSpPr>
        <p:spPr>
          <a:xfrm flipV="1">
            <a:off x="1205359" y="4438748"/>
            <a:ext cx="926534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508369" y="5030977"/>
            <a:ext cx="926534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redondeado 13"/>
          <p:cNvSpPr/>
          <p:nvPr/>
        </p:nvSpPr>
        <p:spPr>
          <a:xfrm>
            <a:off x="487683" y="4307407"/>
            <a:ext cx="1156527" cy="257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VALOR</a:t>
            </a:r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87682" y="4921769"/>
            <a:ext cx="1156527" cy="257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INDICE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62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METODOS DE UNA LISTA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380343"/>
            <a:ext cx="9344990" cy="40309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pPr marL="0" indent="0">
              <a:buNone/>
            </a:pPr>
            <a:r>
              <a:rPr lang="es-PE" sz="2000" b="1" dirty="0" smtClean="0">
                <a:solidFill>
                  <a:schemeClr val="bg1"/>
                </a:solidFill>
              </a:rPr>
              <a:t>Agrega un elemento al final de una lista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sz="2400" b="1" dirty="0" smtClean="0">
                <a:solidFill>
                  <a:schemeClr val="bg1"/>
                </a:solidFill>
              </a:rPr>
              <a:t>Permite insertar un elemento en una lista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endParaRPr lang="es-PE" b="1" dirty="0" smtClean="0"/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es-PE" sz="2400" b="1" dirty="0" smtClean="0">
                <a:solidFill>
                  <a:schemeClr val="bg1"/>
                </a:solidFill>
              </a:rPr>
              <a:t>Devuelve el ultimo elemento de una lista </a:t>
            </a:r>
            <a:endParaRPr lang="es-PE" sz="2400" b="1" dirty="0">
              <a:solidFill>
                <a:schemeClr val="bg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279413" y="3115611"/>
            <a:ext cx="5523987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FFFF00"/>
                </a:solidFill>
              </a:rPr>
              <a:t>  </a:t>
            </a:r>
            <a:r>
              <a:rPr lang="es-PE" sz="2400" b="1" dirty="0" err="1" smtClean="0">
                <a:solidFill>
                  <a:srgbClr val="FFFF00"/>
                </a:solidFill>
              </a:rPr>
              <a:t>append</a:t>
            </a:r>
            <a:r>
              <a:rPr lang="es-PE" sz="2400" b="1" dirty="0" smtClean="0">
                <a:solidFill>
                  <a:srgbClr val="FFFF00"/>
                </a:solidFill>
              </a:rPr>
              <a:t>(valor)</a:t>
            </a:r>
            <a:endParaRPr lang="es-PE" sz="2400" b="1" dirty="0">
              <a:solidFill>
                <a:srgbClr val="FFFF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613241" y="4210107"/>
            <a:ext cx="5337286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FFFF00"/>
                </a:solidFill>
              </a:rPr>
              <a:t>  </a:t>
            </a:r>
            <a:r>
              <a:rPr lang="es-PE" sz="2400" b="1" dirty="0" err="1" smtClean="0">
                <a:solidFill>
                  <a:srgbClr val="FFFF00"/>
                </a:solidFill>
              </a:rPr>
              <a:t>insert</a:t>
            </a:r>
            <a:r>
              <a:rPr lang="es-PE" sz="2400" b="1" dirty="0" smtClean="0">
                <a:solidFill>
                  <a:srgbClr val="FFFF00"/>
                </a:solidFill>
              </a:rPr>
              <a:t>(</a:t>
            </a:r>
            <a:r>
              <a:rPr lang="es-PE" sz="2400" b="1" dirty="0" err="1" smtClean="0">
                <a:solidFill>
                  <a:srgbClr val="FFFF00"/>
                </a:solidFill>
              </a:rPr>
              <a:t>posición,valor</a:t>
            </a:r>
            <a:r>
              <a:rPr lang="es-PE" sz="2400" b="1" dirty="0" smtClean="0">
                <a:solidFill>
                  <a:srgbClr val="FFFF00"/>
                </a:solidFill>
              </a:rPr>
              <a:t>)</a:t>
            </a:r>
            <a:endParaRPr lang="es-PE" sz="24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6279413" y="5692801"/>
            <a:ext cx="5337286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FFFF00"/>
                </a:solidFill>
              </a:rPr>
              <a:t>  pop(posición)</a:t>
            </a:r>
            <a:endParaRPr lang="es-PE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METODOS DE UN STRING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r>
              <a:rPr lang="es-PE" dirty="0" smtClean="0">
                <a:solidFill>
                  <a:schemeClr val="bg1"/>
                </a:solidFill>
              </a:rPr>
              <a:t>Permite contar la cantidad de veces que aparecer un elemento.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>
                <a:solidFill>
                  <a:schemeClr val="bg1"/>
                </a:solidFill>
              </a:rPr>
              <a:t>Permite separar una cadena en lista mediante el uso de un delimitador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1246394" y="3356338"/>
            <a:ext cx="2920657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002060"/>
                </a:solidFill>
              </a:rPr>
              <a:t>  </a:t>
            </a:r>
            <a:r>
              <a:rPr lang="es-PE" sz="2400" b="1" dirty="0" err="1" smtClean="0">
                <a:solidFill>
                  <a:srgbClr val="FFFF00"/>
                </a:solidFill>
              </a:rPr>
              <a:t>count</a:t>
            </a:r>
            <a:r>
              <a:rPr lang="es-PE" sz="2400" b="1" dirty="0" smtClean="0">
                <a:solidFill>
                  <a:schemeClr val="accent6"/>
                </a:solidFill>
              </a:rPr>
              <a:t>()</a:t>
            </a:r>
            <a:endParaRPr lang="es-PE" sz="2400" b="1" dirty="0">
              <a:solidFill>
                <a:schemeClr val="accent6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062699" y="5243467"/>
            <a:ext cx="4505084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002060"/>
                </a:solidFill>
              </a:rPr>
              <a:t>  </a:t>
            </a:r>
            <a:r>
              <a:rPr lang="es-PE" sz="2400" b="1" dirty="0" err="1" smtClean="0">
                <a:solidFill>
                  <a:srgbClr val="FFFF00"/>
                </a:solidFill>
              </a:rPr>
              <a:t>split</a:t>
            </a:r>
            <a:r>
              <a:rPr lang="es-PE" sz="2400" b="1" dirty="0" smtClean="0">
                <a:solidFill>
                  <a:srgbClr val="FFFF00"/>
                </a:solidFill>
              </a:rPr>
              <a:t>(separador</a:t>
            </a:r>
            <a:r>
              <a:rPr lang="es-PE" sz="2400" b="1" dirty="0" smtClean="0">
                <a:solidFill>
                  <a:schemeClr val="accent6"/>
                </a:solidFill>
              </a:rPr>
              <a:t>)</a:t>
            </a:r>
            <a:endParaRPr lang="es-PE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SENTENCIA IF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87582" y="2164865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A=5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B=10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Decisión 4"/>
          <p:cNvSpPr/>
          <p:nvPr/>
        </p:nvSpPr>
        <p:spPr>
          <a:xfrm>
            <a:off x="2279468" y="3328609"/>
            <a:ext cx="1763486" cy="118654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A&gt;=B</a:t>
            </a:r>
            <a:endParaRPr lang="es-PE" b="1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702623" y="3921880"/>
            <a:ext cx="0" cy="9228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3063233" y="4857810"/>
            <a:ext cx="0" cy="6139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3063235" y="4844748"/>
            <a:ext cx="1639388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/>
          <p:cNvSpPr/>
          <p:nvPr/>
        </p:nvSpPr>
        <p:spPr>
          <a:xfrm>
            <a:off x="974545" y="3674534"/>
            <a:ext cx="846360" cy="3943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NO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21" name="Conector recto 20"/>
          <p:cNvCxnSpPr>
            <a:stCxn id="5" idx="3"/>
          </p:cNvCxnSpPr>
          <p:nvPr/>
        </p:nvCxnSpPr>
        <p:spPr>
          <a:xfrm flipV="1">
            <a:off x="4042954" y="3921880"/>
            <a:ext cx="6596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4" idx="2"/>
            <a:endCxn id="5" idx="0"/>
          </p:cNvCxnSpPr>
          <p:nvPr/>
        </p:nvCxnSpPr>
        <p:spPr>
          <a:xfrm>
            <a:off x="3161211" y="2948636"/>
            <a:ext cx="0" cy="379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910436" y="3915588"/>
            <a:ext cx="293915" cy="124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789604" y="5471764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C=A+B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654834" y="3328609"/>
            <a:ext cx="3553097" cy="2926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CODIGO EN PYTHON</a:t>
            </a:r>
          </a:p>
          <a:p>
            <a:pPr algn="ctr"/>
            <a:endParaRPr lang="es-PE" b="1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r>
              <a:rPr lang="es-PE" dirty="0" smtClean="0"/>
              <a:t>   </a:t>
            </a:r>
            <a:endParaRPr lang="es-PE" dirty="0"/>
          </a:p>
        </p:txBody>
      </p:sp>
      <p:sp>
        <p:nvSpPr>
          <p:cNvPr id="35" name="Rectángulo 34"/>
          <p:cNvSpPr/>
          <p:nvPr/>
        </p:nvSpPr>
        <p:spPr>
          <a:xfrm>
            <a:off x="3787308" y="4229402"/>
            <a:ext cx="1740632" cy="388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A=B</a:t>
            </a: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489" y="4054563"/>
            <a:ext cx="2197682" cy="1954351"/>
          </a:xfrm>
          <a:prstGeom prst="rect">
            <a:avLst/>
          </a:prstGeom>
        </p:spPr>
      </p:pic>
      <p:sp>
        <p:nvSpPr>
          <p:cNvPr id="39" name="Rectángulo redondeado 38"/>
          <p:cNvSpPr/>
          <p:nvPr/>
        </p:nvSpPr>
        <p:spPr>
          <a:xfrm>
            <a:off x="4839236" y="3566158"/>
            <a:ext cx="555172" cy="4884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SI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SENTENCIA </a:t>
            </a:r>
            <a:r>
              <a:rPr lang="es-PE" b="1" dirty="0" err="1" smtClean="0">
                <a:solidFill>
                  <a:srgbClr val="FFFF00"/>
                </a:solidFill>
              </a:rPr>
              <a:t>if-else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87582" y="2211614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A=5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B=10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Decisión 4"/>
          <p:cNvSpPr/>
          <p:nvPr/>
        </p:nvSpPr>
        <p:spPr>
          <a:xfrm>
            <a:off x="2279468" y="3328609"/>
            <a:ext cx="1763486" cy="118654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A&gt;=B</a:t>
            </a:r>
            <a:endParaRPr lang="es-PE" b="1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702623" y="3921880"/>
            <a:ext cx="0" cy="9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3063233" y="4857810"/>
            <a:ext cx="0" cy="6139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3063235" y="4844748"/>
            <a:ext cx="1639388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/>
          <p:cNvSpPr/>
          <p:nvPr/>
        </p:nvSpPr>
        <p:spPr>
          <a:xfrm>
            <a:off x="4357010" y="3324981"/>
            <a:ext cx="555172" cy="3943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SI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1341934" y="3312940"/>
            <a:ext cx="1034956" cy="3943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NO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21" name="Conector recto 20"/>
          <p:cNvCxnSpPr>
            <a:stCxn id="5" idx="3"/>
          </p:cNvCxnSpPr>
          <p:nvPr/>
        </p:nvCxnSpPr>
        <p:spPr>
          <a:xfrm flipV="1">
            <a:off x="4042954" y="3921880"/>
            <a:ext cx="659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4" idx="2"/>
            <a:endCxn id="5" idx="0"/>
          </p:cNvCxnSpPr>
          <p:nvPr/>
        </p:nvCxnSpPr>
        <p:spPr>
          <a:xfrm>
            <a:off x="3161211" y="2995385"/>
            <a:ext cx="0" cy="333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910436" y="3915588"/>
            <a:ext cx="293915" cy="1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1919139" y="3934942"/>
            <a:ext cx="0" cy="9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1919138" y="4844747"/>
            <a:ext cx="111360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789604" y="5471764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C=A+B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654834" y="2756263"/>
            <a:ext cx="3553097" cy="3499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CODIGO EN PYTHON</a:t>
            </a:r>
          </a:p>
          <a:p>
            <a:pPr algn="ctr"/>
            <a:endParaRPr lang="es-PE" b="1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/>
          </a:p>
        </p:txBody>
      </p:sp>
      <p:sp>
        <p:nvSpPr>
          <p:cNvPr id="35" name="Rectángulo 34"/>
          <p:cNvSpPr/>
          <p:nvPr/>
        </p:nvSpPr>
        <p:spPr>
          <a:xfrm>
            <a:off x="3790388" y="4133426"/>
            <a:ext cx="1740632" cy="388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A=B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678430" y="4201247"/>
            <a:ext cx="1740632" cy="388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B=A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120" y="3719286"/>
            <a:ext cx="20002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INDENTACIÓN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b="1" dirty="0" smtClean="0"/>
          </a:p>
          <a:p>
            <a:endParaRPr lang="es-PE" b="1" dirty="0"/>
          </a:p>
          <a:p>
            <a:r>
              <a:rPr lang="es-PE" sz="2800" b="1" dirty="0">
                <a:solidFill>
                  <a:schemeClr val="bg1"/>
                </a:solidFill>
              </a:rPr>
              <a:t>Este término significa mover un bloque de texto hacia la derecha insertando espacios o tabuladores, para así separarlo del margen izquierdo y mejor distinguirlo del texto </a:t>
            </a:r>
            <a:r>
              <a:rPr lang="es-PE" sz="2800" b="1" dirty="0" smtClean="0">
                <a:solidFill>
                  <a:schemeClr val="bg1"/>
                </a:solidFill>
              </a:rPr>
              <a:t>adyacente</a:t>
            </a:r>
            <a:endParaRPr lang="es-PE" sz="3600" b="1" dirty="0">
              <a:solidFill>
                <a:schemeClr val="bg1"/>
              </a:solidFill>
            </a:endParaRPr>
          </a:p>
          <a:p>
            <a:endParaRPr lang="es-PE" sz="2400" b="1" dirty="0" smtClean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 smtClean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BUCLE FOR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07542"/>
          </a:xfrm>
        </p:spPr>
        <p:txBody>
          <a:bodyPr>
            <a:norm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Un bucle </a:t>
            </a:r>
            <a:r>
              <a:rPr lang="es-PE" sz="2400" b="1" dirty="0" err="1">
                <a:solidFill>
                  <a:srgbClr val="FFFF00"/>
                </a:solidFill>
              </a:rPr>
              <a:t>for</a:t>
            </a:r>
            <a:r>
              <a:rPr lang="es-PE" sz="2400" b="1" dirty="0">
                <a:solidFill>
                  <a:schemeClr val="bg1"/>
                </a:solidFill>
              </a:rPr>
              <a:t> es un bucle que repite el bloque de instrucciones un número </a:t>
            </a:r>
            <a:r>
              <a:rPr lang="es-PE" sz="2400" b="1" dirty="0" smtClean="0">
                <a:solidFill>
                  <a:schemeClr val="bg1"/>
                </a:solidFill>
              </a:rPr>
              <a:t>predeterminado </a:t>
            </a:r>
            <a:r>
              <a:rPr lang="es-PE" sz="2400" b="1" dirty="0">
                <a:solidFill>
                  <a:schemeClr val="bg1"/>
                </a:solidFill>
              </a:rPr>
              <a:t>de veces. El bloque de instrucciones que se repite se suele llamar cuerpo del bucle y cada repetición se suele llamar iteración</a:t>
            </a:r>
            <a:r>
              <a:rPr lang="es-PE" sz="2400" b="1" dirty="0" smtClean="0">
                <a:solidFill>
                  <a:schemeClr val="bg1"/>
                </a:solidFill>
              </a:rPr>
              <a:t>.</a:t>
            </a:r>
          </a:p>
          <a:p>
            <a:endParaRPr lang="es-PE" sz="2000" b="1" dirty="0">
              <a:solidFill>
                <a:schemeClr val="bg1"/>
              </a:solidFill>
            </a:endParaRPr>
          </a:p>
          <a:p>
            <a:endParaRPr lang="es-PE" sz="2000" b="1" dirty="0" smtClean="0">
              <a:solidFill>
                <a:schemeClr val="bg1"/>
              </a:solidFill>
            </a:endParaRPr>
          </a:p>
          <a:p>
            <a:endParaRPr lang="es-PE" sz="2000" b="1" dirty="0" smtClean="0">
              <a:solidFill>
                <a:schemeClr val="bg1"/>
              </a:solidFill>
            </a:endParaRPr>
          </a:p>
          <a:p>
            <a:endParaRPr lang="es-PE" sz="2000" b="1" dirty="0">
              <a:solidFill>
                <a:schemeClr val="bg1"/>
              </a:solidFill>
            </a:endParaRPr>
          </a:p>
          <a:p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420914" y="4326058"/>
            <a:ext cx="6778172" cy="1814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err="1" smtClean="0">
                <a:solidFill>
                  <a:srgbClr val="FFFF00"/>
                </a:solidFill>
              </a:rPr>
              <a:t>for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variable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rgbClr val="FFFF00"/>
                </a:solidFill>
              </a:rPr>
              <a:t>in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iterable</a:t>
            </a:r>
            <a:r>
              <a:rPr lang="es-PE" sz="3200" b="1" dirty="0" smtClean="0"/>
              <a:t>:</a:t>
            </a:r>
          </a:p>
          <a:p>
            <a:pPr algn="ctr"/>
            <a:endParaRPr lang="es-PE" sz="3200" b="1" dirty="0" smtClean="0"/>
          </a:p>
          <a:p>
            <a:pPr algn="ctr"/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cuerpo del </a:t>
            </a:r>
            <a:r>
              <a:rPr lang="es-PE" sz="3200" b="1" dirty="0" err="1" smtClean="0">
                <a:solidFill>
                  <a:srgbClr val="FFFF00"/>
                </a:solidFill>
              </a:rPr>
              <a:t>for</a:t>
            </a:r>
            <a:endParaRPr lang="es-PE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EJEMPLO1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>
                <a:solidFill>
                  <a:schemeClr val="bg1"/>
                </a:solidFill>
              </a:rPr>
              <a:t>REALIZA UN CODIGO MEDIANTE EL BUCLE “FOR” Y QUE EL PROGRAMA PIDA QUE SE LE INGRESE LA ALTURA CON EL FIN DE MOSTRAR LO SIGUIENTE:</a:t>
            </a:r>
          </a:p>
          <a:p>
            <a:endParaRPr lang="es-PE" sz="2000" b="1" dirty="0">
              <a:solidFill>
                <a:srgbClr val="FFFF00"/>
              </a:solidFill>
            </a:endParaRPr>
          </a:p>
          <a:p>
            <a:endParaRPr lang="es-PE" sz="2000" b="1" dirty="0" smtClean="0">
              <a:solidFill>
                <a:srgbClr val="FFFF00"/>
              </a:solidFill>
            </a:endParaRPr>
          </a:p>
          <a:p>
            <a:endParaRPr lang="es-PE" sz="2000" b="1" dirty="0">
              <a:solidFill>
                <a:srgbClr val="FFFF00"/>
              </a:solidFill>
            </a:endParaRPr>
          </a:p>
          <a:p>
            <a:endParaRPr lang="es-PE" sz="2000" b="1" dirty="0" smtClean="0">
              <a:solidFill>
                <a:srgbClr val="FFFF00"/>
              </a:solidFill>
            </a:endParaRPr>
          </a:p>
          <a:p>
            <a:endParaRPr lang="es-PE" sz="2000" b="1" dirty="0">
              <a:solidFill>
                <a:srgbClr val="FFFF00"/>
              </a:solidFill>
            </a:endParaRPr>
          </a:p>
          <a:p>
            <a:endParaRPr lang="es-PE" sz="20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31" y="3864098"/>
            <a:ext cx="2072824" cy="2430331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1222063" y="3466905"/>
            <a:ext cx="2479080" cy="371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bg1"/>
                </a:solidFill>
              </a:rPr>
              <a:t>INGRESAR ALTURA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474576" y="4457087"/>
            <a:ext cx="1254035" cy="371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bg1"/>
                </a:solidFill>
              </a:rPr>
              <a:t>H=4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580812" y="3281371"/>
            <a:ext cx="2479080" cy="371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bg1"/>
                </a:solidFill>
              </a:rPr>
              <a:t>RESULTADO</a:t>
            </a:r>
            <a:endParaRPr lang="es-P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 2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429691"/>
            <a:ext cx="9523413" cy="3590109"/>
          </a:xfrm>
        </p:spPr>
        <p:txBody>
          <a:bodyPr>
            <a:normAutofit/>
          </a:bodyPr>
          <a:lstStyle/>
          <a:p>
            <a:r>
              <a:rPr lang="es-PE" sz="2000" b="1" dirty="0" smtClean="0">
                <a:solidFill>
                  <a:schemeClr val="bg1"/>
                </a:solidFill>
              </a:rPr>
              <a:t>Se tiene un lista de valores [100,200,150,130,111,125]</a:t>
            </a:r>
          </a:p>
          <a:p>
            <a:r>
              <a:rPr lang="es-PE" sz="2000" b="1" dirty="0" smtClean="0">
                <a:solidFill>
                  <a:schemeClr val="bg1"/>
                </a:solidFill>
              </a:rPr>
              <a:t>Se requiere encontrar el primer número impar y devolver su posición junto con su valor , además se tiene que detener las iteraciones.</a:t>
            </a:r>
          </a:p>
          <a:p>
            <a:pPr marL="0" indent="0">
              <a:buNone/>
            </a:pPr>
            <a:endParaRPr lang="es-PE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s-PE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s-PE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s-PE" sz="2000" b="1" dirty="0">
              <a:solidFill>
                <a:srgbClr val="7030A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25" y="4120242"/>
            <a:ext cx="5905500" cy="26204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90" y="5153025"/>
            <a:ext cx="4019550" cy="866775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903029" y="3997234"/>
            <a:ext cx="2244659" cy="5225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RESULTADO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4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 3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0" y="2162629"/>
            <a:ext cx="11271686" cy="3696169"/>
          </a:xfrm>
        </p:spPr>
        <p:txBody>
          <a:bodyPr/>
          <a:lstStyle/>
          <a:p>
            <a:r>
              <a:rPr lang="es-PE" sz="2000" dirty="0" smtClean="0">
                <a:solidFill>
                  <a:schemeClr val="bg1"/>
                </a:solidFill>
              </a:rPr>
              <a:t>Se tiene 2 vectores y se requiere determinar el producto punto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2" y="3957447"/>
            <a:ext cx="4591050" cy="2667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056703" y="3821973"/>
            <a:ext cx="5316583" cy="25211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7030A0"/>
                </a:solidFill>
              </a:rPr>
              <a:t>PRODUCTO PUNTO</a:t>
            </a:r>
          </a:p>
          <a:p>
            <a:pPr algn="ctr"/>
            <a:endParaRPr lang="es-PE" dirty="0"/>
          </a:p>
          <a:p>
            <a:pPr algn="ctr"/>
            <a:r>
              <a:rPr lang="es-PE" dirty="0" smtClean="0"/>
              <a:t>Vector1=[v1,v2,v3]</a:t>
            </a:r>
          </a:p>
          <a:p>
            <a:pPr algn="ctr"/>
            <a:endParaRPr lang="es-PE" dirty="0" smtClean="0"/>
          </a:p>
          <a:p>
            <a:pPr algn="ctr"/>
            <a:r>
              <a:rPr lang="es-PE" dirty="0" smtClean="0"/>
              <a:t>Vector2=[a1,a2,a3]</a:t>
            </a:r>
          </a:p>
          <a:p>
            <a:pPr algn="ctr"/>
            <a:endParaRPr lang="es-PE" dirty="0" smtClean="0"/>
          </a:p>
          <a:p>
            <a:pPr algn="ctr"/>
            <a:r>
              <a:rPr lang="es-PE" dirty="0" smtClean="0"/>
              <a:t>Producto punto=v1*a1+v2*a2+a3*v3</a:t>
            </a: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795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LENGUAJE DE PROGRAMACIÓN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Lenguaje diseñado para describir el conjunto de acciones consecutivas que un equipo debe ejecutar</a:t>
            </a:r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Mucho mas fácil de comprender que un lenguaje maquina. 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Permite mayor portabilidad .</a:t>
            </a:r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 4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>
                <a:solidFill>
                  <a:schemeClr val="bg1"/>
                </a:solidFill>
              </a:rPr>
              <a:t>Se tiene una secuencia de datos x=[10,20,30,40,50]</a:t>
            </a:r>
          </a:p>
          <a:p>
            <a:r>
              <a:rPr lang="es-PE" sz="2000" dirty="0" smtClean="0">
                <a:solidFill>
                  <a:schemeClr val="bg1"/>
                </a:solidFill>
              </a:rPr>
              <a:t>N=número de términos</a:t>
            </a:r>
          </a:p>
          <a:p>
            <a:r>
              <a:rPr lang="es-PE" sz="2000" dirty="0" smtClean="0">
                <a:solidFill>
                  <a:schemeClr val="bg1"/>
                </a:solidFill>
              </a:rPr>
              <a:t>Se requiere determinar su media</a:t>
            </a:r>
          </a:p>
          <a:p>
            <a:r>
              <a:rPr lang="es-PE" sz="2000" dirty="0" smtClean="0">
                <a:solidFill>
                  <a:schemeClr val="bg1"/>
                </a:solidFill>
              </a:rPr>
              <a:t>Se requiere determinar su varianza</a:t>
            </a:r>
            <a:endParaRPr lang="es-P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 BUCLE WHILE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0286" y="1828801"/>
            <a:ext cx="11083000" cy="402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b="1" dirty="0" smtClean="0">
                <a:solidFill>
                  <a:srgbClr val="FFFF00"/>
                </a:solidFill>
              </a:rPr>
              <a:t>DIAGRAMA DE FLUJO</a:t>
            </a: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 smtClean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6" y="2955728"/>
            <a:ext cx="3730170" cy="3590214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531428" y="4361020"/>
            <a:ext cx="4310743" cy="614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INSTRUCCIONES A EJECUTAR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6632221" y="3170634"/>
            <a:ext cx="4310743" cy="614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CONDICIÓN A EVALUAR</a:t>
            </a:r>
            <a:endParaRPr lang="es-PE" dirty="0"/>
          </a:p>
        </p:txBody>
      </p:sp>
      <p:sp>
        <p:nvSpPr>
          <p:cNvPr id="8" name="Flecha derecha 7"/>
          <p:cNvSpPr/>
          <p:nvPr/>
        </p:nvSpPr>
        <p:spPr>
          <a:xfrm>
            <a:off x="3860800" y="4424887"/>
            <a:ext cx="2670628" cy="335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 derecha 8"/>
          <p:cNvSpPr/>
          <p:nvPr/>
        </p:nvSpPr>
        <p:spPr>
          <a:xfrm>
            <a:off x="2002165" y="3642870"/>
            <a:ext cx="4199734" cy="247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21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  BUCLE WHILE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5131" y="2510245"/>
            <a:ext cx="11103429" cy="4137298"/>
          </a:xfrm>
        </p:spPr>
        <p:txBody>
          <a:bodyPr/>
          <a:lstStyle/>
          <a:p>
            <a:r>
              <a:rPr lang="es-PE" sz="2400" b="1" dirty="0">
                <a:solidFill>
                  <a:schemeClr val="bg1"/>
                </a:solidFill>
              </a:rPr>
              <a:t>Un bucle </a:t>
            </a:r>
            <a:r>
              <a:rPr lang="es-PE" sz="2400" b="1" dirty="0" err="1">
                <a:solidFill>
                  <a:srgbClr val="FFFF00"/>
                </a:solidFill>
              </a:rPr>
              <a:t>while</a:t>
            </a:r>
            <a:r>
              <a:rPr lang="es-PE" sz="2400" b="1" dirty="0">
                <a:solidFill>
                  <a:schemeClr val="bg1"/>
                </a:solidFill>
              </a:rPr>
              <a:t> permite repetir la ejecución de un grupo de instrucciones mientras se cumpla una condición (es decir, mientras la condición tenga el valor </a:t>
            </a:r>
            <a:r>
              <a:rPr lang="es-PE" sz="2400" b="1" dirty="0">
                <a:solidFill>
                  <a:srgbClr val="FFC000"/>
                </a:solidFill>
              </a:rPr>
              <a:t>True</a:t>
            </a:r>
            <a:r>
              <a:rPr lang="es-PE" sz="2400" b="1" dirty="0" smtClean="0">
                <a:solidFill>
                  <a:schemeClr val="bg1"/>
                </a:solidFill>
              </a:rPr>
              <a:t>).</a:t>
            </a: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b="1" dirty="0" smtClean="0">
              <a:solidFill>
                <a:schemeClr val="bg1"/>
              </a:solidFill>
            </a:endParaRPr>
          </a:p>
          <a:p>
            <a:endParaRPr lang="es-P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420914" y="4326058"/>
            <a:ext cx="6778172" cy="1814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err="1" smtClean="0">
                <a:solidFill>
                  <a:srgbClr val="FFFF00"/>
                </a:solidFill>
              </a:rPr>
              <a:t>while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condición </a:t>
            </a:r>
            <a:r>
              <a:rPr lang="es-PE" sz="3200" b="1" dirty="0" smtClean="0"/>
              <a:t>:</a:t>
            </a:r>
          </a:p>
          <a:p>
            <a:pPr algn="ctr"/>
            <a:endParaRPr lang="es-PE" sz="3200" b="1" dirty="0" smtClean="0"/>
          </a:p>
          <a:p>
            <a:pPr algn="ctr"/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cuerpo del </a:t>
            </a:r>
            <a:r>
              <a:rPr lang="es-PE" sz="3200" b="1" dirty="0" err="1" smtClean="0">
                <a:solidFill>
                  <a:srgbClr val="FFFF00"/>
                </a:solidFill>
              </a:rPr>
              <a:t>while</a:t>
            </a:r>
            <a:endParaRPr lang="es-PE" sz="3200" b="1" dirty="0" smtClean="0">
              <a:solidFill>
                <a:srgbClr val="FFFF00"/>
              </a:solidFill>
            </a:endParaRPr>
          </a:p>
          <a:p>
            <a:pPr algn="ctr"/>
            <a:endParaRPr lang="es-PE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MODULOS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>
                <a:solidFill>
                  <a:schemeClr val="bg1"/>
                </a:solidFill>
              </a:rPr>
              <a:t>En Python representa un archivo con extensión  [. </a:t>
            </a:r>
            <a:r>
              <a:rPr lang="es-PE" sz="2000" b="1" dirty="0" err="1" smtClean="0">
                <a:solidFill>
                  <a:schemeClr val="bg1"/>
                </a:solidFill>
              </a:rPr>
              <a:t>py</a:t>
            </a:r>
            <a:r>
              <a:rPr lang="es-PE" sz="2000" b="1" dirty="0" smtClean="0">
                <a:solidFill>
                  <a:schemeClr val="bg1"/>
                </a:solidFill>
              </a:rPr>
              <a:t>] y que en su contenido se encuentran un conjunto de definiciones que serán reutilizadas mediante otros archivos Python </a:t>
            </a:r>
          </a:p>
          <a:p>
            <a:r>
              <a:rPr lang="es-PE" sz="2000" b="1" dirty="0" smtClean="0">
                <a:solidFill>
                  <a:schemeClr val="bg1"/>
                </a:solidFill>
              </a:rPr>
              <a:t>Para poder hacer de los módulos se tiene que tener en cuenta lo siguiente: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400559" y="5029199"/>
            <a:ext cx="2325189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i</a:t>
            </a:r>
            <a:r>
              <a:rPr lang="es-PE" dirty="0" err="1" smtClean="0">
                <a:solidFill>
                  <a:srgbClr val="FFC000"/>
                </a:solidFill>
              </a:rPr>
              <a:t>mport</a:t>
            </a:r>
            <a:r>
              <a:rPr lang="es-PE" dirty="0" smtClean="0"/>
              <a:t> modulo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5651774" y="4985038"/>
            <a:ext cx="4027714" cy="809897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f</a:t>
            </a:r>
            <a:r>
              <a:rPr lang="es-PE" dirty="0" err="1" smtClean="0">
                <a:solidFill>
                  <a:srgbClr val="FFC000"/>
                </a:solidFill>
              </a:rPr>
              <a:t>rom</a:t>
            </a:r>
            <a:r>
              <a:rPr lang="es-PE" dirty="0" smtClean="0"/>
              <a:t> modulo </a:t>
            </a:r>
            <a:r>
              <a:rPr lang="es-PE" dirty="0" err="1">
                <a:solidFill>
                  <a:srgbClr val="FFC000"/>
                </a:solidFill>
              </a:rPr>
              <a:t>i</a:t>
            </a:r>
            <a:r>
              <a:rPr lang="es-PE" dirty="0" err="1" smtClean="0">
                <a:solidFill>
                  <a:srgbClr val="FFC000"/>
                </a:solidFill>
              </a:rPr>
              <a:t>mport</a:t>
            </a:r>
            <a:r>
              <a:rPr lang="es-PE" dirty="0" smtClean="0"/>
              <a:t> sub-modulo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700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PAQUETE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>
                <a:solidFill>
                  <a:schemeClr val="bg1"/>
                </a:solidFill>
              </a:rPr>
              <a:t>Un paquete contiene un conjunto de sub-paquetes y módulos  que un programa en Python reutilizare con el fin de poder optimizar su programa ya que no realizara ciertas funciones desde cero.</a:t>
            </a:r>
          </a:p>
          <a:p>
            <a:endParaRPr lang="es-PE" dirty="0"/>
          </a:p>
          <a:p>
            <a:endParaRPr lang="es-PE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1436914" y="4624251"/>
            <a:ext cx="2325189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rgbClr val="FFC000"/>
                </a:solidFill>
              </a:rPr>
              <a:t>import</a:t>
            </a:r>
            <a:r>
              <a:rPr lang="es-PE" dirty="0" smtClean="0"/>
              <a:t> </a:t>
            </a:r>
            <a:r>
              <a:rPr lang="es-PE" b="1" dirty="0" smtClean="0">
                <a:solidFill>
                  <a:schemeClr val="bg1"/>
                </a:solidFill>
              </a:rPr>
              <a:t>paquete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474823" y="4519748"/>
            <a:ext cx="4315097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f</a:t>
            </a:r>
            <a:r>
              <a:rPr lang="es-PE" dirty="0" err="1" smtClean="0">
                <a:solidFill>
                  <a:srgbClr val="FFC000"/>
                </a:solidFill>
              </a:rPr>
              <a:t>rom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b="1" dirty="0" smtClean="0">
                <a:solidFill>
                  <a:schemeClr val="bg1"/>
                </a:solidFill>
              </a:rPr>
              <a:t>paquete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dirty="0" err="1" smtClean="0">
                <a:solidFill>
                  <a:srgbClr val="FFC000"/>
                </a:solidFill>
              </a:rPr>
              <a:t>import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b="1" dirty="0" smtClean="0">
                <a:solidFill>
                  <a:schemeClr val="bg1"/>
                </a:solidFill>
              </a:rPr>
              <a:t>sub-paquete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>
                <a:solidFill>
                  <a:srgbClr val="FFFF00"/>
                </a:solidFill>
              </a:rPr>
              <a:t>MODULO time 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8054" y="248593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3" y="3649538"/>
            <a:ext cx="4131401" cy="31162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74" y="3465829"/>
            <a:ext cx="4631600" cy="633549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748054" y="2596565"/>
            <a:ext cx="1489166" cy="378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EJEMPLO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997336" y="2551249"/>
            <a:ext cx="1489166" cy="378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RESULTADO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0371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MODULO time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Modulo que contiene un conjunto de métodos y atributos relacionados al manejo del tiempo </a:t>
            </a:r>
          </a:p>
          <a:p>
            <a:r>
              <a:rPr lang="es-PE" b="1" dirty="0" err="1" smtClean="0">
                <a:solidFill>
                  <a:schemeClr val="bg1"/>
                </a:solidFill>
              </a:rPr>
              <a:t>sleep</a:t>
            </a:r>
            <a:r>
              <a:rPr lang="es-PE" dirty="0" smtClean="0">
                <a:solidFill>
                  <a:schemeClr val="bg1"/>
                </a:solidFill>
              </a:rPr>
              <a:t> , método que permite suspender la ejecución de un proceso un determinado tiempo expresado en segundos.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b="1" dirty="0" smtClean="0">
                <a:solidFill>
                  <a:schemeClr val="bg1"/>
                </a:solidFill>
              </a:rPr>
              <a:t>time</a:t>
            </a:r>
            <a:r>
              <a:rPr lang="es-PE" dirty="0" smtClean="0">
                <a:solidFill>
                  <a:schemeClr val="bg1"/>
                </a:solidFill>
              </a:rPr>
              <a:t>. Método que permite determinar el tiempo que ha transcurrido desde la época 1 de enero del 1970 a las 00:00:00 horas .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746067" y="5634444"/>
            <a:ext cx="2721432" cy="770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T1=</a:t>
            </a:r>
            <a:r>
              <a:rPr lang="es-PE" sz="2400" b="1" dirty="0" err="1" smtClean="0">
                <a:solidFill>
                  <a:srgbClr val="FFFF00"/>
                </a:solidFill>
              </a:rPr>
              <a:t>time.time</a:t>
            </a:r>
            <a:r>
              <a:rPr lang="es-PE" sz="2400" b="1" dirty="0" smtClean="0">
                <a:solidFill>
                  <a:srgbClr val="FFFF00"/>
                </a:solidFill>
              </a:rPr>
              <a:t>()</a:t>
            </a:r>
            <a:endParaRPr lang="es-PE" sz="24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599091" y="3926295"/>
            <a:ext cx="2698589" cy="770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FFFF00"/>
                </a:solidFill>
              </a:rPr>
              <a:t>sleep</a:t>
            </a:r>
            <a:r>
              <a:rPr lang="es-PE" sz="2400" b="1" dirty="0" smtClean="0">
                <a:solidFill>
                  <a:srgbClr val="FFFF00"/>
                </a:solidFill>
              </a:rPr>
              <a:t>(tiempo)</a:t>
            </a:r>
            <a:endParaRPr lang="es-PE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417638"/>
            <a:ext cx="11225244" cy="4976737"/>
          </a:xfrm>
        </p:spPr>
        <p:txBody>
          <a:bodyPr>
            <a:normAutofit/>
          </a:bodyPr>
          <a:lstStyle/>
          <a:p>
            <a:endParaRPr lang="es-PE" dirty="0"/>
          </a:p>
          <a:p>
            <a:r>
              <a:rPr lang="es-PE" sz="3600" b="1" dirty="0" smtClean="0">
                <a:solidFill>
                  <a:srgbClr val="00B0F0"/>
                </a:solidFill>
              </a:rPr>
              <a:t>Características: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Multiplataforma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Orientado a objetos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Interpretado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err="1" smtClean="0">
                <a:solidFill>
                  <a:schemeClr val="bg1">
                    <a:lumMod val="95000"/>
                  </a:schemeClr>
                </a:solidFill>
              </a:rPr>
              <a:t>Tipado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 dinámico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Fuertemente </a:t>
            </a:r>
            <a:r>
              <a:rPr lang="es-PE" sz="2400" b="1" dirty="0" err="1" smtClean="0">
                <a:solidFill>
                  <a:schemeClr val="bg1">
                    <a:lumMod val="95000"/>
                  </a:schemeClr>
                </a:solidFill>
              </a:rPr>
              <a:t>tipado</a:t>
            </a:r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LENGUAJE DE ALTO NIVEL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Esta caracterizado </a:t>
            </a:r>
            <a:r>
              <a:rPr lang="es-PE" sz="2400" b="1" dirty="0">
                <a:solidFill>
                  <a:schemeClr val="bg1">
                    <a:lumMod val="95000"/>
                  </a:schemeClr>
                </a:solidFill>
              </a:rPr>
              <a:t>por expresar los 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algoritmos</a:t>
            </a:r>
            <a:r>
              <a:rPr lang="es-PE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de </a:t>
            </a:r>
            <a:r>
              <a:rPr lang="es-PE" sz="2400" b="1" dirty="0">
                <a:solidFill>
                  <a:schemeClr val="bg1">
                    <a:lumMod val="95000"/>
                  </a:schemeClr>
                </a:solidFill>
              </a:rPr>
              <a:t>una manera adecuada 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de tal manera que el humano tenga la capacidad de poder comprenderlo de una manera sencilla, </a:t>
            </a:r>
            <a:r>
              <a:rPr lang="es-PE" sz="2400" b="1" dirty="0">
                <a:solidFill>
                  <a:schemeClr val="bg1">
                    <a:lumMod val="95000"/>
                  </a:schemeClr>
                </a:solidFill>
              </a:rPr>
              <a:t>en lugar de la capacidad con que los ejecutan las 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máquinas.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Ejemplos de lenguaje de alto nivel PYTHON ,C,C++ , JAVA, PHP ,JavaScript, MATLAB .</a:t>
            </a:r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PYTHON-APLICACIONES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2514" y="2743200"/>
            <a:ext cx="10659292" cy="3866606"/>
          </a:xfrm>
        </p:spPr>
        <p:txBody>
          <a:bodyPr>
            <a:normAutofit/>
          </a:bodyPr>
          <a:lstStyle/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CIENCIA DE DATOS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APLICACÍONES WEB (FRAMEWORKS DJANGO) Y SCRAPING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APLICACIÓN AL IOT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INTELIGENCIA ARTIFICIAL (BIBLIOTECAS KERAS , TENSORFLOW , SCIKIT)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VISION ARTIFICIAL 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DISEÑO DE INTERFAZ GRAFICA 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DESARROLLO DE SOFTWARE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32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HERRAMIENTAS IMPORTANTES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2050" name="Picture 2" descr="Resultado de imagen para opencv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96" y="3904945"/>
            <a:ext cx="1426069" cy="16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20296"/>
          <a:stretch/>
        </p:blipFill>
        <p:spPr>
          <a:xfrm>
            <a:off x="6095999" y="4280589"/>
            <a:ext cx="1562784" cy="690661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0" y="2677159"/>
            <a:ext cx="4111177" cy="953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B0F0"/>
                </a:solidFill>
              </a:rPr>
              <a:t>VISION ARTIFICIAL</a:t>
            </a:r>
            <a:endParaRPr lang="es-PE" sz="3200" b="1" dirty="0">
              <a:solidFill>
                <a:srgbClr val="00B0F0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747657" y="1871731"/>
            <a:ext cx="6184985" cy="953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B0F0"/>
                </a:solidFill>
              </a:rPr>
              <a:t>INTELIGENCIA ARTIFICIAL</a:t>
            </a:r>
            <a:endParaRPr lang="es-PE" sz="3200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Resultado de imagen para KERAS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9" t="28612" r="36295" b="31589"/>
          <a:stretch/>
        </p:blipFill>
        <p:spPr bwMode="auto">
          <a:xfrm>
            <a:off x="10626318" y="4391377"/>
            <a:ext cx="790304" cy="68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222" y1="40889" x2="30222" y2="40889"/>
                        <a14:foregroundMark x1="68889" y1="55556" x2="68889" y2="55556"/>
                        <a14:foregroundMark x1="70222" y1="71111" x2="70222" y2="71111"/>
                        <a14:foregroundMark x1="48444" y1="78667" x2="48444" y2="78667"/>
                        <a14:foregroundMark x1="70222" y1="44444" x2="70222" y2="44444"/>
                        <a14:foregroundMark x1="38222" y1="30667" x2="38222" y2="30667"/>
                        <a14:foregroundMark x1="32444" y1="73333" x2="32444" y2="7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3123" y="5711426"/>
            <a:ext cx="1141642" cy="966651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5558042" y="3169079"/>
            <a:ext cx="2638697" cy="953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FF00"/>
                </a:solidFill>
              </a:rPr>
              <a:t>TENSORFLOW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9293945" y="3350792"/>
            <a:ext cx="2638697" cy="6578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FF00"/>
                </a:solidFill>
              </a:rPr>
              <a:t>KERAS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7823202" y="4757838"/>
            <a:ext cx="2638697" cy="953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FF00"/>
                </a:solidFill>
              </a:rPr>
              <a:t>PYTORCH</a:t>
            </a:r>
            <a:endParaRPr lang="es-PE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HERRAMIENTAS IMPORTANTES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0" y="2222287"/>
            <a:ext cx="11271686" cy="4280113"/>
          </a:xfrm>
        </p:spPr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52101" y="2458009"/>
            <a:ext cx="5344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rgbClr val="FFFF00"/>
                </a:solidFill>
              </a:rPr>
              <a:t>DISEÑO DE INTERFAZ GRAFICA</a:t>
            </a:r>
            <a:endParaRPr lang="es-PE" sz="2800" b="1" dirty="0">
              <a:solidFill>
                <a:srgbClr val="FFFF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72458" y="3293436"/>
            <a:ext cx="1227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b="1" dirty="0" smtClean="0">
                <a:solidFill>
                  <a:srgbClr val="FFFF00"/>
                </a:solidFill>
              </a:rPr>
              <a:t>PYQT5</a:t>
            </a:r>
            <a:endParaRPr lang="es-PE" sz="2000" b="1" dirty="0">
              <a:solidFill>
                <a:srgbClr val="FFFF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65813" t="-809" b="63632"/>
          <a:stretch/>
        </p:blipFill>
        <p:spPr>
          <a:xfrm>
            <a:off x="1821432" y="3921019"/>
            <a:ext cx="729423" cy="587829"/>
          </a:xfrm>
          <a:prstGeom prst="rect">
            <a:avLst/>
          </a:prstGeom>
        </p:spPr>
      </p:pic>
      <p:pic>
        <p:nvPicPr>
          <p:cNvPr id="8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652101" y="4069432"/>
            <a:ext cx="1112314" cy="205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8335964" y="2610409"/>
            <a:ext cx="2590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rgbClr val="FFFF00"/>
                </a:solidFill>
              </a:rPr>
              <a:t>PAGINAS WEB</a:t>
            </a:r>
            <a:endParaRPr lang="es-PE" sz="2800" b="1" dirty="0">
              <a:solidFill>
                <a:srgbClr val="FFFF0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871" y="4129153"/>
            <a:ext cx="3429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HERRAMIENTAS IMPORTANTES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20456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2890" y="2590152"/>
            <a:ext cx="2729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800" b="1" dirty="0" smtClean="0">
                <a:solidFill>
                  <a:srgbClr val="FFFF00"/>
                </a:solidFill>
              </a:rPr>
              <a:t>MATPLOTLIB</a:t>
            </a:r>
            <a:endParaRPr lang="es-PE" sz="2800" b="1" dirty="0">
              <a:solidFill>
                <a:srgbClr val="FFFF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51123" y="2147697"/>
            <a:ext cx="2729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PROCESAMIENTO DE SEÑALES DIGITALES</a:t>
            </a:r>
            <a:endParaRPr lang="es-PE" sz="2400" b="1" dirty="0">
              <a:solidFill>
                <a:srgbClr val="FFFF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" y="3308575"/>
            <a:ext cx="2577252" cy="523875"/>
          </a:xfrm>
          <a:prstGeom prst="rect">
            <a:avLst/>
          </a:prstGeom>
        </p:spPr>
      </p:pic>
      <p:pic>
        <p:nvPicPr>
          <p:cNvPr id="3078" name="Picture 6" descr="Resultado de imagen para MATPLOTLIB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" b="29465"/>
          <a:stretch/>
        </p:blipFill>
        <p:spPr bwMode="auto">
          <a:xfrm>
            <a:off x="157910" y="4282515"/>
            <a:ext cx="2569029" cy="190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123" y="4050286"/>
            <a:ext cx="3028950" cy="1514475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8249809" y="2137237"/>
            <a:ext cx="2729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ALGEBRA LINEAL</a:t>
            </a:r>
            <a:endParaRPr lang="es-PE" sz="2400" b="1" dirty="0">
              <a:solidFill>
                <a:srgbClr val="FFFF00"/>
              </a:solidFill>
            </a:endParaRPr>
          </a:p>
        </p:txBody>
      </p:sp>
      <p:pic>
        <p:nvPicPr>
          <p:cNvPr id="3084" name="Picture 12" descr="Resultado de imagen para numpy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732" y="4050286"/>
            <a:ext cx="2328805" cy="142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1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1911</TotalTime>
  <Words>831</Words>
  <Application>Microsoft Office PowerPoint</Application>
  <PresentationFormat>Panorámica</PresentationFormat>
  <Paragraphs>289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Century Gothic</vt:lpstr>
      <vt:lpstr>Wingdings</vt:lpstr>
      <vt:lpstr>Wingdings 2</vt:lpstr>
      <vt:lpstr>Citable</vt:lpstr>
      <vt:lpstr> </vt:lpstr>
      <vt:lpstr>¿Qué es Python ?</vt:lpstr>
      <vt:lpstr>LENGUAJE DE PROGRAMACIÓN</vt:lpstr>
      <vt:lpstr>PYTHON</vt:lpstr>
      <vt:lpstr>LENGUAJE DE ALTO NIVEL</vt:lpstr>
      <vt:lpstr>PYTHON-APLICACIONES</vt:lpstr>
      <vt:lpstr>HERRAMIENTAS IMPORTANTES</vt:lpstr>
      <vt:lpstr>HERRAMIENTAS IMPORTANTES</vt:lpstr>
      <vt:lpstr>HERRAMIENTAS IMPORTANTES</vt:lpstr>
      <vt:lpstr>PYTHON </vt:lpstr>
      <vt:lpstr>HOLA MUNDO</vt:lpstr>
      <vt:lpstr>PYTHON-IDE</vt:lpstr>
      <vt:lpstr>IDE PARA PYTHON</vt:lpstr>
      <vt:lpstr>PYTHON IDLE</vt:lpstr>
      <vt:lpstr>TIPOS DE DATOS</vt:lpstr>
      <vt:lpstr>SALIDA EN PYTHON</vt:lpstr>
      <vt:lpstr>TIPADO DINAMICO </vt:lpstr>
      <vt:lpstr>Operadores matemáticos</vt:lpstr>
      <vt:lpstr>STRING</vt:lpstr>
      <vt:lpstr>LISTAS</vt:lpstr>
      <vt:lpstr>METODOS DE UNA LISTA</vt:lpstr>
      <vt:lpstr>METODOS DE UN STRING</vt:lpstr>
      <vt:lpstr>SENTENCIA IF</vt:lpstr>
      <vt:lpstr>SENTENCIA if-else</vt:lpstr>
      <vt:lpstr>INDENTACIÓN</vt:lpstr>
      <vt:lpstr>BUCLE FOR</vt:lpstr>
      <vt:lpstr>EJEMPLO1</vt:lpstr>
      <vt:lpstr>EJEMPLO 2</vt:lpstr>
      <vt:lpstr>EJEMPLO 3</vt:lpstr>
      <vt:lpstr>EJEMPLO 4</vt:lpstr>
      <vt:lpstr> BUCLE WHILE </vt:lpstr>
      <vt:lpstr>  BUCLE WHILE </vt:lpstr>
      <vt:lpstr>MODULOS</vt:lpstr>
      <vt:lpstr>PAQUETE</vt:lpstr>
      <vt:lpstr>MODULO time </vt:lpstr>
      <vt:lpstr>MODULO time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jorge orlando miranda ñahui</dc:creator>
  <cp:lastModifiedBy>jorge orlando miranda ñahui</cp:lastModifiedBy>
  <cp:revision>79</cp:revision>
  <dcterms:created xsi:type="dcterms:W3CDTF">2019-08-08T16:11:01Z</dcterms:created>
  <dcterms:modified xsi:type="dcterms:W3CDTF">2020-01-11T17:55:01Z</dcterms:modified>
</cp:coreProperties>
</file>