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9" r:id="rId1"/>
  </p:sldMasterIdLst>
  <p:sldIdLst>
    <p:sldId id="256" r:id="rId2"/>
    <p:sldId id="267" r:id="rId3"/>
    <p:sldId id="321" r:id="rId4"/>
    <p:sldId id="324" r:id="rId5"/>
    <p:sldId id="322" r:id="rId6"/>
    <p:sldId id="343" r:id="rId7"/>
    <p:sldId id="354" r:id="rId8"/>
    <p:sldId id="352" r:id="rId9"/>
    <p:sldId id="323" r:id="rId10"/>
    <p:sldId id="325" r:id="rId11"/>
    <p:sldId id="327" r:id="rId12"/>
    <p:sldId id="356" r:id="rId13"/>
    <p:sldId id="328" r:id="rId14"/>
    <p:sldId id="329" r:id="rId15"/>
    <p:sldId id="330" r:id="rId16"/>
    <p:sldId id="331" r:id="rId17"/>
    <p:sldId id="332" r:id="rId18"/>
    <p:sldId id="340" r:id="rId19"/>
    <p:sldId id="335" r:id="rId20"/>
    <p:sldId id="333" r:id="rId21"/>
    <p:sldId id="336" r:id="rId22"/>
    <p:sldId id="341" r:id="rId23"/>
    <p:sldId id="342" r:id="rId24"/>
    <p:sldId id="359" r:id="rId25"/>
    <p:sldId id="360" r:id="rId26"/>
    <p:sldId id="361" r:id="rId27"/>
    <p:sldId id="362" r:id="rId28"/>
    <p:sldId id="357" r:id="rId2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81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9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38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954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516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08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313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8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647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6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870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64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97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5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19/01/2020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4532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  <p:sldLayoutId id="2147484861" r:id="rId12"/>
    <p:sldLayoutId id="2147484862" r:id="rId13"/>
    <p:sldLayoutId id="214748486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LABOTEC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CLASE 2</a:t>
            </a:r>
            <a:endParaRPr lang="es-PE" sz="3200" b="1" dirty="0">
              <a:solidFill>
                <a:srgbClr val="FFFF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PYTHON</a:t>
            </a:r>
            <a:endParaRPr lang="es-PE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rgbClr val="FFFF00"/>
                </a:solidFill>
              </a:rPr>
              <a:t>BUILT IN FUNCTIONS 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11680"/>
            <a:ext cx="10483891" cy="5146766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Esta función permite agrupar elementos iterables en un objeto denominado </a:t>
            </a:r>
            <a:r>
              <a:rPr lang="es-PE" sz="2400" b="1" dirty="0" err="1" smtClean="0"/>
              <a:t>zip</a:t>
            </a:r>
            <a:endParaRPr lang="es-PE" sz="2400" b="1" dirty="0" smtClean="0"/>
          </a:p>
          <a:p>
            <a:endParaRPr lang="es-PE" sz="2400" b="1" dirty="0"/>
          </a:p>
          <a:p>
            <a:r>
              <a:rPr lang="es-PE" sz="2400" b="1" dirty="0" smtClean="0"/>
              <a:t>Función que se utiliza para continuar con el flujo de programa si la </a:t>
            </a:r>
            <a:r>
              <a:rPr lang="es-PE" sz="2400" b="1" dirty="0" err="1" smtClean="0"/>
              <a:t>condicion</a:t>
            </a:r>
            <a:r>
              <a:rPr lang="es-PE" sz="2400" b="1" dirty="0" smtClean="0"/>
              <a:t> a evaluar es verdadera</a:t>
            </a:r>
          </a:p>
          <a:p>
            <a:pPr marL="0" indent="0">
              <a:buNone/>
            </a:pPr>
            <a:endParaRPr lang="es-PE" sz="2400" b="1" dirty="0" smtClean="0"/>
          </a:p>
          <a:p>
            <a:r>
              <a:rPr lang="es-PE" sz="2400" b="1" dirty="0" smtClean="0"/>
              <a:t>Función que determina si una lista o elemento iterable contiene al menos un elemento o no</a:t>
            </a:r>
            <a:endParaRPr lang="es-PE" sz="2400" b="1" dirty="0"/>
          </a:p>
          <a:p>
            <a:endParaRPr lang="es-PE" sz="2400" b="1" dirty="0"/>
          </a:p>
          <a:p>
            <a:endParaRPr lang="es-PE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3526972" y="2787727"/>
            <a:ext cx="3383278" cy="3630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zip</a:t>
            </a:r>
            <a:r>
              <a:rPr lang="es-PE" sz="2400" b="1" dirty="0" smtClean="0">
                <a:solidFill>
                  <a:schemeClr val="tx1"/>
                </a:solidFill>
              </a:rPr>
              <a:t>(iterable1,iterabl2)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422469" y="4613656"/>
            <a:ext cx="3187335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assert</a:t>
            </a:r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condicion</a:t>
            </a:r>
            <a:r>
              <a:rPr lang="es-PE" sz="2400" b="1" dirty="0" smtClean="0">
                <a:solidFill>
                  <a:schemeClr val="tx1"/>
                </a:solidFill>
              </a:rPr>
              <a:t>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422469" y="5886051"/>
            <a:ext cx="3187335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>
                <a:solidFill>
                  <a:schemeClr val="tx1"/>
                </a:solidFill>
              </a:rPr>
              <a:t>a</a:t>
            </a:r>
            <a:r>
              <a:rPr lang="es-PE" sz="2400" b="1" dirty="0" err="1" smtClean="0">
                <a:solidFill>
                  <a:schemeClr val="tx1"/>
                </a:solidFill>
              </a:rPr>
              <a:t>ny</a:t>
            </a:r>
            <a:r>
              <a:rPr lang="es-PE" sz="2400" b="1" dirty="0" smtClean="0">
                <a:solidFill>
                  <a:schemeClr val="tx1"/>
                </a:solidFill>
              </a:rPr>
              <a:t>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ESTRUCTURA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5633"/>
          </a:xfrm>
        </p:spPr>
        <p:txBody>
          <a:bodyPr/>
          <a:lstStyle/>
          <a:p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Una estructura de datos</a:t>
            </a:r>
            <a:r>
              <a:rPr lang="es-PE" sz="2400" b="1" dirty="0">
                <a:latin typeface="Calibri" panose="020F0502020204030204" pitchFamily="34" charset="0"/>
                <a:cs typeface="Calibri" panose="020F0502020204030204" pitchFamily="34" charset="0"/>
              </a:rPr>
              <a:t> es una forma particular de </a:t>
            </a:r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organizar datos</a:t>
            </a:r>
          </a:p>
          <a:p>
            <a:r>
              <a:rPr lang="es-P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es-P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Grafos</a:t>
            </a:r>
          </a:p>
        </p:txBody>
      </p:sp>
    </p:spTree>
    <p:extLst>
      <p:ext uri="{BB962C8B-B14F-4D97-AF65-F5344CB8AC3E}">
        <p14:creationId xmlns:p14="http://schemas.microsoft.com/office/powerpoint/2010/main" val="34594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MATRIZ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90585"/>
              </p:ext>
            </p:extLst>
          </p:nvPr>
        </p:nvGraphicFramePr>
        <p:xfrm>
          <a:off x="1875246" y="3436741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6479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62385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9600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427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1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8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95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1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205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0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STACK (PILA)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94" y="1841863"/>
            <a:ext cx="11362613" cy="4833257"/>
          </a:xfrm>
        </p:spPr>
        <p:txBody>
          <a:bodyPr>
            <a:normAutofit/>
          </a:bodyPr>
          <a:lstStyle/>
          <a:p>
            <a:endParaRPr lang="es-PE" sz="2000" b="1" dirty="0" smtClean="0"/>
          </a:p>
          <a:p>
            <a:endParaRPr lang="es-PE" sz="2000" b="1" dirty="0"/>
          </a:p>
          <a:p>
            <a:r>
              <a:rPr lang="es-PE" sz="2000" b="1" dirty="0" smtClean="0"/>
              <a:t>Estructura de datos en la cual la inserción y devolución de valores sigue una regla denominado LIFO (</a:t>
            </a:r>
            <a:r>
              <a:rPr lang="es-PE" sz="2000" b="1" dirty="0" err="1" smtClean="0"/>
              <a:t>Last</a:t>
            </a:r>
            <a:r>
              <a:rPr lang="es-PE" sz="2000" b="1" dirty="0" smtClean="0"/>
              <a:t> In </a:t>
            </a:r>
            <a:r>
              <a:rPr lang="es-PE" sz="2000" b="1" dirty="0" err="1" smtClean="0"/>
              <a:t>First</a:t>
            </a:r>
            <a:r>
              <a:rPr lang="es-PE" sz="2000" b="1" dirty="0" smtClean="0"/>
              <a:t> </a:t>
            </a:r>
            <a:r>
              <a:rPr lang="es-PE" sz="2000" b="1" dirty="0" err="1" smtClean="0"/>
              <a:t>Out</a:t>
            </a:r>
            <a:r>
              <a:rPr lang="es-PE" sz="2000" b="1" dirty="0" smtClean="0"/>
              <a:t>)</a:t>
            </a:r>
          </a:p>
          <a:p>
            <a:endParaRPr lang="es-PE" sz="2000" b="1" dirty="0"/>
          </a:p>
          <a:p>
            <a:endParaRPr lang="es-PE" sz="2000" b="1" dirty="0" smtClean="0"/>
          </a:p>
          <a:p>
            <a:endParaRPr lang="es-PE" b="1" dirty="0" smtClean="0"/>
          </a:p>
          <a:p>
            <a:r>
              <a:rPr lang="es-PE" b="1" dirty="0" smtClean="0"/>
              <a:t>Cuando </a:t>
            </a:r>
            <a:r>
              <a:rPr lang="es-PE" b="1" dirty="0"/>
              <a:t>se utiliza el método pop() la lista</a:t>
            </a:r>
          </a:p>
          <a:p>
            <a:pPr marL="0" indent="0">
              <a:buNone/>
            </a:pPr>
            <a:r>
              <a:rPr lang="es-PE" b="1" dirty="0"/>
              <a:t> se decremento en </a:t>
            </a:r>
            <a:r>
              <a:rPr lang="es-PE" b="1" dirty="0" smtClean="0"/>
              <a:t>1 elemento</a:t>
            </a:r>
            <a:endParaRPr lang="es-PE" b="1" dirty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6740433" y="3797578"/>
            <a:ext cx="3526974" cy="4441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50</a:t>
            </a:r>
            <a:endParaRPr lang="es-PE" b="1" dirty="0"/>
          </a:p>
        </p:txBody>
      </p:sp>
      <p:sp>
        <p:nvSpPr>
          <p:cNvPr id="9" name="Elipse 8"/>
          <p:cNvSpPr/>
          <p:nvPr/>
        </p:nvSpPr>
        <p:spPr>
          <a:xfrm>
            <a:off x="6740433" y="4404365"/>
            <a:ext cx="3526974" cy="444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120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740433" y="5080772"/>
            <a:ext cx="3526974" cy="521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300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740433" y="5834557"/>
            <a:ext cx="3526973" cy="444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150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3901440" y="3643774"/>
            <a:ext cx="2429691" cy="375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 derecha 13"/>
          <p:cNvSpPr/>
          <p:nvPr/>
        </p:nvSpPr>
        <p:spPr>
          <a:xfrm flipH="1">
            <a:off x="3901439" y="5869516"/>
            <a:ext cx="2429691" cy="37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redondeado 14"/>
          <p:cNvSpPr/>
          <p:nvPr/>
        </p:nvSpPr>
        <p:spPr>
          <a:xfrm>
            <a:off x="7328264" y="3150157"/>
            <a:ext cx="1946366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err="1" smtClean="0">
                <a:solidFill>
                  <a:schemeClr val="tx1"/>
                </a:solidFill>
              </a:rPr>
              <a:t>stack</a:t>
            </a:r>
            <a:endParaRPr lang="es-PE" sz="28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510247" y="3054767"/>
            <a:ext cx="2782386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stack.append</a:t>
            </a:r>
            <a:r>
              <a:rPr lang="es-PE" sz="2000" b="1" dirty="0" smtClean="0">
                <a:solidFill>
                  <a:schemeClr val="tx1"/>
                </a:solidFill>
              </a:rPr>
              <a:t>(val)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946813" y="5209812"/>
            <a:ext cx="2345820" cy="447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chemeClr val="tx1"/>
                </a:solidFill>
              </a:rPr>
              <a:t>s</a:t>
            </a:r>
            <a:r>
              <a:rPr lang="es-PE" sz="2800" b="1" dirty="0" err="1" smtClean="0">
                <a:solidFill>
                  <a:schemeClr val="tx1"/>
                </a:solidFill>
              </a:rPr>
              <a:t>tack.pop</a:t>
            </a:r>
            <a:r>
              <a:rPr lang="es-PE" sz="2800" b="1" dirty="0" smtClean="0">
                <a:solidFill>
                  <a:schemeClr val="tx1"/>
                </a:solidFill>
              </a:rPr>
              <a:t>()</a:t>
            </a:r>
            <a:endParaRPr lang="es-P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LISTA COMO PILA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7" y="2847704"/>
            <a:ext cx="5282294" cy="36575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80" y="4584182"/>
            <a:ext cx="2121898" cy="173915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52747" y="2180496"/>
            <a:ext cx="3388179" cy="66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FFFF00"/>
                </a:solidFill>
              </a:rPr>
              <a:t>PROGRAMA EN PYTHON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7128834" y="2381527"/>
            <a:ext cx="1871475" cy="66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 smtClean="0">
                <a:solidFill>
                  <a:srgbClr val="FFFF00"/>
                </a:solidFill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27253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ORDENAMIENTO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/>
              <a:t>Se considera ordenamiento al proceso de reorganizar un conjunto dado de objetos en una secuencia determinada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836057" y="3658982"/>
          <a:ext cx="812800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1836057" y="5331927"/>
          <a:ext cx="812800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sp>
        <p:nvSpPr>
          <p:cNvPr id="7" name="Rectángulo redondeado 6"/>
          <p:cNvSpPr/>
          <p:nvPr/>
        </p:nvSpPr>
        <p:spPr>
          <a:xfrm>
            <a:off x="3868779" y="2866524"/>
            <a:ext cx="5040085" cy="466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DESORDENADA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803465" y="4555471"/>
            <a:ext cx="5170715" cy="466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EN ORDEN ASCENDENTE</a:t>
            </a:r>
            <a:endParaRPr lang="es-PE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 DE BURBUJA</a:t>
            </a:r>
            <a:br>
              <a:rPr lang="es-PE" b="1" dirty="0" smtClean="0">
                <a:solidFill>
                  <a:srgbClr val="FFFF00"/>
                </a:solidFill>
              </a:rPr>
            </a:b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3143" y="1306287"/>
            <a:ext cx="11103428" cy="5042262"/>
          </a:xfrm>
        </p:spPr>
        <p:txBody>
          <a:bodyPr/>
          <a:lstStyle/>
          <a:p>
            <a:endParaRPr lang="es-PE" b="1" dirty="0" smtClean="0"/>
          </a:p>
          <a:p>
            <a:r>
              <a:rPr lang="es-PE" b="1" dirty="0" smtClean="0"/>
              <a:t>SI SE TIENE UNA LISTA DE TAMAÑO “M”  DONDE “M” EL NUMERO DE ELEMENTOS 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1700066" y="2651216"/>
          <a:ext cx="54186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3570633" y="1841396"/>
            <a:ext cx="5040085" cy="342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DESORDENADA</a:t>
            </a:r>
            <a:endParaRPr lang="es-PE" b="1" dirty="0">
              <a:solidFill>
                <a:srgbClr val="92D05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2376445" y="2947404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2969492" y="2804773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1937401" y="3181928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1353214" y="3537984"/>
          <a:ext cx="5418668" cy="4283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428318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14" name="Rectángulo redondeado 13"/>
          <p:cNvSpPr/>
          <p:nvPr/>
        </p:nvSpPr>
        <p:spPr>
          <a:xfrm>
            <a:off x="2748513" y="4161615"/>
            <a:ext cx="1660887" cy="205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 </a:t>
            </a:r>
            <a:endParaRPr lang="es-PE" sz="1600" b="1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945791" y="3858520"/>
            <a:ext cx="483998" cy="2821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3578689" y="3869100"/>
            <a:ext cx="326545" cy="2963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>
            <p:extLst/>
          </p:nvPr>
        </p:nvGraphicFramePr>
        <p:xfrm>
          <a:off x="1210714" y="4520022"/>
          <a:ext cx="54186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26" name="Rectángulo redondeado 25"/>
          <p:cNvSpPr/>
          <p:nvPr/>
        </p:nvSpPr>
        <p:spPr>
          <a:xfrm>
            <a:off x="4429789" y="5090263"/>
            <a:ext cx="1660887" cy="205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 </a:t>
            </a:r>
            <a:endParaRPr lang="es-PE" sz="1600" b="1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H="1" flipV="1">
            <a:off x="4924108" y="4800957"/>
            <a:ext cx="305756" cy="2536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5355771" y="4738976"/>
            <a:ext cx="487680" cy="3541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/>
          </p:nvPr>
        </p:nvGraphicFramePr>
        <p:xfrm>
          <a:off x="1210714" y="5686148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35" name="Rectángulo redondeado 34"/>
          <p:cNvSpPr/>
          <p:nvPr/>
        </p:nvSpPr>
        <p:spPr>
          <a:xfrm>
            <a:off x="7714029" y="5246810"/>
            <a:ext cx="3768222" cy="834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SE HA ORDENADO EL ULTIMO ELEMENTO</a:t>
            </a:r>
            <a:endParaRPr lang="es-PE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METODO DE </a:t>
            </a:r>
            <a:r>
              <a:rPr lang="es-PE" b="1" dirty="0" smtClean="0">
                <a:solidFill>
                  <a:srgbClr val="FFFF00"/>
                </a:solidFill>
              </a:rPr>
              <a:t>BURBUJA</a:t>
            </a:r>
            <a:br>
              <a:rPr lang="es-PE" b="1" dirty="0" smtClean="0">
                <a:solidFill>
                  <a:srgbClr val="FFFF00"/>
                </a:solidFill>
              </a:rPr>
            </a:b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6389" y="1306287"/>
            <a:ext cx="10771168" cy="4484914"/>
          </a:xfrm>
        </p:spPr>
        <p:txBody>
          <a:bodyPr/>
          <a:lstStyle/>
          <a:p>
            <a:r>
              <a:rPr lang="es-PE" b="1" dirty="0" smtClean="0"/>
              <a:t>LUEGA DE REALIZAR TODO EL RECORRIDO , SE REPETIRA EL ANTERIOR PASO PERO SOLO HASTA EL ELEMENTO  “M </a:t>
            </a:r>
            <a:r>
              <a:rPr lang="es-PE" sz="3200" b="1" dirty="0" smtClean="0"/>
              <a:t>– </a:t>
            </a:r>
            <a:r>
              <a:rPr lang="es-PE" b="1" dirty="0" smtClean="0"/>
              <a:t>1” 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 smtClean="0"/>
          </a:p>
          <a:p>
            <a:endParaRPr lang="es-PE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2818019" y="2661006"/>
            <a:ext cx="5040085" cy="342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92D050"/>
                </a:solidFill>
              </a:rPr>
              <a:t>LISTA DESORDENADA</a:t>
            </a:r>
            <a:endParaRPr lang="es-PE" b="1" dirty="0">
              <a:solidFill>
                <a:srgbClr val="92D050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628728" y="3100829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7" name="Rectángulo redondeado 6"/>
          <p:cNvSpPr/>
          <p:nvPr/>
        </p:nvSpPr>
        <p:spPr>
          <a:xfrm>
            <a:off x="3083458" y="3719343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3466240" y="3474809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3904102" y="3362668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2530521" y="4109545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 flipV="1">
            <a:off x="5338062" y="4499926"/>
            <a:ext cx="452259" cy="3538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4824293" y="4511643"/>
            <a:ext cx="557071" cy="2241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419211" y="4845489"/>
            <a:ext cx="1641288" cy="2627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</a:rPr>
              <a:t>COMPARAR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2467671" y="5252662"/>
          <a:ext cx="5418668" cy="396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s-P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</a:tbl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1031966" y="5791201"/>
            <a:ext cx="9640388" cy="7532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REPETIR EL PRIMER PASO HASTA VERIFICAR QUE NO HAYA NIGUN CAMBIO O HASTA REALIZAR TODOS LOS POSIBLES RECORRIDO</a:t>
            </a:r>
            <a:endParaRPr lang="es-PE" b="1" dirty="0">
              <a:solidFill>
                <a:srgbClr val="92D050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8099940" y="4915901"/>
            <a:ext cx="3768222" cy="8346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92D050"/>
                </a:solidFill>
              </a:rPr>
              <a:t>SE HA ORDENADO EL PENULTIMO ELEMENTO</a:t>
            </a:r>
            <a:endParaRPr lang="es-PE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6913"/>
          </a:xfrm>
        </p:spPr>
        <p:txBody>
          <a:bodyPr/>
          <a:lstStyle/>
          <a:p>
            <a:r>
              <a:rPr lang="es-PE" b="1" dirty="0" smtClean="0"/>
              <a:t>DEFINICIÓN</a:t>
            </a:r>
            <a:r>
              <a:rPr lang="es-PE" dirty="0" smtClean="0"/>
              <a:t>:</a:t>
            </a:r>
          </a:p>
          <a:p>
            <a:pPr marL="0" indent="0">
              <a:buNone/>
            </a:pPr>
            <a:r>
              <a:rPr lang="es-PE" b="1" dirty="0" smtClean="0"/>
              <a:t>Es un bloque de instrucciones que realizan una tarea especifica.</a:t>
            </a:r>
          </a:p>
          <a:p>
            <a:pPr marL="0" indent="0">
              <a:buNone/>
            </a:pPr>
            <a:r>
              <a:rPr lang="es-PE" b="1" dirty="0" smtClean="0"/>
              <a:t>Permiten realizar una programación mas entendible debido a que encapsulan un grupo de instrucciones que pueden reutilizables en otra parte del programa.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 smtClean="0"/>
              <a:t> el </a:t>
            </a:r>
            <a:r>
              <a:rPr lang="es-PE" b="1" dirty="0" err="1" smtClean="0"/>
              <a:t>keyword</a:t>
            </a:r>
            <a:r>
              <a:rPr lang="es-PE" b="1" dirty="0" smtClean="0"/>
              <a:t> </a:t>
            </a:r>
            <a:r>
              <a:rPr lang="es-PE" b="1" dirty="0" err="1" smtClean="0">
                <a:solidFill>
                  <a:srgbClr val="FFFF00"/>
                </a:solidFill>
              </a:rPr>
              <a:t>def</a:t>
            </a:r>
            <a:r>
              <a:rPr lang="es-PE" b="1" dirty="0" smtClean="0"/>
              <a:t> permite definir una función y el </a:t>
            </a:r>
            <a:r>
              <a:rPr lang="es-PE" b="1" dirty="0" err="1" smtClean="0"/>
              <a:t>keyword</a:t>
            </a:r>
            <a:r>
              <a:rPr lang="es-PE" b="1" dirty="0" smtClean="0"/>
              <a:t> </a:t>
            </a:r>
            <a:r>
              <a:rPr lang="es-PE" b="1" dirty="0" err="1" smtClean="0">
                <a:solidFill>
                  <a:srgbClr val="FFFF00"/>
                </a:solidFill>
              </a:rPr>
              <a:t>return</a:t>
            </a:r>
            <a:r>
              <a:rPr lang="es-PE" b="1" dirty="0" smtClean="0"/>
              <a:t> permite retornar uno mas valores al finalizar una función 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4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3279639"/>
            <a:ext cx="5137784" cy="2962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53588"/>
          <a:stretch/>
        </p:blipFill>
        <p:spPr>
          <a:xfrm>
            <a:off x="6988628" y="3110457"/>
            <a:ext cx="4767943" cy="29718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14316" y="2315333"/>
            <a:ext cx="3387528" cy="574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7384975" y="2143101"/>
            <a:ext cx="3387528" cy="574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RESULTADO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48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GLOBAL VARIABLE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dirty="0" smtClean="0"/>
              <a:t>El </a:t>
            </a:r>
            <a:r>
              <a:rPr lang="es-PE" sz="2800" dirty="0" err="1" smtClean="0"/>
              <a:t>keyword</a:t>
            </a:r>
            <a:r>
              <a:rPr lang="es-PE" sz="2800" dirty="0" smtClean="0"/>
              <a:t> </a:t>
            </a:r>
            <a:r>
              <a:rPr lang="es-PE" sz="2800" dirty="0" smtClean="0">
                <a:solidFill>
                  <a:srgbClr val="FFC000"/>
                </a:solidFill>
              </a:rPr>
              <a:t>global </a:t>
            </a:r>
            <a:r>
              <a:rPr lang="es-PE" sz="2800" dirty="0" smtClean="0"/>
              <a:t>permite al usuario poder modificar una variable fuera del alcance actual.</a:t>
            </a:r>
          </a:p>
          <a:p>
            <a:r>
              <a:rPr lang="es-PE" sz="2800" dirty="0" smtClean="0"/>
              <a:t>Dentro de un función se la utiliza con el fin de poder asignar o realizar un cambio sobre una variable</a:t>
            </a:r>
            <a:endParaRPr lang="es-PE" sz="28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770709" y="2298784"/>
            <a:ext cx="3422469" cy="545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92D050"/>
                </a:solidFill>
              </a:rPr>
              <a:t>global variable</a:t>
            </a:r>
            <a:endParaRPr lang="es-PE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Este </a:t>
            </a:r>
            <a:r>
              <a:rPr lang="es-PE" b="1" dirty="0"/>
              <a:t>módulo proporciona una forma portátil de usar </a:t>
            </a:r>
            <a:r>
              <a:rPr lang="es-PE" b="1" dirty="0" smtClean="0"/>
              <a:t>funcionalidades dependientes del sistema operativo en la cual se esta llevando a cabo la ejecución de programas en Python .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845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MODULO SYS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El modulo </a:t>
            </a:r>
            <a:r>
              <a:rPr lang="es-PE" b="1" dirty="0" err="1" smtClean="0"/>
              <a:t>sys</a:t>
            </a:r>
            <a:r>
              <a:rPr lang="es-PE" b="1" dirty="0" smtClean="0"/>
              <a:t> ofrece funciones que permiten tener acceso sobre variables que interactúan directamente con el </a:t>
            </a:r>
            <a:r>
              <a:rPr lang="es-PE" b="1" dirty="0" err="1" smtClean="0"/>
              <a:t>interprele</a:t>
            </a:r>
            <a:r>
              <a:rPr lang="es-PE" b="1" dirty="0" smtClean="0"/>
              <a:t> de Python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45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MODULO SYS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793966" y="5394870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argv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6238129" y="5490261"/>
            <a:ext cx="3943640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Representa una lista que contiene 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1677851" y="2222287"/>
            <a:ext cx="2338252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path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5991387" y="2055222"/>
            <a:ext cx="5213641" cy="1090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Lista de </a:t>
            </a:r>
            <a:r>
              <a:rPr lang="es-PE" sz="2000" dirty="0" err="1" smtClean="0"/>
              <a:t>strings</a:t>
            </a:r>
            <a:r>
              <a:rPr lang="es-PE" sz="2000" dirty="0" smtClean="0"/>
              <a:t> que especifican la ruta de búsqueda para importar </a:t>
            </a:r>
            <a:r>
              <a:rPr lang="es-PE" sz="2000" dirty="0" err="1" smtClean="0"/>
              <a:t>modulos</a:t>
            </a:r>
            <a:r>
              <a:rPr lang="es-PE" sz="2000" dirty="0" smtClean="0"/>
              <a:t> y paquetes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1349829" y="3627767"/>
            <a:ext cx="2666274" cy="583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getsizeof</a:t>
            </a:r>
            <a:r>
              <a:rPr lang="es-PE" sz="2000" dirty="0" smtClean="0"/>
              <a:t>(variable)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973753" y="3374182"/>
            <a:ext cx="5213641" cy="10905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Esta es una función que devuelve el tamaño en bytes que ocupa en memoria una variable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43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En Python representa un archivo con extensión  [. </a:t>
            </a:r>
            <a:r>
              <a:rPr lang="es-PE" sz="2000" b="1" dirty="0" err="1" smtClean="0"/>
              <a:t>py</a:t>
            </a:r>
            <a:r>
              <a:rPr lang="es-PE" sz="2000" b="1" dirty="0" smtClean="0"/>
              <a:t>] y que en su contenido se encuentran un conjunto de definiciones que serán reutilizadas mediante otros archivos Python </a:t>
            </a:r>
          </a:p>
          <a:p>
            <a:r>
              <a:rPr lang="es-PE" sz="2000" b="1" dirty="0" smtClean="0"/>
              <a:t>Para poder hacer de los módulos se tiene que tener en cuenta lo siguiente: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00559" y="5029199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modulo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5651774" y="4985038"/>
            <a:ext cx="4027714" cy="80989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/>
              <a:t> modulo </a:t>
            </a:r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sub-modulo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35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PAQUETE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Un paquete contiene un conjunto de sub-paquetes y módulos  que un programa en Python reutilizare con el fin de poder optimizar su programa ya que no realizara ciertas funciones desde cero.</a:t>
            </a:r>
          </a:p>
          <a:p>
            <a:endParaRPr lang="es-PE" dirty="0"/>
          </a:p>
          <a:p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436914" y="4624251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chemeClr val="tx1"/>
                </a:solidFill>
              </a:rPr>
              <a:t>paquete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474823" y="4519748"/>
            <a:ext cx="4315097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tx1"/>
                </a:solidFill>
              </a:rPr>
              <a:t>paquete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tx1"/>
                </a:solidFill>
              </a:rPr>
              <a:t>sub-paquete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MODULO time 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8054" y="248593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3" y="3649538"/>
            <a:ext cx="4131401" cy="31162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4" y="3465829"/>
            <a:ext cx="4631600" cy="63354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748054" y="2596565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EJEMPLO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997336" y="2551249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RESULTADO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921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 time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Modulo que contiene un conjunto de métodos y atributos relacionados al manejo del tiempo </a:t>
            </a:r>
          </a:p>
          <a:p>
            <a:r>
              <a:rPr lang="es-PE" b="1" dirty="0" err="1" smtClean="0"/>
              <a:t>sleep</a:t>
            </a:r>
            <a:r>
              <a:rPr lang="es-PE" dirty="0" smtClean="0"/>
              <a:t> , método que permite suspender la ejecución de un proceso un determinado tiempo expresado en segundos.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/>
              <a:t>time</a:t>
            </a:r>
            <a:r>
              <a:rPr lang="es-PE" dirty="0" smtClean="0"/>
              <a:t>. Método que permite determinar el tiempo que ha transcurrido desde la época 1 de enero del 1970 a las 00:00:00 horas . 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1746067" y="5634444"/>
            <a:ext cx="2721432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T1=</a:t>
            </a:r>
            <a:r>
              <a:rPr lang="es-PE" sz="2400" b="1" dirty="0" err="1" smtClean="0">
                <a:solidFill>
                  <a:srgbClr val="FFFF00"/>
                </a:solidFill>
              </a:rPr>
              <a:t>time.time</a:t>
            </a:r>
            <a:r>
              <a:rPr lang="es-PE" sz="2400" b="1" dirty="0" smtClean="0">
                <a:solidFill>
                  <a:srgbClr val="FFFF00"/>
                </a:solidFill>
              </a:rPr>
              <a:t>()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599091" y="3926295"/>
            <a:ext cx="2698589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FF00"/>
                </a:solidFill>
              </a:rPr>
              <a:t>sleep</a:t>
            </a:r>
            <a:r>
              <a:rPr lang="es-PE" sz="2400" b="1" dirty="0" smtClean="0">
                <a:solidFill>
                  <a:srgbClr val="FFFF00"/>
                </a:solidFill>
              </a:rPr>
              <a:t>(tiempo)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dirty="0" smtClean="0">
                <a:solidFill>
                  <a:srgbClr val="002060"/>
                </a:solidFill>
              </a:rPr>
              <a:t> </a:t>
            </a:r>
            <a:endParaRPr lang="es-PE" sz="48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853902" y="3419337"/>
            <a:ext cx="2556491" cy="186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LABOTEC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83361" y="5157981"/>
            <a:ext cx="4020670" cy="887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583401" y="2076829"/>
            <a:ext cx="4020670" cy="44284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0070C0"/>
                </a:solidFill>
              </a:rPr>
              <a:t>GRACIAS POR SU ATENCIÓN</a:t>
            </a:r>
            <a:endParaRPr lang="es-PE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ELEMENTOS ITERABLES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2222287"/>
            <a:ext cx="11216532" cy="4348330"/>
          </a:xfrm>
        </p:spPr>
        <p:txBody>
          <a:bodyPr>
            <a:normAutofit fontScale="77500" lnSpcReduction="20000"/>
          </a:bodyPr>
          <a:lstStyle/>
          <a:p>
            <a:endParaRPr lang="es-PE" dirty="0" smtClean="0"/>
          </a:p>
          <a:p>
            <a:r>
              <a:rPr lang="es-PE" sz="2900" b="1" dirty="0" smtClean="0"/>
              <a:t>LISTA </a:t>
            </a:r>
          </a:p>
          <a:p>
            <a:pPr marL="36900" indent="0">
              <a:buNone/>
            </a:pP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list</a:t>
            </a:r>
            <a:endParaRPr lang="es-PE" sz="3800" dirty="0" smtClean="0"/>
          </a:p>
          <a:p>
            <a:r>
              <a:rPr lang="es-PE" sz="2900" b="1" dirty="0" smtClean="0"/>
              <a:t>RANGE</a:t>
            </a:r>
          </a:p>
          <a:p>
            <a:pPr marL="36900" indent="0">
              <a:buNone/>
            </a:pPr>
            <a:r>
              <a:rPr lang="es-PE" sz="3800" dirty="0"/>
              <a:t> </a:t>
            </a: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range</a:t>
            </a:r>
            <a:endParaRPr lang="es-PE" sz="3800" dirty="0" smtClean="0"/>
          </a:p>
          <a:p>
            <a:r>
              <a:rPr lang="es-PE" sz="2900" b="1" dirty="0" smtClean="0"/>
              <a:t>TUPLA</a:t>
            </a:r>
          </a:p>
          <a:p>
            <a:pPr marL="36900" indent="0">
              <a:buNone/>
            </a:pPr>
            <a:r>
              <a:rPr lang="es-PE" sz="3800" dirty="0" smtClean="0"/>
              <a:t>     Representa un objeto de la clase </a:t>
            </a:r>
            <a:r>
              <a:rPr lang="es-PE" sz="3800" dirty="0" err="1" smtClean="0"/>
              <a:t>tuple</a:t>
            </a:r>
            <a:endParaRPr lang="es-PE" sz="3800" dirty="0" smtClean="0"/>
          </a:p>
          <a:p>
            <a:r>
              <a:rPr lang="es-PE" sz="2900" b="1" dirty="0" smtClean="0"/>
              <a:t>DICCIONARIO </a:t>
            </a:r>
          </a:p>
          <a:p>
            <a:pPr marL="36900" indent="0">
              <a:buNone/>
            </a:pP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dict</a:t>
            </a:r>
            <a:endParaRPr lang="es-PE" sz="3800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24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err="1" smtClean="0">
                <a:solidFill>
                  <a:srgbClr val="FFFF00"/>
                </a:solidFill>
              </a:rPr>
              <a:t>range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LA FUNCION RANGE RETORNA UN CONJUNTO DE NÚMEROS CONSECUTIVOS Y QUE TIENE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b="1" dirty="0" smtClean="0"/>
              <a:t>Tener en cuenta que el stop es un valor que no se tomara , es un valor limite o tope que no se tomara.</a:t>
            </a:r>
            <a:endParaRPr lang="es-PE" b="1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187336" y="3374336"/>
            <a:ext cx="3853543" cy="988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range</a:t>
            </a:r>
            <a:r>
              <a:rPr lang="es-PE" sz="2400" b="1" dirty="0" smtClean="0">
                <a:solidFill>
                  <a:schemeClr val="tx1"/>
                </a:solidFill>
              </a:rPr>
              <a:t>(</a:t>
            </a:r>
            <a:r>
              <a:rPr lang="es-PE" sz="2400" b="1" dirty="0" err="1" smtClean="0">
                <a:solidFill>
                  <a:schemeClr val="tx1"/>
                </a:solidFill>
              </a:rPr>
              <a:t>start,stop,step</a:t>
            </a:r>
            <a:r>
              <a:rPr lang="es-PE" sz="2400" b="1" dirty="0" smtClean="0">
                <a:solidFill>
                  <a:schemeClr val="tx1"/>
                </a:solidFill>
              </a:rPr>
              <a:t>)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TUPLAS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/>
              <a:t>Lista inmutable , una vez que haya sido creada ya no se puede modificar </a:t>
            </a:r>
          </a:p>
          <a:p>
            <a:r>
              <a:rPr lang="es-PE" sz="2000" b="1" dirty="0" smtClean="0"/>
              <a:t>Para su creación se cambia los </a:t>
            </a:r>
            <a:r>
              <a:rPr lang="es-PE" sz="2000" b="1" dirty="0" smtClean="0">
                <a:solidFill>
                  <a:schemeClr val="tx1"/>
                </a:solidFill>
              </a:rPr>
              <a:t>corchetes </a:t>
            </a:r>
            <a:r>
              <a:rPr lang="es-PE" sz="2000" b="1" dirty="0" smtClean="0"/>
              <a:t>por </a:t>
            </a:r>
            <a:r>
              <a:rPr lang="es-PE" sz="2400" b="1" dirty="0" smtClean="0">
                <a:solidFill>
                  <a:srgbClr val="00B0F0"/>
                </a:solidFill>
              </a:rPr>
              <a:t>paréntesis</a:t>
            </a:r>
          </a:p>
          <a:p>
            <a:endParaRPr lang="es-PE" sz="2400" b="1" dirty="0">
              <a:solidFill>
                <a:srgbClr val="00B0F0"/>
              </a:solidFill>
            </a:endParaRPr>
          </a:p>
          <a:p>
            <a:endParaRPr lang="es-PE" sz="2400" b="1" dirty="0" smtClean="0">
              <a:solidFill>
                <a:srgbClr val="00B0F0"/>
              </a:solidFill>
            </a:endParaRPr>
          </a:p>
          <a:p>
            <a:endParaRPr lang="es-PE" sz="2000" b="1" dirty="0" smtClean="0">
              <a:solidFill>
                <a:srgbClr val="00B0F0"/>
              </a:solidFill>
            </a:endParaRPr>
          </a:p>
          <a:p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2000068" y="4178770"/>
            <a:ext cx="3122023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Su contenido no puede modificarse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LISTAS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14282"/>
              </p:ext>
            </p:extLst>
          </p:nvPr>
        </p:nvGraphicFramePr>
        <p:xfrm>
          <a:off x="2031999" y="3669702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11886"/>
              </p:ext>
            </p:extLst>
          </p:nvPr>
        </p:nvGraphicFramePr>
        <p:xfrm>
          <a:off x="2031999" y="4393410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250679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3010592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00457" y="3095020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19697" y="301059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0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SLICING EN LISTAS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8565"/>
              </p:ext>
            </p:extLst>
          </p:nvPr>
        </p:nvGraphicFramePr>
        <p:xfrm>
          <a:off x="2031999" y="3855121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44131"/>
              </p:ext>
            </p:extLst>
          </p:nvPr>
        </p:nvGraphicFramePr>
        <p:xfrm>
          <a:off x="2031999" y="4604948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r>
              <a:rPr lang="es-PE" dirty="0" smtClean="0"/>
              <a:t>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533582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2822149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44000" y="2848381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56709" y="275320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3992827" y="3006140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124777" y="3196895"/>
            <a:ext cx="368681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bg1"/>
                </a:solidFill>
              </a:rPr>
              <a:t>Lista_nueva</a:t>
            </a:r>
            <a:r>
              <a:rPr lang="es-PE" sz="2000" b="1" dirty="0" smtClean="0">
                <a:solidFill>
                  <a:schemeClr val="bg1"/>
                </a:solidFill>
              </a:rPr>
              <a:t> = Lista [1:3:1]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Lista</a:t>
            </a:r>
            <a:endParaRPr lang="es-PE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124777" y="4986665"/>
            <a:ext cx="4141028" cy="1398645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4289328" y="5506703"/>
            <a:ext cx="3686812" cy="4264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/>
              <a:t>Lista_nueva</a:t>
            </a:r>
            <a:r>
              <a:rPr lang="es-PE" sz="2000" b="1" dirty="0" smtClean="0"/>
              <a:t> =[50,10]</a:t>
            </a:r>
            <a:endParaRPr lang="es-PE" sz="2000" b="1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9326880" y="232735"/>
            <a:ext cx="237744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Indexación positiva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dirty="0" smtClean="0">
                <a:solidFill>
                  <a:srgbClr val="FFFF00"/>
                </a:solidFill>
              </a:rPr>
              <a:t>INDEXACIÓN NEGATIVA</a:t>
            </a:r>
            <a:endParaRPr lang="es-PE" sz="4800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2031999" y="3669702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89985"/>
              </p:ext>
            </p:extLst>
          </p:nvPr>
        </p:nvGraphicFramePr>
        <p:xfrm>
          <a:off x="2031999" y="4393410"/>
          <a:ext cx="8128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9105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748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8533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89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solidFill>
                            <a:schemeClr val="dk1"/>
                          </a:solidFill>
                        </a:rPr>
                        <a:t>-4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4401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145872" y="2102868"/>
            <a:ext cx="320040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Lista=[20,50,10,-20]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18712" y="4250679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index</a:t>
            </a:r>
            <a:endParaRPr lang="es-PE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6709" y="3010592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100457" y="3095020"/>
            <a:ext cx="13062" cy="490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019697" y="3010592"/>
            <a:ext cx="6087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4914898" y="2113582"/>
            <a:ext cx="2296887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Lista</a:t>
            </a:r>
            <a:endParaRPr lang="es-PE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10000" y="3598336"/>
            <a:ext cx="927360" cy="513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valor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0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400" b="1" dirty="0" smtClean="0">
                <a:solidFill>
                  <a:srgbClr val="FFFF00"/>
                </a:solidFill>
              </a:rPr>
              <a:t>BUILT IN FUNCTIONS 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692" y="1787310"/>
            <a:ext cx="12370526" cy="5303519"/>
          </a:xfrm>
        </p:spPr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endParaRPr lang="es-PE" sz="2400" b="1" dirty="0">
              <a:solidFill>
                <a:srgbClr val="00B0F0"/>
              </a:solidFill>
            </a:endParaRP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900" b="1" dirty="0" smtClean="0"/>
          </a:p>
          <a:p>
            <a:r>
              <a:rPr lang="es-PE" sz="2900" b="1" dirty="0" smtClean="0"/>
              <a:t>Esta </a:t>
            </a:r>
            <a:r>
              <a:rPr lang="es-PE" sz="2900" b="1" dirty="0"/>
              <a:t>función evalúa una expresión que se encuentra como su argumento y la ejecuta si la expresión es valida.</a:t>
            </a:r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r>
              <a:rPr lang="es-PE" sz="2400" b="1" dirty="0" smtClean="0"/>
              <a:t>Devuelve el mínimo valor de una lista o elemento iterable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 smtClean="0"/>
          </a:p>
          <a:p>
            <a:r>
              <a:rPr lang="es-PE" sz="2400" b="1" dirty="0"/>
              <a:t>Devuelve el máximo valor de una lista o elemento iterable</a:t>
            </a:r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  <a:p>
            <a:endParaRPr lang="es-PE" sz="2400" b="1" dirty="0" smtClean="0"/>
          </a:p>
          <a:p>
            <a:endParaRPr lang="es-PE" sz="2400" b="1" dirty="0"/>
          </a:p>
        </p:txBody>
      </p:sp>
      <p:sp>
        <p:nvSpPr>
          <p:cNvPr id="4" name="Rectángulo redondeado 3"/>
          <p:cNvSpPr/>
          <p:nvPr/>
        </p:nvSpPr>
        <p:spPr>
          <a:xfrm>
            <a:off x="5068391" y="2744030"/>
            <a:ext cx="3735975" cy="3630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eval</a:t>
            </a:r>
            <a:r>
              <a:rPr lang="es-PE" sz="2400" b="1" dirty="0" smtClean="0">
                <a:solidFill>
                  <a:schemeClr val="tx1"/>
                </a:solidFill>
              </a:rPr>
              <a:t>(‘expresión’)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60276" y="4095204"/>
            <a:ext cx="1737358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max</a:t>
            </a:r>
            <a:r>
              <a:rPr lang="es-PE" sz="2400" b="1" dirty="0" smtClean="0">
                <a:solidFill>
                  <a:schemeClr val="tx1"/>
                </a:solidFill>
              </a:rPr>
              <a:t>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329648" y="5708471"/>
            <a:ext cx="1737358" cy="4049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min(lista)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2901</TotalTime>
  <Words>934</Words>
  <Application>Microsoft Office PowerPoint</Application>
  <PresentationFormat>Panorámica</PresentationFormat>
  <Paragraphs>315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Calibri</vt:lpstr>
      <vt:lpstr>Century Gothic</vt:lpstr>
      <vt:lpstr>Wingdings</vt:lpstr>
      <vt:lpstr>Wingdings 2</vt:lpstr>
      <vt:lpstr>Citable</vt:lpstr>
      <vt:lpstr> </vt:lpstr>
      <vt:lpstr>PYTHON</vt:lpstr>
      <vt:lpstr>ELEMENTOS ITERABLES</vt:lpstr>
      <vt:lpstr>range</vt:lpstr>
      <vt:lpstr>TUPLAS</vt:lpstr>
      <vt:lpstr>LISTAS</vt:lpstr>
      <vt:lpstr>SLICING EN LISTAS</vt:lpstr>
      <vt:lpstr>INDEXACIÓN NEGATIVA</vt:lpstr>
      <vt:lpstr>BUILT IN FUNCTIONS </vt:lpstr>
      <vt:lpstr>BUILT IN FUNCTIONS </vt:lpstr>
      <vt:lpstr>ESTRUCTURA DE DATOS</vt:lpstr>
      <vt:lpstr>MATRIZ </vt:lpstr>
      <vt:lpstr>STACK (PILA)</vt:lpstr>
      <vt:lpstr>LISTA COMO PILA</vt:lpstr>
      <vt:lpstr>ORDENAMIENTO DE DATOS</vt:lpstr>
      <vt:lpstr>METODO DE BURBUJA </vt:lpstr>
      <vt:lpstr>METODO DE BURBUJA </vt:lpstr>
      <vt:lpstr>FUNCIÓN</vt:lpstr>
      <vt:lpstr>FUNCIONES</vt:lpstr>
      <vt:lpstr>GLOBAL VARIABLE</vt:lpstr>
      <vt:lpstr>MODULO OS</vt:lpstr>
      <vt:lpstr>MODULO SYS</vt:lpstr>
      <vt:lpstr>MODULO SYS</vt:lpstr>
      <vt:lpstr>MODULOS</vt:lpstr>
      <vt:lpstr>PAQUETE</vt:lpstr>
      <vt:lpstr>MODULO time </vt:lpstr>
      <vt:lpstr>MODULO time </vt:lpstr>
      <vt:lpstr>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103</cp:revision>
  <dcterms:created xsi:type="dcterms:W3CDTF">2019-08-08T16:11:01Z</dcterms:created>
  <dcterms:modified xsi:type="dcterms:W3CDTF">2020-01-19T23:17:07Z</dcterms:modified>
</cp:coreProperties>
</file>